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75"/>
  </p:notesMasterIdLst>
  <p:sldIdLst>
    <p:sldId id="256" r:id="rId2"/>
    <p:sldId id="297"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319" r:id="rId25"/>
    <p:sldId id="320" r:id="rId26"/>
    <p:sldId id="369" r:id="rId27"/>
    <p:sldId id="322" r:id="rId28"/>
    <p:sldId id="323" r:id="rId29"/>
    <p:sldId id="324" r:id="rId30"/>
    <p:sldId id="325" r:id="rId31"/>
    <p:sldId id="326" r:id="rId32"/>
    <p:sldId id="327" r:id="rId33"/>
    <p:sldId id="328" r:id="rId34"/>
    <p:sldId id="370" r:id="rId35"/>
    <p:sldId id="371" r:id="rId36"/>
    <p:sldId id="331" r:id="rId37"/>
    <p:sldId id="332" r:id="rId38"/>
    <p:sldId id="333" r:id="rId39"/>
    <p:sldId id="334" r:id="rId40"/>
    <p:sldId id="335" r:id="rId41"/>
    <p:sldId id="336" r:id="rId42"/>
    <p:sldId id="337" r:id="rId43"/>
    <p:sldId id="338" r:id="rId44"/>
    <p:sldId id="339" r:id="rId45"/>
    <p:sldId id="340" r:id="rId46"/>
    <p:sldId id="341" r:id="rId47"/>
    <p:sldId id="342" r:id="rId48"/>
    <p:sldId id="343" r:id="rId49"/>
    <p:sldId id="344" r:id="rId50"/>
    <p:sldId id="345" r:id="rId51"/>
    <p:sldId id="347" r:id="rId52"/>
    <p:sldId id="348" r:id="rId53"/>
    <p:sldId id="349" r:id="rId54"/>
    <p:sldId id="350" r:id="rId55"/>
    <p:sldId id="351" r:id="rId56"/>
    <p:sldId id="352" r:id="rId57"/>
    <p:sldId id="353" r:id="rId58"/>
    <p:sldId id="354" r:id="rId59"/>
    <p:sldId id="355" r:id="rId60"/>
    <p:sldId id="356" r:id="rId61"/>
    <p:sldId id="357" r:id="rId62"/>
    <p:sldId id="358" r:id="rId63"/>
    <p:sldId id="359" r:id="rId64"/>
    <p:sldId id="360" r:id="rId65"/>
    <p:sldId id="361" r:id="rId66"/>
    <p:sldId id="362" r:id="rId67"/>
    <p:sldId id="363" r:id="rId68"/>
    <p:sldId id="372" r:id="rId69"/>
    <p:sldId id="373" r:id="rId70"/>
    <p:sldId id="365" r:id="rId71"/>
    <p:sldId id="366" r:id="rId72"/>
    <p:sldId id="367" r:id="rId73"/>
    <p:sldId id="368" r:id="rId7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1DA3EDB0-1D9B-49C9-A489-82D18A4BF6DD}"/>
    <pc:docChg chg="modSld">
      <pc:chgData name="David Holley" userId="45123e1e-ac21-4ee3-b53e-8d97b4b34e1e" providerId="ADAL" clId="{1DA3EDB0-1D9B-49C9-A489-82D18A4BF6DD}" dt="2024-05-28T10:37:36.626" v="2" actId="1076"/>
      <pc:docMkLst>
        <pc:docMk/>
      </pc:docMkLst>
      <pc:sldChg chg="modSp mod">
        <pc:chgData name="David Holley" userId="45123e1e-ac21-4ee3-b53e-8d97b4b34e1e" providerId="ADAL" clId="{1DA3EDB0-1D9B-49C9-A489-82D18A4BF6DD}" dt="2024-05-28T10:37:36.626" v="2" actId="1076"/>
        <pc:sldMkLst>
          <pc:docMk/>
          <pc:sldMk cId="2818953674" sldId="359"/>
        </pc:sldMkLst>
        <pc:spChg chg="mod">
          <ac:chgData name="David Holley" userId="45123e1e-ac21-4ee3-b53e-8d97b4b34e1e" providerId="ADAL" clId="{1DA3EDB0-1D9B-49C9-A489-82D18A4BF6DD}" dt="2024-05-28T10:37:36.626" v="2" actId="1076"/>
          <ac:spMkLst>
            <pc:docMk/>
            <pc:sldMk cId="2818953674" sldId="359"/>
            <ac:spMk id="31745" creationId="{00000000-0000-0000-0000-000000000000}"/>
          </ac:spMkLst>
        </pc:spChg>
      </pc:sldChg>
      <pc:sldChg chg="modSp mod">
        <pc:chgData name="David Holley" userId="45123e1e-ac21-4ee3-b53e-8d97b4b34e1e" providerId="ADAL" clId="{1DA3EDB0-1D9B-49C9-A489-82D18A4BF6DD}" dt="2024-05-28T10:28:43.923" v="0" actId="404"/>
        <pc:sldMkLst>
          <pc:docMk/>
          <pc:sldMk cId="3329722810" sldId="367"/>
        </pc:sldMkLst>
        <pc:spChg chg="mod">
          <ac:chgData name="David Holley" userId="45123e1e-ac21-4ee3-b53e-8d97b4b34e1e" providerId="ADAL" clId="{1DA3EDB0-1D9B-49C9-A489-82D18A4BF6DD}" dt="2024-05-28T10:28:43.923" v="0" actId="404"/>
          <ac:spMkLst>
            <pc:docMk/>
            <pc:sldMk cId="3329722810" sldId="367"/>
            <ac:spMk id="5" creationId="{20C9BC97-98EC-8F46-AE8C-1E405AA9B6A0}"/>
          </ac:spMkLst>
        </pc:spChg>
      </pc:sldChg>
    </pc:docChg>
  </pc:docChgLst>
  <pc:docChgLst>
    <pc:chgData name="David Holley" userId="45123e1e-ac21-4ee3-b53e-8d97b4b34e1e" providerId="ADAL" clId="{80CFEB9A-83A0-4CA5-8F8B-473377CFF16B}"/>
    <pc:docChg chg="undo custSel addSld delSld modSld delMainMaster">
      <pc:chgData name="David Holley" userId="45123e1e-ac21-4ee3-b53e-8d97b4b34e1e" providerId="ADAL" clId="{80CFEB9A-83A0-4CA5-8F8B-473377CFF16B}" dt="2023-07-13T12:32:58.002" v="71" actId="478"/>
      <pc:docMkLst>
        <pc:docMk/>
      </pc:docMkLst>
      <pc:sldChg chg="modSp mod">
        <pc:chgData name="David Holley" userId="45123e1e-ac21-4ee3-b53e-8d97b4b34e1e" providerId="ADAL" clId="{80CFEB9A-83A0-4CA5-8F8B-473377CFF16B}" dt="2023-07-13T12:23:40.154" v="6" actId="20577"/>
        <pc:sldMkLst>
          <pc:docMk/>
          <pc:sldMk cId="2010077122" sldId="256"/>
        </pc:sldMkLst>
        <pc:spChg chg="mod">
          <ac:chgData name="David Holley" userId="45123e1e-ac21-4ee3-b53e-8d97b4b34e1e" providerId="ADAL" clId="{80CFEB9A-83A0-4CA5-8F8B-473377CFF16B}" dt="2023-07-13T12:23:40.154" v="6" actId="20577"/>
          <ac:spMkLst>
            <pc:docMk/>
            <pc:sldMk cId="2010077122" sldId="256"/>
            <ac:spMk id="2" creationId="{9A0C2192-CE33-400F-AAB7-B66AEBA22771}"/>
          </ac:spMkLst>
        </pc:spChg>
      </pc:sldChg>
      <pc:sldChg chg="del">
        <pc:chgData name="David Holley" userId="45123e1e-ac21-4ee3-b53e-8d97b4b34e1e" providerId="ADAL" clId="{80CFEB9A-83A0-4CA5-8F8B-473377CFF16B}" dt="2023-07-13T12:25:51.730" v="7" actId="47"/>
        <pc:sldMkLst>
          <pc:docMk/>
          <pc:sldMk cId="655639520" sldId="258"/>
        </pc:sldMkLst>
      </pc:sldChg>
      <pc:sldChg chg="del">
        <pc:chgData name="David Holley" userId="45123e1e-ac21-4ee3-b53e-8d97b4b34e1e" providerId="ADAL" clId="{80CFEB9A-83A0-4CA5-8F8B-473377CFF16B}" dt="2023-07-13T12:25:52.347" v="8" actId="47"/>
        <pc:sldMkLst>
          <pc:docMk/>
          <pc:sldMk cId="2591804152" sldId="259"/>
        </pc:sldMkLst>
      </pc:sldChg>
      <pc:sldChg chg="del">
        <pc:chgData name="David Holley" userId="45123e1e-ac21-4ee3-b53e-8d97b4b34e1e" providerId="ADAL" clId="{80CFEB9A-83A0-4CA5-8F8B-473377CFF16B}" dt="2023-07-13T12:25:52.722" v="9" actId="47"/>
        <pc:sldMkLst>
          <pc:docMk/>
          <pc:sldMk cId="2857197231" sldId="260"/>
        </pc:sldMkLst>
      </pc:sldChg>
      <pc:sldChg chg="del">
        <pc:chgData name="David Holley" userId="45123e1e-ac21-4ee3-b53e-8d97b4b34e1e" providerId="ADAL" clId="{80CFEB9A-83A0-4CA5-8F8B-473377CFF16B}" dt="2023-07-13T12:25:52.987" v="10" actId="47"/>
        <pc:sldMkLst>
          <pc:docMk/>
          <pc:sldMk cId="4156245605" sldId="261"/>
        </pc:sldMkLst>
      </pc:sldChg>
      <pc:sldChg chg="del">
        <pc:chgData name="David Holley" userId="45123e1e-ac21-4ee3-b53e-8d97b4b34e1e" providerId="ADAL" clId="{80CFEB9A-83A0-4CA5-8F8B-473377CFF16B}" dt="2023-07-13T12:25:53.202" v="11" actId="47"/>
        <pc:sldMkLst>
          <pc:docMk/>
          <pc:sldMk cId="464936761" sldId="262"/>
        </pc:sldMkLst>
      </pc:sldChg>
      <pc:sldChg chg="del">
        <pc:chgData name="David Holley" userId="45123e1e-ac21-4ee3-b53e-8d97b4b34e1e" providerId="ADAL" clId="{80CFEB9A-83A0-4CA5-8F8B-473377CFF16B}" dt="2023-07-13T12:25:53.424" v="12" actId="47"/>
        <pc:sldMkLst>
          <pc:docMk/>
          <pc:sldMk cId="3121927953" sldId="263"/>
        </pc:sldMkLst>
      </pc:sldChg>
      <pc:sldChg chg="del">
        <pc:chgData name="David Holley" userId="45123e1e-ac21-4ee3-b53e-8d97b4b34e1e" providerId="ADAL" clId="{80CFEB9A-83A0-4CA5-8F8B-473377CFF16B}" dt="2023-07-13T12:25:53.632" v="13" actId="47"/>
        <pc:sldMkLst>
          <pc:docMk/>
          <pc:sldMk cId="812891583" sldId="264"/>
        </pc:sldMkLst>
      </pc:sldChg>
      <pc:sldChg chg="del">
        <pc:chgData name="David Holley" userId="45123e1e-ac21-4ee3-b53e-8d97b4b34e1e" providerId="ADAL" clId="{80CFEB9A-83A0-4CA5-8F8B-473377CFF16B}" dt="2023-07-13T12:25:53.989" v="14" actId="47"/>
        <pc:sldMkLst>
          <pc:docMk/>
          <pc:sldMk cId="3948193660" sldId="265"/>
        </pc:sldMkLst>
      </pc:sldChg>
      <pc:sldChg chg="del">
        <pc:chgData name="David Holley" userId="45123e1e-ac21-4ee3-b53e-8d97b4b34e1e" providerId="ADAL" clId="{80CFEB9A-83A0-4CA5-8F8B-473377CFF16B}" dt="2023-07-13T12:25:54.333" v="15" actId="47"/>
        <pc:sldMkLst>
          <pc:docMk/>
          <pc:sldMk cId="2325343906" sldId="266"/>
        </pc:sldMkLst>
      </pc:sldChg>
      <pc:sldChg chg="del">
        <pc:chgData name="David Holley" userId="45123e1e-ac21-4ee3-b53e-8d97b4b34e1e" providerId="ADAL" clId="{80CFEB9A-83A0-4CA5-8F8B-473377CFF16B}" dt="2023-07-13T12:25:54.785" v="16" actId="47"/>
        <pc:sldMkLst>
          <pc:docMk/>
          <pc:sldMk cId="1705461693" sldId="267"/>
        </pc:sldMkLst>
      </pc:sldChg>
      <pc:sldChg chg="del">
        <pc:chgData name="David Holley" userId="45123e1e-ac21-4ee3-b53e-8d97b4b34e1e" providerId="ADAL" clId="{80CFEB9A-83A0-4CA5-8F8B-473377CFF16B}" dt="2023-07-13T12:25:55.658" v="17" actId="47"/>
        <pc:sldMkLst>
          <pc:docMk/>
          <pc:sldMk cId="1401682519" sldId="268"/>
        </pc:sldMkLst>
      </pc:sldChg>
      <pc:sldChg chg="del">
        <pc:chgData name="David Holley" userId="45123e1e-ac21-4ee3-b53e-8d97b4b34e1e" providerId="ADAL" clId="{80CFEB9A-83A0-4CA5-8F8B-473377CFF16B}" dt="2023-07-13T12:25:56.402" v="18" actId="47"/>
        <pc:sldMkLst>
          <pc:docMk/>
          <pc:sldMk cId="2588400328" sldId="269"/>
        </pc:sldMkLst>
      </pc:sldChg>
      <pc:sldChg chg="del">
        <pc:chgData name="David Holley" userId="45123e1e-ac21-4ee3-b53e-8d97b4b34e1e" providerId="ADAL" clId="{80CFEB9A-83A0-4CA5-8F8B-473377CFF16B}" dt="2023-07-13T12:25:56.600" v="19" actId="47"/>
        <pc:sldMkLst>
          <pc:docMk/>
          <pc:sldMk cId="550885910" sldId="270"/>
        </pc:sldMkLst>
      </pc:sldChg>
      <pc:sldChg chg="del">
        <pc:chgData name="David Holley" userId="45123e1e-ac21-4ee3-b53e-8d97b4b34e1e" providerId="ADAL" clId="{80CFEB9A-83A0-4CA5-8F8B-473377CFF16B}" dt="2023-07-13T12:25:56.725" v="20" actId="47"/>
        <pc:sldMkLst>
          <pc:docMk/>
          <pc:sldMk cId="2233055993" sldId="271"/>
        </pc:sldMkLst>
      </pc:sldChg>
      <pc:sldChg chg="del">
        <pc:chgData name="David Holley" userId="45123e1e-ac21-4ee3-b53e-8d97b4b34e1e" providerId="ADAL" clId="{80CFEB9A-83A0-4CA5-8F8B-473377CFF16B}" dt="2023-07-13T12:25:56.909" v="21" actId="47"/>
        <pc:sldMkLst>
          <pc:docMk/>
          <pc:sldMk cId="2560770311" sldId="272"/>
        </pc:sldMkLst>
      </pc:sldChg>
      <pc:sldChg chg="del">
        <pc:chgData name="David Holley" userId="45123e1e-ac21-4ee3-b53e-8d97b4b34e1e" providerId="ADAL" clId="{80CFEB9A-83A0-4CA5-8F8B-473377CFF16B}" dt="2023-07-13T12:25:57.106" v="22" actId="47"/>
        <pc:sldMkLst>
          <pc:docMk/>
          <pc:sldMk cId="3790550857" sldId="273"/>
        </pc:sldMkLst>
      </pc:sldChg>
      <pc:sldChg chg="del">
        <pc:chgData name="David Holley" userId="45123e1e-ac21-4ee3-b53e-8d97b4b34e1e" providerId="ADAL" clId="{80CFEB9A-83A0-4CA5-8F8B-473377CFF16B}" dt="2023-07-13T12:25:57.278" v="23" actId="47"/>
        <pc:sldMkLst>
          <pc:docMk/>
          <pc:sldMk cId="554627849" sldId="274"/>
        </pc:sldMkLst>
      </pc:sldChg>
      <pc:sldChg chg="del">
        <pc:chgData name="David Holley" userId="45123e1e-ac21-4ee3-b53e-8d97b4b34e1e" providerId="ADAL" clId="{80CFEB9A-83A0-4CA5-8F8B-473377CFF16B}" dt="2023-07-13T12:25:57.439" v="24" actId="47"/>
        <pc:sldMkLst>
          <pc:docMk/>
          <pc:sldMk cId="788942219" sldId="275"/>
        </pc:sldMkLst>
      </pc:sldChg>
      <pc:sldChg chg="del">
        <pc:chgData name="David Holley" userId="45123e1e-ac21-4ee3-b53e-8d97b4b34e1e" providerId="ADAL" clId="{80CFEB9A-83A0-4CA5-8F8B-473377CFF16B}" dt="2023-07-13T12:25:57.658" v="25" actId="47"/>
        <pc:sldMkLst>
          <pc:docMk/>
          <pc:sldMk cId="976388418" sldId="276"/>
        </pc:sldMkLst>
      </pc:sldChg>
      <pc:sldChg chg="del">
        <pc:chgData name="David Holley" userId="45123e1e-ac21-4ee3-b53e-8d97b4b34e1e" providerId="ADAL" clId="{80CFEB9A-83A0-4CA5-8F8B-473377CFF16B}" dt="2023-07-13T12:25:57.861" v="26" actId="47"/>
        <pc:sldMkLst>
          <pc:docMk/>
          <pc:sldMk cId="3883471385" sldId="277"/>
        </pc:sldMkLst>
      </pc:sldChg>
      <pc:sldChg chg="del">
        <pc:chgData name="David Holley" userId="45123e1e-ac21-4ee3-b53e-8d97b4b34e1e" providerId="ADAL" clId="{80CFEB9A-83A0-4CA5-8F8B-473377CFF16B}" dt="2023-07-13T12:25:58.173" v="27" actId="47"/>
        <pc:sldMkLst>
          <pc:docMk/>
          <pc:sldMk cId="1792004805" sldId="278"/>
        </pc:sldMkLst>
      </pc:sldChg>
      <pc:sldChg chg="del">
        <pc:chgData name="David Holley" userId="45123e1e-ac21-4ee3-b53e-8d97b4b34e1e" providerId="ADAL" clId="{80CFEB9A-83A0-4CA5-8F8B-473377CFF16B}" dt="2023-07-13T12:25:58.501" v="28" actId="47"/>
        <pc:sldMkLst>
          <pc:docMk/>
          <pc:sldMk cId="1151983024" sldId="279"/>
        </pc:sldMkLst>
      </pc:sldChg>
      <pc:sldChg chg="del">
        <pc:chgData name="David Holley" userId="45123e1e-ac21-4ee3-b53e-8d97b4b34e1e" providerId="ADAL" clId="{80CFEB9A-83A0-4CA5-8F8B-473377CFF16B}" dt="2023-07-13T12:25:59.946" v="29" actId="47"/>
        <pc:sldMkLst>
          <pc:docMk/>
          <pc:sldMk cId="3959438413" sldId="280"/>
        </pc:sldMkLst>
      </pc:sldChg>
      <pc:sldChg chg="del">
        <pc:chgData name="David Holley" userId="45123e1e-ac21-4ee3-b53e-8d97b4b34e1e" providerId="ADAL" clId="{80CFEB9A-83A0-4CA5-8F8B-473377CFF16B}" dt="2023-07-13T12:26:00.165" v="30" actId="47"/>
        <pc:sldMkLst>
          <pc:docMk/>
          <pc:sldMk cId="1299376353" sldId="281"/>
        </pc:sldMkLst>
      </pc:sldChg>
      <pc:sldChg chg="del">
        <pc:chgData name="David Holley" userId="45123e1e-ac21-4ee3-b53e-8d97b4b34e1e" providerId="ADAL" clId="{80CFEB9A-83A0-4CA5-8F8B-473377CFF16B}" dt="2023-07-13T12:26:00.510" v="31" actId="47"/>
        <pc:sldMkLst>
          <pc:docMk/>
          <pc:sldMk cId="1135676777" sldId="282"/>
        </pc:sldMkLst>
      </pc:sldChg>
      <pc:sldChg chg="del">
        <pc:chgData name="David Holley" userId="45123e1e-ac21-4ee3-b53e-8d97b4b34e1e" providerId="ADAL" clId="{80CFEB9A-83A0-4CA5-8F8B-473377CFF16B}" dt="2023-07-13T12:26:00.853" v="32" actId="47"/>
        <pc:sldMkLst>
          <pc:docMk/>
          <pc:sldMk cId="2546618855" sldId="283"/>
        </pc:sldMkLst>
      </pc:sldChg>
      <pc:sldChg chg="del">
        <pc:chgData name="David Holley" userId="45123e1e-ac21-4ee3-b53e-8d97b4b34e1e" providerId="ADAL" clId="{80CFEB9A-83A0-4CA5-8F8B-473377CFF16B}" dt="2023-07-13T12:26:01.096" v="33" actId="47"/>
        <pc:sldMkLst>
          <pc:docMk/>
          <pc:sldMk cId="1581260543" sldId="284"/>
        </pc:sldMkLst>
      </pc:sldChg>
      <pc:sldChg chg="del">
        <pc:chgData name="David Holley" userId="45123e1e-ac21-4ee3-b53e-8d97b4b34e1e" providerId="ADAL" clId="{80CFEB9A-83A0-4CA5-8F8B-473377CFF16B}" dt="2023-07-13T12:26:01.265" v="34" actId="47"/>
        <pc:sldMkLst>
          <pc:docMk/>
          <pc:sldMk cId="4262756757" sldId="285"/>
        </pc:sldMkLst>
      </pc:sldChg>
      <pc:sldChg chg="del">
        <pc:chgData name="David Holley" userId="45123e1e-ac21-4ee3-b53e-8d97b4b34e1e" providerId="ADAL" clId="{80CFEB9A-83A0-4CA5-8F8B-473377CFF16B}" dt="2023-07-13T12:26:01.603" v="35" actId="47"/>
        <pc:sldMkLst>
          <pc:docMk/>
          <pc:sldMk cId="1163039889" sldId="286"/>
        </pc:sldMkLst>
      </pc:sldChg>
      <pc:sldChg chg="del">
        <pc:chgData name="David Holley" userId="45123e1e-ac21-4ee3-b53e-8d97b4b34e1e" providerId="ADAL" clId="{80CFEB9A-83A0-4CA5-8F8B-473377CFF16B}" dt="2023-07-13T12:26:01.928" v="36" actId="47"/>
        <pc:sldMkLst>
          <pc:docMk/>
          <pc:sldMk cId="1763352573" sldId="287"/>
        </pc:sldMkLst>
      </pc:sldChg>
      <pc:sldChg chg="del">
        <pc:chgData name="David Holley" userId="45123e1e-ac21-4ee3-b53e-8d97b4b34e1e" providerId="ADAL" clId="{80CFEB9A-83A0-4CA5-8F8B-473377CFF16B}" dt="2023-07-13T12:26:02.228" v="37" actId="47"/>
        <pc:sldMkLst>
          <pc:docMk/>
          <pc:sldMk cId="3775745899" sldId="288"/>
        </pc:sldMkLst>
      </pc:sldChg>
      <pc:sldChg chg="del">
        <pc:chgData name="David Holley" userId="45123e1e-ac21-4ee3-b53e-8d97b4b34e1e" providerId="ADAL" clId="{80CFEB9A-83A0-4CA5-8F8B-473377CFF16B}" dt="2023-07-13T12:26:02.614" v="38" actId="47"/>
        <pc:sldMkLst>
          <pc:docMk/>
          <pc:sldMk cId="4138041094" sldId="289"/>
        </pc:sldMkLst>
      </pc:sldChg>
      <pc:sldChg chg="del">
        <pc:chgData name="David Holley" userId="45123e1e-ac21-4ee3-b53e-8d97b4b34e1e" providerId="ADAL" clId="{80CFEB9A-83A0-4CA5-8F8B-473377CFF16B}" dt="2023-07-13T12:26:02.869" v="39" actId="47"/>
        <pc:sldMkLst>
          <pc:docMk/>
          <pc:sldMk cId="3699121129" sldId="290"/>
        </pc:sldMkLst>
      </pc:sldChg>
      <pc:sldChg chg="del">
        <pc:chgData name="David Holley" userId="45123e1e-ac21-4ee3-b53e-8d97b4b34e1e" providerId="ADAL" clId="{80CFEB9A-83A0-4CA5-8F8B-473377CFF16B}" dt="2023-07-13T12:26:03.141" v="40" actId="47"/>
        <pc:sldMkLst>
          <pc:docMk/>
          <pc:sldMk cId="120113186" sldId="291"/>
        </pc:sldMkLst>
      </pc:sldChg>
      <pc:sldChg chg="del">
        <pc:chgData name="David Holley" userId="45123e1e-ac21-4ee3-b53e-8d97b4b34e1e" providerId="ADAL" clId="{80CFEB9A-83A0-4CA5-8F8B-473377CFF16B}" dt="2023-07-13T12:26:03.483" v="41" actId="47"/>
        <pc:sldMkLst>
          <pc:docMk/>
          <pc:sldMk cId="3627923547" sldId="292"/>
        </pc:sldMkLst>
      </pc:sldChg>
      <pc:sldChg chg="del">
        <pc:chgData name="David Holley" userId="45123e1e-ac21-4ee3-b53e-8d97b4b34e1e" providerId="ADAL" clId="{80CFEB9A-83A0-4CA5-8F8B-473377CFF16B}" dt="2023-07-13T12:26:05.110" v="43" actId="47"/>
        <pc:sldMkLst>
          <pc:docMk/>
          <pc:sldMk cId="3189785652" sldId="293"/>
        </pc:sldMkLst>
      </pc:sldChg>
      <pc:sldChg chg="del">
        <pc:chgData name="David Holley" userId="45123e1e-ac21-4ee3-b53e-8d97b4b34e1e" providerId="ADAL" clId="{80CFEB9A-83A0-4CA5-8F8B-473377CFF16B}" dt="2023-07-13T12:26:05.470" v="44" actId="47"/>
        <pc:sldMkLst>
          <pc:docMk/>
          <pc:sldMk cId="3386456304" sldId="294"/>
        </pc:sldMkLst>
      </pc:sldChg>
      <pc:sldChg chg="del">
        <pc:chgData name="David Holley" userId="45123e1e-ac21-4ee3-b53e-8d97b4b34e1e" providerId="ADAL" clId="{80CFEB9A-83A0-4CA5-8F8B-473377CFF16B}" dt="2023-07-13T12:28:59.289" v="48" actId="47"/>
        <pc:sldMkLst>
          <pc:docMk/>
          <pc:sldMk cId="3254337076" sldId="321"/>
        </pc:sldMkLst>
      </pc:sldChg>
      <pc:sldChg chg="del">
        <pc:chgData name="David Holley" userId="45123e1e-ac21-4ee3-b53e-8d97b4b34e1e" providerId="ADAL" clId="{80CFEB9A-83A0-4CA5-8F8B-473377CFF16B}" dt="2023-07-13T12:29:43.036" v="51" actId="47"/>
        <pc:sldMkLst>
          <pc:docMk/>
          <pc:sldMk cId="2134878638" sldId="329"/>
        </pc:sldMkLst>
      </pc:sldChg>
      <pc:sldChg chg="del">
        <pc:chgData name="David Holley" userId="45123e1e-ac21-4ee3-b53e-8d97b4b34e1e" providerId="ADAL" clId="{80CFEB9A-83A0-4CA5-8F8B-473377CFF16B}" dt="2023-07-13T12:30:15.652" v="54" actId="47"/>
        <pc:sldMkLst>
          <pc:docMk/>
          <pc:sldMk cId="1676479295" sldId="330"/>
        </pc:sldMkLst>
      </pc:sldChg>
      <pc:sldChg chg="del">
        <pc:chgData name="David Holley" userId="45123e1e-ac21-4ee3-b53e-8d97b4b34e1e" providerId="ADAL" clId="{80CFEB9A-83A0-4CA5-8F8B-473377CFF16B}" dt="2023-07-13T12:32:19.444" v="64" actId="47"/>
        <pc:sldMkLst>
          <pc:docMk/>
          <pc:sldMk cId="3480043105" sldId="346"/>
        </pc:sldMkLst>
      </pc:sldChg>
      <pc:sldChg chg="del">
        <pc:chgData name="David Holley" userId="45123e1e-ac21-4ee3-b53e-8d97b4b34e1e" providerId="ADAL" clId="{80CFEB9A-83A0-4CA5-8F8B-473377CFF16B}" dt="2023-07-13T12:32:35.913" v="67" actId="47"/>
        <pc:sldMkLst>
          <pc:docMk/>
          <pc:sldMk cId="3786112706" sldId="364"/>
        </pc:sldMkLst>
      </pc:sldChg>
      <pc:sldChg chg="add">
        <pc:chgData name="David Holley" userId="45123e1e-ac21-4ee3-b53e-8d97b4b34e1e" providerId="ADAL" clId="{80CFEB9A-83A0-4CA5-8F8B-473377CFF16B}" dt="2023-07-13T12:28:44.463" v="47"/>
        <pc:sldMkLst>
          <pc:docMk/>
          <pc:sldMk cId="2026415739" sldId="369"/>
        </pc:sldMkLst>
      </pc:sldChg>
      <pc:sldChg chg="add">
        <pc:chgData name="David Holley" userId="45123e1e-ac21-4ee3-b53e-8d97b4b34e1e" providerId="ADAL" clId="{80CFEB9A-83A0-4CA5-8F8B-473377CFF16B}" dt="2023-07-13T12:29:36.728" v="50"/>
        <pc:sldMkLst>
          <pc:docMk/>
          <pc:sldMk cId="832228292" sldId="370"/>
        </pc:sldMkLst>
      </pc:sldChg>
      <pc:sldChg chg="del">
        <pc:chgData name="David Holley" userId="45123e1e-ac21-4ee3-b53e-8d97b4b34e1e" providerId="ADAL" clId="{80CFEB9A-83A0-4CA5-8F8B-473377CFF16B}" dt="2023-07-13T12:26:04.008" v="42" actId="47"/>
        <pc:sldMkLst>
          <pc:docMk/>
          <pc:sldMk cId="1221708433" sldId="371"/>
        </pc:sldMkLst>
      </pc:sldChg>
      <pc:sldChg chg="add">
        <pc:chgData name="David Holley" userId="45123e1e-ac21-4ee3-b53e-8d97b4b34e1e" providerId="ADAL" clId="{80CFEB9A-83A0-4CA5-8F8B-473377CFF16B}" dt="2023-07-13T12:30:06.919" v="53"/>
        <pc:sldMkLst>
          <pc:docMk/>
          <pc:sldMk cId="1918193148" sldId="371"/>
        </pc:sldMkLst>
      </pc:sldChg>
      <pc:sldChg chg="del">
        <pc:chgData name="David Holley" userId="45123e1e-ac21-4ee3-b53e-8d97b4b34e1e" providerId="ADAL" clId="{80CFEB9A-83A0-4CA5-8F8B-473377CFF16B}" dt="2023-07-13T12:26:05.843" v="45" actId="47"/>
        <pc:sldMkLst>
          <pc:docMk/>
          <pc:sldMk cId="343350589" sldId="372"/>
        </pc:sldMkLst>
      </pc:sldChg>
      <pc:sldChg chg="add del">
        <pc:chgData name="David Holley" userId="45123e1e-ac21-4ee3-b53e-8d97b4b34e1e" providerId="ADAL" clId="{80CFEB9A-83A0-4CA5-8F8B-473377CFF16B}" dt="2023-07-13T12:31:47.051" v="57" actId="27028"/>
        <pc:sldMkLst>
          <pc:docMk/>
          <pc:sldMk cId="1850675849" sldId="372"/>
        </pc:sldMkLst>
      </pc:sldChg>
      <pc:sldChg chg="add">
        <pc:chgData name="David Holley" userId="45123e1e-ac21-4ee3-b53e-8d97b4b34e1e" providerId="ADAL" clId="{80CFEB9A-83A0-4CA5-8F8B-473377CFF16B}" dt="2023-07-13T12:32:33.069" v="66"/>
        <pc:sldMkLst>
          <pc:docMk/>
          <pc:sldMk cId="2935786317" sldId="372"/>
        </pc:sldMkLst>
      </pc:sldChg>
      <pc:sldChg chg="add del">
        <pc:chgData name="David Holley" userId="45123e1e-ac21-4ee3-b53e-8d97b4b34e1e" providerId="ADAL" clId="{80CFEB9A-83A0-4CA5-8F8B-473377CFF16B}" dt="2023-07-13T12:32:15.071" v="63" actId="27028"/>
        <pc:sldMkLst>
          <pc:docMk/>
          <pc:sldMk cId="3915665390" sldId="372"/>
        </pc:sldMkLst>
      </pc:sldChg>
      <pc:sldChg chg="add del">
        <pc:chgData name="David Holley" userId="45123e1e-ac21-4ee3-b53e-8d97b4b34e1e" providerId="ADAL" clId="{80CFEB9A-83A0-4CA5-8F8B-473377CFF16B}" dt="2023-07-13T12:32:14.389" v="62" actId="27028"/>
        <pc:sldMkLst>
          <pc:docMk/>
          <pc:sldMk cId="1306662193" sldId="373"/>
        </pc:sldMkLst>
      </pc:sldChg>
      <pc:sldChg chg="delSp modSp add mod">
        <pc:chgData name="David Holley" userId="45123e1e-ac21-4ee3-b53e-8d97b4b34e1e" providerId="ADAL" clId="{80CFEB9A-83A0-4CA5-8F8B-473377CFF16B}" dt="2023-07-13T12:32:58.002" v="71" actId="478"/>
        <pc:sldMkLst>
          <pc:docMk/>
          <pc:sldMk cId="3480043105" sldId="373"/>
        </pc:sldMkLst>
        <pc:spChg chg="del">
          <ac:chgData name="David Holley" userId="45123e1e-ac21-4ee3-b53e-8d97b4b34e1e" providerId="ADAL" clId="{80CFEB9A-83A0-4CA5-8F8B-473377CFF16B}" dt="2023-07-13T12:32:58.002" v="71" actId="478"/>
          <ac:spMkLst>
            <pc:docMk/>
            <pc:sldMk cId="3480043105" sldId="373"/>
            <ac:spMk id="2" creationId="{00000000-0000-0000-0000-000000000000}"/>
          </ac:spMkLst>
        </pc:spChg>
        <pc:spChg chg="mod">
          <ac:chgData name="David Holley" userId="45123e1e-ac21-4ee3-b53e-8d97b4b34e1e" providerId="ADAL" clId="{80CFEB9A-83A0-4CA5-8F8B-473377CFF16B}" dt="2023-07-13T12:32:44.793" v="70" actId="27636"/>
          <ac:spMkLst>
            <pc:docMk/>
            <pc:sldMk cId="3480043105" sldId="373"/>
            <ac:spMk id="10" creationId="{4A2DECBA-8133-4847-833B-599F3D7F9F83}"/>
          </ac:spMkLst>
        </pc:spChg>
      </pc:sldChg>
      <pc:sldMasterChg chg="del delSldLayout">
        <pc:chgData name="David Holley" userId="45123e1e-ac21-4ee3-b53e-8d97b4b34e1e" providerId="ADAL" clId="{80CFEB9A-83A0-4CA5-8F8B-473377CFF16B}" dt="2023-07-13T12:26:05.843" v="45" actId="47"/>
        <pc:sldMasterMkLst>
          <pc:docMk/>
          <pc:sldMasterMk cId="486564173" sldId="2147483648"/>
        </pc:sldMasterMkLst>
        <pc:sldLayoutChg chg="del">
          <pc:chgData name="David Holley" userId="45123e1e-ac21-4ee3-b53e-8d97b4b34e1e" providerId="ADAL" clId="{80CFEB9A-83A0-4CA5-8F8B-473377CFF16B}" dt="2023-07-13T12:26:05.843" v="45" actId="47"/>
          <pc:sldLayoutMkLst>
            <pc:docMk/>
            <pc:sldMasterMk cId="486564173" sldId="2147483648"/>
            <pc:sldLayoutMk cId="1384603068" sldId="2147483650"/>
          </pc:sldLayoutMkLst>
        </pc:sldLayoutChg>
      </pc:sldMasterChg>
      <pc:sldMasterChg chg="delSldLayout">
        <pc:chgData name="David Holley" userId="45123e1e-ac21-4ee3-b53e-8d97b4b34e1e" providerId="ADAL" clId="{80CFEB9A-83A0-4CA5-8F8B-473377CFF16B}" dt="2023-07-13T12:25:52.987" v="10" actId="47"/>
        <pc:sldMasterMkLst>
          <pc:docMk/>
          <pc:sldMasterMk cId="1115193665" sldId="2147483749"/>
        </pc:sldMasterMkLst>
        <pc:sldLayoutChg chg="del">
          <pc:chgData name="David Holley" userId="45123e1e-ac21-4ee3-b53e-8d97b4b34e1e" providerId="ADAL" clId="{80CFEB9A-83A0-4CA5-8F8B-473377CFF16B}" dt="2023-07-13T12:25:52.987" v="10" actId="47"/>
          <pc:sldLayoutMkLst>
            <pc:docMk/>
            <pc:sldMasterMk cId="1115193665" sldId="2147483749"/>
            <pc:sldLayoutMk cId="3829726369" sldId="21474837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3B2D53-D62A-46A4-83B0-B23648F6F614}"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7119B9-CFAE-4F82-99B8-14040BAA78FF}" type="slidenum">
              <a:rPr lang="en-GB" smtClean="0"/>
              <a:t>‹#›</a:t>
            </a:fld>
            <a:endParaRPr lang="en-GB"/>
          </a:p>
        </p:txBody>
      </p:sp>
    </p:spTree>
    <p:extLst>
      <p:ext uri="{BB962C8B-B14F-4D97-AF65-F5344CB8AC3E}">
        <p14:creationId xmlns:p14="http://schemas.microsoft.com/office/powerpoint/2010/main" val="50275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2</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3</a:t>
            </a:fld>
            <a:endParaRPr lang="en-GB" dirty="0"/>
          </a:p>
        </p:txBody>
      </p:sp>
    </p:spTree>
    <p:extLst>
      <p:ext uri="{BB962C8B-B14F-4D97-AF65-F5344CB8AC3E}">
        <p14:creationId xmlns:p14="http://schemas.microsoft.com/office/powerpoint/2010/main" val="391398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4</a:t>
            </a:fld>
            <a:endParaRPr lang="en-GB" dirty="0"/>
          </a:p>
        </p:txBody>
      </p:sp>
    </p:spTree>
    <p:extLst>
      <p:ext uri="{BB962C8B-B14F-4D97-AF65-F5344CB8AC3E}">
        <p14:creationId xmlns:p14="http://schemas.microsoft.com/office/powerpoint/2010/main" val="754057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381BE5D-0679-E94B-A356-BD935D16DD17}" type="slidenum">
              <a:rPr lang="en-GB" sz="1200"/>
              <a:pPr eaLnBrk="1" hangingPunct="1"/>
              <a:t>5</a:t>
            </a:fld>
            <a:endParaRPr lang="en-GB" sz="1200" dirty="0"/>
          </a:p>
        </p:txBody>
      </p:sp>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endParaRPr lang="en-GB" dirty="0">
              <a:latin typeface="Arial" charset="0"/>
            </a:endParaRPr>
          </a:p>
        </p:txBody>
      </p:sp>
    </p:spTree>
    <p:extLst>
      <p:ext uri="{BB962C8B-B14F-4D97-AF65-F5344CB8AC3E}">
        <p14:creationId xmlns:p14="http://schemas.microsoft.com/office/powerpoint/2010/main" val="2049785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xfrm>
            <a:off x="377825" y="685800"/>
            <a:ext cx="6096000" cy="3429000"/>
          </a:xfrm>
          <a:ln/>
        </p:spPr>
      </p:sp>
      <p:sp>
        <p:nvSpPr>
          <p:cNvPr id="38914" name="Rectangle 3"/>
          <p:cNvSpPr>
            <a:spLocks noGrp="1" noChangeArrowheads="1"/>
          </p:cNvSpPr>
          <p:nvPr>
            <p:ph type="body" idx="1"/>
          </p:nvPr>
        </p:nvSpPr>
        <p:spPr>
          <a:xfrm>
            <a:off x="914400" y="4343400"/>
            <a:ext cx="502920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92368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xfrm>
            <a:off x="381000" y="685800"/>
            <a:ext cx="6096000" cy="3429000"/>
          </a:xfrm>
          <a:ln/>
        </p:spPr>
      </p:sp>
      <p:sp>
        <p:nvSpPr>
          <p:cNvPr id="542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42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2B354A1-F9DB-6047-93B7-7E066B9F0E52}" type="slidenum">
              <a:rPr lang="en-GB"/>
              <a:pPr eaLnBrk="1" hangingPunct="1"/>
              <a:t>7</a:t>
            </a:fld>
            <a:endParaRPr lang="en-GB" dirty="0"/>
          </a:p>
        </p:txBody>
      </p:sp>
    </p:spTree>
    <p:extLst>
      <p:ext uri="{BB962C8B-B14F-4D97-AF65-F5344CB8AC3E}">
        <p14:creationId xmlns:p14="http://schemas.microsoft.com/office/powerpoint/2010/main" val="3434018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12</a:t>
            </a:fld>
            <a:endParaRPr lang="en-GB" dirty="0"/>
          </a:p>
        </p:txBody>
      </p:sp>
    </p:spTree>
    <p:extLst>
      <p:ext uri="{BB962C8B-B14F-4D97-AF65-F5344CB8AC3E}">
        <p14:creationId xmlns:p14="http://schemas.microsoft.com/office/powerpoint/2010/main" val="2385607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381000" y="685800"/>
            <a:ext cx="6096000" cy="3429000"/>
          </a:xfrm>
          <a:ln/>
        </p:spPr>
      </p:sp>
      <p:sp>
        <p:nvSpPr>
          <p:cNvPr id="30723" name="Notes Placeholder 2"/>
          <p:cNvSpPr>
            <a:spLocks noGrp="1"/>
          </p:cNvSpPr>
          <p:nvPr>
            <p:ph type="body" idx="1"/>
          </p:nvPr>
        </p:nvSpPr>
        <p:spPr>
          <a:noFill/>
          <a:ln/>
        </p:spPr>
        <p:txBody>
          <a:bodyPr/>
          <a:lstStyle/>
          <a:p>
            <a:endParaRPr lang="en-US" dirty="0">
              <a:latin typeface="Arial" pitchFamily="34" charset="0"/>
            </a:endParaRPr>
          </a:p>
        </p:txBody>
      </p:sp>
      <p:sp>
        <p:nvSpPr>
          <p:cNvPr id="30724" name="Slide Number Placeholder 3"/>
          <p:cNvSpPr>
            <a:spLocks noGrp="1"/>
          </p:cNvSpPr>
          <p:nvPr>
            <p:ph type="sldNum" sz="quarter" idx="5"/>
          </p:nvPr>
        </p:nvSpPr>
        <p:spPr>
          <a:noFill/>
        </p:spPr>
        <p:txBody>
          <a:bodyPr/>
          <a:lstStyle/>
          <a:p>
            <a:fld id="{7AC55849-682D-4A88-89C8-E682C68AD412}" type="slidenum">
              <a:rPr lang="en-GB" smtClean="0">
                <a:latin typeface="Arial" pitchFamily="34" charset="0"/>
              </a:rPr>
              <a:pPr/>
              <a:t>13</a:t>
            </a:fld>
            <a:endParaRPr lang="en-GB" dirty="0">
              <a:latin typeface="Arial" pitchFamily="34" charset="0"/>
            </a:endParaRPr>
          </a:p>
        </p:txBody>
      </p:sp>
    </p:spTree>
    <p:extLst>
      <p:ext uri="{BB962C8B-B14F-4D97-AF65-F5344CB8AC3E}">
        <p14:creationId xmlns:p14="http://schemas.microsoft.com/office/powerpoint/2010/main" val="1285160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15</a:t>
            </a:fld>
            <a:endParaRPr lang="en-GB" dirty="0"/>
          </a:p>
        </p:txBody>
      </p:sp>
    </p:spTree>
    <p:extLst>
      <p:ext uri="{BB962C8B-B14F-4D97-AF65-F5344CB8AC3E}">
        <p14:creationId xmlns:p14="http://schemas.microsoft.com/office/powerpoint/2010/main" val="1028741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382588" y="685800"/>
            <a:ext cx="6096000" cy="3429000"/>
          </a:xfrm>
          <a:ln/>
        </p:spPr>
      </p:sp>
      <p:sp>
        <p:nvSpPr>
          <p:cNvPr id="162819" name="Rectangle 3"/>
          <p:cNvSpPr>
            <a:spLocks noGrp="1" noChangeArrowheads="1"/>
          </p:cNvSpPr>
          <p:nvPr>
            <p:ph type="body" idx="1"/>
          </p:nvPr>
        </p:nvSpPr>
        <p:spPr>
          <a:xfrm>
            <a:off x="914508" y="4344135"/>
            <a:ext cx="5028986" cy="4114800"/>
          </a:xfrm>
          <a:noFill/>
          <a:ln/>
        </p:spPr>
        <p:txBody>
          <a:bodyPr lIns="95677" tIns="47838" rIns="95677" bIns="47838"/>
          <a:lstStyle/>
          <a:p>
            <a:endParaRPr lang="en-US" dirty="0"/>
          </a:p>
        </p:txBody>
      </p:sp>
    </p:spTree>
    <p:extLst>
      <p:ext uri="{BB962C8B-B14F-4D97-AF65-F5344CB8AC3E}">
        <p14:creationId xmlns:p14="http://schemas.microsoft.com/office/powerpoint/2010/main" val="175751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382588" y="685800"/>
            <a:ext cx="6096000" cy="3429000"/>
          </a:xfrm>
          <a:ln/>
        </p:spPr>
      </p:sp>
      <p:sp>
        <p:nvSpPr>
          <p:cNvPr id="32771" name="Rectangle 3"/>
          <p:cNvSpPr>
            <a:spLocks noGrp="1" noChangeArrowheads="1"/>
          </p:cNvSpPr>
          <p:nvPr>
            <p:ph type="body" idx="1"/>
          </p:nvPr>
        </p:nvSpPr>
        <p:spPr>
          <a:xfrm>
            <a:off x="914400" y="4343400"/>
            <a:ext cx="5029200" cy="4114800"/>
          </a:xfrm>
          <a:noFill/>
          <a:ln/>
        </p:spPr>
        <p:txBody>
          <a:bodyPr lIns="95677" tIns="47838" rIns="95677" bIns="47838"/>
          <a:lstStyle/>
          <a:p>
            <a:endParaRPr lang="en-US" dirty="0">
              <a:latin typeface="Arial" pitchFamily="34" charset="0"/>
              <a:cs typeface="Arial" pitchFamily="34" charset="0"/>
            </a:endParaRPr>
          </a:p>
        </p:txBody>
      </p:sp>
    </p:spTree>
    <p:extLst>
      <p:ext uri="{BB962C8B-B14F-4D97-AF65-F5344CB8AC3E}">
        <p14:creationId xmlns:p14="http://schemas.microsoft.com/office/powerpoint/2010/main" val="1372056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381000" y="685800"/>
            <a:ext cx="6096000" cy="3429000"/>
          </a:xfrm>
          <a:ln/>
        </p:spPr>
      </p:sp>
      <p:sp>
        <p:nvSpPr>
          <p:cNvPr id="33795" name="Notes Placeholder 2"/>
          <p:cNvSpPr>
            <a:spLocks noGrp="1"/>
          </p:cNvSpPr>
          <p:nvPr>
            <p:ph type="body" idx="1"/>
          </p:nvPr>
        </p:nvSpPr>
        <p:spPr>
          <a:noFill/>
          <a:ln/>
        </p:spPr>
        <p:txBody>
          <a:bodyPr/>
          <a:lstStyle/>
          <a:p>
            <a:endParaRPr lang="en-US" dirty="0">
              <a:latin typeface="Arial" pitchFamily="34" charset="0"/>
            </a:endParaRPr>
          </a:p>
        </p:txBody>
      </p:sp>
      <p:sp>
        <p:nvSpPr>
          <p:cNvPr id="33796" name="Slide Number Placeholder 3"/>
          <p:cNvSpPr>
            <a:spLocks noGrp="1"/>
          </p:cNvSpPr>
          <p:nvPr>
            <p:ph type="sldNum" sz="quarter" idx="5"/>
          </p:nvPr>
        </p:nvSpPr>
        <p:spPr>
          <a:noFill/>
        </p:spPr>
        <p:txBody>
          <a:bodyPr/>
          <a:lstStyle/>
          <a:p>
            <a:fld id="{C5DCF105-D8C3-4A1A-87B8-41EAB7643C45}" type="slidenum">
              <a:rPr lang="en-GB" smtClean="0">
                <a:latin typeface="Arial" pitchFamily="34" charset="0"/>
              </a:rPr>
              <a:pPr/>
              <a:t>20</a:t>
            </a:fld>
            <a:endParaRPr lang="en-GB" dirty="0">
              <a:latin typeface="Arial" pitchFamily="34" charset="0"/>
            </a:endParaRPr>
          </a:p>
        </p:txBody>
      </p:sp>
    </p:spTree>
    <p:extLst>
      <p:ext uri="{BB962C8B-B14F-4D97-AF65-F5344CB8AC3E}">
        <p14:creationId xmlns:p14="http://schemas.microsoft.com/office/powerpoint/2010/main" val="2070078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381000" y="685800"/>
            <a:ext cx="6096000" cy="3429000"/>
          </a:xfrm>
          <a:ln/>
        </p:spPr>
      </p:sp>
      <p:sp>
        <p:nvSpPr>
          <p:cNvPr id="34819" name="Notes Placeholder 2"/>
          <p:cNvSpPr>
            <a:spLocks noGrp="1"/>
          </p:cNvSpPr>
          <p:nvPr>
            <p:ph type="body" idx="1"/>
          </p:nvPr>
        </p:nvSpPr>
        <p:spPr>
          <a:noFill/>
          <a:ln/>
        </p:spPr>
        <p:txBody>
          <a:bodyPr/>
          <a:lstStyle/>
          <a:p>
            <a:endParaRPr lang="en-US" dirty="0">
              <a:latin typeface="Arial" pitchFamily="34" charset="0"/>
            </a:endParaRPr>
          </a:p>
        </p:txBody>
      </p:sp>
      <p:sp>
        <p:nvSpPr>
          <p:cNvPr id="34820" name="Slide Number Placeholder 3"/>
          <p:cNvSpPr>
            <a:spLocks noGrp="1"/>
          </p:cNvSpPr>
          <p:nvPr>
            <p:ph type="sldNum" sz="quarter" idx="5"/>
          </p:nvPr>
        </p:nvSpPr>
        <p:spPr>
          <a:noFill/>
        </p:spPr>
        <p:txBody>
          <a:bodyPr/>
          <a:lstStyle/>
          <a:p>
            <a:fld id="{01BC9D61-6662-411E-9E1B-8860070FC5A8}" type="slidenum">
              <a:rPr lang="en-GB" smtClean="0">
                <a:latin typeface="Arial" pitchFamily="34" charset="0"/>
              </a:rPr>
              <a:pPr/>
              <a:t>21</a:t>
            </a:fld>
            <a:endParaRPr lang="en-GB" dirty="0">
              <a:latin typeface="Arial" pitchFamily="34" charset="0"/>
            </a:endParaRPr>
          </a:p>
        </p:txBody>
      </p:sp>
    </p:spTree>
    <p:extLst>
      <p:ext uri="{BB962C8B-B14F-4D97-AF65-F5344CB8AC3E}">
        <p14:creationId xmlns:p14="http://schemas.microsoft.com/office/powerpoint/2010/main" val="899645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26</a:t>
            </a:fld>
            <a:endParaRPr lang="en-GB" dirty="0">
              <a:latin typeface="Arial" pitchFamily="34" charset="0"/>
            </a:endParaRPr>
          </a:p>
        </p:txBody>
      </p:sp>
    </p:spTree>
    <p:extLst>
      <p:ext uri="{BB962C8B-B14F-4D97-AF65-F5344CB8AC3E}">
        <p14:creationId xmlns:p14="http://schemas.microsoft.com/office/powerpoint/2010/main" val="4207667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34</a:t>
            </a:fld>
            <a:endParaRPr lang="en-GB" dirty="0">
              <a:latin typeface="Arial" pitchFamily="34" charset="0"/>
            </a:endParaRPr>
          </a:p>
        </p:txBody>
      </p:sp>
    </p:spTree>
    <p:extLst>
      <p:ext uri="{BB962C8B-B14F-4D97-AF65-F5344CB8AC3E}">
        <p14:creationId xmlns:p14="http://schemas.microsoft.com/office/powerpoint/2010/main" val="40926689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41</a:t>
            </a:fld>
            <a:endParaRPr lang="en-AU" dirty="0"/>
          </a:p>
        </p:txBody>
      </p:sp>
    </p:spTree>
    <p:extLst>
      <p:ext uri="{BB962C8B-B14F-4D97-AF65-F5344CB8AC3E}">
        <p14:creationId xmlns:p14="http://schemas.microsoft.com/office/powerpoint/2010/main" val="22575011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88900" y="742950"/>
            <a:ext cx="6621463" cy="3725863"/>
          </a:xfrm>
          <a:ln/>
        </p:spPr>
      </p:sp>
      <p:sp>
        <p:nvSpPr>
          <p:cNvPr id="60419" name="Rectangle 3"/>
          <p:cNvSpPr>
            <a:spLocks noGrp="1" noChangeArrowheads="1"/>
          </p:cNvSpPr>
          <p:nvPr>
            <p:ph type="body" idx="1"/>
          </p:nvPr>
        </p:nvSpPr>
        <p:spPr>
          <a:xfrm>
            <a:off x="904789" y="4713934"/>
            <a:ext cx="4988097" cy="4470055"/>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906" tIns="44953" rIns="89906" bIns="44953"/>
          <a:lstStyle/>
          <a:p>
            <a:pPr eaLnBrk="1" hangingPunct="1"/>
            <a:endParaRPr lang="en-US" dirty="0"/>
          </a:p>
        </p:txBody>
      </p:sp>
    </p:spTree>
    <p:extLst>
      <p:ext uri="{BB962C8B-B14F-4D97-AF65-F5344CB8AC3E}">
        <p14:creationId xmlns:p14="http://schemas.microsoft.com/office/powerpoint/2010/main" val="23005408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D65BB96-6836-4535-94B1-453205A3CA0A}" type="slidenum">
              <a:rPr lang="en-GB" smtClean="0">
                <a:latin typeface="Times New Roman" pitchFamily="18" charset="0"/>
              </a:rPr>
              <a:pPr/>
              <a:t>43</a:t>
            </a:fld>
            <a:endParaRPr lang="en-GB" dirty="0">
              <a:latin typeface="Times New Roman" pitchFamily="18" charset="0"/>
            </a:endParaRPr>
          </a:p>
        </p:txBody>
      </p:sp>
      <p:sp>
        <p:nvSpPr>
          <p:cNvPr id="81923" name="Rectangle 2"/>
          <p:cNvSpPr>
            <a:spLocks noGrp="1" noRot="1" noChangeAspect="1" noChangeArrowheads="1" noTextEdit="1"/>
          </p:cNvSpPr>
          <p:nvPr>
            <p:ph type="sldImg"/>
          </p:nvPr>
        </p:nvSpPr>
        <p:spPr>
          <a:xfrm>
            <a:off x="90488" y="742950"/>
            <a:ext cx="6619875" cy="3724275"/>
          </a:xfrm>
          <a:ln/>
        </p:spPr>
      </p:sp>
      <p:sp>
        <p:nvSpPr>
          <p:cNvPr id="81924" name="Rectangle 3"/>
          <p:cNvSpPr>
            <a:spLocks noGrp="1" noChangeArrowheads="1"/>
          </p:cNvSpPr>
          <p:nvPr>
            <p:ph type="body" idx="1"/>
          </p:nvPr>
        </p:nvSpPr>
        <p:spPr>
          <a:xfrm>
            <a:off x="906357" y="4717081"/>
            <a:ext cx="4984962" cy="446690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259980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093B820-E509-A84F-A53F-97B0593565DF}" type="slidenum">
              <a:rPr lang="en-GB"/>
              <a:pPr eaLnBrk="1" hangingPunct="1"/>
              <a:t>45</a:t>
            </a:fld>
            <a:endParaRPr lang="en-GB" dirty="0"/>
          </a:p>
        </p:txBody>
      </p:sp>
    </p:spTree>
    <p:extLst>
      <p:ext uri="{BB962C8B-B14F-4D97-AF65-F5344CB8AC3E}">
        <p14:creationId xmlns:p14="http://schemas.microsoft.com/office/powerpoint/2010/main" val="27742781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47</a:t>
            </a:fld>
            <a:endParaRPr lang="en-GB" dirty="0"/>
          </a:p>
        </p:txBody>
      </p:sp>
    </p:spTree>
    <p:extLst>
      <p:ext uri="{BB962C8B-B14F-4D97-AF65-F5344CB8AC3E}">
        <p14:creationId xmlns:p14="http://schemas.microsoft.com/office/powerpoint/2010/main" val="2329387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xfrm>
            <a:off x="381000" y="687388"/>
            <a:ext cx="6096000" cy="3429000"/>
          </a:xfrm>
          <a:ln/>
        </p:spPr>
      </p:sp>
      <p:sp>
        <p:nvSpPr>
          <p:cNvPr id="25602" name="Rectangle 3"/>
          <p:cNvSpPr>
            <a:spLocks noGrp="1" noChangeArrowheads="1"/>
          </p:cNvSpPr>
          <p:nvPr>
            <p:ph type="body" idx="1"/>
          </p:nvPr>
        </p:nvSpPr>
        <p:spPr>
          <a:xfrm>
            <a:off x="914400" y="4343400"/>
            <a:ext cx="5029200" cy="4113213"/>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dirty="0">
              <a:cs typeface="Arial" charset="0"/>
            </a:endParaRPr>
          </a:p>
        </p:txBody>
      </p:sp>
    </p:spTree>
    <p:extLst>
      <p:ext uri="{BB962C8B-B14F-4D97-AF65-F5344CB8AC3E}">
        <p14:creationId xmlns:p14="http://schemas.microsoft.com/office/powerpoint/2010/main" val="8243864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00219C04-4EF1-4901-84BB-D970591DCA7E}" type="slidenum">
              <a:rPr lang="en-GB" smtClean="0">
                <a:latin typeface="Arial" pitchFamily="34" charset="0"/>
              </a:rPr>
              <a:pPr/>
              <a:t>49</a:t>
            </a:fld>
            <a:endParaRPr lang="en-GB" dirty="0">
              <a:latin typeface="Arial" pitchFamily="34" charset="0"/>
            </a:endParaRPr>
          </a:p>
        </p:txBody>
      </p:sp>
    </p:spTree>
    <p:extLst>
      <p:ext uri="{BB962C8B-B14F-4D97-AF65-F5344CB8AC3E}">
        <p14:creationId xmlns:p14="http://schemas.microsoft.com/office/powerpoint/2010/main" val="32818503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52</a:t>
            </a:fld>
            <a:endParaRPr lang="en-GB" dirty="0"/>
          </a:p>
        </p:txBody>
      </p:sp>
    </p:spTree>
    <p:extLst>
      <p:ext uri="{BB962C8B-B14F-4D97-AF65-F5344CB8AC3E}">
        <p14:creationId xmlns:p14="http://schemas.microsoft.com/office/powerpoint/2010/main" val="3353897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16"/>
          <p:cNvSpPr>
            <a:spLocks noGrp="1" noChangeArrowheads="1"/>
          </p:cNvSpPr>
          <p:nvPr>
            <p:ph type="hdr" sz="quarter"/>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Introduction to Systems Engineering - Session 6</a:t>
            </a:r>
          </a:p>
        </p:txBody>
      </p:sp>
      <p:sp>
        <p:nvSpPr>
          <p:cNvPr id="74754" name="Rectangle 18"/>
          <p:cNvSpPr>
            <a:spLocks noGrp="1" noChangeArrowheads="1"/>
          </p:cNvSpPr>
          <p:nvPr>
            <p:ph type="ftr"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 Copyright BAE SYSTEMS Australia</a:t>
            </a:r>
          </a:p>
        </p:txBody>
      </p:sp>
      <p:sp>
        <p:nvSpPr>
          <p:cNvPr id="74755" name="Rectangle 19"/>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25B0641-4342-4844-89A0-60B33F19525F}" type="slidenum">
              <a:rPr lang="en-AU"/>
              <a:pPr eaLnBrk="1" hangingPunct="1"/>
              <a:t>53</a:t>
            </a:fld>
            <a:endParaRPr lang="en-AU"/>
          </a:p>
        </p:txBody>
      </p:sp>
      <p:sp>
        <p:nvSpPr>
          <p:cNvPr id="74756" name="Rectangle 6"/>
          <p:cNvSpPr>
            <a:spLocks noGrp="1" noRot="1" noChangeAspect="1" noChangeArrowheads="1" noTextEdit="1"/>
          </p:cNvSpPr>
          <p:nvPr>
            <p:ph type="sldImg"/>
          </p:nvPr>
        </p:nvSpPr>
        <p:spPr>
          <a:xfrm>
            <a:off x="381000" y="685800"/>
            <a:ext cx="6096000" cy="3429000"/>
          </a:xfrm>
          <a:ln/>
        </p:spPr>
      </p:sp>
      <p:sp>
        <p:nvSpPr>
          <p:cNvPr id="74757" name="Rectangle 7"/>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AU" dirty="0"/>
              <a:t>The terms “Verification” and “Validation” are often confused, </a:t>
            </a:r>
            <a:r>
              <a:rPr lang="en-AU" dirty="0" err="1"/>
              <a:t>mis</a:t>
            </a:r>
            <a:r>
              <a:rPr lang="en-AU" dirty="0"/>
              <a:t>-used and misunderstood. These definitions reflect the generally accepted meanings for these terms. </a:t>
            </a:r>
          </a:p>
          <a:p>
            <a:r>
              <a:rPr lang="en-AU" dirty="0"/>
              <a:t>Verification is a free-standing black box process which establishes that an item meets the requirements established for it, i.e., “Did we build the thing right?”.</a:t>
            </a:r>
          </a:p>
          <a:p>
            <a:r>
              <a:rPr lang="en-AU" dirty="0"/>
              <a:t>Validation is a higher order process which establishes that an item meets the end purpose of that item, i.e. “Did we build the right thing?”</a:t>
            </a:r>
          </a:p>
          <a:p>
            <a:r>
              <a:rPr lang="en-AU" dirty="0"/>
              <a:t>Arguably, a subsystem at a particular tier has an end use in the tier above. When tested within its own tier, this is, in the context of the above definitions, “Verification”. When it is integrated into the tier above, and shown to operate correctly (as distinct from simply satisfying its “</a:t>
            </a:r>
            <a:r>
              <a:rPr lang="en-AU" dirty="0" err="1"/>
              <a:t>shalls</a:t>
            </a:r>
            <a:r>
              <a:rPr lang="en-AU" dirty="0"/>
              <a:t>”), this could be viewed as “Validation”; although the term is seldom used in this context, the activity is implicit in the integration testing that occurs at that tier.</a:t>
            </a:r>
          </a:p>
          <a:p>
            <a:r>
              <a:rPr lang="en-AU" dirty="0"/>
              <a:t>But the discussion is somewhat specious – in practice, the term “Validation”, when used in accordance with these definitions, is generally only commonly used to refer to the Operational Test and Evaluation process which the </a:t>
            </a:r>
            <a:r>
              <a:rPr lang="en-AU" dirty="0" err="1"/>
              <a:t>DoD</a:t>
            </a:r>
            <a:r>
              <a:rPr lang="en-AU" dirty="0"/>
              <a:t> typically undertakes at Tier 0, following delivery of the system – and in that context it is precisely correct. But most commonly, the term is lumped with its partner into the generic “V&amp;V” which is even more widely </a:t>
            </a:r>
            <a:r>
              <a:rPr lang="en-AU" dirty="0" err="1"/>
              <a:t>mis</a:t>
            </a:r>
            <a:r>
              <a:rPr lang="en-AU" dirty="0"/>
              <a:t>-used than the term “system”. </a:t>
            </a:r>
          </a:p>
          <a:p>
            <a:endParaRPr lang="en-AU" dirty="0"/>
          </a:p>
          <a:p>
            <a:endParaRPr lang="en-AU" dirty="0"/>
          </a:p>
        </p:txBody>
      </p:sp>
    </p:spTree>
    <p:extLst>
      <p:ext uri="{BB962C8B-B14F-4D97-AF65-F5344CB8AC3E}">
        <p14:creationId xmlns:p14="http://schemas.microsoft.com/office/powerpoint/2010/main" val="4210147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dirty="0">
              <a:latin typeface="Arial" pitchFamily="34" charset="0"/>
            </a:endParaRPr>
          </a:p>
        </p:txBody>
      </p:sp>
      <p:sp>
        <p:nvSpPr>
          <p:cNvPr id="72708" name="Slide Number Placeholder 3"/>
          <p:cNvSpPr>
            <a:spLocks noGrp="1"/>
          </p:cNvSpPr>
          <p:nvPr>
            <p:ph type="sldNum" sz="quarter" idx="5"/>
          </p:nvPr>
        </p:nvSpPr>
        <p:spPr>
          <a:noFill/>
        </p:spPr>
        <p:txBody>
          <a:bodyPr/>
          <a:lstStyle/>
          <a:p>
            <a:fld id="{AAB8AF17-4F8B-4103-A4D7-C72BCD2480FB}" type="slidenum">
              <a:rPr lang="en-GB" smtClean="0">
                <a:latin typeface="Arial" pitchFamily="34" charset="0"/>
              </a:rPr>
              <a:pPr/>
              <a:t>60</a:t>
            </a:fld>
            <a:endParaRPr lang="en-GB" dirty="0">
              <a:latin typeface="Arial" pitchFamily="34" charset="0"/>
            </a:endParaRPr>
          </a:p>
        </p:txBody>
      </p:sp>
    </p:spTree>
    <p:extLst>
      <p:ext uri="{BB962C8B-B14F-4D97-AF65-F5344CB8AC3E}">
        <p14:creationId xmlns:p14="http://schemas.microsoft.com/office/powerpoint/2010/main" val="20936491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our reliance on written requirements most people in an organization are not taught how to</a:t>
            </a:r>
          </a:p>
          <a:p>
            <a:endParaRPr lang="en-US" dirty="0"/>
          </a:p>
          <a:p>
            <a:r>
              <a:rPr lang="en-US" dirty="0"/>
              <a:t>Write Requirements</a:t>
            </a:r>
          </a:p>
          <a:p>
            <a:endParaRPr lang="en-US" dirty="0"/>
          </a:p>
          <a:p>
            <a:r>
              <a:rPr lang="en-US" dirty="0"/>
              <a:t>OR</a:t>
            </a:r>
          </a:p>
          <a:p>
            <a:endParaRPr lang="en-US" dirty="0"/>
          </a:p>
          <a:p>
            <a:r>
              <a:rPr lang="en-US" dirty="0"/>
              <a:t>Analyse Requirements</a:t>
            </a:r>
          </a:p>
        </p:txBody>
      </p:sp>
      <p:sp>
        <p:nvSpPr>
          <p:cNvPr id="4" name="Slide Number Placeholder 3"/>
          <p:cNvSpPr>
            <a:spLocks noGrp="1"/>
          </p:cNvSpPr>
          <p:nvPr>
            <p:ph type="sldNum" sz="quarter" idx="10"/>
          </p:nvPr>
        </p:nvSpPr>
        <p:spPr/>
        <p:txBody>
          <a:bodyPr/>
          <a:lstStyle/>
          <a:p>
            <a:pPr>
              <a:defRPr/>
            </a:pPr>
            <a:fld id="{6A6F4A83-4200-454B-924A-3308BE9DCC59}" type="slidenum">
              <a:rPr lang="en-GB" smtClean="0"/>
              <a:pPr>
                <a:defRPr/>
              </a:pPr>
              <a:t>62</a:t>
            </a:fld>
            <a:endParaRPr lang="en-GB" dirty="0"/>
          </a:p>
        </p:txBody>
      </p:sp>
    </p:spTree>
    <p:extLst>
      <p:ext uri="{BB962C8B-B14F-4D97-AF65-F5344CB8AC3E}">
        <p14:creationId xmlns:p14="http://schemas.microsoft.com/office/powerpoint/2010/main" val="18888743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73FDC1D-F9A7-194E-AEE3-3FD91F9CA192}" type="slidenum">
              <a:rPr lang="en-GB">
                <a:solidFill>
                  <a:prstClr val="black"/>
                </a:solidFill>
              </a:rPr>
              <a:pPr eaLnBrk="1" hangingPunct="1"/>
              <a:t>63</a:t>
            </a:fld>
            <a:endParaRPr lang="en-GB" dirty="0">
              <a:solidFill>
                <a:prstClr val="black"/>
              </a:solidFill>
            </a:endParaRPr>
          </a:p>
        </p:txBody>
      </p:sp>
    </p:spTree>
    <p:extLst>
      <p:ext uri="{BB962C8B-B14F-4D97-AF65-F5344CB8AC3E}">
        <p14:creationId xmlns:p14="http://schemas.microsoft.com/office/powerpoint/2010/main" val="7328690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854C95-D31C-084C-A143-B33936570CDD}" type="slidenum">
              <a:rPr lang="en-GB">
                <a:solidFill>
                  <a:prstClr val="black"/>
                </a:solidFill>
              </a:rPr>
              <a:pPr eaLnBrk="1" hangingPunct="1"/>
              <a:t>65</a:t>
            </a:fld>
            <a:endParaRPr lang="en-GB" dirty="0">
              <a:solidFill>
                <a:prstClr val="black"/>
              </a:solidFill>
            </a:endParaRPr>
          </a:p>
        </p:txBody>
      </p:sp>
      <p:sp>
        <p:nvSpPr>
          <p:cNvPr id="50178" name="Rectangle 2"/>
          <p:cNvSpPr>
            <a:spLocks noGrp="1" noRot="1" noChangeAspect="1" noChangeArrowheads="1" noTextEdit="1"/>
          </p:cNvSpPr>
          <p:nvPr>
            <p:ph type="sldImg"/>
          </p:nvPr>
        </p:nvSpPr>
        <p:spPr>
          <a:xfrm>
            <a:off x="-44450" y="422275"/>
            <a:ext cx="7000875" cy="3938588"/>
          </a:xfrm>
          <a:ln/>
        </p:spPr>
      </p:sp>
      <p:sp>
        <p:nvSpPr>
          <p:cNvPr id="50179" name="Rectangle 3"/>
          <p:cNvSpPr>
            <a:spLocks noGrp="1" noChangeArrowheads="1"/>
          </p:cNvSpPr>
          <p:nvPr>
            <p:ph type="body" idx="1"/>
          </p:nvPr>
        </p:nvSpPr>
        <p:spPr>
          <a:xfrm>
            <a:off x="469900" y="4502150"/>
            <a:ext cx="596582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Arial" charset="0"/>
              </a:rPr>
              <a:t>Stakeholder requirements may contain the above words.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 indicate non mandatory optional requirements that need sorting out and agreeing with the customer ASAP.</a:t>
            </a:r>
          </a:p>
          <a:p>
            <a:pPr eaLnBrk="1" hangingPunct="1"/>
            <a:r>
              <a:rPr lang="en-GB" dirty="0">
                <a:latin typeface="Arial" charset="0"/>
              </a:rPr>
              <a:t>Assume that all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s are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Assume that all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s are not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Ideally, following requirements analysis only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should remain (and </a:t>
            </a:r>
            <a:r>
              <a:rPr lang="ja-JP" altLang="en-GB">
                <a:latin typeface="Arial" charset="0"/>
              </a:rPr>
              <a:t>“</a:t>
            </a:r>
            <a:r>
              <a:rPr lang="en-GB" altLang="ja-JP" dirty="0">
                <a:latin typeface="Arial" charset="0"/>
              </a:rPr>
              <a:t>must</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will</a:t>
            </a:r>
            <a:r>
              <a:rPr lang="ja-JP" altLang="en-GB">
                <a:latin typeface="Arial" charset="0"/>
              </a:rPr>
              <a:t>”</a:t>
            </a:r>
            <a:r>
              <a:rPr lang="en-GB" altLang="ja-JP" dirty="0">
                <a:latin typeface="Arial" charset="0"/>
              </a:rPr>
              <a:t> where appropriate).  However, this might not be possible until after the design activities have taken place and requirements have been allocated to sub products.</a:t>
            </a:r>
          </a:p>
          <a:p>
            <a:pPr eaLnBrk="1" hangingPunct="1"/>
            <a:endParaRPr lang="en-GB" dirty="0">
              <a:latin typeface="Arial" charset="0"/>
            </a:endParaRPr>
          </a:p>
          <a:p>
            <a:pPr eaLnBrk="1" hangingPunct="1"/>
            <a:r>
              <a:rPr lang="en-GB" dirty="0">
                <a:latin typeface="Arial" charset="0"/>
              </a:rPr>
              <a:t>It is worth checking with the customer as to whether they have adopted or assumed a scheme similar (or more importantly, different) to this in their requirements.</a:t>
            </a:r>
          </a:p>
          <a:p>
            <a:pPr eaLnBrk="1" hangingPunct="1"/>
            <a:endParaRPr lang="en-GB" dirty="0">
              <a:latin typeface="Arial" charset="0"/>
            </a:endParaRPr>
          </a:p>
        </p:txBody>
      </p:sp>
    </p:spTree>
    <p:extLst>
      <p:ext uri="{BB962C8B-B14F-4D97-AF65-F5344CB8AC3E}">
        <p14:creationId xmlns:p14="http://schemas.microsoft.com/office/powerpoint/2010/main" val="24974276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DE78C4-65F8-C441-A576-BA0CB16704C9}" type="slidenum">
              <a:rPr lang="en-US" smtClean="0"/>
              <a:pPr/>
              <a:t>66</a:t>
            </a:fld>
            <a:endParaRPr lang="en-US" dirty="0"/>
          </a:p>
        </p:txBody>
      </p:sp>
    </p:spTree>
    <p:extLst>
      <p:ext uri="{BB962C8B-B14F-4D97-AF65-F5344CB8AC3E}">
        <p14:creationId xmlns:p14="http://schemas.microsoft.com/office/powerpoint/2010/main" val="28254437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69</a:t>
            </a:fld>
            <a:endParaRPr lang="en-US" dirty="0"/>
          </a:p>
        </p:txBody>
      </p:sp>
    </p:spTree>
    <p:extLst>
      <p:ext uri="{BB962C8B-B14F-4D97-AF65-F5344CB8AC3E}">
        <p14:creationId xmlns:p14="http://schemas.microsoft.com/office/powerpoint/2010/main" val="41521507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70</a:t>
            </a:fld>
            <a:endParaRPr lang="en-AU" dirty="0"/>
          </a:p>
        </p:txBody>
      </p:sp>
    </p:spTree>
    <p:extLst>
      <p:ext uri="{BB962C8B-B14F-4D97-AF65-F5344CB8AC3E}">
        <p14:creationId xmlns:p14="http://schemas.microsoft.com/office/powerpoint/2010/main" val="15700628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71</a:t>
            </a:fld>
            <a:endParaRPr lang="en-AU" dirty="0"/>
          </a:p>
        </p:txBody>
      </p:sp>
    </p:spTree>
    <p:extLst>
      <p:ext uri="{BB962C8B-B14F-4D97-AF65-F5344CB8AC3E}">
        <p14:creationId xmlns:p14="http://schemas.microsoft.com/office/powerpoint/2010/main" val="13629045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latin typeface="Times New Roman" charset="0"/>
            </a:endParaRPr>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buClr>
                <a:prstClr val="black"/>
              </a:buClr>
            </a:pPr>
            <a:fld id="{E3E97D4C-DD8D-9945-BFE0-44EA537322CA}" type="slidenum">
              <a:rPr lang="en-GB" sz="1200">
                <a:solidFill>
                  <a:prstClr val="black"/>
                </a:solidFill>
              </a:rPr>
              <a:pPr eaLnBrk="1" hangingPunct="1">
                <a:buClr>
                  <a:prstClr val="black"/>
                </a:buClr>
              </a:pPr>
              <a:t>72</a:t>
            </a:fld>
            <a:endParaRPr lang="en-GB" sz="1200" dirty="0">
              <a:solidFill>
                <a:prstClr val="black"/>
              </a:solidFill>
            </a:endParaRPr>
          </a:p>
        </p:txBody>
      </p:sp>
    </p:spTree>
    <p:extLst>
      <p:ext uri="{BB962C8B-B14F-4D97-AF65-F5344CB8AC3E}">
        <p14:creationId xmlns:p14="http://schemas.microsoft.com/office/powerpoint/2010/main" val="3284654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66779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18470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84701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432775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FB1FF-5D72-4FDC-8168-F1E8982515F2}" type="datetimeFigureOut">
              <a:rPr lang="en-GB" smtClean="0"/>
              <a:t>28/05/2024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5821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87552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4100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51961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1711518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53722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75695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06895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260864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6773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417397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4962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696250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Tree>
    <p:extLst>
      <p:ext uri="{BB962C8B-B14F-4D97-AF65-F5344CB8AC3E}">
        <p14:creationId xmlns:p14="http://schemas.microsoft.com/office/powerpoint/2010/main" val="2522550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15851894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4204573129"/>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1887654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62366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42782586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50546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8467161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25734104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1467269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24212989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4.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2.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5.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3.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1FFB1FF-5D72-4FDC-8168-F1E8982515F2}" type="datetimeFigureOut">
              <a:rPr lang="en-GB" smtClean="0"/>
              <a:t>28/05/2024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846CE67-F0EA-4131-96B7-AEA0C9552206}" type="slidenum">
              <a:rPr lang="en-GB" smtClean="0"/>
              <a:t>‹#›</a:t>
            </a:fld>
            <a:endParaRPr lang="en-GB"/>
          </a:p>
        </p:txBody>
      </p:sp>
    </p:spTree>
    <p:extLst>
      <p:ext uri="{BB962C8B-B14F-4D97-AF65-F5344CB8AC3E}">
        <p14:creationId xmlns:p14="http://schemas.microsoft.com/office/powerpoint/2010/main" val="1115193665"/>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8" r:id="rId18"/>
    <p:sldLayoutId id="2147483770" r:id="rId19"/>
    <p:sldLayoutId id="2147483771" r:id="rId20"/>
    <p:sldLayoutId id="2147483772" r:id="rId21"/>
    <p:sldLayoutId id="2147483773" r:id="rId22"/>
    <p:sldLayoutId id="2147483774" r:id="rId23"/>
    <p:sldLayoutId id="2147483775" r:id="rId24"/>
    <p:sldLayoutId id="2147483776" r:id="rId25"/>
    <p:sldLayoutId id="2147483777" r:id="rId26"/>
    <p:sldLayoutId id="2147483778" r:id="rId27"/>
    <p:sldLayoutId id="2147483710" r:id="rId28"/>
    <p:sldLayoutId id="2147483711" r:id="rId29"/>
    <p:sldLayoutId id="2147483714" r:id="rId30"/>
    <p:sldLayoutId id="2147483703" r:id="rId31"/>
    <p:sldLayoutId id="2147483715" r:id="rId32"/>
    <p:sldLayoutId id="2147483716" r:id="rId33"/>
    <p:sldLayoutId id="2147483674" r:id="rId34"/>
    <p:sldLayoutId id="2147483717" r:id="rId35"/>
    <p:sldLayoutId id="2147483718" r:id="rId36"/>
    <p:sldLayoutId id="2147483704" r:id="rId37"/>
    <p:sldLayoutId id="2147483719" r:id="rId38"/>
    <p:sldLayoutId id="2147483720" r:id="rId39"/>
    <p:sldLayoutId id="2147483675" r:id="rId40"/>
    <p:sldLayoutId id="2147483681" r:id="rId41"/>
    <p:sldLayoutId id="2147483702" r:id="rId42"/>
    <p:sldLayoutId id="2147483688" r:id="rId43"/>
    <p:sldLayoutId id="2147483689" r:id="rId44"/>
    <p:sldLayoutId id="2147483690" r:id="rId45"/>
    <p:sldLayoutId id="2147483692" r:id="rId46"/>
    <p:sldLayoutId id="2147483691" r:id="rId47"/>
    <p:sldLayoutId id="2147483693" r:id="rId48"/>
    <p:sldLayoutId id="2147483709" r:id="rId49"/>
    <p:sldLayoutId id="2147483700" r:id="rId50"/>
    <p:sldLayoutId id="2147483701" r:id="rId51"/>
    <p:sldLayoutId id="2147483706" r:id="rId52"/>
    <p:sldLayoutId id="2147483712" r:id="rId53"/>
    <p:sldLayoutId id="2147483727" r:id="rId54"/>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1.xml"/><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2.xml"/></Relationships>
</file>

<file path=ppt/slides/_rels/slide5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5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18.xml"/><Relationship Id="rId5" Type="http://schemas.openxmlformats.org/officeDocument/2006/relationships/image" Target="../media/image33.emf"/><Relationship Id="rId4" Type="http://schemas.openxmlformats.org/officeDocument/2006/relationships/image" Target="../media/image32.emf"/></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6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0.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0.xml"/></Relationships>
</file>

<file path=ppt/slides/_rels/slide72.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33.xml"/><Relationship Id="rId1" Type="http://schemas.openxmlformats.org/officeDocument/2006/relationships/slideLayout" Target="../slideLayouts/slideLayout24.xml"/><Relationship Id="rId4" Type="http://schemas.openxmlformats.org/officeDocument/2006/relationships/image" Target="../media/image37.emf"/></Relationships>
</file>

<file path=ppt/slides/_rels/slide73.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2192-CE33-400F-AAB7-B66AEBA22771}"/>
              </a:ext>
            </a:extLst>
          </p:cNvPr>
          <p:cNvSpPr>
            <a:spLocks noGrp="1"/>
          </p:cNvSpPr>
          <p:nvPr>
            <p:ph type="ctrTitle"/>
          </p:nvPr>
        </p:nvSpPr>
        <p:spPr>
          <a:xfrm>
            <a:off x="1154955" y="1447801"/>
            <a:ext cx="8825658" cy="1866900"/>
          </a:xfrm>
        </p:spPr>
        <p:txBody>
          <a:bodyPr/>
          <a:lstStyle/>
          <a:p>
            <a:r>
              <a:rPr lang="en-GB" sz="5400" dirty="0"/>
              <a:t>Determine and Manage Requirements Part 2</a:t>
            </a:r>
          </a:p>
        </p:txBody>
      </p:sp>
      <p:sp>
        <p:nvSpPr>
          <p:cNvPr id="3" name="Subtitle 2">
            <a:extLst>
              <a:ext uri="{FF2B5EF4-FFF2-40B4-BE49-F238E27FC236}">
                <a16:creationId xmlns:a16="http://schemas.microsoft.com/office/drawing/2014/main" id="{5CA4B363-F255-4838-9EAA-C08184A5D06D}"/>
              </a:ext>
            </a:extLst>
          </p:cNvPr>
          <p:cNvSpPr>
            <a:spLocks noGrp="1"/>
          </p:cNvSpPr>
          <p:nvPr>
            <p:ph type="subTitle" idx="1"/>
          </p:nvPr>
        </p:nvSpPr>
        <p:spPr/>
        <p:txBody>
          <a:bodyPr/>
          <a:lstStyle/>
          <a:p>
            <a:r>
              <a:rPr lang="en-GB" b="1" dirty="0">
                <a:latin typeface="Arial" charset="0"/>
                <a:cs typeface="Arial" charset="0"/>
              </a:rPr>
              <a:t>Begin With the End in Mind (Stephen Covey AD 1932-2012)</a:t>
            </a:r>
            <a:endParaRPr lang="en-US" dirty="0"/>
          </a:p>
          <a:p>
            <a:endParaRPr lang="en-GB" dirty="0"/>
          </a:p>
        </p:txBody>
      </p:sp>
    </p:spTree>
    <p:extLst>
      <p:ext uri="{BB962C8B-B14F-4D97-AF65-F5344CB8AC3E}">
        <p14:creationId xmlns:p14="http://schemas.microsoft.com/office/powerpoint/2010/main" val="201007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67819" y="217182"/>
            <a:ext cx="9501111" cy="584775"/>
          </a:xfrm>
        </p:spPr>
        <p:txBody>
          <a:bodyPr/>
          <a:lstStyle/>
          <a:p>
            <a:r>
              <a:rPr lang="en-GB" sz="2800" dirty="0"/>
              <a:t>Stakeholder Influence Map Summary</a:t>
            </a:r>
          </a:p>
        </p:txBody>
      </p:sp>
      <p:sp>
        <p:nvSpPr>
          <p:cNvPr id="31746" name="Rectangle 3"/>
          <p:cNvSpPr>
            <a:spLocks noGrp="1" noChangeArrowheads="1"/>
          </p:cNvSpPr>
          <p:nvPr>
            <p:ph sz="quarter" idx="16"/>
          </p:nvPr>
        </p:nvSpPr>
        <p:spPr>
          <a:xfrm>
            <a:off x="703327" y="1427164"/>
            <a:ext cx="2461297" cy="4537075"/>
          </a:xfrm>
        </p:spPr>
        <p:txBody>
          <a:bodyPr>
            <a:normAutofit fontScale="92500" lnSpcReduction="20000"/>
          </a:bodyPr>
          <a:lstStyle/>
          <a:p>
            <a:pPr marL="0" indent="0">
              <a:buNone/>
            </a:pPr>
            <a:r>
              <a:rPr lang="en-GB" sz="2000" b="1" dirty="0"/>
              <a:t>Pros</a:t>
            </a:r>
          </a:p>
          <a:p>
            <a:pPr marL="333375"/>
            <a:r>
              <a:rPr lang="en-GB" sz="1700" dirty="0"/>
              <a:t>Simple - anybody can contribute</a:t>
            </a:r>
          </a:p>
          <a:p>
            <a:pPr marL="333375"/>
            <a:r>
              <a:rPr lang="en-GB" sz="1700" dirty="0"/>
              <a:t>If performed in a team can promote </a:t>
            </a:r>
          </a:p>
          <a:p>
            <a:pPr marL="669925" lvl="3" indent="-179388"/>
            <a:r>
              <a:rPr lang="en-GB" sz="1700" dirty="0"/>
              <a:t>Discussion</a:t>
            </a:r>
          </a:p>
          <a:p>
            <a:pPr marL="669925" lvl="3" indent="-179388"/>
            <a:r>
              <a:rPr lang="en-GB" sz="1700" dirty="0"/>
              <a:t>Thinking</a:t>
            </a:r>
          </a:p>
          <a:p>
            <a:pPr marL="296863" lvl="3"/>
            <a:r>
              <a:rPr lang="en-GB" sz="1700" dirty="0"/>
              <a:t>Identifies stakeholders</a:t>
            </a:r>
          </a:p>
          <a:p>
            <a:pPr marL="296863" lvl="3"/>
            <a:r>
              <a:rPr lang="en-GB" sz="1700" dirty="0"/>
              <a:t>Helps to understand relationships and influences between stakeholders</a:t>
            </a:r>
          </a:p>
          <a:p>
            <a:pPr marL="296863" lvl="3"/>
            <a:r>
              <a:rPr lang="en-GB" sz="1700" dirty="0"/>
              <a:t>Helps determine which stakeholders to elicit requirements from and when</a:t>
            </a:r>
          </a:p>
        </p:txBody>
      </p:sp>
      <p:sp>
        <p:nvSpPr>
          <p:cNvPr id="31747" name="Rectangle 4"/>
          <p:cNvSpPr>
            <a:spLocks noGrp="1" noChangeArrowheads="1"/>
          </p:cNvSpPr>
          <p:nvPr>
            <p:ph sz="quarter" idx="18"/>
          </p:nvPr>
        </p:nvSpPr>
        <p:spPr>
          <a:xfrm>
            <a:off x="4064745" y="1410045"/>
            <a:ext cx="2337605" cy="4537075"/>
          </a:xfrm>
        </p:spPr>
        <p:txBody>
          <a:bodyPr>
            <a:normAutofit fontScale="70000" lnSpcReduction="20000"/>
          </a:bodyPr>
          <a:lstStyle/>
          <a:p>
            <a:pPr marL="0" indent="0">
              <a:buNone/>
            </a:pPr>
            <a:r>
              <a:rPr lang="en-GB" sz="2100" b="1" dirty="0"/>
              <a:t>Cons</a:t>
            </a:r>
          </a:p>
          <a:p>
            <a:r>
              <a:rPr lang="en-GB" sz="2100" dirty="0"/>
              <a:t>Deciding who does this – who should be involved</a:t>
            </a:r>
          </a:p>
          <a:p>
            <a:r>
              <a:rPr lang="en-GB" sz="2100" dirty="0"/>
              <a:t>Assumes we know what the system is that we are intending to design and develop:</a:t>
            </a:r>
          </a:p>
          <a:p>
            <a:pPr marL="538163" lvl="2" indent="-179388"/>
            <a:r>
              <a:rPr lang="en-GB" sz="21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302471" y="13036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302471" y="1303681"/>
                <a:ext cx="3181379" cy="5244487"/>
              </a:xfrm>
              <a:prstGeom prst="rect">
                <a:avLst/>
              </a:prstGeom>
              <a:blipFill>
                <a:blip r:embed="rId3"/>
                <a:stretch>
                  <a:fillRect l="-4023" t="-1744" r="-4023"/>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1AC605-A592-4CCC-AF7F-248988971788}"/>
              </a:ext>
            </a:extLst>
          </p:cNvPr>
          <p:cNvSpPr/>
          <p:nvPr/>
        </p:nvSpPr>
        <p:spPr>
          <a:xfrm>
            <a:off x="971550" y="1294602"/>
            <a:ext cx="9554210" cy="535726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079500" y="1294602"/>
            <a:ext cx="9153610" cy="5357269"/>
          </a:xfrm>
          <a:prstGeom prst="rect">
            <a:avLst/>
          </a:prstGeom>
        </p:spPr>
      </p:pic>
      <p:sp>
        <p:nvSpPr>
          <p:cNvPr id="33793" name="Rectangle 2"/>
          <p:cNvSpPr>
            <a:spLocks noGrp="1" noChangeArrowheads="1"/>
          </p:cNvSpPr>
          <p:nvPr>
            <p:ph type="title"/>
          </p:nvPr>
        </p:nvSpPr>
        <p:spPr>
          <a:xfrm>
            <a:off x="116367" y="206128"/>
            <a:ext cx="8787081" cy="417293"/>
          </a:xfrm>
        </p:spPr>
        <p:txBody>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143250" y="2595518"/>
            <a:ext cx="3563422" cy="1486381"/>
          </a:xfrm>
          <a:prstGeom prst="wedgeRoundRectCallout">
            <a:avLst>
              <a:gd name="adj1" fmla="val -83610"/>
              <a:gd name="adj2" fmla="val -7352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sz="1400" dirty="0">
                <a:solidFill>
                  <a:schemeClr val="bg1"/>
                </a:solidFill>
              </a:rPr>
              <a:t>Add the Stakeholders, these can be groups of stakeholders from the Stakeholder Influence Map, individual stakeholders or any suitable combination.</a:t>
            </a:r>
          </a:p>
          <a:p>
            <a:pPr>
              <a:defRPr/>
            </a:pPr>
            <a:r>
              <a:rPr lang="en-GB" sz="1400" dirty="0">
                <a:solidFill>
                  <a:schemeClr val="bg1"/>
                </a:solidFill>
              </a:rPr>
              <a:t>Include them in order of priority.</a:t>
            </a:r>
          </a:p>
        </p:txBody>
      </p:sp>
    </p:spTree>
    <p:extLst>
      <p:ext uri="{BB962C8B-B14F-4D97-AF65-F5344CB8AC3E}">
        <p14:creationId xmlns:p14="http://schemas.microsoft.com/office/powerpoint/2010/main" val="1305500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25414" y="186503"/>
            <a:ext cx="9139236"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2" name="Rectangle 1"/>
          <p:cNvSpPr/>
          <p:nvPr/>
        </p:nvSpPr>
        <p:spPr>
          <a:xfrm>
            <a:off x="136496" y="5232398"/>
            <a:ext cx="639055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All stakeholders are different and we consider the “best” method for eliciting and capturing requirements from them - it is not just a question of asking “what do you want?” We have to understand their issues and concerns</a:t>
            </a:r>
            <a:endParaRPr lang="en-GB" sz="1800" b="1" dirty="0"/>
          </a:p>
        </p:txBody>
      </p:sp>
    </p:spTree>
    <p:extLst>
      <p:ext uri="{BB962C8B-B14F-4D97-AF65-F5344CB8AC3E}">
        <p14:creationId xmlns:p14="http://schemas.microsoft.com/office/powerpoint/2010/main" val="1083637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48200" y="1305841"/>
            <a:ext cx="5845524" cy="3557114"/>
          </a:xfrm>
          <a:prstGeom prst="rect">
            <a:avLst/>
          </a:prstGeom>
        </p:spPr>
      </p:pic>
      <p:sp>
        <p:nvSpPr>
          <p:cNvPr id="43009" name="Rectangle 2"/>
          <p:cNvSpPr>
            <a:spLocks noGrp="1" noChangeArrowheads="1"/>
          </p:cNvSpPr>
          <p:nvPr>
            <p:ph type="title"/>
          </p:nvPr>
        </p:nvSpPr>
        <p:spPr>
          <a:xfrm>
            <a:off x="93108" y="55540"/>
            <a:ext cx="9110183" cy="517921"/>
          </a:xfrm>
        </p:spPr>
        <p:txBody>
          <a:bodyPr/>
          <a:lstStyle/>
          <a:p>
            <a:r>
              <a:rPr lang="en-GB" dirty="0"/>
              <a:t>Remember Spoken vs. Unspoken</a:t>
            </a:r>
          </a:p>
        </p:txBody>
      </p:sp>
      <p:sp>
        <p:nvSpPr>
          <p:cNvPr id="6" name="Rectangle 6"/>
          <p:cNvSpPr txBox="1">
            <a:spLocks noChangeArrowheads="1"/>
          </p:cNvSpPr>
          <p:nvPr/>
        </p:nvSpPr>
        <p:spPr bwMode="auto">
          <a:xfrm>
            <a:off x="1918530" y="5199603"/>
            <a:ext cx="8292270" cy="119604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buFont typeface="Wingdings" pitchFamily="2" charset="2"/>
              <a:buNone/>
              <a:defRPr/>
            </a:pPr>
            <a:r>
              <a:rPr lang="en-GB" sz="1800" kern="0" dirty="0">
                <a:solidFill>
                  <a:srgbClr val="FFFFFF"/>
                </a:solidFill>
                <a:ea typeface="+mn-ea"/>
              </a:rPr>
              <a:t>Conclusion: </a:t>
            </a:r>
          </a:p>
          <a:p>
            <a:pPr marL="274638" eaLnBrk="0" hangingPunct="0">
              <a:lnSpc>
                <a:spcPct val="80000"/>
              </a:lnSpc>
              <a:buClr>
                <a:srgbClr val="FFFFFF"/>
              </a:buClr>
              <a:buSzPct val="100000"/>
              <a:buFont typeface="Wingdings" pitchFamily="2" charset="2"/>
              <a:buNone/>
              <a:defRPr/>
            </a:pPr>
            <a:r>
              <a:rPr lang="en-GB" sz="1800" kern="0" dirty="0">
                <a:solidFill>
                  <a:srgbClr val="FFFFFF"/>
                </a:solidFill>
                <a:ea typeface="+mn-ea"/>
              </a:rPr>
              <a:t>Stakeholders only tell us their expressed requirements; typically only 20% - 30% of the full set of requirements. They do not tell us the basic, assumed or delighter requirements (spoken vs. unspoken requirements). We need to determine the missing ones</a:t>
            </a:r>
          </a:p>
        </p:txBody>
      </p:sp>
      <p:sp>
        <p:nvSpPr>
          <p:cNvPr id="5" name="Rounded Rectangular Callout 4"/>
          <p:cNvSpPr/>
          <p:nvPr/>
        </p:nvSpPr>
        <p:spPr>
          <a:xfrm>
            <a:off x="1517879" y="4234846"/>
            <a:ext cx="3222676" cy="628109"/>
          </a:xfrm>
          <a:prstGeom prst="wedgeRoundRectCallout">
            <a:avLst>
              <a:gd name="adj1" fmla="val 89668"/>
              <a:gd name="adj2" fmla="val -13413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There are other requirements that are left unspoken</a:t>
            </a:r>
          </a:p>
        </p:txBody>
      </p:sp>
      <p:sp>
        <p:nvSpPr>
          <p:cNvPr id="10" name="Rounded Rectangular Callout 9"/>
          <p:cNvSpPr/>
          <p:nvPr/>
        </p:nvSpPr>
        <p:spPr>
          <a:xfrm>
            <a:off x="1665767" y="1779003"/>
            <a:ext cx="2926900" cy="1881020"/>
          </a:xfrm>
          <a:prstGeom prst="wedgeRoundRectCallout">
            <a:avLst>
              <a:gd name="adj1" fmla="val 101569"/>
              <a:gd name="adj2" fmla="val -32851"/>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600" dirty="0"/>
              <a:t>If we ask a stakeholder “what do you want?” We will get only those requirements that are important to them at that point in time: </a:t>
            </a:r>
            <a:r>
              <a:rPr lang="en-US" sz="1600" b="1" dirty="0"/>
              <a:t>the expressed requirements</a:t>
            </a:r>
          </a:p>
        </p:txBody>
      </p:sp>
    </p:spTree>
    <p:extLst>
      <p:ext uri="{BB962C8B-B14F-4D97-AF65-F5344CB8AC3E}">
        <p14:creationId xmlns:p14="http://schemas.microsoft.com/office/powerpoint/2010/main" val="111612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6332952" y="1119706"/>
            <a:ext cx="4335048" cy="2668184"/>
          </a:xfrm>
          <a:prstGeom prst="rect">
            <a:avLst/>
          </a:prstGeom>
        </p:spPr>
      </p:pic>
      <p:sp>
        <p:nvSpPr>
          <p:cNvPr id="37890" name="Rectangle 6"/>
          <p:cNvSpPr>
            <a:spLocks noGrp="1" noChangeArrowheads="1"/>
          </p:cNvSpPr>
          <p:nvPr>
            <p:ph sz="quarter" idx="16"/>
          </p:nvPr>
        </p:nvSpPr>
        <p:spPr>
          <a:xfrm>
            <a:off x="1238250" y="1194453"/>
            <a:ext cx="5048129" cy="5186873"/>
          </a:xfrm>
        </p:spPr>
        <p:style>
          <a:lnRef idx="0">
            <a:schemeClr val="accent2"/>
          </a:lnRef>
          <a:fillRef idx="3">
            <a:schemeClr val="accent2"/>
          </a:fillRef>
          <a:effectRef idx="3">
            <a:schemeClr val="accent2"/>
          </a:effectRef>
          <a:fontRef idx="minor">
            <a:schemeClr val="lt1"/>
          </a:fontRef>
        </p:style>
        <p:txBody>
          <a:bodyPr lIns="72000" tIns="72000">
            <a:normAutofit fontScale="92500" lnSpcReduction="20000"/>
          </a:bodyPr>
          <a:lstStyle/>
          <a:p>
            <a:pPr>
              <a:buClr>
                <a:schemeClr val="bg1"/>
              </a:buClr>
            </a:pPr>
            <a:r>
              <a:rPr lang="en-US" sz="1800" dirty="0"/>
              <a:t>Spoken Expressed </a:t>
            </a:r>
          </a:p>
          <a:p>
            <a:pPr marL="538163" lvl="1" indent="-287338">
              <a:buClr>
                <a:schemeClr val="bg1"/>
              </a:buClr>
            </a:pPr>
            <a:r>
              <a:rPr lang="en-US" sz="1800" dirty="0">
                <a:solidFill>
                  <a:schemeClr val="bg1"/>
                </a:solidFill>
              </a:rPr>
              <a:t>User/Customer supplied requirements </a:t>
            </a:r>
          </a:p>
          <a:p>
            <a:pPr marL="538163" lvl="1" indent="-287338">
              <a:buClr>
                <a:schemeClr val="bg1"/>
              </a:buClr>
            </a:pPr>
            <a:r>
              <a:rPr lang="en-US" sz="1800" dirty="0">
                <a:solidFill>
                  <a:schemeClr val="bg1"/>
                </a:solidFill>
              </a:rPr>
              <a:t>Face-to-face interviews</a:t>
            </a:r>
          </a:p>
          <a:p>
            <a:pPr marL="538163" lvl="1" indent="-287338">
              <a:buClr>
                <a:schemeClr val="bg1"/>
              </a:buClr>
            </a:pPr>
            <a:r>
              <a:rPr lang="en-US" sz="1800" dirty="0">
                <a:solidFill>
                  <a:schemeClr val="bg1"/>
                </a:solidFill>
              </a:rPr>
              <a:t>Workshops</a:t>
            </a:r>
          </a:p>
          <a:p>
            <a:pPr marL="187325" lvl="1" indent="-177800">
              <a:buClr>
                <a:schemeClr val="bg1"/>
              </a:buClr>
            </a:pPr>
            <a:r>
              <a:rPr lang="en-US" sz="1800" dirty="0">
                <a:solidFill>
                  <a:schemeClr val="bg1"/>
                </a:solidFill>
              </a:rPr>
              <a:t>Pretend to be the stakeholder - put yourself in their shoes</a:t>
            </a:r>
          </a:p>
          <a:p>
            <a:pPr marL="187325" lvl="1" indent="-177800">
              <a:buClr>
                <a:schemeClr val="bg1"/>
              </a:buClr>
            </a:pPr>
            <a:r>
              <a:rPr lang="en-US" sz="1800" dirty="0">
                <a:solidFill>
                  <a:schemeClr val="bg1"/>
                </a:solidFill>
              </a:rPr>
              <a:t>Unspoken Basic and Assumed</a:t>
            </a:r>
          </a:p>
          <a:p>
            <a:pPr marL="538163" lvl="1" indent="-287338">
              <a:buClr>
                <a:schemeClr val="bg1"/>
              </a:buClr>
            </a:pPr>
            <a:r>
              <a:rPr lang="en-US" sz="1800" dirty="0">
                <a:solidFill>
                  <a:schemeClr val="bg1"/>
                </a:solidFill>
              </a:rPr>
              <a:t> Customer complaints</a:t>
            </a:r>
          </a:p>
          <a:p>
            <a:pPr marL="538163" lvl="1" indent="-287338">
              <a:buClr>
                <a:schemeClr val="bg1"/>
              </a:buClr>
            </a:pPr>
            <a:r>
              <a:rPr lang="en-US" sz="1800" dirty="0">
                <a:solidFill>
                  <a:schemeClr val="bg1"/>
                </a:solidFill>
              </a:rPr>
              <a:t> Manufacturing issues/failures </a:t>
            </a:r>
          </a:p>
          <a:p>
            <a:pPr marL="187325" lvl="1" indent="-187325">
              <a:buClr>
                <a:schemeClr val="bg1"/>
              </a:buClr>
            </a:pPr>
            <a:r>
              <a:rPr lang="en-US" sz="1800" dirty="0">
                <a:solidFill>
                  <a:schemeClr val="bg1"/>
                </a:solidFill>
              </a:rPr>
              <a:t>Determine functional requirements by analyzing the Expressed requirements</a:t>
            </a:r>
          </a:p>
          <a:p>
            <a:pPr marL="187325" lvl="1" indent="-187325">
              <a:buClr>
                <a:schemeClr val="bg1"/>
              </a:buClr>
            </a:pPr>
            <a:r>
              <a:rPr lang="en-US" sz="1800" dirty="0">
                <a:solidFill>
                  <a:schemeClr val="bg1"/>
                </a:solidFill>
              </a:rPr>
              <a:t>Unspoken Excitement (Delighters!)</a:t>
            </a:r>
          </a:p>
          <a:p>
            <a:pPr marL="187325" lvl="1" indent="-187325">
              <a:buClr>
                <a:schemeClr val="bg1"/>
              </a:buClr>
            </a:pPr>
            <a:r>
              <a:rPr lang="en-US" sz="1800" dirty="0">
                <a:solidFill>
                  <a:schemeClr val="bg1"/>
                </a:solidFill>
              </a:rPr>
              <a:t>Gemba visits (watch the user using the system)</a:t>
            </a:r>
          </a:p>
          <a:p>
            <a:pPr marL="585788" lvl="1" indent="-287338">
              <a:buClr>
                <a:schemeClr val="bg1"/>
              </a:buClr>
            </a:pPr>
            <a:r>
              <a:rPr lang="en-US" sz="1800" dirty="0">
                <a:solidFill>
                  <a:schemeClr val="bg1"/>
                </a:solidFill>
              </a:rPr>
              <a:t>Customer modifications</a:t>
            </a:r>
          </a:p>
          <a:p>
            <a:pPr marL="585788" lvl="1" indent="-287338">
              <a:buClr>
                <a:schemeClr val="bg1"/>
              </a:buClr>
            </a:pPr>
            <a:r>
              <a:rPr lang="en-US" sz="1800" dirty="0">
                <a:solidFill>
                  <a:schemeClr val="bg1"/>
                </a:solidFill>
              </a:rPr>
              <a:t>Purpose based thinking </a:t>
            </a:r>
            <a:endParaRPr lang="en-GB" sz="1800" dirty="0">
              <a:solidFill>
                <a:schemeClr val="bg1"/>
              </a:solidFill>
            </a:endParaRPr>
          </a:p>
        </p:txBody>
      </p:sp>
      <p:sp>
        <p:nvSpPr>
          <p:cNvPr id="37889" name="Rectangle 5"/>
          <p:cNvSpPr>
            <a:spLocks noGrp="1" noChangeArrowheads="1"/>
          </p:cNvSpPr>
          <p:nvPr>
            <p:ph type="title"/>
          </p:nvPr>
        </p:nvSpPr>
        <p:spPr>
          <a:xfrm>
            <a:off x="0" y="53556"/>
            <a:ext cx="10757311" cy="584775"/>
          </a:xfrm>
        </p:spPr>
        <p:txBody>
          <a:bodyPr/>
          <a:lstStyle/>
          <a:p>
            <a:r>
              <a:rPr lang="en-US" sz="3200" dirty="0"/>
              <a:t>Different Approaches for Different Types</a:t>
            </a:r>
          </a:p>
        </p:txBody>
      </p:sp>
      <p:sp>
        <p:nvSpPr>
          <p:cNvPr id="3" name="TextBox 2"/>
          <p:cNvSpPr txBox="1"/>
          <p:nvPr/>
        </p:nvSpPr>
        <p:spPr>
          <a:xfrm rot="19274029">
            <a:off x="7346439" y="1581325"/>
            <a:ext cx="1159505" cy="369332"/>
          </a:xfrm>
          <a:prstGeom prst="rect">
            <a:avLst/>
          </a:prstGeom>
          <a:noFill/>
        </p:spPr>
        <p:txBody>
          <a:bodyPr wrap="square" rtlCol="0">
            <a:spAutoFit/>
          </a:bodyPr>
          <a:lstStyle/>
          <a:p>
            <a:r>
              <a:rPr lang="en-US" sz="1800" b="1" dirty="0"/>
              <a:t>SPOKEN</a:t>
            </a:r>
          </a:p>
        </p:txBody>
      </p:sp>
      <p:sp>
        <p:nvSpPr>
          <p:cNvPr id="7" name="TextBox 6"/>
          <p:cNvSpPr txBox="1"/>
          <p:nvPr/>
        </p:nvSpPr>
        <p:spPr>
          <a:xfrm rot="19274029">
            <a:off x="7146944" y="2567203"/>
            <a:ext cx="1492904" cy="369332"/>
          </a:xfrm>
          <a:prstGeom prst="rect">
            <a:avLst/>
          </a:prstGeom>
          <a:noFill/>
        </p:spPr>
        <p:txBody>
          <a:bodyPr wrap="square" rtlCol="0">
            <a:spAutoFit/>
          </a:bodyPr>
          <a:lstStyle/>
          <a:p>
            <a:r>
              <a:rPr lang="en-US" sz="1800" b="1" dirty="0"/>
              <a:t>UNSPOKEN</a:t>
            </a:r>
          </a:p>
        </p:txBody>
      </p:sp>
      <p:sp>
        <p:nvSpPr>
          <p:cNvPr id="8" name="TextBox 7"/>
          <p:cNvSpPr txBox="1"/>
          <p:nvPr/>
        </p:nvSpPr>
        <p:spPr>
          <a:xfrm rot="19274029">
            <a:off x="8794132" y="2574075"/>
            <a:ext cx="1492904" cy="369332"/>
          </a:xfrm>
          <a:prstGeom prst="rect">
            <a:avLst/>
          </a:prstGeom>
          <a:noFill/>
        </p:spPr>
        <p:txBody>
          <a:bodyPr wrap="square" rtlCol="0">
            <a:spAutoFit/>
          </a:bodyPr>
          <a:lstStyle/>
          <a:p>
            <a:r>
              <a:rPr lang="en-US" sz="1800" b="1" dirty="0"/>
              <a:t>UNSPOKEN</a:t>
            </a:r>
          </a:p>
        </p:txBody>
      </p:sp>
      <p:sp>
        <p:nvSpPr>
          <p:cNvPr id="9" name="TextBox 8"/>
          <p:cNvSpPr txBox="1"/>
          <p:nvPr/>
        </p:nvSpPr>
        <p:spPr>
          <a:xfrm rot="19274029">
            <a:off x="8840705" y="1562252"/>
            <a:ext cx="1492904" cy="369332"/>
          </a:xfrm>
          <a:prstGeom prst="rect">
            <a:avLst/>
          </a:prstGeom>
          <a:noFill/>
        </p:spPr>
        <p:txBody>
          <a:bodyPr wrap="square" rtlCol="0">
            <a:spAutoFit/>
          </a:bodyPr>
          <a:lstStyle/>
          <a:p>
            <a:r>
              <a:rPr lang="en-US" sz="1800" b="1" dirty="0"/>
              <a:t>UNSPOKEN</a:t>
            </a:r>
          </a:p>
        </p:txBody>
      </p:sp>
      <p:sp>
        <p:nvSpPr>
          <p:cNvPr id="2" name="TextBox 1">
            <a:extLst>
              <a:ext uri="{FF2B5EF4-FFF2-40B4-BE49-F238E27FC236}">
                <a16:creationId xmlns:a16="http://schemas.microsoft.com/office/drawing/2014/main" id="{AFAB6646-37B4-6E41-B393-5C6564B74A33}"/>
              </a:ext>
            </a:extLst>
          </p:cNvPr>
          <p:cNvSpPr txBox="1"/>
          <p:nvPr/>
        </p:nvSpPr>
        <p:spPr>
          <a:xfrm>
            <a:off x="7042146" y="4503963"/>
            <a:ext cx="354965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000" dirty="0">
                <a:solidFill>
                  <a:schemeClr val="bg1"/>
                </a:solidFill>
              </a:rPr>
              <a:t>We will start by looking at gathering the spoken requirements first</a:t>
            </a:r>
          </a:p>
        </p:txBody>
      </p:sp>
    </p:spTree>
    <p:extLst>
      <p:ext uri="{BB962C8B-B14F-4D97-AF65-F5344CB8AC3E}">
        <p14:creationId xmlns:p14="http://schemas.microsoft.com/office/powerpoint/2010/main" val="4101896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26EEAB-CDA2-044B-99B7-548B4536B0A0}"/>
              </a:ext>
            </a:extLst>
          </p:cNvPr>
          <p:cNvSpPr>
            <a:spLocks noGrp="1"/>
          </p:cNvSpPr>
          <p:nvPr>
            <p:ph sz="quarter" idx="16"/>
          </p:nvPr>
        </p:nvSpPr>
        <p:spPr>
          <a:xfrm>
            <a:off x="2017777" y="1194454"/>
            <a:ext cx="3959225" cy="4647426"/>
          </a:xfrm>
        </p:spPr>
        <p:txBody>
          <a:bodyPr>
            <a:normAutofit fontScale="92500" lnSpcReduction="10000"/>
          </a:bodyPr>
          <a:lstStyle/>
          <a:p>
            <a:r>
              <a:rPr lang="en-GB" sz="2000" dirty="0"/>
              <a:t>The answers you elicit will depend on:</a:t>
            </a:r>
          </a:p>
          <a:p>
            <a:pPr lvl="1"/>
            <a:r>
              <a:rPr lang="en-GB" sz="2000" dirty="0"/>
              <a:t>The questions you ask</a:t>
            </a:r>
          </a:p>
          <a:p>
            <a:pPr lvl="1"/>
            <a:r>
              <a:rPr lang="en-GB" sz="2000" dirty="0"/>
              <a:t>What they think you want to know</a:t>
            </a:r>
          </a:p>
          <a:p>
            <a:r>
              <a:rPr lang="en-US" sz="2000" dirty="0"/>
              <a:t>For all stakeholders:</a:t>
            </a:r>
          </a:p>
          <a:p>
            <a:pPr lvl="1"/>
            <a:r>
              <a:rPr lang="en-US" sz="2000" dirty="0"/>
              <a:t>You should ask questions</a:t>
            </a:r>
          </a:p>
          <a:p>
            <a:pPr lvl="1"/>
            <a:r>
              <a:rPr lang="en-US" sz="2000" dirty="0"/>
              <a:t>Listen to the answer</a:t>
            </a:r>
          </a:p>
          <a:p>
            <a:pPr lvl="1"/>
            <a:r>
              <a:rPr lang="en-US" sz="2000" dirty="0"/>
              <a:t>Capture the answer exactly</a:t>
            </a:r>
          </a:p>
          <a:p>
            <a:pPr lvl="1">
              <a:tabLst>
                <a:tab pos="182563" algn="l"/>
              </a:tabLst>
            </a:pPr>
            <a:r>
              <a:rPr lang="en-US" sz="2000" dirty="0"/>
              <a:t>Seek confirmation and clarification by  paraphrasing back to the stakeholder</a:t>
            </a:r>
          </a:p>
          <a:p>
            <a:endParaRPr lang="en-GB" sz="2000" dirty="0"/>
          </a:p>
        </p:txBody>
      </p:sp>
      <p:sp>
        <p:nvSpPr>
          <p:cNvPr id="2" name="Content Placeholder 1">
            <a:extLst>
              <a:ext uri="{FF2B5EF4-FFF2-40B4-BE49-F238E27FC236}">
                <a16:creationId xmlns:a16="http://schemas.microsoft.com/office/drawing/2014/main" id="{59CD0E40-8173-7E40-B6D1-04681D345F34}"/>
              </a:ext>
            </a:extLst>
          </p:cNvPr>
          <p:cNvSpPr>
            <a:spLocks noGrp="1"/>
          </p:cNvSpPr>
          <p:nvPr>
            <p:ph sz="quarter" idx="17"/>
          </p:nvPr>
        </p:nvSpPr>
        <p:spPr>
          <a:xfrm>
            <a:off x="6121303" y="1194455"/>
            <a:ext cx="4354192" cy="4970591"/>
          </a:xfrm>
        </p:spPr>
        <p:txBody>
          <a:bodyPr>
            <a:normAutofit fontScale="85000" lnSpcReduction="10000"/>
          </a:bodyPr>
          <a:lstStyle/>
          <a:p>
            <a:r>
              <a:rPr lang="en-US" sz="2000" dirty="0"/>
              <a:t>Typical questions are:</a:t>
            </a:r>
          </a:p>
          <a:p>
            <a:pPr lvl="1">
              <a:tabLst>
                <a:tab pos="182563" algn="l"/>
              </a:tabLst>
            </a:pPr>
            <a:r>
              <a:rPr lang="en-US" sz="2000" dirty="0"/>
              <a:t>What are your requirements for the system (product, process or service)? </a:t>
            </a:r>
          </a:p>
          <a:p>
            <a:pPr lvl="2"/>
            <a:r>
              <a:rPr lang="en-US" sz="2000" dirty="0"/>
              <a:t>What do you want?</a:t>
            </a:r>
          </a:p>
          <a:p>
            <a:pPr lvl="2"/>
            <a:r>
              <a:rPr lang="en-US" sz="2000" dirty="0"/>
              <a:t>What don’t you want? </a:t>
            </a:r>
          </a:p>
          <a:p>
            <a:pPr lvl="1"/>
            <a:r>
              <a:rPr lang="en-US" sz="2000" dirty="0"/>
              <a:t>What are your key requirements?</a:t>
            </a:r>
          </a:p>
          <a:p>
            <a:pPr lvl="1">
              <a:tabLst>
                <a:tab pos="182563" algn="l"/>
              </a:tabLst>
            </a:pPr>
            <a:r>
              <a:rPr lang="en-US" sz="2000" dirty="0"/>
              <a:t>Are there any features/aspects in the previous design you wish to keep?</a:t>
            </a:r>
          </a:p>
          <a:p>
            <a:pPr lvl="1">
              <a:tabLst>
                <a:tab pos="182563" algn="l"/>
              </a:tabLst>
            </a:pPr>
            <a:r>
              <a:rPr lang="en-US" sz="2000" dirty="0"/>
              <a:t>Are there any features/aspects in the previous design that must be avoided?</a:t>
            </a:r>
          </a:p>
          <a:p>
            <a:pPr lvl="1">
              <a:tabLst>
                <a:tab pos="182563" algn="l"/>
              </a:tabLst>
            </a:pPr>
            <a:r>
              <a:rPr lang="en-US" sz="2000" dirty="0"/>
              <a:t>What are your constraints? (time, cost, resource etc.)</a:t>
            </a:r>
          </a:p>
        </p:txBody>
      </p:sp>
      <p:sp>
        <p:nvSpPr>
          <p:cNvPr id="53249" name="Rectangle 2"/>
          <p:cNvSpPr>
            <a:spLocks noGrp="1" noChangeArrowheads="1"/>
          </p:cNvSpPr>
          <p:nvPr>
            <p:ph type="title"/>
          </p:nvPr>
        </p:nvSpPr>
        <p:spPr>
          <a:xfrm>
            <a:off x="199717" y="73325"/>
            <a:ext cx="8242725" cy="523220"/>
          </a:xfrm>
        </p:spPr>
        <p:txBody>
          <a:bodyPr/>
          <a:lstStyle/>
          <a:p>
            <a:r>
              <a:rPr lang="en-GB" sz="2800" dirty="0"/>
              <a:t>Gathering Requirements: Ask the Stakeholder</a:t>
            </a:r>
          </a:p>
        </p:txBody>
      </p:sp>
    </p:spTree>
    <p:extLst>
      <p:ext uri="{BB962C8B-B14F-4D97-AF65-F5344CB8AC3E}">
        <p14:creationId xmlns:p14="http://schemas.microsoft.com/office/powerpoint/2010/main" val="4121186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3500" y="999173"/>
            <a:ext cx="9971139" cy="553998"/>
          </a:xfrm>
        </p:spPr>
        <p:txBody>
          <a:bodyPr>
            <a:normAutofit fontScale="85000" lnSpcReduction="20000"/>
          </a:bodyPr>
          <a:lstStyle/>
          <a:p>
            <a:r>
              <a:rPr lang="en-US" sz="2000" dirty="0"/>
              <a:t>When gathering requirements it is important to think about whether it is better to elicit from individuals or a group </a:t>
            </a:r>
          </a:p>
        </p:txBody>
      </p:sp>
      <p:sp>
        <p:nvSpPr>
          <p:cNvPr id="2" name="Title 1"/>
          <p:cNvSpPr>
            <a:spLocks noGrp="1"/>
          </p:cNvSpPr>
          <p:nvPr>
            <p:ph type="title"/>
          </p:nvPr>
        </p:nvSpPr>
        <p:spPr>
          <a:xfrm>
            <a:off x="63500" y="81620"/>
            <a:ext cx="10115666" cy="584775"/>
          </a:xfrm>
        </p:spPr>
        <p:txBody>
          <a:bodyPr/>
          <a:lstStyle/>
          <a:p>
            <a:r>
              <a:rPr lang="en-US" sz="3200" dirty="0"/>
              <a:t>Who to Ask: Individuals or Groups</a:t>
            </a:r>
          </a:p>
        </p:txBody>
      </p:sp>
      <p:graphicFrame>
        <p:nvGraphicFramePr>
          <p:cNvPr id="4" name="Table 3"/>
          <p:cNvGraphicFramePr>
            <a:graphicFrameLocks noGrp="1"/>
          </p:cNvGraphicFramePr>
          <p:nvPr>
            <p:extLst>
              <p:ext uri="{D42A27DB-BD31-4B8C-83A1-F6EECF244321}">
                <p14:modId xmlns:p14="http://schemas.microsoft.com/office/powerpoint/2010/main" val="2322008333"/>
              </p:ext>
            </p:extLst>
          </p:nvPr>
        </p:nvGraphicFramePr>
        <p:xfrm>
          <a:off x="2438400" y="2209800"/>
          <a:ext cx="7543800" cy="4191000"/>
        </p:xfrm>
        <a:graphic>
          <a:graphicData uri="http://schemas.openxmlformats.org/drawingml/2006/table">
            <a:tbl>
              <a:tblPr firstRow="1" bandRow="1">
                <a:tableStyleId>{5C22544A-7EE6-4342-B048-85BDC9FD1C3A}</a:tableStyleId>
              </a:tblPr>
              <a:tblGrid>
                <a:gridCol w="37719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tblGrid>
              <a:tr h="533400">
                <a:tc>
                  <a:txBody>
                    <a:bodyPr/>
                    <a:lstStyle/>
                    <a:p>
                      <a:r>
                        <a:rPr lang="en-US" dirty="0"/>
                        <a:t>Individuals</a:t>
                      </a:r>
                    </a:p>
                  </a:txBody>
                  <a:tcPr/>
                </a:tc>
                <a:tc>
                  <a:txBody>
                    <a:bodyPr/>
                    <a:lstStyle/>
                    <a:p>
                      <a:r>
                        <a:rPr lang="en-US" dirty="0"/>
                        <a:t>Group</a:t>
                      </a:r>
                    </a:p>
                  </a:txBody>
                  <a:tcPr/>
                </a:tc>
                <a:extLst>
                  <a:ext uri="{0D108BD9-81ED-4DB2-BD59-A6C34878D82A}">
                    <a16:rowId xmlns:a16="http://schemas.microsoft.com/office/drawing/2014/main" val="10000"/>
                  </a:ext>
                </a:extLst>
              </a:tr>
              <a:tr h="1752600">
                <a:tc>
                  <a:txBody>
                    <a:bodyPr/>
                    <a:lstStyle/>
                    <a:p>
                      <a:r>
                        <a:rPr lang="en-US" dirty="0"/>
                        <a:t>Advantages</a:t>
                      </a:r>
                    </a:p>
                    <a:p>
                      <a:r>
                        <a:rPr lang="en-US" sz="1600" dirty="0"/>
                        <a:t>Detailed requirements</a:t>
                      </a:r>
                    </a:p>
                    <a:p>
                      <a:r>
                        <a:rPr lang="en-US" sz="1600" dirty="0"/>
                        <a:t>Able to probe</a:t>
                      </a:r>
                      <a:r>
                        <a:rPr lang="en-US" sz="1600" baseline="0" dirty="0"/>
                        <a:t> and discover need</a:t>
                      </a:r>
                    </a:p>
                    <a:p>
                      <a:r>
                        <a:rPr lang="en-US" sz="1600" baseline="0" dirty="0"/>
                        <a:t>Candid comments</a:t>
                      </a:r>
                    </a:p>
                    <a:p>
                      <a:r>
                        <a:rPr lang="en-US" sz="1600" baseline="0" dirty="0"/>
                        <a:t>Easy to schedule</a:t>
                      </a:r>
                      <a:endParaRPr lang="en-US" sz="1600" dirty="0"/>
                    </a:p>
                  </a:txBody>
                  <a:tcPr/>
                </a:tc>
                <a:tc>
                  <a:txBody>
                    <a:bodyPr/>
                    <a:lstStyle/>
                    <a:p>
                      <a:r>
                        <a:rPr lang="en-US" dirty="0"/>
                        <a:t>Advantages</a:t>
                      </a:r>
                    </a:p>
                    <a:p>
                      <a:r>
                        <a:rPr lang="en-US" sz="1600" dirty="0"/>
                        <a:t>Consensus Requirements</a:t>
                      </a:r>
                    </a:p>
                    <a:p>
                      <a:r>
                        <a:rPr lang="en-US" sz="1600" dirty="0"/>
                        <a:t>Time Saving</a:t>
                      </a:r>
                    </a:p>
                    <a:p>
                      <a:r>
                        <a:rPr lang="en-US" sz="1600" dirty="0"/>
                        <a:t>Repetition can validate requirements</a:t>
                      </a:r>
                    </a:p>
                    <a:p>
                      <a:r>
                        <a:rPr lang="en-US" sz="1600" dirty="0"/>
                        <a:t>Stakeholder Group</a:t>
                      </a:r>
                    </a:p>
                  </a:txBody>
                  <a:tcPr/>
                </a:tc>
                <a:extLst>
                  <a:ext uri="{0D108BD9-81ED-4DB2-BD59-A6C34878D82A}">
                    <a16:rowId xmlns:a16="http://schemas.microsoft.com/office/drawing/2014/main" val="10001"/>
                  </a:ext>
                </a:extLst>
              </a:tr>
              <a:tr h="1905000">
                <a:tc>
                  <a:txBody>
                    <a:bodyPr/>
                    <a:lstStyle/>
                    <a:p>
                      <a:r>
                        <a:rPr lang="en-US" dirty="0"/>
                        <a:t>Disadvantages</a:t>
                      </a:r>
                    </a:p>
                    <a:p>
                      <a:r>
                        <a:rPr lang="en-US" sz="1600" dirty="0"/>
                        <a:t>Personal Opinion</a:t>
                      </a:r>
                    </a:p>
                    <a:p>
                      <a:r>
                        <a:rPr lang="en-US" sz="1600" dirty="0"/>
                        <a:t>Time consuming</a:t>
                      </a:r>
                    </a:p>
                    <a:p>
                      <a:r>
                        <a:rPr lang="en-US" sz="1600" dirty="0"/>
                        <a:t>Expensive</a:t>
                      </a:r>
                    </a:p>
                    <a:p>
                      <a:r>
                        <a:rPr lang="en-US" sz="1600" dirty="0"/>
                        <a:t>Narrow</a:t>
                      </a:r>
                      <a:r>
                        <a:rPr lang="en-US" sz="1600" baseline="0" dirty="0"/>
                        <a:t> Viewpoint</a:t>
                      </a:r>
                    </a:p>
                    <a:p>
                      <a:endParaRPr lang="en-US" dirty="0"/>
                    </a:p>
                  </a:txBody>
                  <a:tcPr/>
                </a:tc>
                <a:tc>
                  <a:txBody>
                    <a:bodyPr/>
                    <a:lstStyle/>
                    <a:p>
                      <a:r>
                        <a:rPr lang="en-US" dirty="0"/>
                        <a:t>Disadvantages</a:t>
                      </a:r>
                    </a:p>
                    <a:p>
                      <a:r>
                        <a:rPr lang="en-US" sz="1600" dirty="0"/>
                        <a:t>No Detail</a:t>
                      </a:r>
                    </a:p>
                    <a:p>
                      <a:r>
                        <a:rPr lang="en-US" sz="1600" dirty="0"/>
                        <a:t>Miss delighters</a:t>
                      </a:r>
                    </a:p>
                    <a:p>
                      <a:r>
                        <a:rPr lang="en-US" sz="1600" dirty="0"/>
                        <a:t>Cannot probe easily</a:t>
                      </a:r>
                    </a:p>
                    <a:p>
                      <a:r>
                        <a:rPr lang="en-US" sz="1600" dirty="0"/>
                        <a:t>Group</a:t>
                      </a:r>
                      <a:r>
                        <a:rPr lang="en-US" sz="1600" baseline="0" dirty="0"/>
                        <a:t> Think</a:t>
                      </a:r>
                    </a:p>
                    <a:p>
                      <a:r>
                        <a:rPr lang="en-US" sz="1600" baseline="0" dirty="0"/>
                        <a:t>Dominant voice/snipers</a:t>
                      </a:r>
                    </a:p>
                    <a:p>
                      <a:r>
                        <a:rPr lang="en-US" sz="1600" baseline="0" dirty="0"/>
                        <a:t>Harder to Schedule</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142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2017777" y="1254644"/>
            <a:ext cx="8254937" cy="5530745"/>
          </a:xfrm>
        </p:spPr>
        <p:txBody>
          <a:bodyPr/>
          <a:lstStyle/>
          <a:p>
            <a:r>
              <a:rPr lang="en-US" sz="2400" b="0" dirty="0"/>
              <a:t>Tools can be very useful to add structure and process to a requirements gathering session </a:t>
            </a:r>
          </a:p>
          <a:p>
            <a:r>
              <a:rPr lang="en-US" sz="2400" b="0" dirty="0"/>
              <a:t>They can also ensure an even contribution when dealing with groups of stakeholders</a:t>
            </a:r>
          </a:p>
          <a:p>
            <a:r>
              <a:rPr lang="en-US" sz="2400" b="0" dirty="0"/>
              <a:t>Elicitation tools include:</a:t>
            </a:r>
          </a:p>
          <a:p>
            <a:pPr lvl="1"/>
            <a:r>
              <a:rPr lang="en-US" sz="1800" dirty="0"/>
              <a:t>Workshops (for groups of stakeholders)</a:t>
            </a:r>
          </a:p>
          <a:p>
            <a:pPr lvl="2"/>
            <a:r>
              <a:rPr lang="en-US" sz="1800" dirty="0"/>
              <a:t>Affinity Diagram</a:t>
            </a:r>
          </a:p>
          <a:p>
            <a:pPr lvl="2"/>
            <a:r>
              <a:rPr lang="en-US" sz="1800" dirty="0"/>
              <a:t>Use Case</a:t>
            </a:r>
          </a:p>
          <a:p>
            <a:pPr lvl="1"/>
            <a:r>
              <a:rPr lang="en-US" sz="1800" dirty="0"/>
              <a:t>Structured Interview (for individuals typically experts or seniors)</a:t>
            </a:r>
          </a:p>
          <a:p>
            <a:pPr lvl="2"/>
            <a:r>
              <a:rPr lang="en-US" sz="1800" dirty="0"/>
              <a:t>Directed Questioning</a:t>
            </a:r>
          </a:p>
          <a:p>
            <a:pPr lvl="2"/>
            <a:r>
              <a:rPr lang="en-US" sz="1800" dirty="0"/>
              <a:t>Use Case </a:t>
            </a:r>
          </a:p>
          <a:p>
            <a:pPr lvl="1"/>
            <a:r>
              <a:rPr lang="en-US" sz="1800" dirty="0"/>
              <a:t>Gemba Visits </a:t>
            </a:r>
          </a:p>
          <a:p>
            <a:pPr marL="539750" lvl="2" indent="-176213"/>
            <a:endParaRPr lang="en-US" sz="1800" dirty="0"/>
          </a:p>
          <a:p>
            <a:pPr lvl="2"/>
            <a:endParaRPr lang="en-US" sz="1800" dirty="0"/>
          </a:p>
          <a:p>
            <a:pPr lvl="1"/>
            <a:endParaRPr lang="en-US" sz="1800" dirty="0"/>
          </a:p>
          <a:p>
            <a:pPr lvl="1"/>
            <a:endParaRPr lang="en-US" sz="1800" dirty="0"/>
          </a:p>
        </p:txBody>
      </p:sp>
      <p:sp>
        <p:nvSpPr>
          <p:cNvPr id="2" name="Title 1"/>
          <p:cNvSpPr>
            <a:spLocks noGrp="1"/>
          </p:cNvSpPr>
          <p:nvPr>
            <p:ph type="title"/>
          </p:nvPr>
        </p:nvSpPr>
        <p:spPr>
          <a:xfrm>
            <a:off x="163138" y="51815"/>
            <a:ext cx="10972800" cy="646331"/>
          </a:xfrm>
        </p:spPr>
        <p:txBody>
          <a:bodyPr/>
          <a:lstStyle/>
          <a:p>
            <a:r>
              <a:rPr lang="en-US" sz="3600" dirty="0"/>
              <a:t>Tools to help Elicit Requirements</a:t>
            </a:r>
          </a:p>
        </p:txBody>
      </p:sp>
    </p:spTree>
    <p:extLst>
      <p:ext uri="{BB962C8B-B14F-4D97-AF65-F5344CB8AC3E}">
        <p14:creationId xmlns:p14="http://schemas.microsoft.com/office/powerpoint/2010/main" val="2607204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3"/>
          </p:nvPr>
        </p:nvSpPr>
        <p:spPr>
          <a:xfrm>
            <a:off x="576327" y="1217314"/>
            <a:ext cx="10625073" cy="4423371"/>
          </a:xfrm>
        </p:spPr>
        <p:txBody>
          <a:bodyPr>
            <a:normAutofit/>
          </a:bodyPr>
          <a:lstStyle/>
          <a:p>
            <a:r>
              <a:rPr lang="en-GB" sz="2000" b="0" dirty="0"/>
              <a:t>In many situations, gathering requirements is a lengthy and costly activity - but it is possible to generate requirements by </a:t>
            </a:r>
            <a:r>
              <a:rPr lang="ja-JP" altLang="en-GB" sz="2000" b="0" dirty="0"/>
              <a:t>“</a:t>
            </a:r>
            <a:r>
              <a:rPr lang="en-GB" sz="2000" b="0" dirty="0"/>
              <a:t>putting yourself in their shoes</a:t>
            </a:r>
            <a:r>
              <a:rPr lang="ja-JP" altLang="en-GB" sz="2000" b="0" dirty="0"/>
              <a:t>”</a:t>
            </a:r>
            <a:r>
              <a:rPr lang="en-GB" altLang="ja-JP" sz="2000" b="0" dirty="0"/>
              <a:t> </a:t>
            </a:r>
          </a:p>
          <a:p>
            <a:r>
              <a:rPr lang="en-GB" altLang="ja-JP" sz="2000" b="0" dirty="0"/>
              <a:t>It is important to define the “character” or “persona” whose shoes you are going to wear and organizations may develop a number of personas to cover different Stakeholders</a:t>
            </a:r>
          </a:p>
          <a:p>
            <a:r>
              <a:rPr lang="en-GB" sz="2000" b="0" dirty="0"/>
              <a:t>We then pretend to be that persona to generate their requirements </a:t>
            </a:r>
          </a:p>
          <a:p>
            <a:r>
              <a:rPr lang="en-GB" sz="2000" b="0" dirty="0"/>
              <a:t>This will certainly generate some realistic requirements but there is the risk that these are what we want and not what stakeholders actually want! </a:t>
            </a:r>
          </a:p>
          <a:p>
            <a:endParaRPr lang="en-US" sz="2000" b="0" dirty="0"/>
          </a:p>
        </p:txBody>
      </p:sp>
      <p:sp>
        <p:nvSpPr>
          <p:cNvPr id="49153" name="Title 5"/>
          <p:cNvSpPr>
            <a:spLocks noGrp="1"/>
          </p:cNvSpPr>
          <p:nvPr>
            <p:ph type="title"/>
          </p:nvPr>
        </p:nvSpPr>
        <p:spPr>
          <a:xfrm>
            <a:off x="126938" y="133180"/>
            <a:ext cx="9999726" cy="830997"/>
          </a:xfrm>
        </p:spPr>
        <p:txBody>
          <a:bodyPr/>
          <a:lstStyle/>
          <a:p>
            <a:r>
              <a:rPr lang="en-GB" sz="2400" dirty="0"/>
              <a:t>Gathering Requirements: Personas - Put Yourself in their Shoes</a:t>
            </a:r>
            <a:br>
              <a:rPr lang="en-GB" sz="2400" dirty="0"/>
            </a:br>
            <a:endParaRPr lang="en-GB" sz="2400" dirty="0"/>
          </a:p>
        </p:txBody>
      </p:sp>
      <p:sp>
        <p:nvSpPr>
          <p:cNvPr id="5" name="Rectangle 4">
            <a:extLst>
              <a:ext uri="{FF2B5EF4-FFF2-40B4-BE49-F238E27FC236}">
                <a16:creationId xmlns:a16="http://schemas.microsoft.com/office/drawing/2014/main" id="{CDA1DD5C-ED60-284A-80A8-35E71C5EE867}"/>
              </a:ext>
            </a:extLst>
          </p:cNvPr>
          <p:cNvSpPr/>
          <p:nvPr/>
        </p:nvSpPr>
        <p:spPr>
          <a:xfrm>
            <a:off x="1188823" y="4878159"/>
            <a:ext cx="9814354" cy="101566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Beware</a:t>
            </a:r>
          </a:p>
          <a:p>
            <a:r>
              <a:rPr lang="en-GB" sz="1400" dirty="0"/>
              <a:t>SAAB engineers were convinced that customers needed a glove box that could fit an A4 file. This could only be achieved through a design that compromised access. Customers hated it at production evaluation and it had to be re-designed at x1000 times the original development costs.</a:t>
            </a:r>
          </a:p>
        </p:txBody>
      </p:sp>
    </p:spTree>
    <p:extLst>
      <p:ext uri="{BB962C8B-B14F-4D97-AF65-F5344CB8AC3E}">
        <p14:creationId xmlns:p14="http://schemas.microsoft.com/office/powerpoint/2010/main" val="2039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2338398" y="2185422"/>
            <a:ext cx="7358052"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2800" dirty="0"/>
              <a:t>Let’s put Approach 1 and 2 together!</a:t>
            </a:r>
          </a:p>
          <a:p>
            <a:pPr algn="ctr"/>
            <a:endParaRPr lang="en-US" sz="2800" dirty="0"/>
          </a:p>
          <a:p>
            <a:pPr algn="ctr"/>
            <a:r>
              <a:rPr lang="en-US" sz="2800" dirty="0"/>
              <a:t>Let’s put ourselves in the shoes of a particular Stakeholder and use an Affinity Diagram to Elicit and Capture the requirements</a:t>
            </a:r>
          </a:p>
        </p:txBody>
      </p:sp>
    </p:spTree>
    <p:extLst>
      <p:ext uri="{BB962C8B-B14F-4D97-AF65-F5344CB8AC3E}">
        <p14:creationId xmlns:p14="http://schemas.microsoft.com/office/powerpoint/2010/main" val="2341919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Tree>
    <p:extLst>
      <p:ext uri="{BB962C8B-B14F-4D97-AF65-F5344CB8AC3E}">
        <p14:creationId xmlns:p14="http://schemas.microsoft.com/office/powerpoint/2010/main" val="3281955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9562" y="159642"/>
            <a:ext cx="7125833" cy="584775"/>
          </a:xfrm>
        </p:spPr>
        <p:txBody>
          <a:bodyPr/>
          <a:lstStyle/>
          <a:p>
            <a:r>
              <a:rPr lang="en-GB" sz="2800" dirty="0"/>
              <a:t>Affinity Diagrams</a:t>
            </a:r>
            <a:endParaRPr lang="en-US" sz="2800" dirty="0"/>
          </a:p>
        </p:txBody>
      </p:sp>
      <p:sp>
        <p:nvSpPr>
          <p:cNvPr id="7171" name="Rectangle 3"/>
          <p:cNvSpPr>
            <a:spLocks noGrp="1" noChangeArrowheads="1"/>
          </p:cNvSpPr>
          <p:nvPr>
            <p:ph sz="quarter" idx="16"/>
          </p:nvPr>
        </p:nvSpPr>
        <p:spPr>
          <a:xfrm>
            <a:off x="397562" y="1198668"/>
            <a:ext cx="5107888" cy="5189113"/>
          </a:xfrm>
        </p:spPr>
        <p:txBody>
          <a:bodyPr>
            <a:normAutofit fontScale="92500" lnSpcReduction="10000"/>
          </a:bodyPr>
          <a:lstStyle/>
          <a:p>
            <a:pPr marL="0" indent="0">
              <a:buNone/>
            </a:pPr>
            <a:r>
              <a:rPr lang="en-GB" sz="1800" dirty="0"/>
              <a:t>What is it?</a:t>
            </a:r>
          </a:p>
          <a:p>
            <a:r>
              <a:rPr lang="en-GB" dirty="0"/>
              <a:t>An Affinity</a:t>
            </a:r>
            <a:r>
              <a:rPr lang="en-US" dirty="0"/>
              <a:t> Diagram is a simple tool that integrates both divergent and convergent thinking. It allows a team or individual to:</a:t>
            </a:r>
          </a:p>
          <a:p>
            <a:pPr marL="717550" lvl="2" indent="-287338"/>
            <a:r>
              <a:rPr lang="en-US" dirty="0"/>
              <a:t>Generate ideas about a situation or problem</a:t>
            </a:r>
          </a:p>
          <a:p>
            <a:pPr marL="717550" lvl="2" indent="-287338"/>
            <a:r>
              <a:rPr lang="en-US" dirty="0"/>
              <a:t>Organize a large number of ideas, opinions, issues into meaningful groups</a:t>
            </a:r>
          </a:p>
          <a:p>
            <a:pPr marL="0" indent="0">
              <a:buNone/>
            </a:pPr>
            <a:r>
              <a:rPr lang="en-GB" sz="1800" dirty="0"/>
              <a:t>Why do it?</a:t>
            </a:r>
          </a:p>
          <a:p>
            <a:r>
              <a:rPr lang="en-GB" dirty="0"/>
              <a:t>An alternative to brainstorming when</a:t>
            </a:r>
          </a:p>
          <a:p>
            <a:pPr marL="717550" lvl="2" indent="-287338"/>
            <a:r>
              <a:rPr lang="en-GB" dirty="0"/>
              <a:t>The situation </a:t>
            </a:r>
            <a:r>
              <a:rPr lang="en-US" dirty="0"/>
              <a:t>under investigation is too large or complex</a:t>
            </a:r>
          </a:p>
          <a:p>
            <a:pPr marL="717550" lvl="2" indent="-287338"/>
            <a:r>
              <a:rPr lang="en-US" dirty="0"/>
              <a:t>There is a need to get agreement</a:t>
            </a:r>
          </a:p>
          <a:p>
            <a:pPr marL="717550" lvl="2" indent="-287338"/>
            <a:r>
              <a:rPr lang="en-US" dirty="0"/>
              <a:t>There is a need to communicate ideas to others</a:t>
            </a:r>
          </a:p>
          <a:p>
            <a:pPr marL="717550" lvl="2" indent="-287338"/>
            <a:r>
              <a:rPr lang="en-US" dirty="0"/>
              <a:t>There are issues with group personalities</a:t>
            </a:r>
            <a:endParaRPr lang="en-GB" dirty="0"/>
          </a:p>
        </p:txBody>
      </p:sp>
      <p:sp>
        <p:nvSpPr>
          <p:cNvPr id="5" name="TextBox 4"/>
          <p:cNvSpPr txBox="1"/>
          <p:nvPr/>
        </p:nvSpPr>
        <p:spPr>
          <a:xfrm>
            <a:off x="5903012" y="5509018"/>
            <a:ext cx="5107888" cy="100593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200" dirty="0"/>
              <a:t>In the example Affinity Diagram above, the individual requirements are captured on sticky notes or cards. These have been put in to form groups of requirements that have an affinity. Each group is given a header to create a higher-level requirement</a:t>
            </a:r>
          </a:p>
        </p:txBody>
      </p:sp>
      <p:pic>
        <p:nvPicPr>
          <p:cNvPr id="13314" name="Picture 2">
            <a:extLst>
              <a:ext uri="{FF2B5EF4-FFF2-40B4-BE49-F238E27FC236}">
                <a16:creationId xmlns:a16="http://schemas.microsoft.com/office/drawing/2014/main" id="{759E97AA-B8C7-4F7B-A089-AFFF6356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7302" y="1471614"/>
            <a:ext cx="5173598" cy="371367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78566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527049" y="1594505"/>
            <a:ext cx="5278967" cy="5186873"/>
          </a:xfrm>
        </p:spPr>
        <p:txBody>
          <a:bodyPr>
            <a:normAutofit/>
          </a:bodyPr>
          <a:lstStyle/>
          <a:p>
            <a:r>
              <a:rPr lang="en-GB" sz="1800" dirty="0"/>
              <a:t>The Affinity Diagram is tool for generating and organizing ideas and information</a:t>
            </a:r>
          </a:p>
          <a:p>
            <a:r>
              <a:rPr lang="en-GB" sz="1800" dirty="0"/>
              <a:t>It is a very powerful alternative to Brainstorming</a:t>
            </a:r>
          </a:p>
          <a:p>
            <a:r>
              <a:rPr lang="en-GB" sz="1800" dirty="0"/>
              <a:t>It can be used for:</a:t>
            </a:r>
          </a:p>
          <a:p>
            <a:pPr lvl="1"/>
            <a:r>
              <a:rPr lang="en-GB" sz="1800" dirty="0"/>
              <a:t>Root cause analysis</a:t>
            </a:r>
          </a:p>
          <a:p>
            <a:pPr lvl="1"/>
            <a:r>
              <a:rPr lang="en-GB" sz="1800" dirty="0"/>
              <a:t>Solution generation</a:t>
            </a:r>
          </a:p>
          <a:p>
            <a:pPr lvl="1"/>
            <a:r>
              <a:rPr lang="en-GB" sz="1800" dirty="0"/>
              <a:t>Goal and objective definition</a:t>
            </a:r>
          </a:p>
          <a:p>
            <a:pPr lvl="1"/>
            <a:r>
              <a:rPr lang="en-GB" sz="1800" dirty="0"/>
              <a:t>Task and activity definition</a:t>
            </a:r>
          </a:p>
          <a:p>
            <a:pPr lvl="1"/>
            <a:r>
              <a:rPr lang="en-GB" sz="1800" dirty="0"/>
              <a:t>Requirements capture</a:t>
            </a:r>
          </a:p>
        </p:txBody>
      </p:sp>
      <p:sp>
        <p:nvSpPr>
          <p:cNvPr id="4" name="Content Placeholder 3"/>
          <p:cNvSpPr>
            <a:spLocks noGrp="1"/>
          </p:cNvSpPr>
          <p:nvPr>
            <p:ph sz="quarter" idx="17"/>
          </p:nvPr>
        </p:nvSpPr>
        <p:spPr>
          <a:xfrm>
            <a:off x="6239935" y="1594504"/>
            <a:ext cx="5278967" cy="5186873"/>
          </a:xfrm>
        </p:spPr>
        <p:txBody>
          <a:bodyPr>
            <a:normAutofit/>
          </a:bodyPr>
          <a:lstStyle/>
          <a:p>
            <a:r>
              <a:rPr lang="en-GB" sz="1800" dirty="0"/>
              <a:t>It is particularly useful when gathering requirements to elicit and capture requirements from stakeholders because:</a:t>
            </a:r>
          </a:p>
          <a:p>
            <a:pPr lvl="1"/>
            <a:r>
              <a:rPr lang="en-GB" sz="1800" dirty="0"/>
              <a:t>Encourages the stakeholder to write their own requirements so we capture their words</a:t>
            </a:r>
          </a:p>
          <a:p>
            <a:pPr lvl="1"/>
            <a:r>
              <a:rPr lang="en-GB" sz="1800" dirty="0"/>
              <a:t>Overcome any individual dominating the requirements capture session</a:t>
            </a:r>
          </a:p>
          <a:p>
            <a:pPr lvl="1"/>
            <a:r>
              <a:rPr lang="en-GB" sz="1800" dirty="0"/>
              <a:t>Allows everybody to contribute</a:t>
            </a:r>
          </a:p>
          <a:p>
            <a:pPr lvl="1"/>
            <a:r>
              <a:rPr lang="en-GB" sz="1800" dirty="0"/>
              <a:t>Organizes the requirements in a simple structure</a:t>
            </a:r>
          </a:p>
          <a:p>
            <a:endParaRPr lang="en-GB" sz="1800" dirty="0"/>
          </a:p>
        </p:txBody>
      </p:sp>
      <p:sp>
        <p:nvSpPr>
          <p:cNvPr id="2" name="Title 1"/>
          <p:cNvSpPr>
            <a:spLocks noGrp="1"/>
          </p:cNvSpPr>
          <p:nvPr>
            <p:ph type="title"/>
          </p:nvPr>
        </p:nvSpPr>
        <p:spPr>
          <a:xfrm>
            <a:off x="0" y="76622"/>
            <a:ext cx="8229600" cy="480131"/>
          </a:xfrm>
        </p:spPr>
        <p:txBody>
          <a:bodyPr/>
          <a:lstStyle/>
          <a:p>
            <a:r>
              <a:rPr lang="en-GB" sz="2800" dirty="0"/>
              <a:t>Affinity Diagrams in Gathering Requirements</a:t>
            </a:r>
          </a:p>
        </p:txBody>
      </p:sp>
    </p:spTree>
    <p:extLst>
      <p:ext uri="{BB962C8B-B14F-4D97-AF65-F5344CB8AC3E}">
        <p14:creationId xmlns:p14="http://schemas.microsoft.com/office/powerpoint/2010/main" val="2584213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7977" y="173540"/>
            <a:ext cx="7126287" cy="584200"/>
          </a:xfrm>
        </p:spPr>
        <p:txBody>
          <a:bodyPr/>
          <a:lstStyle/>
          <a:p>
            <a:r>
              <a:rPr lang="en-GB" sz="2800" dirty="0"/>
              <a:t>Affinity Diagram Process</a:t>
            </a:r>
          </a:p>
        </p:txBody>
      </p:sp>
      <p:sp>
        <p:nvSpPr>
          <p:cNvPr id="6" name="Rectangle 5"/>
          <p:cNvSpPr/>
          <p:nvPr/>
        </p:nvSpPr>
        <p:spPr bwMode="auto">
          <a:xfrm>
            <a:off x="2286402" y="3449592"/>
            <a:ext cx="2273643" cy="683176"/>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solidFill>
                <a:effectLst/>
              </a:rPr>
              <a:t>Step 1: Identify and capture ideas</a:t>
            </a:r>
          </a:p>
        </p:txBody>
      </p:sp>
      <p:sp>
        <p:nvSpPr>
          <p:cNvPr id="7" name="Rectangle 6"/>
          <p:cNvSpPr/>
          <p:nvPr/>
        </p:nvSpPr>
        <p:spPr bwMode="auto">
          <a:xfrm>
            <a:off x="4152070" y="4345714"/>
            <a:ext cx="2664675"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rPr>
              <a:t>Step 2: </a:t>
            </a:r>
            <a:r>
              <a:rPr lang="en-GB" sz="1400" dirty="0">
                <a:solidFill>
                  <a:schemeClr val="bg1"/>
                </a:solidFill>
              </a:rPr>
              <a:t>Organize ideas in to affinity </a:t>
            </a:r>
            <a:r>
              <a:rPr kumimoji="0" lang="en-GB" sz="1400" b="0" i="0" u="none" strike="noStrike" cap="none" normalizeH="0" baseline="0" dirty="0">
                <a:ln>
                  <a:noFill/>
                </a:ln>
                <a:solidFill>
                  <a:schemeClr val="bg1"/>
                </a:solidFill>
                <a:effectLst/>
              </a:rPr>
              <a:t>groups </a:t>
            </a:r>
          </a:p>
        </p:txBody>
      </p:sp>
      <p:sp>
        <p:nvSpPr>
          <p:cNvPr id="8" name="Rectangle 7"/>
          <p:cNvSpPr/>
          <p:nvPr/>
        </p:nvSpPr>
        <p:spPr bwMode="auto">
          <a:xfrm>
            <a:off x="8682107" y="5960002"/>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rPr>
              <a:t>Step 4: Review affinity groups</a:t>
            </a:r>
            <a:r>
              <a:rPr kumimoji="0" lang="en-GB" sz="1800" b="0" i="0" u="none" strike="noStrike" cap="none" normalizeH="0" dirty="0">
                <a:ln>
                  <a:noFill/>
                </a:ln>
                <a:solidFill>
                  <a:schemeClr val="bg1"/>
                </a:solidFill>
                <a:effectLst/>
              </a:rPr>
              <a:t> </a:t>
            </a:r>
            <a:endParaRPr kumimoji="0" lang="en-GB" sz="1800" b="0" i="0" u="none" strike="noStrike" cap="none" normalizeH="0" baseline="0" dirty="0">
              <a:ln>
                <a:noFill/>
              </a:ln>
              <a:solidFill>
                <a:schemeClr val="bg1"/>
              </a:solidFill>
              <a:effectLst/>
            </a:endParaRPr>
          </a:p>
        </p:txBody>
      </p:sp>
      <p:sp>
        <p:nvSpPr>
          <p:cNvPr id="13" name="AutoShape 7"/>
          <p:cNvSpPr>
            <a:spLocks noChangeArrowheads="1"/>
          </p:cNvSpPr>
          <p:nvPr/>
        </p:nvSpPr>
        <p:spPr bwMode="gray">
          <a:xfrm>
            <a:off x="4432204" y="370859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4" name="AutoShape 7"/>
          <p:cNvSpPr>
            <a:spLocks noChangeArrowheads="1"/>
          </p:cNvSpPr>
          <p:nvPr/>
        </p:nvSpPr>
        <p:spPr bwMode="gray">
          <a:xfrm>
            <a:off x="8856256" y="5382152"/>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6" name="AutoShape 11"/>
          <p:cNvSpPr>
            <a:spLocks noChangeArrowheads="1"/>
          </p:cNvSpPr>
          <p:nvPr/>
        </p:nvSpPr>
        <p:spPr bwMode="gray">
          <a:xfrm rot="10800000">
            <a:off x="7902722" y="583991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pic>
        <p:nvPicPr>
          <p:cNvPr id="2" name="Picture 1"/>
          <p:cNvPicPr>
            <a:picLocks noChangeAspect="1"/>
          </p:cNvPicPr>
          <p:nvPr/>
        </p:nvPicPr>
        <p:blipFill>
          <a:blip r:embed="rId3"/>
          <a:stretch>
            <a:fillRect/>
          </a:stretch>
        </p:blipFill>
        <p:spPr>
          <a:xfrm>
            <a:off x="2273875" y="1018090"/>
            <a:ext cx="6841738" cy="2566299"/>
          </a:xfrm>
          <a:prstGeom prst="rect">
            <a:avLst/>
          </a:prstGeom>
        </p:spPr>
      </p:pic>
      <p:sp>
        <p:nvSpPr>
          <p:cNvPr id="11" name="Rectangle 10"/>
          <p:cNvSpPr/>
          <p:nvPr/>
        </p:nvSpPr>
        <p:spPr bwMode="auto">
          <a:xfrm>
            <a:off x="6471130" y="5152847"/>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rPr>
              <a:t>Step 3: Decide Group Headers</a:t>
            </a:r>
          </a:p>
        </p:txBody>
      </p:sp>
      <p:sp>
        <p:nvSpPr>
          <p:cNvPr id="12" name="AutoShape 7"/>
          <p:cNvSpPr>
            <a:spLocks noChangeArrowheads="1"/>
          </p:cNvSpPr>
          <p:nvPr/>
        </p:nvSpPr>
        <p:spPr bwMode="gray">
          <a:xfrm>
            <a:off x="6897876" y="4626714"/>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5" name="AutoShape 11"/>
          <p:cNvSpPr>
            <a:spLocks noChangeArrowheads="1"/>
          </p:cNvSpPr>
          <p:nvPr/>
        </p:nvSpPr>
        <p:spPr bwMode="gray">
          <a:xfrm rot="10800000">
            <a:off x="5789612" y="491563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Tree>
    <p:extLst>
      <p:ext uri="{BB962C8B-B14F-4D97-AF65-F5344CB8AC3E}">
        <p14:creationId xmlns:p14="http://schemas.microsoft.com/office/powerpoint/2010/main" val="2791836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27713" y="78105"/>
            <a:ext cx="8726196" cy="546100"/>
          </a:xfrm>
        </p:spPr>
        <p:txBody>
          <a:bodyPr/>
          <a:lstStyle/>
          <a:p>
            <a:r>
              <a:rPr lang="en-GB" sz="2800" dirty="0"/>
              <a:t>Step1: Identify and Capture Requirements</a:t>
            </a:r>
          </a:p>
        </p:txBody>
      </p:sp>
      <p:sp>
        <p:nvSpPr>
          <p:cNvPr id="7" name="Rectangle 33">
            <a:extLst>
              <a:ext uri="{FF2B5EF4-FFF2-40B4-BE49-F238E27FC236}">
                <a16:creationId xmlns:a16="http://schemas.microsoft.com/office/drawing/2014/main" id="{854CDF84-169D-0649-9097-92B6A0774F9A}"/>
              </a:ext>
            </a:extLst>
          </p:cNvPr>
          <p:cNvSpPr>
            <a:spLocks noGrp="1" noChangeArrowheads="1"/>
          </p:cNvSpPr>
          <p:nvPr>
            <p:ph type="body" sz="half" idx="2"/>
          </p:nvPr>
        </p:nvSpPr>
        <p:spPr>
          <a:xfrm>
            <a:off x="5829301" y="1152530"/>
            <a:ext cx="4578355" cy="5199063"/>
          </a:xfrm>
        </p:spPr>
        <p:txBody>
          <a:bodyPr>
            <a:normAutofit fontScale="85000" lnSpcReduction="10000"/>
          </a:bodyPr>
          <a:lstStyle/>
          <a:p>
            <a:pPr marL="0" indent="0">
              <a:buNone/>
            </a:pPr>
            <a:r>
              <a:rPr lang="en-US" dirty="0"/>
              <a:t>The team:</a:t>
            </a:r>
          </a:p>
          <a:p>
            <a:pPr lvl="1"/>
            <a:r>
              <a:rPr lang="en-US" dirty="0"/>
              <a:t>Up to 7 members. If group is larger than 7 consider splitting into two smaller teams </a:t>
            </a:r>
          </a:p>
          <a:p>
            <a:pPr lvl="1"/>
            <a:r>
              <a:rPr lang="en-US" dirty="0"/>
              <a:t>Team has knowledge and background pertinent to System under development</a:t>
            </a:r>
          </a:p>
          <a:p>
            <a:pPr lvl="1"/>
            <a:r>
              <a:rPr lang="en-US" dirty="0"/>
              <a:t>Preferably some inexperienced  members – to ask/state the obvious</a:t>
            </a:r>
            <a:endParaRPr lang="en-GB" dirty="0"/>
          </a:p>
          <a:p>
            <a:pPr marL="0" indent="0">
              <a:buNone/>
            </a:pPr>
            <a:r>
              <a:rPr lang="en-GB" dirty="0"/>
              <a:t>The process:</a:t>
            </a:r>
          </a:p>
          <a:p>
            <a:pPr lvl="1"/>
            <a:r>
              <a:rPr lang="en-GB" dirty="0"/>
              <a:t>Divergent Thinking</a:t>
            </a:r>
          </a:p>
          <a:p>
            <a:pPr lvl="2"/>
            <a:r>
              <a:rPr lang="en-GB" dirty="0"/>
              <a:t>Uses sticky notes or cards to record  individuals’ requirements </a:t>
            </a:r>
          </a:p>
          <a:p>
            <a:pPr lvl="2"/>
            <a:r>
              <a:rPr lang="en-GB" dirty="0"/>
              <a:t>Each team member writes their requirements on a sticky note or card with one per note or card</a:t>
            </a:r>
          </a:p>
          <a:p>
            <a:pPr lvl="2"/>
            <a:r>
              <a:rPr lang="en-GB" dirty="0"/>
              <a:t>Stick notes posted on a wall or pin board</a:t>
            </a:r>
          </a:p>
          <a:p>
            <a:pPr lvl="2"/>
            <a:r>
              <a:rPr lang="en-GB" dirty="0"/>
              <a:t>Quantity not quality is emphasised</a:t>
            </a:r>
          </a:p>
        </p:txBody>
      </p:sp>
      <p:pic>
        <p:nvPicPr>
          <p:cNvPr id="2" name="Picture 1"/>
          <p:cNvPicPr>
            <a:picLocks noChangeAspect="1"/>
          </p:cNvPicPr>
          <p:nvPr/>
        </p:nvPicPr>
        <p:blipFill>
          <a:blip r:embed="rId3"/>
          <a:stretch>
            <a:fillRect/>
          </a:stretch>
        </p:blipFill>
        <p:spPr>
          <a:xfrm>
            <a:off x="1477027" y="2260600"/>
            <a:ext cx="3941151" cy="2748280"/>
          </a:xfrm>
          <a:prstGeom prst="rect">
            <a:avLst/>
          </a:prstGeom>
        </p:spPr>
      </p:pic>
    </p:spTree>
    <p:extLst>
      <p:ext uri="{BB962C8B-B14F-4D97-AF65-F5344CB8AC3E}">
        <p14:creationId xmlns:p14="http://schemas.microsoft.com/office/powerpoint/2010/main" val="242066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521912" y="457201"/>
            <a:ext cx="8220537" cy="765175"/>
          </a:xfrm>
        </p:spPr>
        <p:txBody>
          <a:bodyPr/>
          <a:lstStyle/>
          <a:p>
            <a:r>
              <a:rPr lang="en-GB" sz="2800" dirty="0"/>
              <a:t>Step 2: Organize Ideas into Affinity Groups </a:t>
            </a:r>
          </a:p>
        </p:txBody>
      </p:sp>
      <p:sp>
        <p:nvSpPr>
          <p:cNvPr id="9219" name="Text Placeholder 3"/>
          <p:cNvSpPr>
            <a:spLocks noGrp="1"/>
          </p:cNvSpPr>
          <p:nvPr>
            <p:ph type="body" sz="half" idx="2"/>
          </p:nvPr>
        </p:nvSpPr>
        <p:spPr>
          <a:xfrm>
            <a:off x="6130448" y="1600201"/>
            <a:ext cx="4242288" cy="4613275"/>
          </a:xfrm>
        </p:spPr>
        <p:txBody>
          <a:bodyPr>
            <a:normAutofit fontScale="92500" lnSpcReduction="10000"/>
          </a:bodyPr>
          <a:lstStyle/>
          <a:p>
            <a:r>
              <a:rPr lang="en-US" sz="2200" dirty="0"/>
              <a:t>Should be done in SILENCE! </a:t>
            </a:r>
          </a:p>
          <a:p>
            <a:r>
              <a:rPr lang="en-US" sz="2200" dirty="0"/>
              <a:t>The team organize the sticky notes or cards into related groups (themes) – that have an affinity</a:t>
            </a:r>
          </a:p>
          <a:p>
            <a:r>
              <a:rPr lang="en-US" sz="2200" dirty="0"/>
              <a:t>Everyone moves sticky notes or cards to place them with others with which they consider they have affinities</a:t>
            </a:r>
          </a:p>
          <a:p>
            <a:r>
              <a:rPr lang="en-US" sz="2200" dirty="0"/>
              <a:t>Allow new groups to emerge if a sticky note “moves  around” a lot</a:t>
            </a:r>
          </a:p>
          <a:p>
            <a:r>
              <a:rPr lang="en-US" sz="2200" dirty="0"/>
              <a:t>Consider sub-dividing large groups (&gt;10 items)</a:t>
            </a:r>
          </a:p>
          <a:p>
            <a:endParaRPr lang="en-GB" dirty="0"/>
          </a:p>
        </p:txBody>
      </p:sp>
      <p:pic>
        <p:nvPicPr>
          <p:cNvPr id="9220" name="Picture 2"/>
          <p:cNvPicPr>
            <a:picLocks noChangeAspect="1" noChangeArrowheads="1"/>
          </p:cNvPicPr>
          <p:nvPr/>
        </p:nvPicPr>
        <p:blipFill>
          <a:blip r:embed="rId2"/>
          <a:srcRect/>
          <a:stretch>
            <a:fillRect/>
          </a:stretch>
        </p:blipFill>
        <p:spPr bwMode="auto">
          <a:xfrm>
            <a:off x="2149724" y="1828800"/>
            <a:ext cx="3629757" cy="3913188"/>
          </a:xfrm>
          <a:prstGeom prst="rect">
            <a:avLst/>
          </a:prstGeom>
          <a:noFill/>
          <a:ln w="9525">
            <a:noFill/>
            <a:miter lim="800000"/>
            <a:headEnd/>
            <a:tailEnd/>
          </a:ln>
        </p:spPr>
      </p:pic>
    </p:spTree>
    <p:extLst>
      <p:ext uri="{BB962C8B-B14F-4D97-AF65-F5344CB8AC3E}">
        <p14:creationId xmlns:p14="http://schemas.microsoft.com/office/powerpoint/2010/main" val="224078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9"/>
          <p:cNvSpPr>
            <a:spLocks noGrp="1" noChangeArrowheads="1"/>
          </p:cNvSpPr>
          <p:nvPr>
            <p:ph type="title"/>
          </p:nvPr>
        </p:nvSpPr>
        <p:spPr>
          <a:xfrm>
            <a:off x="63226" y="0"/>
            <a:ext cx="7125833" cy="584775"/>
          </a:xfrm>
        </p:spPr>
        <p:txBody>
          <a:bodyPr/>
          <a:lstStyle/>
          <a:p>
            <a:r>
              <a:rPr lang="en-GB" sz="2800" dirty="0"/>
              <a:t>Step 3: Decide Group Headers </a:t>
            </a:r>
          </a:p>
        </p:txBody>
      </p:sp>
      <p:sp>
        <p:nvSpPr>
          <p:cNvPr id="10243" name="Rectangle 40"/>
          <p:cNvSpPr>
            <a:spLocks noGrp="1" noChangeArrowheads="1"/>
          </p:cNvSpPr>
          <p:nvPr>
            <p:ph sz="quarter" idx="16"/>
          </p:nvPr>
        </p:nvSpPr>
        <p:spPr>
          <a:xfrm>
            <a:off x="2017777" y="1511615"/>
            <a:ext cx="3959225" cy="4537075"/>
          </a:xfrm>
        </p:spPr>
        <p:txBody>
          <a:bodyPr>
            <a:normAutofit fontScale="85000" lnSpcReduction="10000"/>
          </a:bodyPr>
          <a:lstStyle/>
          <a:p>
            <a:r>
              <a:rPr lang="en-GB" sz="2000" b="0" dirty="0"/>
              <a:t>Each group should be given a header that describes the contents of the group.</a:t>
            </a:r>
          </a:p>
          <a:p>
            <a:r>
              <a:rPr lang="en-GB" sz="2000" b="0" dirty="0"/>
              <a:t>This may be an existing sticky note or card.</a:t>
            </a:r>
          </a:p>
          <a:p>
            <a:r>
              <a:rPr lang="en-GB" sz="2000" b="0" dirty="0"/>
              <a:t>If you have difficulty finding a suitable header – question the grouping.</a:t>
            </a:r>
          </a:p>
          <a:p>
            <a:r>
              <a:rPr lang="en-GB" sz="2000" b="0" dirty="0"/>
              <a:t>Make sure the “headers” reflect the context of the Affinity Diagram – we are going to use the Affinity Diagram to elicit and capture requirements – therefore the header must be a higher-level requirement that describes the lower level requirements.</a:t>
            </a:r>
            <a:endParaRPr lang="en-US" sz="2000" b="0" dirty="0"/>
          </a:p>
          <a:p>
            <a:endParaRPr lang="en-GB" sz="2000" b="0" dirty="0"/>
          </a:p>
        </p:txBody>
      </p:sp>
      <p:pic>
        <p:nvPicPr>
          <p:cNvPr id="5" name="Picture 4"/>
          <p:cNvPicPr>
            <a:picLocks noChangeAspect="1"/>
          </p:cNvPicPr>
          <p:nvPr/>
        </p:nvPicPr>
        <p:blipFill>
          <a:blip r:embed="rId3"/>
          <a:stretch>
            <a:fillRect/>
          </a:stretch>
        </p:blipFill>
        <p:spPr>
          <a:xfrm>
            <a:off x="5977002" y="1213463"/>
            <a:ext cx="4205043" cy="4835226"/>
          </a:xfrm>
          <a:prstGeom prst="rect">
            <a:avLst/>
          </a:prstGeom>
        </p:spPr>
      </p:pic>
    </p:spTree>
    <p:extLst>
      <p:ext uri="{BB962C8B-B14F-4D97-AF65-F5344CB8AC3E}">
        <p14:creationId xmlns:p14="http://schemas.microsoft.com/office/powerpoint/2010/main" val="2160089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7819" y="102762"/>
            <a:ext cx="9501111" cy="584775"/>
          </a:xfrm>
        </p:spPr>
        <p:txBody>
          <a:bodyPr/>
          <a:lstStyle/>
          <a:p>
            <a:r>
              <a:rPr lang="en-GB" sz="2800" dirty="0"/>
              <a:t>Step 4: Review Affinity Groups</a:t>
            </a:r>
          </a:p>
        </p:txBody>
      </p:sp>
      <p:sp>
        <p:nvSpPr>
          <p:cNvPr id="11267" name="Content Placeholder 3"/>
          <p:cNvSpPr>
            <a:spLocks noGrp="1"/>
          </p:cNvSpPr>
          <p:nvPr>
            <p:ph sz="quarter" idx="16"/>
          </p:nvPr>
        </p:nvSpPr>
        <p:spPr>
          <a:xfrm>
            <a:off x="1128777" y="1932683"/>
            <a:ext cx="3959225" cy="3462486"/>
          </a:xfrm>
        </p:spPr>
        <p:txBody>
          <a:bodyPr>
            <a:normAutofit fontScale="92500" lnSpcReduction="10000"/>
          </a:bodyPr>
          <a:lstStyle/>
          <a:p>
            <a:pPr marL="0" indent="0">
              <a:buNone/>
            </a:pPr>
            <a:r>
              <a:rPr lang="en-GB" sz="2000" dirty="0"/>
              <a:t>Review groups to:</a:t>
            </a:r>
          </a:p>
          <a:p>
            <a:r>
              <a:rPr lang="en-GB" sz="2000" dirty="0"/>
              <a:t>Remove duplications </a:t>
            </a:r>
          </a:p>
          <a:p>
            <a:pPr marL="717550" lvl="2" indent="-358775"/>
            <a:r>
              <a:rPr lang="en-GB" sz="2000" dirty="0"/>
              <a:t>Sticky notes or cards that are the same</a:t>
            </a:r>
          </a:p>
          <a:p>
            <a:pPr marL="717550" lvl="2" indent="-358775"/>
            <a:r>
              <a:rPr lang="en-GB" sz="2000" dirty="0"/>
              <a:t>Sticky notes or cards that are similar</a:t>
            </a:r>
          </a:p>
          <a:p>
            <a:pPr indent="-274638"/>
            <a:r>
              <a:rPr lang="en-GB" sz="2000" dirty="0"/>
              <a:t>Consider each group for new items</a:t>
            </a:r>
          </a:p>
          <a:p>
            <a:pPr indent="-274638"/>
            <a:r>
              <a:rPr lang="en-GB" sz="2000" dirty="0"/>
              <a:t>Consider alternative groupings</a:t>
            </a:r>
          </a:p>
          <a:p>
            <a:pPr lvl="1"/>
            <a:endParaRPr lang="en-GB" sz="2000" dirty="0"/>
          </a:p>
        </p:txBody>
      </p:sp>
      <p:pic>
        <p:nvPicPr>
          <p:cNvPr id="2" name="Picture 1"/>
          <p:cNvPicPr>
            <a:picLocks noChangeAspect="1"/>
          </p:cNvPicPr>
          <p:nvPr/>
        </p:nvPicPr>
        <p:blipFill>
          <a:blip r:embed="rId2"/>
          <a:stretch>
            <a:fillRect/>
          </a:stretch>
        </p:blipFill>
        <p:spPr>
          <a:xfrm>
            <a:off x="5771513" y="1290787"/>
            <a:ext cx="4205043" cy="4835226"/>
          </a:xfrm>
          <a:prstGeom prst="rect">
            <a:avLst/>
          </a:prstGeom>
        </p:spPr>
      </p:pic>
    </p:spTree>
    <p:extLst>
      <p:ext uri="{BB962C8B-B14F-4D97-AF65-F5344CB8AC3E}">
        <p14:creationId xmlns:p14="http://schemas.microsoft.com/office/powerpoint/2010/main" val="427781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Grp="1" noChangeArrowheads="1"/>
          </p:cNvSpPr>
          <p:nvPr>
            <p:ph type="title"/>
          </p:nvPr>
        </p:nvSpPr>
        <p:spPr>
          <a:xfrm>
            <a:off x="163740" y="67545"/>
            <a:ext cx="9126310" cy="484751"/>
          </a:xfrm>
        </p:spPr>
        <p:txBody>
          <a:bodyPr/>
          <a:lstStyle/>
          <a:p>
            <a:pPr eaLnBrk="1" hangingPunct="1"/>
            <a:r>
              <a:rPr lang="en-GB" sz="2800" dirty="0"/>
              <a:t>Example: Step1: Identify and Capture Requirements</a:t>
            </a:r>
          </a:p>
        </p:txBody>
      </p:sp>
      <p:sp>
        <p:nvSpPr>
          <p:cNvPr id="12292" name="TextBox 63"/>
          <p:cNvSpPr txBox="1">
            <a:spLocks noChangeArrowheads="1"/>
          </p:cNvSpPr>
          <p:nvPr/>
        </p:nvSpPr>
        <p:spPr bwMode="auto">
          <a:xfrm>
            <a:off x="874939" y="1138694"/>
            <a:ext cx="2201159" cy="1815882"/>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a:spAutoFit/>
          </a:bodyPr>
          <a:lstStyle/>
          <a:p>
            <a:r>
              <a:rPr lang="en-GB" sz="1600" dirty="0"/>
              <a:t>A Focus Group (a small team of Users) was used to brainstorm and organize  requirements for a washing machine</a:t>
            </a:r>
          </a:p>
        </p:txBody>
      </p:sp>
      <p:sp>
        <p:nvSpPr>
          <p:cNvPr id="3" name="TextBox 2"/>
          <p:cNvSpPr txBox="1"/>
          <p:nvPr/>
        </p:nvSpPr>
        <p:spPr>
          <a:xfrm>
            <a:off x="722315" y="5673249"/>
            <a:ext cx="2934821" cy="95410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400" dirty="0"/>
              <a:t>While we have asked for requirements, the response is typically Needs, Expectations and Solutions </a:t>
            </a:r>
            <a:r>
              <a:rPr lang="mr-IN" sz="1400" dirty="0"/>
              <a:t>–</a:t>
            </a:r>
            <a:r>
              <a:rPr lang="en-US" sz="1400" dirty="0"/>
              <a:t> this is okay!</a:t>
            </a:r>
          </a:p>
        </p:txBody>
      </p:sp>
      <p:pic>
        <p:nvPicPr>
          <p:cNvPr id="14338" name="Picture 2">
            <a:extLst>
              <a:ext uri="{FF2B5EF4-FFF2-40B4-BE49-F238E27FC236}">
                <a16:creationId xmlns:a16="http://schemas.microsoft.com/office/drawing/2014/main" id="{50B5CB45-7822-4576-BA62-B31335EB9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9112" y="1246341"/>
            <a:ext cx="6786563" cy="505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Rounded Rectangular Callout 4"/>
          <p:cNvSpPr/>
          <p:nvPr/>
        </p:nvSpPr>
        <p:spPr bwMode="auto">
          <a:xfrm>
            <a:off x="874939" y="3243106"/>
            <a:ext cx="2076432" cy="2141613"/>
          </a:xfrm>
          <a:prstGeom prst="wedgeRoundRectCallout">
            <a:avLst>
              <a:gd name="adj1" fmla="val 94933"/>
              <a:gd name="adj2" fmla="val -1681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1:</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Team members individually capture their thoughts on sticky notes and put on a wall</a:t>
            </a:r>
            <a:endParaRPr kumimoji="0" lang="en-US" sz="28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1675875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4"/>
          <p:cNvSpPr>
            <a:spLocks noGrp="1" noChangeArrowheads="1"/>
          </p:cNvSpPr>
          <p:nvPr>
            <p:ph type="title"/>
          </p:nvPr>
        </p:nvSpPr>
        <p:spPr>
          <a:xfrm>
            <a:off x="114749" y="0"/>
            <a:ext cx="8564462" cy="451039"/>
          </a:xfrm>
        </p:spPr>
        <p:txBody>
          <a:bodyPr/>
          <a:lstStyle/>
          <a:p>
            <a:pPr eaLnBrk="1" hangingPunct="1"/>
            <a:r>
              <a:rPr lang="en-GB" sz="2800" dirty="0"/>
              <a:t>Step 2: Organize Requirements in  to Affinity Groups</a:t>
            </a:r>
          </a:p>
        </p:txBody>
      </p:sp>
      <p:sp>
        <p:nvSpPr>
          <p:cNvPr id="4" name="Rounded Rectangular Callout 3"/>
          <p:cNvSpPr/>
          <p:nvPr/>
        </p:nvSpPr>
        <p:spPr bwMode="auto">
          <a:xfrm>
            <a:off x="8770295" y="1511488"/>
            <a:ext cx="1850343" cy="2114362"/>
          </a:xfrm>
          <a:prstGeom prst="wedgeRoundRectCallout">
            <a:avLst>
              <a:gd name="adj1" fmla="val -74807"/>
              <a:gd name="adj2" fmla="val -3226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2:</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The team, in silence, organize the requirements into groups that have affinities</a:t>
            </a:r>
            <a:endParaRPr kumimoji="0" lang="en-US" sz="1600" b="0" i="0" u="none" strike="noStrike" cap="none" normalizeH="0" baseline="0" dirty="0">
              <a:ln>
                <a:noFill/>
              </a:ln>
              <a:solidFill>
                <a:schemeClr val="bg1"/>
              </a:solidFill>
              <a:effectLst/>
              <a:cs typeface="Arial" charset="0"/>
            </a:endParaRPr>
          </a:p>
        </p:txBody>
      </p:sp>
      <p:pic>
        <p:nvPicPr>
          <p:cNvPr id="15362" name="Picture 2">
            <a:extLst>
              <a:ext uri="{FF2B5EF4-FFF2-40B4-BE49-F238E27FC236}">
                <a16:creationId xmlns:a16="http://schemas.microsoft.com/office/drawing/2014/main" id="{9E710212-C1EF-421B-BFD3-E9569B66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699" y="1148902"/>
            <a:ext cx="6669088" cy="53101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86148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982"/>
            <a:ext cx="6489700" cy="423747"/>
          </a:xfrm>
        </p:spPr>
        <p:txBody>
          <a:bodyPr/>
          <a:lstStyle/>
          <a:p>
            <a:r>
              <a:rPr lang="en-US" sz="2800" dirty="0"/>
              <a:t>Step 3: Decide Group Headers</a:t>
            </a:r>
          </a:p>
        </p:txBody>
      </p:sp>
      <p:sp>
        <p:nvSpPr>
          <p:cNvPr id="5" name="Rounded Rectangular Callout 4"/>
          <p:cNvSpPr/>
          <p:nvPr/>
        </p:nvSpPr>
        <p:spPr bwMode="auto">
          <a:xfrm>
            <a:off x="8072965" y="5088468"/>
            <a:ext cx="2434167" cy="1206500"/>
          </a:xfrm>
          <a:prstGeom prst="wedgeRoundRectCallout">
            <a:avLst>
              <a:gd name="adj1" fmla="val -69067"/>
              <a:gd name="adj2" fmla="val -2885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In this requirements example the headers themselves should be requirements!</a:t>
            </a:r>
            <a:endParaRPr kumimoji="0" lang="en-US" sz="1600" b="0" i="0" u="none" strike="noStrike" cap="none" normalizeH="0" baseline="0" dirty="0">
              <a:ln>
                <a:noFill/>
              </a:ln>
              <a:solidFill>
                <a:schemeClr val="bg1"/>
              </a:solidFill>
              <a:effectLst/>
              <a:cs typeface="Arial" charset="0"/>
            </a:endParaRPr>
          </a:p>
        </p:txBody>
      </p:sp>
      <p:pic>
        <p:nvPicPr>
          <p:cNvPr id="16386" name="Picture 2">
            <a:extLst>
              <a:ext uri="{FF2B5EF4-FFF2-40B4-BE49-F238E27FC236}">
                <a16:creationId xmlns:a16="http://schemas.microsoft.com/office/drawing/2014/main" id="{F9928E6E-DD14-420A-A3E1-8F2BBFF0EA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325" y="1161256"/>
            <a:ext cx="5907088" cy="45354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318500" y="1347656"/>
            <a:ext cx="2264833" cy="2979440"/>
          </a:xfrm>
          <a:prstGeom prst="wedgeRoundRectCallout">
            <a:avLst>
              <a:gd name="adj1" fmla="val -89992"/>
              <a:gd name="adj2" fmla="val -3827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3:</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The team,  decide headers for each group, the header may be an existing sticky note. The chosen headers can lead to a re-organization of the sticky notes </a:t>
            </a:r>
            <a:endParaRPr kumimoji="0" lang="en-US" sz="28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984275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91" y="0"/>
            <a:ext cx="7126287" cy="729448"/>
          </a:xfrm>
        </p:spPr>
        <p:txBody>
          <a:bodyPr/>
          <a:lstStyle/>
          <a:p>
            <a:r>
              <a:rPr lang="en-US" sz="2800" dirty="0"/>
              <a:t>Step 4: Review Affinity Groups </a:t>
            </a:r>
            <a:br>
              <a:rPr lang="en-US" dirty="0"/>
            </a:br>
            <a:r>
              <a:rPr lang="en-US" sz="1800" dirty="0"/>
              <a:t>a) Remove/Reconcile Duplications</a:t>
            </a:r>
            <a:endParaRPr lang="en-US" dirty="0"/>
          </a:p>
        </p:txBody>
      </p:sp>
      <p:sp>
        <p:nvSpPr>
          <p:cNvPr id="5" name="Rounded Rectangular Callout 4"/>
          <p:cNvSpPr/>
          <p:nvPr/>
        </p:nvSpPr>
        <p:spPr bwMode="auto">
          <a:xfrm>
            <a:off x="8487833" y="5122335"/>
            <a:ext cx="2010834" cy="994835"/>
          </a:xfrm>
          <a:prstGeom prst="wedgeRoundRectCallout">
            <a:avLst>
              <a:gd name="adj1" fmla="val -74602"/>
              <a:gd name="adj2" fmla="val -18248"/>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Removed Duplications</a:t>
            </a:r>
          </a:p>
        </p:txBody>
      </p:sp>
      <p:pic>
        <p:nvPicPr>
          <p:cNvPr id="17410" name="Picture 2">
            <a:extLst>
              <a:ext uri="{FF2B5EF4-FFF2-40B4-BE49-F238E27FC236}">
                <a16:creationId xmlns:a16="http://schemas.microsoft.com/office/drawing/2014/main" id="{39677BBA-36DB-432C-A6D7-F863D8CB4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446" y="1592248"/>
            <a:ext cx="6529388" cy="49260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233835" y="1592247"/>
            <a:ext cx="2264833" cy="2718890"/>
          </a:xfrm>
          <a:prstGeom prst="wedgeRoundRectCallout">
            <a:avLst>
              <a:gd name="adj1" fmla="val -79536"/>
              <a:gd name="adj2" fmla="val -2236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4a)</a:t>
            </a:r>
          </a:p>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The sticky notes are reviewed, and duplications discussed and where appropriate removed and revised </a:t>
            </a:r>
            <a:endParaRPr kumimoji="0" lang="en-US" sz="32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1722940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10" y="81221"/>
            <a:ext cx="6489700" cy="355412"/>
          </a:xfrm>
        </p:spPr>
        <p:txBody>
          <a:bodyPr/>
          <a:lstStyle/>
          <a:p>
            <a:r>
              <a:rPr lang="en-US" sz="2800" dirty="0"/>
              <a:t>Complex Groupings</a:t>
            </a:r>
          </a:p>
        </p:txBody>
      </p:sp>
      <p:sp>
        <p:nvSpPr>
          <p:cNvPr id="42" name="Rounded Rectangular Callout 41"/>
          <p:cNvSpPr/>
          <p:nvPr/>
        </p:nvSpPr>
        <p:spPr bwMode="auto">
          <a:xfrm>
            <a:off x="6324600" y="4495800"/>
            <a:ext cx="3960954" cy="1719074"/>
          </a:xfrm>
          <a:prstGeom prst="wedgeRoundRectCallout">
            <a:avLst>
              <a:gd name="adj1" fmla="val -71957"/>
              <a:gd name="adj2" fmla="val -1380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We often find that some sticky notes could reside in several groups. In such situations Affinity Diagrams can be used to capture complex groupings</a:t>
            </a:r>
            <a:endParaRPr kumimoji="0" lang="en-US" sz="3200" b="0" i="0" u="none" strike="noStrike" cap="none" normalizeH="0" baseline="0" dirty="0">
              <a:ln>
                <a:noFill/>
              </a:ln>
              <a:solidFill>
                <a:schemeClr val="bg1"/>
              </a:solidFill>
              <a:effectLst/>
              <a:cs typeface="Arial" charset="0"/>
            </a:endParaRPr>
          </a:p>
        </p:txBody>
      </p:sp>
      <p:pic>
        <p:nvPicPr>
          <p:cNvPr id="18434" name="Picture 2">
            <a:extLst>
              <a:ext uri="{FF2B5EF4-FFF2-40B4-BE49-F238E27FC236}">
                <a16:creationId xmlns:a16="http://schemas.microsoft.com/office/drawing/2014/main" id="{F4877511-E1F6-4C18-B59A-44186C768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672" y="1184994"/>
            <a:ext cx="6561138" cy="4737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98910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bwMode="auto">
          <a:xfrm>
            <a:off x="8487833" y="1705232"/>
            <a:ext cx="2010834" cy="1663472"/>
          </a:xfrm>
          <a:prstGeom prst="wedgeRoundRectCallout">
            <a:avLst>
              <a:gd name="adj1" fmla="val -64758"/>
              <a:gd name="adj2" fmla="val -45206"/>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4b)</a:t>
            </a:r>
          </a:p>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The groups are reviewed for further items</a:t>
            </a:r>
            <a:endParaRPr kumimoji="0" lang="en-US" sz="3200" b="0" i="0" u="none" strike="noStrike" cap="none" normalizeH="0" baseline="0" dirty="0">
              <a:ln>
                <a:noFill/>
              </a:ln>
              <a:solidFill>
                <a:schemeClr val="bg1"/>
              </a:solidFill>
              <a:effectLst/>
              <a:cs typeface="Arial" charset="0"/>
            </a:endParaRPr>
          </a:p>
        </p:txBody>
      </p:sp>
      <p:sp>
        <p:nvSpPr>
          <p:cNvPr id="5" name="Rounded Rectangular Callout 4"/>
          <p:cNvSpPr/>
          <p:nvPr/>
        </p:nvSpPr>
        <p:spPr bwMode="auto">
          <a:xfrm>
            <a:off x="8487833" y="4876398"/>
            <a:ext cx="2010834" cy="1363550"/>
          </a:xfrm>
          <a:prstGeom prst="wedgeRoundRectCallout">
            <a:avLst>
              <a:gd name="adj1" fmla="val -80479"/>
              <a:gd name="adj2" fmla="val -551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Have we got all the requirements that relate to “ease of use?”</a:t>
            </a:r>
            <a:endParaRPr kumimoji="0" lang="en-US" sz="2800" b="0" i="0" u="none" strike="noStrike" cap="none" normalizeH="0" baseline="0" dirty="0">
              <a:ln>
                <a:noFill/>
              </a:ln>
              <a:solidFill>
                <a:schemeClr val="bg1"/>
              </a:solidFill>
              <a:effectLst/>
              <a:cs typeface="Arial" charset="0"/>
            </a:endParaRPr>
          </a:p>
        </p:txBody>
      </p:sp>
      <p:sp>
        <p:nvSpPr>
          <p:cNvPr id="3" name="Title 2"/>
          <p:cNvSpPr>
            <a:spLocks noGrp="1"/>
          </p:cNvSpPr>
          <p:nvPr>
            <p:ph type="title"/>
          </p:nvPr>
        </p:nvSpPr>
        <p:spPr>
          <a:xfrm>
            <a:off x="0" y="0"/>
            <a:ext cx="8640130" cy="830997"/>
          </a:xfrm>
        </p:spPr>
        <p:txBody>
          <a:bodyPr/>
          <a:lstStyle/>
          <a:p>
            <a:r>
              <a:rPr lang="en-US" sz="2800" dirty="0"/>
              <a:t>Step 4: Review Affinity Groups </a:t>
            </a:r>
            <a:br>
              <a:rPr lang="en-US" dirty="0"/>
            </a:br>
            <a:r>
              <a:rPr lang="en-US" sz="2000" dirty="0"/>
              <a:t>b) Review Groups for Further Elements </a:t>
            </a:r>
            <a:endParaRPr lang="en-US" dirty="0"/>
          </a:p>
        </p:txBody>
      </p:sp>
      <p:pic>
        <p:nvPicPr>
          <p:cNvPr id="19459" name="Picture 3">
            <a:extLst>
              <a:ext uri="{FF2B5EF4-FFF2-40B4-BE49-F238E27FC236}">
                <a16:creationId xmlns:a16="http://schemas.microsoft.com/office/drawing/2014/main" id="{8AEBB3B5-BA50-4443-B564-D51D3BD57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7472" y="1445157"/>
            <a:ext cx="6456363" cy="46386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123794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749874" y="1785472"/>
            <a:ext cx="4296687" cy="4545879"/>
          </a:xfrm>
        </p:spPr>
        <p:txBody>
          <a:bodyPr>
            <a:normAutofit/>
          </a:bodyPr>
          <a:lstStyle/>
          <a:p>
            <a:pPr marL="0" indent="0">
              <a:buNone/>
            </a:pPr>
            <a:r>
              <a:rPr lang="en-GB" sz="3200" b="1" dirty="0"/>
              <a:t>In small Teams</a:t>
            </a:r>
          </a:p>
          <a:p>
            <a:endParaRPr lang="en-GB" sz="2400" dirty="0"/>
          </a:p>
          <a:p>
            <a:pPr marL="187325" lvl="1" indent="-177800"/>
            <a:r>
              <a:rPr lang="en-GB" dirty="0"/>
              <a:t>The tutor will allocate each team one of the key stakeholders from the Stakeholder Influence Map</a:t>
            </a:r>
          </a:p>
          <a:p>
            <a:pPr marL="187325" lvl="1" indent="-177800"/>
            <a:r>
              <a:rPr lang="en-GB" dirty="0"/>
              <a:t>By pretending to be that stakeholder use the  Affinity Diagram to elicit and capture the requirements</a:t>
            </a:r>
          </a:p>
          <a:p>
            <a:pPr marL="9525" lvl="1" indent="0">
              <a:buNone/>
            </a:pPr>
            <a:endParaRPr lang="en-GB" b="1" dirty="0"/>
          </a:p>
          <a:p>
            <a:pPr marL="9525" lvl="1" indent="0">
              <a:buNone/>
            </a:pPr>
            <a:r>
              <a:rPr lang="en-GB" b="1" dirty="0"/>
              <a:t>Time 30 minutes</a:t>
            </a:r>
          </a:p>
        </p:txBody>
      </p:sp>
      <p:sp>
        <p:nvSpPr>
          <p:cNvPr id="18434" name="Title 1"/>
          <p:cNvSpPr>
            <a:spLocks noGrp="1"/>
          </p:cNvSpPr>
          <p:nvPr>
            <p:ph type="title"/>
          </p:nvPr>
        </p:nvSpPr>
        <p:spPr>
          <a:xfrm>
            <a:off x="310039" y="191362"/>
            <a:ext cx="8301526" cy="867930"/>
          </a:xfrm>
        </p:spPr>
        <p:txBody>
          <a:bodyPr/>
          <a:lstStyle/>
          <a:p>
            <a:r>
              <a:rPr lang="en-GB" sz="2800" dirty="0"/>
              <a:t>Exercise: Eliciting and Capturing Stakeholder Requirements using an Affinity Diagram</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9494" y="1785471"/>
            <a:ext cx="5445219" cy="4094467"/>
          </a:xfrm>
          <a:prstGeom prst="rect">
            <a:avLst/>
          </a:prstGeom>
        </p:spPr>
      </p:pic>
    </p:spTree>
    <p:extLst>
      <p:ext uri="{BB962C8B-B14F-4D97-AF65-F5344CB8AC3E}">
        <p14:creationId xmlns:p14="http://schemas.microsoft.com/office/powerpoint/2010/main" val="20264157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77283" y="191143"/>
            <a:ext cx="7125833" cy="584775"/>
          </a:xfrm>
        </p:spPr>
        <p:txBody>
          <a:bodyPr/>
          <a:lstStyle/>
          <a:p>
            <a:r>
              <a:rPr lang="en-GB" sz="2800" dirty="0"/>
              <a:t>Affinity Diagram Summary</a:t>
            </a:r>
          </a:p>
        </p:txBody>
      </p:sp>
      <p:sp>
        <p:nvSpPr>
          <p:cNvPr id="19459" name="Content Placeholder 2"/>
          <p:cNvSpPr>
            <a:spLocks noGrp="1"/>
          </p:cNvSpPr>
          <p:nvPr>
            <p:ph sz="quarter" idx="16"/>
          </p:nvPr>
        </p:nvSpPr>
        <p:spPr>
          <a:xfrm>
            <a:off x="514351" y="1518968"/>
            <a:ext cx="3228974" cy="5072332"/>
          </a:xfrm>
        </p:spPr>
        <p:txBody>
          <a:bodyPr>
            <a:normAutofit/>
          </a:bodyPr>
          <a:lstStyle/>
          <a:p>
            <a:pPr marL="0" indent="0">
              <a:buNone/>
            </a:pPr>
            <a:r>
              <a:rPr lang="en-GB" sz="2000" b="1" dirty="0"/>
              <a:t>Pros</a:t>
            </a:r>
          </a:p>
          <a:p>
            <a:r>
              <a:rPr lang="en-GB" dirty="0"/>
              <a:t>Easy to use</a:t>
            </a:r>
          </a:p>
          <a:p>
            <a:r>
              <a:rPr lang="en-GB" dirty="0"/>
              <a:t>Generates lots of ideas (two heads are better than one)</a:t>
            </a:r>
          </a:p>
          <a:p>
            <a:r>
              <a:rPr lang="en-GB" dirty="0"/>
              <a:t>Promotes discussion</a:t>
            </a:r>
          </a:p>
          <a:p>
            <a:r>
              <a:rPr lang="en-GB" dirty="0"/>
              <a:t>Consensus view – a shared and common understanding</a:t>
            </a:r>
          </a:p>
          <a:p>
            <a:r>
              <a:rPr lang="en-GB" dirty="0"/>
              <a:t>Organized output</a:t>
            </a:r>
          </a:p>
          <a:p>
            <a:r>
              <a:rPr lang="en-GB" dirty="0"/>
              <a:t>Useful in hierarchical groups – everybody contributes “evenly”</a:t>
            </a:r>
          </a:p>
          <a:p>
            <a:pPr lvl="1"/>
            <a:endParaRPr lang="en-GB" dirty="0"/>
          </a:p>
        </p:txBody>
      </p:sp>
      <p:sp>
        <p:nvSpPr>
          <p:cNvPr id="19460" name="Content Placeholder 3"/>
          <p:cNvSpPr>
            <a:spLocks noGrp="1"/>
          </p:cNvSpPr>
          <p:nvPr>
            <p:ph sz="quarter" idx="18"/>
          </p:nvPr>
        </p:nvSpPr>
        <p:spPr>
          <a:xfrm>
            <a:off x="4260616" y="1629767"/>
            <a:ext cx="2910468" cy="4850734"/>
          </a:xfrm>
        </p:spPr>
        <p:txBody>
          <a:bodyPr>
            <a:normAutofit fontScale="92500" lnSpcReduction="20000"/>
          </a:bodyPr>
          <a:lstStyle/>
          <a:p>
            <a:pPr marL="0" indent="0">
              <a:buNone/>
            </a:pPr>
            <a:r>
              <a:rPr lang="en-GB" sz="2000" b="1" dirty="0"/>
              <a:t>Cons</a:t>
            </a:r>
          </a:p>
          <a:p>
            <a:r>
              <a:rPr lang="en-GB" dirty="0"/>
              <a:t>Difficulties in finding agreed affinities</a:t>
            </a:r>
          </a:p>
          <a:p>
            <a:r>
              <a:rPr lang="en-GB" dirty="0"/>
              <a:t>Deciding on the headers</a:t>
            </a:r>
          </a:p>
          <a:p>
            <a:r>
              <a:rPr lang="en-GB" dirty="0"/>
              <a:t>Don’t spend the time checking out duplications </a:t>
            </a:r>
          </a:p>
          <a:p>
            <a:r>
              <a:rPr lang="en-GB" dirty="0"/>
              <a:t>Don’t spend the time investigating complex groupings </a:t>
            </a:r>
          </a:p>
          <a:p>
            <a:r>
              <a:rPr lang="en-GB" dirty="0"/>
              <a:t>Don’t spend the time seeking additional elements</a:t>
            </a:r>
          </a:p>
          <a:p>
            <a:r>
              <a:rPr lang="en-GB" dirty="0"/>
              <a:t>Output format not intuitive to novice reader</a:t>
            </a:r>
          </a:p>
        </p:txBody>
      </p:sp>
      <p:sp>
        <p:nvSpPr>
          <p:cNvPr id="7" name="Content Placeholder 3">
            <a:extLst>
              <a:ext uri="{FF2B5EF4-FFF2-40B4-BE49-F238E27FC236}">
                <a16:creationId xmlns:a16="http://schemas.microsoft.com/office/drawing/2014/main" id="{AD65778D-03B1-D546-A7CF-D555C265F89C}"/>
              </a:ext>
            </a:extLst>
          </p:cNvPr>
          <p:cNvSpPr txBox="1">
            <a:spLocks/>
          </p:cNvSpPr>
          <p:nvPr/>
        </p:nvSpPr>
        <p:spPr bwMode="gray">
          <a:xfrm>
            <a:off x="7764575" y="1629767"/>
            <a:ext cx="3427300" cy="449661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sz="2400" b="1" dirty="0"/>
              <a:t>Tips</a:t>
            </a:r>
          </a:p>
          <a:p>
            <a:pPr marL="295275"/>
            <a:r>
              <a:rPr lang="en-US" sz="1800" dirty="0"/>
              <a:t>Take care in deciding headers. Ensure headers are requirements</a:t>
            </a:r>
          </a:p>
          <a:p>
            <a:pPr marL="295275"/>
            <a:r>
              <a:rPr lang="en-US" sz="1800" dirty="0"/>
              <a:t>Allow time to check duplications</a:t>
            </a:r>
          </a:p>
          <a:p>
            <a:pPr marL="295275"/>
            <a:r>
              <a:rPr lang="en-US" sz="1800" dirty="0"/>
              <a:t>Allow time to investigate additional items</a:t>
            </a:r>
          </a:p>
          <a:p>
            <a:pPr marL="295275"/>
            <a:r>
              <a:rPr lang="en-US" sz="1800" dirty="0"/>
              <a:t>Use different colored sticky notes for the headers</a:t>
            </a:r>
          </a:p>
          <a:p>
            <a:pPr marL="295275"/>
            <a:r>
              <a:rPr lang="en-US" sz="1800" dirty="0"/>
              <a:t>3 levels of hierarchy is usually sufficient. </a:t>
            </a:r>
          </a:p>
          <a:p>
            <a:pPr marL="295275"/>
            <a:r>
              <a:rPr lang="en-US" sz="1800" dirty="0"/>
              <a:t>At each level/group go for 7 or fewer components</a:t>
            </a:r>
          </a:p>
        </p:txBody>
      </p:sp>
    </p:spTree>
    <p:extLst>
      <p:ext uri="{BB962C8B-B14F-4D97-AF65-F5344CB8AC3E}">
        <p14:creationId xmlns:p14="http://schemas.microsoft.com/office/powerpoint/2010/main" val="620633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1084327" y="1830025"/>
            <a:ext cx="9221723" cy="3860281"/>
          </a:xfrm>
        </p:spPr>
        <p:txBody>
          <a:bodyPr>
            <a:normAutofit/>
          </a:bodyPr>
          <a:lstStyle/>
          <a:p>
            <a:r>
              <a:rPr lang="en-US" sz="2000" dirty="0"/>
              <a:t>Stakeholders are often biased by their prior experience and couch the requirements in terms of what they know as a solution-based requirement: </a:t>
            </a:r>
          </a:p>
          <a:p>
            <a:pPr lvl="1"/>
            <a:r>
              <a:rPr lang="en-US" sz="2000" dirty="0"/>
              <a:t>e.g. I want a touch screen display or Grade A energy efficiency</a:t>
            </a:r>
          </a:p>
          <a:p>
            <a:r>
              <a:rPr lang="en-US" sz="2000" dirty="0"/>
              <a:t>We need to identify such situations and ask “probing” questions:</a:t>
            </a:r>
          </a:p>
          <a:p>
            <a:pPr lvl="1"/>
            <a:r>
              <a:rPr lang="en-US" sz="2000" dirty="0"/>
              <a:t>“why do you want a touch screen display?” to get at the true requirement – which might be “easy to use”</a:t>
            </a:r>
          </a:p>
        </p:txBody>
      </p:sp>
      <p:sp>
        <p:nvSpPr>
          <p:cNvPr id="5" name="Title 4"/>
          <p:cNvSpPr>
            <a:spLocks noGrp="1"/>
          </p:cNvSpPr>
          <p:nvPr>
            <p:ph type="title"/>
          </p:nvPr>
        </p:nvSpPr>
        <p:spPr>
          <a:xfrm>
            <a:off x="142669" y="249765"/>
            <a:ext cx="8229600" cy="480131"/>
          </a:xfrm>
        </p:spPr>
        <p:txBody>
          <a:bodyPr/>
          <a:lstStyle/>
          <a:p>
            <a:r>
              <a:rPr lang="en-US" sz="2800" dirty="0"/>
              <a:t>Probing for Requirements</a:t>
            </a:r>
          </a:p>
        </p:txBody>
      </p:sp>
    </p:spTree>
    <p:extLst>
      <p:ext uri="{BB962C8B-B14F-4D97-AF65-F5344CB8AC3E}">
        <p14:creationId xmlns:p14="http://schemas.microsoft.com/office/powerpoint/2010/main" val="3373818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1" name="Rectangle 3"/>
          <p:cNvSpPr>
            <a:spLocks noGrp="1" noChangeArrowheads="1"/>
          </p:cNvSpPr>
          <p:nvPr>
            <p:ph sz="quarter" idx="16"/>
          </p:nvPr>
        </p:nvSpPr>
        <p:spPr>
          <a:xfrm>
            <a:off x="533401" y="1194455"/>
            <a:ext cx="5443602" cy="5219891"/>
          </a:xfrm>
        </p:spPr>
        <p:txBody>
          <a:bodyPr>
            <a:normAutofit fontScale="92500" lnSpcReduction="10000"/>
          </a:bodyPr>
          <a:lstStyle/>
          <a:p>
            <a:pPr marL="0" indent="0">
              <a:buNone/>
            </a:pPr>
            <a:r>
              <a:rPr lang="en-GB" dirty="0"/>
              <a:t>What is it?</a:t>
            </a:r>
          </a:p>
          <a:p>
            <a:r>
              <a:rPr lang="en-GB" dirty="0"/>
              <a:t>An alternative to “what do you want?” is to ask the stakeholder (particularly the user) to describe in a story how 	they expect to USE the system (hence the name Use Case)</a:t>
            </a:r>
          </a:p>
          <a:p>
            <a:r>
              <a:rPr lang="en-GB" dirty="0"/>
              <a:t>A Use Case is made up of a set of possible sequences of interactions between the system to achieve a particular goal</a:t>
            </a:r>
          </a:p>
          <a:p>
            <a:pPr marL="0" indent="0">
              <a:buNone/>
            </a:pPr>
            <a:r>
              <a:rPr lang="en-GB" dirty="0"/>
              <a:t>Why use it?</a:t>
            </a:r>
          </a:p>
          <a:p>
            <a:r>
              <a:rPr lang="en-GB" dirty="0"/>
              <a:t>It is a natural intuitive communication</a:t>
            </a:r>
          </a:p>
          <a:p>
            <a:r>
              <a:rPr lang="en-GB" dirty="0"/>
              <a:t>The stories situate requirements in context</a:t>
            </a:r>
          </a:p>
          <a:p>
            <a:r>
              <a:rPr lang="en-GB" dirty="0"/>
              <a:t>Define logical chunks of functionality</a:t>
            </a:r>
          </a:p>
          <a:p>
            <a:r>
              <a:rPr lang="en-GB" dirty="0"/>
              <a:t>Can help define both wanted and unwanted  behaviour</a:t>
            </a:r>
          </a:p>
          <a:p>
            <a:endParaRPr lang="en-GB" dirty="0"/>
          </a:p>
        </p:txBody>
      </p:sp>
      <p:sp>
        <p:nvSpPr>
          <p:cNvPr id="5" name="Content Placeholder 3"/>
          <p:cNvSpPr>
            <a:spLocks noGrp="1"/>
          </p:cNvSpPr>
          <p:nvPr>
            <p:ph sz="quarter" idx="17"/>
          </p:nvPr>
        </p:nvSpPr>
        <p:spPr>
          <a:xfrm>
            <a:off x="6731441" y="2726433"/>
            <a:ext cx="4546157" cy="3150492"/>
          </a:xfrm>
        </p:spPr>
        <p:style>
          <a:lnRef idx="1">
            <a:schemeClr val="accent5"/>
          </a:lnRef>
          <a:fillRef idx="2">
            <a:schemeClr val="accent5"/>
          </a:fillRef>
          <a:effectRef idx="1">
            <a:schemeClr val="accent5"/>
          </a:effectRef>
          <a:fontRef idx="minor">
            <a:schemeClr val="dk1"/>
          </a:fontRef>
        </p:style>
        <p:txBody>
          <a:bodyPr lIns="36000" tIns="72000" rIns="36000" bIns="36000">
            <a:normAutofit fontScale="77500" lnSpcReduction="20000"/>
          </a:bodyPr>
          <a:lstStyle/>
          <a:p>
            <a:pPr marL="0" indent="0">
              <a:buNone/>
            </a:pPr>
            <a:r>
              <a:rPr lang="en-GB" dirty="0"/>
              <a:t>USE Case for a Pedestrian Crossing</a:t>
            </a:r>
          </a:p>
          <a:p>
            <a:r>
              <a:rPr lang="en-GB" dirty="0"/>
              <a:t>Pedestrian approaches crossing that informs pedestrian not to cross</a:t>
            </a:r>
          </a:p>
          <a:p>
            <a:r>
              <a:rPr lang="en-GB" dirty="0"/>
              <a:t>Pedestrian makes cross request</a:t>
            </a:r>
          </a:p>
          <a:p>
            <a:r>
              <a:rPr lang="en-GB" dirty="0"/>
              <a:t>System waits, shows red light to cars, waits, informs pedestrian it is safe to cross </a:t>
            </a:r>
          </a:p>
          <a:p>
            <a:r>
              <a:rPr lang="en-GB" dirty="0"/>
              <a:t>Pedestrian crosses</a:t>
            </a:r>
          </a:p>
          <a:p>
            <a:r>
              <a:rPr lang="en-GB" dirty="0"/>
              <a:t>System continues to inform pedestrian it is safe to cross</a:t>
            </a:r>
          </a:p>
          <a:p>
            <a:r>
              <a:rPr lang="en-GB" dirty="0"/>
              <a:t>System informs pedestrian it is not safe to cross, waits, shows green light to cars</a:t>
            </a:r>
            <a:endParaRPr lang="en-US" dirty="0"/>
          </a:p>
        </p:txBody>
      </p:sp>
      <p:sp>
        <p:nvSpPr>
          <p:cNvPr id="99330" name="Rectangle 2"/>
          <p:cNvSpPr>
            <a:spLocks noGrp="1" noChangeArrowheads="1"/>
          </p:cNvSpPr>
          <p:nvPr>
            <p:ph type="title"/>
          </p:nvPr>
        </p:nvSpPr>
        <p:spPr>
          <a:xfrm>
            <a:off x="154816" y="203588"/>
            <a:ext cx="8229600" cy="480131"/>
          </a:xfrm>
        </p:spPr>
        <p:txBody>
          <a:bodyPr/>
          <a:lstStyle/>
          <a:p>
            <a:r>
              <a:rPr lang="en-GB" sz="2800" dirty="0"/>
              <a:t>The Use Case</a:t>
            </a:r>
          </a:p>
        </p:txBody>
      </p:sp>
      <p:pic>
        <p:nvPicPr>
          <p:cNvPr id="2" name="Picture 1" descr="Red &amp; Green 2.jpg"/>
          <p:cNvPicPr>
            <a:picLocks noChangeAspect="1"/>
          </p:cNvPicPr>
          <p:nvPr/>
        </p:nvPicPr>
        <p:blipFill rotWithShape="1">
          <a:blip r:embed="rId2">
            <a:extLst>
              <a:ext uri="{28A0092B-C50C-407E-A947-70E740481C1C}">
                <a14:useLocalDpi xmlns:a14="http://schemas.microsoft.com/office/drawing/2010/main" val="0"/>
              </a:ext>
            </a:extLst>
          </a:blip>
          <a:srcRect b="10550"/>
          <a:stretch/>
        </p:blipFill>
        <p:spPr>
          <a:xfrm>
            <a:off x="6731441" y="74322"/>
            <a:ext cx="4546157" cy="2586300"/>
          </a:xfrm>
          <a:prstGeom prst="rect">
            <a:avLst/>
          </a:prstGeom>
        </p:spPr>
      </p:pic>
      <p:sp>
        <p:nvSpPr>
          <p:cNvPr id="6" name="TextBox 5"/>
          <p:cNvSpPr txBox="1"/>
          <p:nvPr/>
        </p:nvSpPr>
        <p:spPr>
          <a:xfrm>
            <a:off x="6731442" y="6045014"/>
            <a:ext cx="4546158"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above, the Use Case describes, generically, how a user (pedestrian) has to interact with the crossing to safely cross</a:t>
            </a:r>
          </a:p>
        </p:txBody>
      </p:sp>
    </p:spTree>
    <p:extLst>
      <p:ext uri="{BB962C8B-B14F-4D97-AF65-F5344CB8AC3E}">
        <p14:creationId xmlns:p14="http://schemas.microsoft.com/office/powerpoint/2010/main" val="2544621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381" y="128566"/>
            <a:ext cx="7125833" cy="584775"/>
          </a:xfrm>
        </p:spPr>
        <p:txBody>
          <a:bodyPr/>
          <a:lstStyle/>
          <a:p>
            <a:r>
              <a:rPr lang="en-US" sz="2800" dirty="0"/>
              <a:t>Use Case Terminology</a:t>
            </a:r>
          </a:p>
        </p:txBody>
      </p:sp>
      <p:sp>
        <p:nvSpPr>
          <p:cNvPr id="2" name="Content Placeholder 1"/>
          <p:cNvSpPr>
            <a:spLocks noGrp="1"/>
          </p:cNvSpPr>
          <p:nvPr>
            <p:ph sz="quarter" idx="16"/>
          </p:nvPr>
        </p:nvSpPr>
        <p:spPr>
          <a:xfrm>
            <a:off x="164381" y="1379773"/>
            <a:ext cx="5643587" cy="4537075"/>
          </a:xfrm>
        </p:spPr>
        <p:style>
          <a:lnRef idx="1">
            <a:schemeClr val="accent5"/>
          </a:lnRef>
          <a:fillRef idx="2">
            <a:schemeClr val="accent5"/>
          </a:fillRef>
          <a:effectRef idx="1">
            <a:schemeClr val="accent5"/>
          </a:effectRef>
          <a:fontRef idx="minor">
            <a:schemeClr val="dk1"/>
          </a:fontRef>
        </p:style>
        <p:txBody>
          <a:bodyPr lIns="36000" tIns="36000" rIns="36000" bIns="36000">
            <a:normAutofit/>
          </a:bodyPr>
          <a:lstStyle/>
          <a:p>
            <a:r>
              <a:rPr lang="en-US" b="0" dirty="0"/>
              <a:t>Use Cases have come from the software industry as a tool for capturing what Users want from a software system</a:t>
            </a:r>
          </a:p>
          <a:p>
            <a:r>
              <a:rPr lang="en-US" b="0" dirty="0"/>
              <a:t>They are now more universal and are particularly useful for systems that involve a large amount of human interaction</a:t>
            </a:r>
          </a:p>
          <a:p>
            <a:r>
              <a:rPr lang="en-US" b="0" dirty="0"/>
              <a:t>In trying to be consistent a terminology has evolved  </a:t>
            </a:r>
          </a:p>
          <a:p>
            <a:endParaRPr lang="en-US" b="0" dirty="0"/>
          </a:p>
        </p:txBody>
      </p:sp>
      <p:sp>
        <p:nvSpPr>
          <p:cNvPr id="3" name="Content Placeholder 2"/>
          <p:cNvSpPr>
            <a:spLocks noGrp="1"/>
          </p:cNvSpPr>
          <p:nvPr>
            <p:ph sz="quarter" idx="18"/>
          </p:nvPr>
        </p:nvSpPr>
        <p:spPr>
          <a:xfrm>
            <a:off x="6096000" y="1379774"/>
            <a:ext cx="5567000" cy="4611451"/>
          </a:xfrm>
        </p:spPr>
        <p:txBody>
          <a:bodyPr>
            <a:normAutofit fontScale="92500" lnSpcReduction="10000"/>
          </a:bodyPr>
          <a:lstStyle/>
          <a:p>
            <a:pPr marL="0" indent="0">
              <a:buNone/>
            </a:pPr>
            <a:r>
              <a:rPr lang="en-US" dirty="0"/>
              <a:t>Actors</a:t>
            </a:r>
          </a:p>
          <a:p>
            <a:r>
              <a:rPr lang="en-GB" dirty="0"/>
              <a:t>A Use Case defines the interactions between external ACTORS and the system under consideration to accomplish a goal. </a:t>
            </a:r>
          </a:p>
          <a:p>
            <a:r>
              <a:rPr lang="en-GB" dirty="0"/>
              <a:t>Actors must be able to make decisions, but need not be human: "An actor might be a person, a company or organization, or a computer system." </a:t>
            </a:r>
          </a:p>
          <a:p>
            <a:r>
              <a:rPr lang="en-GB" dirty="0"/>
              <a:t>Actors are always stakeholders, but not all stakeholders are actors, since they "never interact directly with the system.”</a:t>
            </a:r>
          </a:p>
          <a:p>
            <a:r>
              <a:rPr lang="en-GB" dirty="0"/>
              <a:t>An individual person using a system may be represented as different Actors because they play different ROLES.  </a:t>
            </a:r>
            <a:endParaRPr lang="en-US" dirty="0"/>
          </a:p>
        </p:txBody>
      </p:sp>
    </p:spTree>
    <p:extLst>
      <p:ext uri="{BB962C8B-B14F-4D97-AF65-F5344CB8AC3E}">
        <p14:creationId xmlns:p14="http://schemas.microsoft.com/office/powerpoint/2010/main" val="1026990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455677" y="1340836"/>
            <a:ext cx="10964798" cy="5821963"/>
          </a:xfrm>
        </p:spPr>
        <p:txBody>
          <a:bodyPr>
            <a:normAutofit/>
          </a:bodyPr>
          <a:lstStyle/>
          <a:p>
            <a:pPr marL="0" indent="0">
              <a:buNone/>
            </a:pPr>
            <a:r>
              <a:rPr lang="en-GB" sz="2000" dirty="0"/>
              <a:t>There are two basic approaches to creating Use Cases:</a:t>
            </a:r>
          </a:p>
          <a:p>
            <a:r>
              <a:rPr lang="en-GB" sz="1800" dirty="0"/>
              <a:t>User Written:</a:t>
            </a:r>
          </a:p>
          <a:p>
            <a:pPr lvl="1"/>
            <a:r>
              <a:rPr lang="en-GB" sz="1800" dirty="0"/>
              <a:t>Ask the User to describe in a time-line how they expect to interact with the system step by step and how they expect the system to respond. This approach is useful if there is a group of Users/Actors since they can work together to develop the Use Case. It can also be used “off-line” by asking the User/Actor to prepare a Use Case for discussion</a:t>
            </a:r>
          </a:p>
          <a:p>
            <a:r>
              <a:rPr lang="en-GB" sz="1800" dirty="0"/>
              <a:t>“Analyst” Written:</a:t>
            </a:r>
          </a:p>
          <a:p>
            <a:pPr lvl="1"/>
            <a:r>
              <a:rPr lang="en-GB" sz="1800" dirty="0"/>
              <a:t>The “analyst” interviews the User to determine the sequence of interactions with the system. This approach is useful when there is a single User/Actor in an interview situation</a:t>
            </a:r>
          </a:p>
          <a:p>
            <a:r>
              <a:rPr lang="en-GB" sz="1800" dirty="0"/>
              <a:t>For complex systems it may be necessary to have a number of Use Cases. These can be determined from a Use Case Diagram (not covered in this course).</a:t>
            </a:r>
          </a:p>
          <a:p>
            <a:r>
              <a:rPr lang="en-GB" sz="1800" dirty="0"/>
              <a:t>Use Case content and format can be informal or templated with a formal structure</a:t>
            </a:r>
            <a:endParaRPr lang="en-US" sz="1800" dirty="0"/>
          </a:p>
        </p:txBody>
      </p:sp>
      <p:sp>
        <p:nvSpPr>
          <p:cNvPr id="4" name="Title 3"/>
          <p:cNvSpPr>
            <a:spLocks noGrp="1"/>
          </p:cNvSpPr>
          <p:nvPr>
            <p:ph type="title"/>
          </p:nvPr>
        </p:nvSpPr>
        <p:spPr>
          <a:xfrm>
            <a:off x="187521" y="106891"/>
            <a:ext cx="8229600" cy="480131"/>
          </a:xfrm>
        </p:spPr>
        <p:txBody>
          <a:bodyPr/>
          <a:lstStyle/>
          <a:p>
            <a:r>
              <a:rPr lang="en-US" sz="2800" dirty="0"/>
              <a:t>How to Do It</a:t>
            </a:r>
          </a:p>
        </p:txBody>
      </p:sp>
    </p:spTree>
    <p:extLst>
      <p:ext uri="{BB962C8B-B14F-4D97-AF65-F5344CB8AC3E}">
        <p14:creationId xmlns:p14="http://schemas.microsoft.com/office/powerpoint/2010/main" val="4279439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514" y="77848"/>
            <a:ext cx="7125833" cy="584775"/>
          </a:xfrm>
        </p:spPr>
        <p:txBody>
          <a:bodyPr/>
          <a:lstStyle/>
          <a:p>
            <a:r>
              <a:rPr lang="en-US" sz="2800" dirty="0"/>
              <a:t>Use Case Template</a:t>
            </a:r>
          </a:p>
        </p:txBody>
      </p:sp>
      <p:sp>
        <p:nvSpPr>
          <p:cNvPr id="3" name="Content Placeholder 2"/>
          <p:cNvSpPr>
            <a:spLocks noGrp="1"/>
          </p:cNvSpPr>
          <p:nvPr>
            <p:ph type="body" sz="quarter" idx="13"/>
          </p:nvPr>
        </p:nvSpPr>
        <p:spPr>
          <a:xfrm>
            <a:off x="718215" y="1151926"/>
            <a:ext cx="3023147" cy="4542423"/>
          </a:xfrm>
        </p:spPr>
        <p:txBody>
          <a:bodyPr>
            <a:normAutofit/>
          </a:bodyPr>
          <a:lstStyle/>
          <a:p>
            <a:pPr marL="0" indent="0">
              <a:buNone/>
            </a:pPr>
            <a:r>
              <a:rPr lang="en-US" sz="1800" b="0" dirty="0"/>
              <a:t>Having a standard template for Use Cases is useful in maintaining consistency and as an aid to help with completeness. </a:t>
            </a:r>
          </a:p>
        </p:txBody>
      </p:sp>
      <p:pic>
        <p:nvPicPr>
          <p:cNvPr id="6" name="Picture 5">
            <a:extLst>
              <a:ext uri="{FF2B5EF4-FFF2-40B4-BE49-F238E27FC236}">
                <a16:creationId xmlns:a16="http://schemas.microsoft.com/office/drawing/2014/main" id="{36F242D6-359D-674D-9853-B556DB412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4321" y="218178"/>
            <a:ext cx="6058460" cy="6409917"/>
          </a:xfrm>
          <a:prstGeom prst="rect">
            <a:avLst/>
          </a:prstGeom>
        </p:spPr>
      </p:pic>
      <p:sp>
        <p:nvSpPr>
          <p:cNvPr id="7" name="Right Arrow 6">
            <a:extLst>
              <a:ext uri="{FF2B5EF4-FFF2-40B4-BE49-F238E27FC236}">
                <a16:creationId xmlns:a16="http://schemas.microsoft.com/office/drawing/2014/main" id="{62E0DCB9-BE79-BD48-B87C-B00EDFCE3E34}"/>
              </a:ext>
            </a:extLst>
          </p:cNvPr>
          <p:cNvSpPr/>
          <p:nvPr/>
        </p:nvSpPr>
        <p:spPr>
          <a:xfrm>
            <a:off x="718215" y="3423137"/>
            <a:ext cx="2836985" cy="17819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Most Use Case Templates contain</a:t>
            </a:r>
          </a:p>
        </p:txBody>
      </p:sp>
    </p:spTree>
    <p:extLst>
      <p:ext uri="{BB962C8B-B14F-4D97-AF65-F5344CB8AC3E}">
        <p14:creationId xmlns:p14="http://schemas.microsoft.com/office/powerpoint/2010/main" val="7166394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31" y="80762"/>
            <a:ext cx="6489700" cy="549721"/>
          </a:xfrm>
        </p:spPr>
        <p:txBody>
          <a:bodyPr/>
          <a:lstStyle/>
          <a:p>
            <a:r>
              <a:rPr lang="en-US" sz="2800" dirty="0"/>
              <a:t>Solution to Generic</a:t>
            </a:r>
          </a:p>
        </p:txBody>
      </p:sp>
      <p:sp>
        <p:nvSpPr>
          <p:cNvPr id="10" name="Content Placeholder 3"/>
          <p:cNvSpPr>
            <a:spLocks noGrp="1"/>
          </p:cNvSpPr>
          <p:nvPr>
            <p:ph sz="half" idx="4294967295"/>
          </p:nvPr>
        </p:nvSpPr>
        <p:spPr>
          <a:xfrm>
            <a:off x="7439025" y="2119813"/>
            <a:ext cx="4429125" cy="3781425"/>
          </a:xfrm>
          <a:ln>
            <a:solidFill>
              <a:srgbClr val="000000"/>
            </a:solidFill>
          </a:ln>
        </p:spPr>
        <p:style>
          <a:lnRef idx="1">
            <a:schemeClr val="accent5"/>
          </a:lnRef>
          <a:fillRef idx="2">
            <a:schemeClr val="accent5"/>
          </a:fillRef>
          <a:effectRef idx="1">
            <a:schemeClr val="accent5"/>
          </a:effectRef>
          <a:fontRef idx="minor">
            <a:schemeClr val="dk1"/>
          </a:fontRef>
        </p:style>
        <p:txBody>
          <a:bodyPr lIns="36000" tIns="36000" rIns="36000" bIns="36000">
            <a:normAutofit/>
          </a:bodyPr>
          <a:lstStyle/>
          <a:p>
            <a:pPr marL="0" indent="0">
              <a:buNone/>
            </a:pPr>
            <a:r>
              <a:rPr lang="en-US" dirty="0"/>
              <a:t>Use Case for a Generic Pedestrian Crossing</a:t>
            </a:r>
          </a:p>
          <a:p>
            <a:pPr marL="285750" indent="-285750">
              <a:buFont typeface="Arial"/>
              <a:buChar char="•"/>
              <a:defRPr/>
            </a:pPr>
            <a:r>
              <a:rPr lang="en-GB" sz="1400" dirty="0"/>
              <a:t>Pedestrian approaches crossing that informs pedestrian not to cross</a:t>
            </a:r>
          </a:p>
          <a:p>
            <a:pPr marL="285750" indent="-285750">
              <a:buFont typeface="Arial"/>
              <a:buChar char="•"/>
              <a:defRPr/>
            </a:pPr>
            <a:r>
              <a:rPr lang="en-GB" sz="1400" dirty="0"/>
              <a:t>Pedestrian makes cross request</a:t>
            </a:r>
          </a:p>
          <a:p>
            <a:pPr marL="285750" indent="-285750">
              <a:buFont typeface="Arial"/>
              <a:buChar char="•"/>
              <a:defRPr/>
            </a:pPr>
            <a:r>
              <a:rPr lang="en-GB" sz="1400" dirty="0"/>
              <a:t>System waits, shows red light to cars, waits, informs pedestrian it is safe to cross </a:t>
            </a:r>
          </a:p>
          <a:p>
            <a:pPr marL="285750" indent="-285750">
              <a:buFont typeface="Arial"/>
              <a:buChar char="•"/>
              <a:defRPr/>
            </a:pPr>
            <a:r>
              <a:rPr lang="en-GB" sz="1400" dirty="0"/>
              <a:t>Pedestrian crosses</a:t>
            </a:r>
          </a:p>
          <a:p>
            <a:pPr marL="285750" indent="-285750">
              <a:buFont typeface="Arial"/>
              <a:buChar char="•"/>
              <a:defRPr/>
            </a:pPr>
            <a:r>
              <a:rPr lang="en-GB" sz="1400" dirty="0"/>
              <a:t>System continues to inform pedestrian it is safe to cross</a:t>
            </a:r>
          </a:p>
          <a:p>
            <a:pPr marL="285750" indent="-285750">
              <a:buFont typeface="Arial"/>
              <a:buChar char="•"/>
              <a:defRPr/>
            </a:pPr>
            <a:r>
              <a:rPr lang="en-GB" sz="1400" dirty="0"/>
              <a:t>System informs pedestrian it is not safe to cross, waits, shows green light to cars</a:t>
            </a:r>
          </a:p>
          <a:p>
            <a:pPr marL="0" indent="0">
              <a:buNone/>
            </a:pPr>
            <a:endParaRPr lang="en-US" dirty="0"/>
          </a:p>
          <a:p>
            <a:pPr marL="0" indent="0">
              <a:buNone/>
            </a:pPr>
            <a:endParaRPr lang="en-US" dirty="0"/>
          </a:p>
        </p:txBody>
      </p:sp>
      <p:sp>
        <p:nvSpPr>
          <p:cNvPr id="6" name="Content Placeholder 5"/>
          <p:cNvSpPr>
            <a:spLocks noGrp="1"/>
          </p:cNvSpPr>
          <p:nvPr>
            <p:ph sz="half" idx="4294967295"/>
          </p:nvPr>
        </p:nvSpPr>
        <p:spPr>
          <a:xfrm>
            <a:off x="0" y="2119813"/>
            <a:ext cx="4210051" cy="3538795"/>
          </a:xfrm>
          <a:prstGeom prst="rect">
            <a:avLst/>
          </a:prstGeom>
          <a:ln/>
        </p:spPr>
        <p:style>
          <a:lnRef idx="1">
            <a:schemeClr val="accent1"/>
          </a:lnRef>
          <a:fillRef idx="2">
            <a:schemeClr val="accent1"/>
          </a:fillRef>
          <a:effectRef idx="1">
            <a:schemeClr val="accent1"/>
          </a:effectRef>
          <a:fontRef idx="minor">
            <a:schemeClr val="dk1"/>
          </a:fontRef>
        </p:style>
        <p:txBody>
          <a:bodyPr wrap="square" lIns="36000" tIns="36000" rIns="36000" bIns="36000">
            <a:noAutofit/>
          </a:bodyPr>
          <a:lstStyle/>
          <a:p>
            <a:pPr marL="0" indent="0">
              <a:buFont typeface="Symbol" charset="0"/>
              <a:buNone/>
              <a:defRPr/>
            </a:pPr>
            <a:r>
              <a:rPr lang="en-GB" dirty="0"/>
              <a:t>Use Case for Pedestrian Crossing</a:t>
            </a:r>
          </a:p>
          <a:p>
            <a:pPr marL="285750" indent="-285750">
              <a:buFont typeface="Arial"/>
              <a:buChar char="•"/>
              <a:defRPr/>
            </a:pPr>
            <a:r>
              <a:rPr lang="en-GB" sz="1400" dirty="0"/>
              <a:t>Pedestrian approaches crossing that shows red light to pedestrian</a:t>
            </a:r>
          </a:p>
          <a:p>
            <a:pPr marL="285750" indent="-285750">
              <a:buFont typeface="Arial"/>
              <a:buChar char="•"/>
              <a:defRPr/>
            </a:pPr>
            <a:r>
              <a:rPr lang="en-GB" sz="1400" dirty="0"/>
              <a:t>Pedestrian presses cross button, button lights to indicate press successful</a:t>
            </a:r>
          </a:p>
          <a:p>
            <a:pPr marL="285750" indent="-285750">
              <a:buFont typeface="Arial"/>
              <a:buChar char="•"/>
              <a:defRPr/>
            </a:pPr>
            <a:r>
              <a:rPr lang="en-GB" sz="1400" dirty="0"/>
              <a:t>System waits, shows red light to cars, waits, shows green light to pedestrians</a:t>
            </a:r>
          </a:p>
          <a:p>
            <a:pPr marL="285750" indent="-285750">
              <a:buFont typeface="Arial"/>
              <a:buChar char="•"/>
              <a:defRPr/>
            </a:pPr>
            <a:r>
              <a:rPr lang="en-GB" sz="1400" dirty="0"/>
              <a:t>Pedestrian crosses</a:t>
            </a:r>
          </a:p>
          <a:p>
            <a:pPr marL="285750" indent="-285750">
              <a:buFont typeface="Arial"/>
              <a:buChar char="•"/>
              <a:defRPr/>
            </a:pPr>
            <a:r>
              <a:rPr lang="en-GB" sz="1400" dirty="0"/>
              <a:t>System gives visual and audible warning</a:t>
            </a:r>
          </a:p>
          <a:p>
            <a:pPr marL="285750" indent="-285750">
              <a:buFont typeface="Arial"/>
              <a:buChar char="•"/>
              <a:defRPr/>
            </a:pPr>
            <a:r>
              <a:rPr lang="en-GB" sz="1400" dirty="0"/>
              <a:t>System shows red light to pedestrians, waits, shows green light to cars</a:t>
            </a:r>
          </a:p>
        </p:txBody>
      </p:sp>
      <p:sp>
        <p:nvSpPr>
          <p:cNvPr id="7" name="TextBox 6"/>
          <p:cNvSpPr txBox="1"/>
          <p:nvPr/>
        </p:nvSpPr>
        <p:spPr>
          <a:xfrm>
            <a:off x="1990043" y="672217"/>
            <a:ext cx="8340703"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0" lvl="1"/>
            <a:r>
              <a:rPr lang="en-US" sz="1800" dirty="0"/>
              <a:t>One of the potential drawbacks with Use Cases is that it elicits a description of an existing system design. In such situations it may be necessary to  “abstract” the Use Case to get the generic functions.</a:t>
            </a:r>
          </a:p>
        </p:txBody>
      </p:sp>
      <p:sp>
        <p:nvSpPr>
          <p:cNvPr id="8" name="Right Arrow 7"/>
          <p:cNvSpPr/>
          <p:nvPr/>
        </p:nvSpPr>
        <p:spPr>
          <a:xfrm>
            <a:off x="5168454" y="2950148"/>
            <a:ext cx="1677381" cy="212075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9" name="Rounded Rectangular Callout 8"/>
          <p:cNvSpPr/>
          <p:nvPr/>
        </p:nvSpPr>
        <p:spPr bwMode="auto">
          <a:xfrm>
            <a:off x="4867275" y="5752562"/>
            <a:ext cx="2242475" cy="923330"/>
          </a:xfrm>
          <a:prstGeom prst="wedgeRoundRectCallout">
            <a:avLst>
              <a:gd name="adj1" fmla="val 74348"/>
              <a:gd name="adj2" fmla="val -76632"/>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rgbClr val="FFFFFF"/>
                </a:solidFill>
                <a:effectLst/>
              </a:rPr>
              <a:t>Why still Red and Green lights for the cars?</a:t>
            </a:r>
          </a:p>
        </p:txBody>
      </p:sp>
    </p:spTree>
    <p:extLst>
      <p:ext uri="{BB962C8B-B14F-4D97-AF65-F5344CB8AC3E}">
        <p14:creationId xmlns:p14="http://schemas.microsoft.com/office/powerpoint/2010/main" val="159483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474562" y="1876886"/>
            <a:ext cx="5451676" cy="3668990"/>
          </a:xfrm>
        </p:spPr>
        <p:txBody>
          <a:bodyPr>
            <a:normAutofit/>
          </a:bodyPr>
          <a:lstStyle/>
          <a:p>
            <a:pPr marL="0" indent="0">
              <a:buNone/>
            </a:pPr>
            <a:r>
              <a:rPr lang="en-GB" sz="3200" b="1" dirty="0"/>
              <a:t>In small Teams</a:t>
            </a:r>
          </a:p>
          <a:p>
            <a:endParaRPr lang="en-GB" sz="2400" dirty="0"/>
          </a:p>
          <a:p>
            <a:pPr marL="187325" lvl="1" indent="-177800"/>
            <a:r>
              <a:rPr lang="en-GB" dirty="0"/>
              <a:t>Create an Use Case for the use of the Munition (including the weapon) from the tank crew’s viewpoint.</a:t>
            </a:r>
          </a:p>
          <a:p>
            <a:pPr marL="187325" lvl="1" indent="-177800"/>
            <a:r>
              <a:rPr lang="en-GB" dirty="0"/>
              <a:t>Why do we have to include the weapon? </a:t>
            </a:r>
          </a:p>
          <a:p>
            <a:pPr marL="187325" lvl="1" indent="-177800"/>
            <a:endParaRPr lang="en-GB" b="1" dirty="0"/>
          </a:p>
          <a:p>
            <a:pPr marL="9525" lvl="1" indent="0">
              <a:buNone/>
            </a:pPr>
            <a:r>
              <a:rPr lang="en-GB" b="1" dirty="0"/>
              <a:t>Time 20 minutes</a:t>
            </a:r>
          </a:p>
        </p:txBody>
      </p:sp>
      <p:sp>
        <p:nvSpPr>
          <p:cNvPr id="18434" name="Title 1"/>
          <p:cNvSpPr>
            <a:spLocks noGrp="1"/>
          </p:cNvSpPr>
          <p:nvPr>
            <p:ph type="title"/>
          </p:nvPr>
        </p:nvSpPr>
        <p:spPr>
          <a:xfrm>
            <a:off x="217441" y="208771"/>
            <a:ext cx="8242725" cy="480131"/>
          </a:xfrm>
        </p:spPr>
        <p:txBody>
          <a:bodyPr/>
          <a:lstStyle/>
          <a:p>
            <a:r>
              <a:rPr lang="en-GB" sz="2800" dirty="0"/>
              <a:t>Exercise: Use Case</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168" y="2048904"/>
            <a:ext cx="4650366" cy="3496787"/>
          </a:xfrm>
          <a:prstGeom prst="rect">
            <a:avLst/>
          </a:prstGeom>
        </p:spPr>
      </p:pic>
    </p:spTree>
    <p:extLst>
      <p:ext uri="{BB962C8B-B14F-4D97-AF65-F5344CB8AC3E}">
        <p14:creationId xmlns:p14="http://schemas.microsoft.com/office/powerpoint/2010/main" val="832228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0412D7-11E5-FE48-9489-C299755DF643}"/>
              </a:ext>
            </a:extLst>
          </p:cNvPr>
          <p:cNvSpPr>
            <a:spLocks noGrp="1"/>
          </p:cNvSpPr>
          <p:nvPr>
            <p:ph type="sldNum" sz="quarter" idx="15"/>
          </p:nvPr>
        </p:nvSpPr>
        <p:spPr/>
        <p:txBody>
          <a:bodyPr/>
          <a:lstStyle/>
          <a:p>
            <a:fld id="{C22618A1-DFED-413B-BF04-637AA2483EFF}" type="slidenum">
              <a:rPr lang="en-GB" smtClean="0"/>
              <a:pPr/>
              <a:t>35</a:t>
            </a:fld>
            <a:endParaRPr lang="en-GB" dirty="0"/>
          </a:p>
        </p:txBody>
      </p:sp>
      <p:sp>
        <p:nvSpPr>
          <p:cNvPr id="5" name="Title 4">
            <a:extLst>
              <a:ext uri="{FF2B5EF4-FFF2-40B4-BE49-F238E27FC236}">
                <a16:creationId xmlns:a16="http://schemas.microsoft.com/office/drawing/2014/main" id="{2BA8BC7F-38BF-4749-818B-F6FEAB5301B8}"/>
              </a:ext>
            </a:extLst>
          </p:cNvPr>
          <p:cNvSpPr>
            <a:spLocks noGrp="1"/>
          </p:cNvSpPr>
          <p:nvPr>
            <p:ph type="title"/>
          </p:nvPr>
        </p:nvSpPr>
        <p:spPr>
          <a:xfrm>
            <a:off x="645704" y="379916"/>
            <a:ext cx="8242725" cy="424732"/>
          </a:xfrm>
        </p:spPr>
        <p:txBody>
          <a:bodyPr/>
          <a:lstStyle/>
          <a:p>
            <a:r>
              <a:rPr lang="en-US" dirty="0"/>
              <a:t>A Model Answer</a:t>
            </a:r>
          </a:p>
        </p:txBody>
      </p:sp>
      <p:pic>
        <p:nvPicPr>
          <p:cNvPr id="4" name="Picture 3">
            <a:extLst>
              <a:ext uri="{FF2B5EF4-FFF2-40B4-BE49-F238E27FC236}">
                <a16:creationId xmlns:a16="http://schemas.microsoft.com/office/drawing/2014/main" id="{9430E005-BBE7-D945-8EA4-504F51B3DF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1415" y="0"/>
            <a:ext cx="5092810" cy="6858000"/>
          </a:xfrm>
          <a:prstGeom prst="rect">
            <a:avLst/>
          </a:prstGeom>
        </p:spPr>
      </p:pic>
    </p:spTree>
    <p:extLst>
      <p:ext uri="{BB962C8B-B14F-4D97-AF65-F5344CB8AC3E}">
        <p14:creationId xmlns:p14="http://schemas.microsoft.com/office/powerpoint/2010/main" val="1918193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141352" y="1392565"/>
            <a:ext cx="2639948" cy="4072870"/>
          </a:xfrm>
        </p:spPr>
        <p:txBody>
          <a:bodyPr>
            <a:normAutofit fontScale="92500" lnSpcReduction="20000"/>
          </a:bodyPr>
          <a:lstStyle/>
          <a:p>
            <a:pPr marL="0" indent="0">
              <a:buNone/>
            </a:pPr>
            <a:r>
              <a:rPr lang="en-US" sz="18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3027267" y="1392565"/>
            <a:ext cx="4030758" cy="5663546"/>
          </a:xfrm>
        </p:spPr>
        <p:txBody>
          <a:bodyPr>
            <a:normAutofit fontScale="92500" lnSpcReduction="20000"/>
          </a:bodyPr>
          <a:lstStyle/>
          <a:p>
            <a:pPr marL="0" indent="0">
              <a:buNone/>
            </a:pPr>
            <a:r>
              <a:rPr lang="en-US" sz="18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constraint type requirements </a:t>
            </a:r>
            <a:r>
              <a:rPr lang="mr-IN" dirty="0"/>
              <a:t>–</a:t>
            </a:r>
            <a:r>
              <a:rPr lang="en-US" dirty="0"/>
              <a:t> a Use Case on its own is not enough</a:t>
            </a:r>
          </a:p>
        </p:txBody>
      </p:sp>
      <p:sp>
        <p:nvSpPr>
          <p:cNvPr id="4" name="Title 3"/>
          <p:cNvSpPr>
            <a:spLocks noGrp="1"/>
          </p:cNvSpPr>
          <p:nvPr>
            <p:ph type="title"/>
          </p:nvPr>
        </p:nvSpPr>
        <p:spPr>
          <a:xfrm>
            <a:off x="0" y="1"/>
            <a:ext cx="8286750" cy="476250"/>
          </a:xfrm>
        </p:spPr>
        <p:txBody>
          <a:bodyPr/>
          <a:lstStyle/>
          <a:p>
            <a:r>
              <a:rPr lang="en-US" sz="2800" dirty="0"/>
              <a:t>Use Case Summary</a:t>
            </a:r>
          </a:p>
        </p:txBody>
      </p:sp>
      <p:sp>
        <p:nvSpPr>
          <p:cNvPr id="9" name="Content Placeholder 4">
            <a:extLst>
              <a:ext uri="{FF2B5EF4-FFF2-40B4-BE49-F238E27FC236}">
                <a16:creationId xmlns:a16="http://schemas.microsoft.com/office/drawing/2014/main" id="{635C90DF-C57A-404C-9075-4C0BF6393D5F}"/>
              </a:ext>
            </a:extLst>
          </p:cNvPr>
          <p:cNvSpPr txBox="1">
            <a:spLocks/>
          </p:cNvSpPr>
          <p:nvPr/>
        </p:nvSpPr>
        <p:spPr bwMode="gray">
          <a:xfrm>
            <a:off x="7708671" y="1392565"/>
            <a:ext cx="4030758" cy="3884140"/>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000" b="1" dirty="0"/>
              <a:t>Tips</a:t>
            </a:r>
          </a:p>
          <a:p>
            <a:r>
              <a:rPr lang="en-US" sz="1800" kern="0" dirty="0"/>
              <a:t>Think about the system boundary – it needs to do something!</a:t>
            </a:r>
          </a:p>
          <a:p>
            <a:r>
              <a:rPr lang="en-US" sz="1800" kern="0" dirty="0"/>
              <a:t>Have a go yourself before the real session to predict the likely output, but also to provide “cribs and hints” </a:t>
            </a:r>
          </a:p>
          <a:p>
            <a:r>
              <a:rPr lang="en-US" sz="1800" kern="0" dirty="0"/>
              <a:t>If the output is solution specific try to find out by probing what they are prepared to “give up”  </a:t>
            </a:r>
          </a:p>
          <a:p>
            <a:r>
              <a:rPr lang="en-US" sz="1800" kern="0" dirty="0"/>
              <a:t>Do ask about unwanted situations or problems they can or have experienced</a:t>
            </a:r>
          </a:p>
        </p:txBody>
      </p:sp>
    </p:spTree>
    <p:extLst>
      <p:ext uri="{BB962C8B-B14F-4D97-AF65-F5344CB8AC3E}">
        <p14:creationId xmlns:p14="http://schemas.microsoft.com/office/powerpoint/2010/main" val="631221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552189-6DF8-499B-B584-B6A753C7A9CB}"/>
              </a:ext>
            </a:extLst>
          </p:cNvPr>
          <p:cNvSpPr/>
          <p:nvPr/>
        </p:nvSpPr>
        <p:spPr>
          <a:xfrm>
            <a:off x="2631245" y="1466850"/>
            <a:ext cx="7074730" cy="45243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1E78052A-4239-3A4F-AE0D-D2E9452661F2}"/>
              </a:ext>
            </a:extLst>
          </p:cNvPr>
          <p:cNvSpPr>
            <a:spLocks noGrp="1"/>
          </p:cNvSpPr>
          <p:nvPr>
            <p:ph type="title"/>
          </p:nvPr>
        </p:nvSpPr>
        <p:spPr>
          <a:xfrm>
            <a:off x="156032" y="146477"/>
            <a:ext cx="9404723" cy="1400530"/>
          </a:xfrm>
        </p:spPr>
        <p:txBody>
          <a:bodyPr/>
          <a:lstStyle/>
          <a:p>
            <a:r>
              <a:rPr lang="en-US" sz="2800" dirty="0"/>
              <a:t>Getting at unspoken basic and delighter requirements</a:t>
            </a:r>
          </a:p>
        </p:txBody>
      </p:sp>
      <p:pic>
        <p:nvPicPr>
          <p:cNvPr id="7" name="Picture 6">
            <a:extLst>
              <a:ext uri="{FF2B5EF4-FFF2-40B4-BE49-F238E27FC236}">
                <a16:creationId xmlns:a16="http://schemas.microsoft.com/office/drawing/2014/main" id="{2A4D7AFB-6D2F-924B-A70D-45049D2EA7E8}"/>
              </a:ext>
            </a:extLst>
          </p:cNvPr>
          <p:cNvPicPr>
            <a:picLocks noChangeAspect="1"/>
          </p:cNvPicPr>
          <p:nvPr/>
        </p:nvPicPr>
        <p:blipFill>
          <a:blip r:embed="rId2"/>
          <a:stretch>
            <a:fillRect/>
          </a:stretch>
        </p:blipFill>
        <p:spPr>
          <a:xfrm>
            <a:off x="2662293" y="1514118"/>
            <a:ext cx="7103809" cy="4372332"/>
          </a:xfrm>
          <a:prstGeom prst="rect">
            <a:avLst/>
          </a:prstGeom>
        </p:spPr>
      </p:pic>
      <p:sp>
        <p:nvSpPr>
          <p:cNvPr id="8" name="TextBox 7">
            <a:extLst>
              <a:ext uri="{FF2B5EF4-FFF2-40B4-BE49-F238E27FC236}">
                <a16:creationId xmlns:a16="http://schemas.microsoft.com/office/drawing/2014/main" id="{8FAA4A44-5DDF-404E-902E-4E5BC6889420}"/>
              </a:ext>
            </a:extLst>
          </p:cNvPr>
          <p:cNvSpPr txBox="1"/>
          <p:nvPr/>
        </p:nvSpPr>
        <p:spPr>
          <a:xfrm rot="19274029">
            <a:off x="4722481" y="2471486"/>
            <a:ext cx="1159505" cy="369332"/>
          </a:xfrm>
          <a:prstGeom prst="rect">
            <a:avLst/>
          </a:prstGeom>
          <a:solidFill>
            <a:schemeClr val="tx2"/>
          </a:solidFill>
        </p:spPr>
        <p:txBody>
          <a:bodyPr wrap="square" rtlCol="0">
            <a:spAutoFit/>
          </a:bodyPr>
          <a:lstStyle/>
          <a:p>
            <a:r>
              <a:rPr lang="en-US" sz="1800" b="1" dirty="0">
                <a:solidFill>
                  <a:srgbClr val="FF0000"/>
                </a:solidFill>
              </a:rPr>
              <a:t>SPOKEN</a:t>
            </a:r>
          </a:p>
        </p:txBody>
      </p:sp>
      <p:sp>
        <p:nvSpPr>
          <p:cNvPr id="9" name="TextBox 8">
            <a:extLst>
              <a:ext uri="{FF2B5EF4-FFF2-40B4-BE49-F238E27FC236}">
                <a16:creationId xmlns:a16="http://schemas.microsoft.com/office/drawing/2014/main" id="{B60E03DB-41F8-9443-9FAB-62772F5A7D19}"/>
              </a:ext>
            </a:extLst>
          </p:cNvPr>
          <p:cNvSpPr txBox="1"/>
          <p:nvPr/>
        </p:nvSpPr>
        <p:spPr>
          <a:xfrm rot="19274029">
            <a:off x="4651905" y="3962188"/>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
        <p:nvSpPr>
          <p:cNvPr id="10" name="TextBox 9">
            <a:extLst>
              <a:ext uri="{FF2B5EF4-FFF2-40B4-BE49-F238E27FC236}">
                <a16:creationId xmlns:a16="http://schemas.microsoft.com/office/drawing/2014/main" id="{B5D6B349-6B24-9442-8EE1-FA2E3253EF9B}"/>
              </a:ext>
            </a:extLst>
          </p:cNvPr>
          <p:cNvSpPr txBox="1"/>
          <p:nvPr/>
        </p:nvSpPr>
        <p:spPr>
          <a:xfrm rot="19274029">
            <a:off x="7340698" y="4045262"/>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
        <p:nvSpPr>
          <p:cNvPr id="11" name="TextBox 10">
            <a:extLst>
              <a:ext uri="{FF2B5EF4-FFF2-40B4-BE49-F238E27FC236}">
                <a16:creationId xmlns:a16="http://schemas.microsoft.com/office/drawing/2014/main" id="{9BEB7EF1-752A-FA4F-9953-3DC13EF21AE9}"/>
              </a:ext>
            </a:extLst>
          </p:cNvPr>
          <p:cNvSpPr txBox="1"/>
          <p:nvPr/>
        </p:nvSpPr>
        <p:spPr>
          <a:xfrm rot="19274029">
            <a:off x="7340698" y="2443407"/>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Tree>
    <p:extLst>
      <p:ext uri="{BB962C8B-B14F-4D97-AF65-F5344CB8AC3E}">
        <p14:creationId xmlns:p14="http://schemas.microsoft.com/office/powerpoint/2010/main" val="2329500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2"/>
          <p:cNvSpPr>
            <a:spLocks noGrp="1"/>
          </p:cNvSpPr>
          <p:nvPr>
            <p:ph type="title"/>
          </p:nvPr>
        </p:nvSpPr>
        <p:spPr>
          <a:xfrm>
            <a:off x="150596" y="202873"/>
            <a:ext cx="8745753" cy="584775"/>
          </a:xfrm>
        </p:spPr>
        <p:txBody>
          <a:bodyPr/>
          <a:lstStyle/>
          <a:p>
            <a:r>
              <a:rPr lang="en-US" sz="2800" dirty="0"/>
              <a:t>Gemba Visits:” Watch the User – Use the System</a:t>
            </a:r>
          </a:p>
        </p:txBody>
      </p:sp>
      <p:sp>
        <p:nvSpPr>
          <p:cNvPr id="4" name="Content Placeholder 3"/>
          <p:cNvSpPr>
            <a:spLocks noGrp="1"/>
          </p:cNvSpPr>
          <p:nvPr>
            <p:ph sz="quarter" idx="16"/>
          </p:nvPr>
        </p:nvSpPr>
        <p:spPr>
          <a:xfrm>
            <a:off x="922402" y="1512889"/>
            <a:ext cx="4145131" cy="4537075"/>
          </a:xfrm>
        </p:spPr>
        <p:txBody>
          <a:bodyPr>
            <a:normAutofit lnSpcReduction="10000"/>
          </a:bodyPr>
          <a:lstStyle/>
          <a:p>
            <a:pPr>
              <a:lnSpc>
                <a:spcPct val="100000"/>
              </a:lnSpc>
              <a:spcBef>
                <a:spcPts val="0"/>
              </a:spcBef>
            </a:pPr>
            <a:r>
              <a:rPr lang="en-GB" sz="1800" b="0" dirty="0"/>
              <a:t>People can find it hard to verbally articulate their thoughts – other methods are necessary.</a:t>
            </a:r>
          </a:p>
          <a:p>
            <a:pPr>
              <a:lnSpc>
                <a:spcPct val="100000"/>
              </a:lnSpc>
              <a:spcBef>
                <a:spcPts val="0"/>
              </a:spcBef>
            </a:pPr>
            <a:r>
              <a:rPr lang="en-GB" sz="1800" b="0" dirty="0"/>
              <a:t>Also people very often accept a sub-standard level of performance and don’t believe there are problems when using a system because ‘I thought this was it’. Indeed, people are flexible and learn to adapt to using a system of inferior quality.</a:t>
            </a:r>
          </a:p>
          <a:p>
            <a:pPr>
              <a:lnSpc>
                <a:spcPct val="100000"/>
              </a:lnSpc>
              <a:spcBef>
                <a:spcPts val="0"/>
              </a:spcBef>
            </a:pPr>
            <a:r>
              <a:rPr lang="en-GB" sz="1800" b="0" dirty="0"/>
              <a:t>Observing end users (Gemba Visit) is one way to unearth some unarticulated needs.</a:t>
            </a:r>
          </a:p>
          <a:p>
            <a:pPr>
              <a:lnSpc>
                <a:spcPct val="100000"/>
              </a:lnSpc>
              <a:spcBef>
                <a:spcPts val="0"/>
              </a:spcBef>
            </a:pPr>
            <a:r>
              <a:rPr lang="en-GB" sz="1800" b="0" dirty="0"/>
              <a:t>Observing end users with other stakeholders also aids our understanding of their needs and requirements.</a:t>
            </a:r>
          </a:p>
          <a:p>
            <a:pPr>
              <a:lnSpc>
                <a:spcPct val="100000"/>
              </a:lnSpc>
              <a:spcBef>
                <a:spcPts val="0"/>
              </a:spcBef>
            </a:pPr>
            <a:endParaRPr lang="en-US" sz="1800" b="0" dirty="0"/>
          </a:p>
        </p:txBody>
      </p:sp>
      <p:pic>
        <p:nvPicPr>
          <p:cNvPr id="5" name="Picture 5" descr="P12200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0719" y="1339889"/>
            <a:ext cx="3476625" cy="5022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10001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542925" y="1588018"/>
            <a:ext cx="10858499" cy="4717532"/>
          </a:xfrm>
        </p:spPr>
        <p:txBody>
          <a:bodyPr>
            <a:normAutofit/>
          </a:bodyPr>
          <a:lstStyle/>
          <a:p>
            <a:r>
              <a:rPr lang="en-US" sz="1800" dirty="0"/>
              <a:t>A Gemba Visit, if conducted professionally, is an opportunity to uncover both Functional and Non-functional Requirements </a:t>
            </a:r>
            <a:r>
              <a:rPr lang="mr-IN" sz="1800" dirty="0"/>
              <a:t>–</a:t>
            </a:r>
            <a:r>
              <a:rPr lang="en-US" sz="1800" dirty="0"/>
              <a:t> it is not industrial tourism!</a:t>
            </a:r>
          </a:p>
          <a:p>
            <a:r>
              <a:rPr lang="en-US" sz="1800" dirty="0"/>
              <a:t>A Gemba Visit has </a:t>
            </a:r>
          </a:p>
          <a:p>
            <a:pPr lvl="1">
              <a:tabLst>
                <a:tab pos="182563" algn="l"/>
              </a:tabLst>
            </a:pPr>
            <a:r>
              <a:rPr lang="en-US" sz="1800" dirty="0"/>
              <a:t>Observation: The key here is to capture what the Stakeholder actually does. Ideally, but not always possible, the observation session should be videoed for more detailed analysis. Two observers are better than one.</a:t>
            </a:r>
          </a:p>
          <a:p>
            <a:pPr lvl="1">
              <a:tabLst>
                <a:tab pos="182563" algn="l"/>
              </a:tabLst>
            </a:pPr>
            <a:r>
              <a:rPr lang="en-US" sz="1800" dirty="0"/>
              <a:t>Post observation questioning: Asking why activities were conducted as they were. This can occur immediately following the observation session or later if videoed. </a:t>
            </a:r>
          </a:p>
          <a:p>
            <a:pPr lvl="1"/>
            <a:r>
              <a:rPr lang="en-US" sz="1800" dirty="0"/>
              <a:t>Reflection and recommendation: </a:t>
            </a:r>
          </a:p>
          <a:p>
            <a:pPr marL="1258855" lvl="3" indent="-176213"/>
            <a:r>
              <a:rPr lang="en-US" sz="1800" dirty="0"/>
              <a:t>Has the visit changed any perception of how the system is used?</a:t>
            </a:r>
          </a:p>
          <a:p>
            <a:pPr marL="1258855" lvl="3" indent="-176213"/>
            <a:r>
              <a:rPr lang="en-US" sz="1800" dirty="0"/>
              <a:t>Did the User use the system in the expected way? </a:t>
            </a:r>
          </a:p>
          <a:p>
            <a:pPr marL="1258855" lvl="3" indent="-176213"/>
            <a:r>
              <a:rPr lang="en-US" sz="1800" dirty="0"/>
              <a:t>Can we make the use of system easier for the user?  </a:t>
            </a:r>
          </a:p>
        </p:txBody>
      </p:sp>
      <p:sp>
        <p:nvSpPr>
          <p:cNvPr id="2" name="Title 1"/>
          <p:cNvSpPr>
            <a:spLocks noGrp="1"/>
          </p:cNvSpPr>
          <p:nvPr>
            <p:ph type="title"/>
          </p:nvPr>
        </p:nvSpPr>
        <p:spPr>
          <a:xfrm>
            <a:off x="298566" y="230715"/>
            <a:ext cx="8229600" cy="480131"/>
          </a:xfrm>
        </p:spPr>
        <p:txBody>
          <a:bodyPr/>
          <a:lstStyle/>
          <a:p>
            <a:r>
              <a:rPr lang="en-US" sz="2800" dirty="0"/>
              <a:t>Gemba Visit Process</a:t>
            </a:r>
          </a:p>
        </p:txBody>
      </p:sp>
    </p:spTree>
    <p:extLst>
      <p:ext uri="{BB962C8B-B14F-4D97-AF65-F5344CB8AC3E}">
        <p14:creationId xmlns:p14="http://schemas.microsoft.com/office/powerpoint/2010/main" val="3633951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60452" y="1159412"/>
            <a:ext cx="3106673" cy="4679413"/>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Can be a useful teaching/learning approach for new staff</a:t>
            </a:r>
          </a:p>
        </p:txBody>
      </p:sp>
      <p:sp>
        <p:nvSpPr>
          <p:cNvPr id="6" name="Content Placeholder 5"/>
          <p:cNvSpPr>
            <a:spLocks noGrp="1"/>
          </p:cNvSpPr>
          <p:nvPr>
            <p:ph sz="quarter" idx="17"/>
          </p:nvPr>
        </p:nvSpPr>
        <p:spPr>
          <a:xfrm>
            <a:off x="4250156" y="1235612"/>
            <a:ext cx="2586790" cy="4479388"/>
          </a:xfrm>
        </p:spPr>
        <p:txBody>
          <a:bodyPr>
            <a:normAutofit/>
          </a:bodyPr>
          <a:lstStyle/>
          <a:p>
            <a:pPr marL="0" indent="0">
              <a:buNone/>
            </a:pPr>
            <a:r>
              <a:rPr lang="en-US" sz="2400" b="1" dirty="0"/>
              <a:t>Cons</a:t>
            </a:r>
          </a:p>
          <a:p>
            <a:r>
              <a:rPr lang="en-US" sz="1800" dirty="0"/>
              <a:t>Hawthorne effect – peoples’ behavior changes if they know they are being observed</a:t>
            </a:r>
          </a:p>
          <a:p>
            <a:r>
              <a:rPr lang="en-US" sz="1800" dirty="0"/>
              <a:t>Difficulty in arranging</a:t>
            </a:r>
          </a:p>
          <a:p>
            <a:r>
              <a:rPr lang="en-US" sz="1800" dirty="0"/>
              <a:t>Observers can miss key points</a:t>
            </a:r>
          </a:p>
        </p:txBody>
      </p:sp>
      <p:sp>
        <p:nvSpPr>
          <p:cNvPr id="4" name="Title 3"/>
          <p:cNvSpPr>
            <a:spLocks noGrp="1"/>
          </p:cNvSpPr>
          <p:nvPr>
            <p:ph type="title"/>
          </p:nvPr>
        </p:nvSpPr>
        <p:spPr>
          <a:xfrm>
            <a:off x="0" y="74039"/>
            <a:ext cx="8242725" cy="646331"/>
          </a:xfrm>
        </p:spPr>
        <p:txBody>
          <a:bodyPr/>
          <a:lstStyle/>
          <a:p>
            <a:r>
              <a:rPr lang="en-US" sz="3600" dirty="0"/>
              <a:t>Gemba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476426" y="1235612"/>
            <a:ext cx="3888424" cy="2634567"/>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Tips</a:t>
            </a:r>
          </a:p>
          <a:p>
            <a:pPr marL="187325" lvl="1" indent="-187325"/>
            <a:r>
              <a:rPr lang="en-US" sz="1800" kern="0" dirty="0"/>
              <a:t>Need to find a way of being an unobtrusive observer</a:t>
            </a:r>
          </a:p>
          <a:p>
            <a:pPr marL="187325" lvl="1" indent="-187325"/>
            <a:r>
              <a:rPr lang="en-US" sz="1800" kern="0" dirty="0"/>
              <a:t>Have at least two observers and compare notes</a:t>
            </a:r>
          </a:p>
          <a:p>
            <a:pPr marL="187325" lvl="1" indent="-187325"/>
            <a:r>
              <a:rPr lang="en-US" sz="1800" kern="0" dirty="0"/>
              <a:t>Make sure to interview the </a:t>
            </a:r>
            <a:r>
              <a:rPr lang="en-US" sz="1800" kern="0" dirty="0" err="1"/>
              <a:t>observee</a:t>
            </a:r>
            <a:r>
              <a:rPr lang="en-US" sz="1800" kern="0" dirty="0"/>
              <a:t> as soon as possible</a:t>
            </a:r>
          </a:p>
          <a:p>
            <a:pPr marL="187325" lvl="1" indent="-187325"/>
            <a:r>
              <a:rPr lang="en-US" sz="1800" kern="0" dirty="0"/>
              <a:t>Run any suggestions past the </a:t>
            </a:r>
            <a:r>
              <a:rPr lang="en-US" sz="1800" kern="0" dirty="0" err="1"/>
              <a:t>observees</a:t>
            </a:r>
            <a:endParaRPr lang="en-US" sz="1800" kern="0" dirty="0"/>
          </a:p>
        </p:txBody>
      </p:sp>
    </p:spTree>
    <p:extLst>
      <p:ext uri="{BB962C8B-B14F-4D97-AF65-F5344CB8AC3E}">
        <p14:creationId xmlns:p14="http://schemas.microsoft.com/office/powerpoint/2010/main" val="620619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22352" y="1194454"/>
            <a:ext cx="5697473" cy="5278535"/>
          </a:xfrm>
        </p:spPr>
        <p:txBody>
          <a:bodyPr>
            <a:normAutofit fontScale="77500" lnSpcReduction="20000"/>
          </a:bodyPr>
          <a:lstStyle/>
          <a:p>
            <a:pPr marL="0" indent="0">
              <a:lnSpc>
                <a:spcPct val="120000"/>
              </a:lnSpc>
              <a:buNone/>
            </a:pPr>
            <a:r>
              <a:rPr lang="en-US" sz="2400" dirty="0"/>
              <a:t>What is it?</a:t>
            </a:r>
          </a:p>
          <a:p>
            <a:pPr>
              <a:lnSpc>
                <a:spcPct val="120000"/>
              </a:lnSpc>
              <a:tabLst>
                <a:tab pos="182563" algn="l"/>
              </a:tabLst>
            </a:pPr>
            <a:r>
              <a:rPr lang="en-GB" sz="2000" dirty="0"/>
              <a:t>Voice of the Customer Translation (VoC) is a tool that helps in capturing the customer’s [stakeholder’s] critical issues (complaints) and translating these into measurable requirements</a:t>
            </a:r>
          </a:p>
          <a:p>
            <a:pPr marL="0" indent="0">
              <a:lnSpc>
                <a:spcPct val="120000"/>
              </a:lnSpc>
              <a:buNone/>
            </a:pPr>
            <a:r>
              <a:rPr lang="en-US" sz="2400" dirty="0"/>
              <a:t>Why Use it?</a:t>
            </a:r>
          </a:p>
          <a:p>
            <a:pPr>
              <a:lnSpc>
                <a:spcPct val="120000"/>
              </a:lnSpc>
              <a:tabLst>
                <a:tab pos="182563" algn="l"/>
              </a:tabLst>
            </a:pPr>
            <a:r>
              <a:rPr lang="en-US" sz="2000" b="0" dirty="0"/>
              <a:t>Basic requirements are those stakeholder needs and expectations that are so obvious that will not be expressed directly – they will be “unspoken”</a:t>
            </a:r>
          </a:p>
          <a:p>
            <a:pPr>
              <a:lnSpc>
                <a:spcPct val="120000"/>
              </a:lnSpc>
              <a:tabLst>
                <a:tab pos="182563" algn="l"/>
              </a:tabLst>
            </a:pPr>
            <a:r>
              <a:rPr lang="en-US" sz="2000" b="0" dirty="0"/>
              <a:t>However, if we fail to deliver these the stakeholder will be dissatisfied – potentially so dissatisfied that they will complain. Every complaint is therefore an undelivered basic requirement</a:t>
            </a:r>
          </a:p>
          <a:p>
            <a:pPr>
              <a:lnSpc>
                <a:spcPct val="120000"/>
              </a:lnSpc>
              <a:tabLst>
                <a:tab pos="182563" algn="l"/>
              </a:tabLst>
            </a:pPr>
            <a:r>
              <a:rPr lang="en-US" sz="2000" b="0" dirty="0"/>
              <a:t>Customers often express complaints in vague, ambiguous and emotional terms – but every complaint can be turned into a measurable expectation and ultimately a requirement</a:t>
            </a:r>
          </a:p>
        </p:txBody>
      </p:sp>
      <p:sp>
        <p:nvSpPr>
          <p:cNvPr id="6" name="Content Placeholder 5"/>
          <p:cNvSpPr>
            <a:spLocks noGrp="1"/>
          </p:cNvSpPr>
          <p:nvPr>
            <p:ph sz="quarter" idx="17"/>
          </p:nvPr>
        </p:nvSpPr>
        <p:spPr>
          <a:xfrm>
            <a:off x="6313488" y="1308754"/>
            <a:ext cx="5110046" cy="1209460"/>
          </a:xfrm>
        </p:spPr>
        <p:txBody>
          <a:bodyPr>
            <a:normAutofit/>
          </a:bodyPr>
          <a:lstStyle/>
          <a:p>
            <a:pPr marL="0" indent="0">
              <a:buNone/>
            </a:pPr>
            <a:r>
              <a:rPr lang="en-US" sz="2000" dirty="0"/>
              <a:t>How to do it</a:t>
            </a:r>
          </a:p>
          <a:p>
            <a:r>
              <a:rPr lang="en-US" sz="1400" dirty="0"/>
              <a:t>A VoC translation can be conducted by following a simple process</a:t>
            </a:r>
          </a:p>
        </p:txBody>
      </p:sp>
      <p:sp>
        <p:nvSpPr>
          <p:cNvPr id="4" name="Title 3"/>
          <p:cNvSpPr>
            <a:spLocks noGrp="1"/>
          </p:cNvSpPr>
          <p:nvPr>
            <p:ph type="title"/>
          </p:nvPr>
        </p:nvSpPr>
        <p:spPr>
          <a:xfrm>
            <a:off x="199717" y="174096"/>
            <a:ext cx="8242725" cy="480131"/>
          </a:xfrm>
        </p:spPr>
        <p:txBody>
          <a:bodyPr/>
          <a:lstStyle/>
          <a:p>
            <a:r>
              <a:rPr lang="en-US" sz="2800" dirty="0"/>
              <a:t>Voice of the Customer (Translation)</a:t>
            </a:r>
          </a:p>
        </p:txBody>
      </p:sp>
      <p:pic>
        <p:nvPicPr>
          <p:cNvPr id="2" name="Picture 1">
            <a:extLst>
              <a:ext uri="{FF2B5EF4-FFF2-40B4-BE49-F238E27FC236}">
                <a16:creationId xmlns:a16="http://schemas.microsoft.com/office/drawing/2014/main" id="{FA9564FF-ADF2-2646-844D-EC98A3B3D8B5}"/>
              </a:ext>
            </a:extLst>
          </p:cNvPr>
          <p:cNvPicPr>
            <a:picLocks noChangeAspect="1"/>
          </p:cNvPicPr>
          <p:nvPr/>
        </p:nvPicPr>
        <p:blipFill>
          <a:blip r:embed="rId3"/>
          <a:stretch>
            <a:fillRect/>
          </a:stretch>
        </p:blipFill>
        <p:spPr>
          <a:xfrm>
            <a:off x="6313488" y="2613464"/>
            <a:ext cx="3778338" cy="3252107"/>
          </a:xfrm>
          <a:prstGeom prst="rect">
            <a:avLst/>
          </a:prstGeom>
        </p:spPr>
      </p:pic>
    </p:spTree>
    <p:extLst>
      <p:ext uri="{BB962C8B-B14F-4D97-AF65-F5344CB8AC3E}">
        <p14:creationId xmlns:p14="http://schemas.microsoft.com/office/powerpoint/2010/main" val="21494088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8100" y="0"/>
            <a:ext cx="8229600" cy="584775"/>
          </a:xfrm>
        </p:spPr>
        <p:txBody>
          <a:bodyPr/>
          <a:lstStyle/>
          <a:p>
            <a:pPr eaLnBrk="1" hangingPunct="1"/>
            <a:r>
              <a:rPr lang="en-GB" dirty="0"/>
              <a:t>Complaints to Requirements</a:t>
            </a:r>
          </a:p>
        </p:txBody>
      </p:sp>
      <p:grpSp>
        <p:nvGrpSpPr>
          <p:cNvPr id="32771" name="Group 30"/>
          <p:cNvGrpSpPr>
            <a:grpSpLocks/>
          </p:cNvGrpSpPr>
          <p:nvPr/>
        </p:nvGrpSpPr>
        <p:grpSpPr bwMode="auto">
          <a:xfrm>
            <a:off x="2057401" y="1447800"/>
            <a:ext cx="4907573" cy="990600"/>
            <a:chOff x="312" y="624"/>
            <a:chExt cx="3349" cy="624"/>
          </a:xfrm>
        </p:grpSpPr>
        <p:sp>
          <p:nvSpPr>
            <p:cNvPr id="32794" name="AutoShape 4"/>
            <p:cNvSpPr>
              <a:spLocks noChangeArrowheads="1"/>
            </p:cNvSpPr>
            <p:nvPr/>
          </p:nvSpPr>
          <p:spPr bwMode="auto">
            <a:xfrm>
              <a:off x="312" y="624"/>
              <a:ext cx="1976" cy="624"/>
            </a:xfrm>
            <a:prstGeom prst="cloudCallout">
              <a:avLst>
                <a:gd name="adj1" fmla="val -43750"/>
                <a:gd name="adj2" fmla="val 70000"/>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wrap="none" anchor="ctr"/>
            <a:lstStyle/>
            <a:p>
              <a:r>
                <a:rPr lang="en-GB" sz="2000" dirty="0">
                  <a:solidFill>
                    <a:srgbClr val="000000"/>
                  </a:solidFill>
                </a:rPr>
                <a:t>Voice of Customer</a:t>
              </a:r>
            </a:p>
          </p:txBody>
        </p:sp>
        <p:sp>
          <p:nvSpPr>
            <p:cNvPr id="32795" name="Text Box 5"/>
            <p:cNvSpPr txBox="1">
              <a:spLocks noChangeArrowheads="1"/>
            </p:cNvSpPr>
            <p:nvPr/>
          </p:nvSpPr>
          <p:spPr bwMode="auto">
            <a:xfrm>
              <a:off x="2310" y="748"/>
              <a:ext cx="1351"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Their issues in </a:t>
              </a:r>
              <a:br>
                <a:rPr lang="en-GB" sz="2000" dirty="0"/>
              </a:br>
              <a:r>
                <a:rPr lang="en-GB" sz="2000" dirty="0"/>
                <a:t>‘their speak’</a:t>
              </a:r>
            </a:p>
          </p:txBody>
        </p:sp>
      </p:grpSp>
      <p:grpSp>
        <p:nvGrpSpPr>
          <p:cNvPr id="32772" name="Group 31"/>
          <p:cNvGrpSpPr>
            <a:grpSpLocks/>
          </p:cNvGrpSpPr>
          <p:nvPr/>
        </p:nvGrpSpPr>
        <p:grpSpPr bwMode="auto">
          <a:xfrm>
            <a:off x="3200400" y="2438400"/>
            <a:ext cx="4538298" cy="1143000"/>
            <a:chOff x="1092" y="1248"/>
            <a:chExt cx="3097" cy="720"/>
          </a:xfrm>
        </p:grpSpPr>
        <p:sp>
          <p:nvSpPr>
            <p:cNvPr id="32791" name="AutoShape 7"/>
            <p:cNvSpPr>
              <a:spLocks noChangeArrowheads="1"/>
            </p:cNvSpPr>
            <p:nvPr/>
          </p:nvSpPr>
          <p:spPr bwMode="auto">
            <a:xfrm>
              <a:off x="1092" y="1440"/>
              <a:ext cx="1924" cy="528"/>
            </a:xfrm>
            <a:prstGeom prst="wedgeEllipseCallout">
              <a:avLst>
                <a:gd name="adj1" fmla="val -43750"/>
                <a:gd name="adj2" fmla="val 70000"/>
              </a:avLst>
            </a:prstGeom>
            <a:ln/>
          </p:spPr>
          <p:style>
            <a:lnRef idx="2">
              <a:schemeClr val="accent2"/>
            </a:lnRef>
            <a:fillRef idx="1">
              <a:schemeClr val="lt1"/>
            </a:fillRef>
            <a:effectRef idx="0">
              <a:schemeClr val="accent2"/>
            </a:effectRef>
            <a:fontRef idx="minor">
              <a:schemeClr val="dk1"/>
            </a:fontRef>
          </p:style>
          <p:txBody>
            <a:bodyPr wrap="none" anchor="ctr"/>
            <a:lstStyle/>
            <a:p>
              <a:pPr algn="ctr"/>
              <a:r>
                <a:rPr lang="en-GB" sz="2000" dirty="0">
                  <a:solidFill>
                    <a:srgbClr val="000000"/>
                  </a:solidFill>
                </a:rPr>
                <a:t>Issues</a:t>
              </a:r>
            </a:p>
          </p:txBody>
        </p:sp>
        <p:sp>
          <p:nvSpPr>
            <p:cNvPr id="32792" name="Text Box 8"/>
            <p:cNvSpPr txBox="1">
              <a:spLocks noChangeArrowheads="1"/>
            </p:cNvSpPr>
            <p:nvPr/>
          </p:nvSpPr>
          <p:spPr bwMode="auto">
            <a:xfrm>
              <a:off x="2983" y="1468"/>
              <a:ext cx="1206"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in </a:t>
              </a:r>
              <a:br>
                <a:rPr lang="en-GB" sz="2000" dirty="0"/>
              </a:br>
              <a:r>
                <a:rPr lang="en-GB" sz="2000" dirty="0"/>
                <a:t>‘our speak’</a:t>
              </a:r>
            </a:p>
          </p:txBody>
        </p:sp>
        <p:sp>
          <p:nvSpPr>
            <p:cNvPr id="32793" name="AutoShape 9"/>
            <p:cNvSpPr>
              <a:spLocks noChangeArrowheads="1"/>
            </p:cNvSpPr>
            <p:nvPr/>
          </p:nvSpPr>
          <p:spPr bwMode="auto">
            <a:xfrm rot="2544426">
              <a:off x="1612" y="1248"/>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3" name="Group 32"/>
          <p:cNvGrpSpPr>
            <a:grpSpLocks/>
          </p:cNvGrpSpPr>
          <p:nvPr/>
        </p:nvGrpSpPr>
        <p:grpSpPr bwMode="auto">
          <a:xfrm>
            <a:off x="4494335" y="3657600"/>
            <a:ext cx="5927481" cy="1066800"/>
            <a:chOff x="1975" y="2016"/>
            <a:chExt cx="4045" cy="672"/>
          </a:xfrm>
        </p:grpSpPr>
        <p:grpSp>
          <p:nvGrpSpPr>
            <p:cNvPr id="32786" name="Group 11"/>
            <p:cNvGrpSpPr>
              <a:grpSpLocks/>
            </p:cNvGrpSpPr>
            <p:nvPr/>
          </p:nvGrpSpPr>
          <p:grpSpPr bwMode="auto">
            <a:xfrm>
              <a:off x="1975" y="2208"/>
              <a:ext cx="2025" cy="480"/>
              <a:chOff x="1968" y="2640"/>
              <a:chExt cx="1870" cy="480"/>
            </a:xfrm>
          </p:grpSpPr>
          <p:sp>
            <p:nvSpPr>
              <p:cNvPr id="32789" name="Oval 12"/>
              <p:cNvSpPr>
                <a:spLocks noChangeArrowheads="1"/>
              </p:cNvSpPr>
              <p:nvPr/>
            </p:nvSpPr>
            <p:spPr bwMode="auto">
              <a:xfrm>
                <a:off x="1968" y="2640"/>
                <a:ext cx="1536" cy="480"/>
              </a:xfrm>
              <a:prstGeom prst="ellipse">
                <a:avLst/>
              </a:prstGeom>
              <a:ln/>
            </p:spPr>
            <p:style>
              <a:lnRef idx="2">
                <a:schemeClr val="accent4"/>
              </a:lnRef>
              <a:fillRef idx="1">
                <a:schemeClr val="lt1"/>
              </a:fillRef>
              <a:effectRef idx="0">
                <a:schemeClr val="accent4"/>
              </a:effectRef>
              <a:fontRef idx="minor">
                <a:schemeClr val="dk1"/>
              </a:fontRef>
            </p:style>
            <p:txBody>
              <a:bodyPr wrap="none" anchor="ctr"/>
              <a:lstStyle/>
              <a:p>
                <a:endParaRPr lang="en-US" sz="2000" dirty="0"/>
              </a:p>
            </p:txBody>
          </p:sp>
          <p:sp>
            <p:nvSpPr>
              <p:cNvPr id="32790" name="Text Box 13"/>
              <p:cNvSpPr txBox="1">
                <a:spLocks noChangeArrowheads="1"/>
              </p:cNvSpPr>
              <p:nvPr/>
            </p:nvSpPr>
            <p:spPr bwMode="auto">
              <a:xfrm>
                <a:off x="2307" y="2656"/>
                <a:ext cx="1531" cy="446"/>
              </a:xfrm>
              <a:prstGeom prst="rect">
                <a:avLst/>
              </a:prstGeom>
              <a:noFill/>
              <a:ln>
                <a:noFill/>
              </a:ln>
              <a:extLs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solidFill>
                      <a:srgbClr val="000000"/>
                    </a:solidFill>
                  </a:rPr>
                  <a:t>Measurable Expectation</a:t>
                </a:r>
              </a:p>
            </p:txBody>
          </p:sp>
        </p:grpSp>
        <p:sp>
          <p:nvSpPr>
            <p:cNvPr id="32787" name="Text Box 14"/>
            <p:cNvSpPr txBox="1">
              <a:spLocks noChangeArrowheads="1"/>
            </p:cNvSpPr>
            <p:nvPr/>
          </p:nvSpPr>
          <p:spPr bwMode="auto">
            <a:xfrm>
              <a:off x="3638" y="2188"/>
              <a:ext cx="2382"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expressed in </a:t>
              </a:r>
              <a:br>
                <a:rPr lang="en-GB" sz="2000" dirty="0"/>
              </a:br>
              <a:r>
                <a:rPr lang="en-GB" sz="2000" dirty="0"/>
                <a:t>a way that can be measured</a:t>
              </a:r>
            </a:p>
          </p:txBody>
        </p:sp>
        <p:sp>
          <p:nvSpPr>
            <p:cNvPr id="32788" name="AutoShape 15"/>
            <p:cNvSpPr>
              <a:spLocks noChangeArrowheads="1"/>
            </p:cNvSpPr>
            <p:nvPr/>
          </p:nvSpPr>
          <p:spPr bwMode="auto">
            <a:xfrm rot="2641895">
              <a:off x="2548" y="2016"/>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4" name="Group 29"/>
          <p:cNvGrpSpPr>
            <a:grpSpLocks/>
          </p:cNvGrpSpPr>
          <p:nvPr/>
        </p:nvGrpSpPr>
        <p:grpSpPr bwMode="auto">
          <a:xfrm>
            <a:off x="6685085" y="4818064"/>
            <a:ext cx="3373315" cy="1246188"/>
            <a:chOff x="3470" y="2747"/>
            <a:chExt cx="2302" cy="785"/>
          </a:xfrm>
        </p:grpSpPr>
        <p:sp>
          <p:nvSpPr>
            <p:cNvPr id="32781" name="Rectangle 17"/>
            <p:cNvSpPr>
              <a:spLocks noChangeArrowheads="1"/>
            </p:cNvSpPr>
            <p:nvPr/>
          </p:nvSpPr>
          <p:spPr bwMode="auto">
            <a:xfrm>
              <a:off x="3878" y="2850"/>
              <a:ext cx="1894" cy="682"/>
            </a:xfrm>
            <a:prstGeom prst="rect">
              <a:avLst/>
            </a:prstGeom>
            <a:ln/>
            <a:extLst>
              <a:ext uri="{91240B29-F687-4f45-9708-019B960494DF}">
                <a14:hiddenLine xmlns=""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t"/>
            <a:lstStyle/>
            <a:p>
              <a:pPr algn="ctr"/>
              <a:endParaRPr lang="en-US" sz="2000" dirty="0"/>
            </a:p>
          </p:txBody>
        </p:sp>
        <p:grpSp>
          <p:nvGrpSpPr>
            <p:cNvPr id="32783" name="Group 28"/>
            <p:cNvGrpSpPr>
              <a:grpSpLocks/>
            </p:cNvGrpSpPr>
            <p:nvPr/>
          </p:nvGrpSpPr>
          <p:grpSpPr bwMode="auto">
            <a:xfrm>
              <a:off x="3470" y="2747"/>
              <a:ext cx="2122" cy="596"/>
              <a:chOff x="3470" y="2747"/>
              <a:chExt cx="2122" cy="596"/>
            </a:xfrm>
          </p:grpSpPr>
          <p:sp>
            <p:nvSpPr>
              <p:cNvPr id="32784" name="Text Box 18"/>
              <p:cNvSpPr txBox="1">
                <a:spLocks noChangeArrowheads="1"/>
              </p:cNvSpPr>
              <p:nvPr/>
            </p:nvSpPr>
            <p:spPr bwMode="auto">
              <a:xfrm>
                <a:off x="4059" y="3013"/>
                <a:ext cx="1533" cy="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800" dirty="0">
                    <a:solidFill>
                      <a:srgbClr val="FFFFFF"/>
                    </a:solidFill>
                  </a:rPr>
                  <a:t>Requirement</a:t>
                </a:r>
              </a:p>
            </p:txBody>
          </p:sp>
          <p:sp>
            <p:nvSpPr>
              <p:cNvPr id="32785" name="AutoShape 20"/>
              <p:cNvSpPr>
                <a:spLocks noChangeArrowheads="1"/>
              </p:cNvSpPr>
              <p:nvPr/>
            </p:nvSpPr>
            <p:spPr bwMode="auto">
              <a:xfrm rot="2363607">
                <a:off x="3470" y="2747"/>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spTree>
    <p:extLst>
      <p:ext uri="{BB962C8B-B14F-4D97-AF65-F5344CB8AC3E}">
        <p14:creationId xmlns:p14="http://schemas.microsoft.com/office/powerpoint/2010/main" val="13261064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98031"/>
            <a:ext cx="9401175" cy="523220"/>
          </a:xfrm>
        </p:spPr>
        <p:txBody>
          <a:bodyPr/>
          <a:lstStyle/>
          <a:p>
            <a:r>
              <a:rPr lang="en-GB" sz="2800" dirty="0"/>
              <a:t>Translating Customer Complaints into Requirements</a:t>
            </a:r>
          </a:p>
        </p:txBody>
      </p:sp>
      <p:sp>
        <p:nvSpPr>
          <p:cNvPr id="24579" name="Rectangle 3"/>
          <p:cNvSpPr>
            <a:spLocks noChangeArrowheads="1"/>
          </p:cNvSpPr>
          <p:nvPr/>
        </p:nvSpPr>
        <p:spPr bwMode="auto">
          <a:xfrm>
            <a:off x="1881556" y="1404936"/>
            <a:ext cx="8424495" cy="63658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endParaRPr lang="en-US" sz="1800" dirty="0"/>
          </a:p>
        </p:txBody>
      </p:sp>
      <p:sp>
        <p:nvSpPr>
          <p:cNvPr id="24580" name="Rectangle 4"/>
          <p:cNvSpPr>
            <a:spLocks noChangeArrowheads="1"/>
          </p:cNvSpPr>
          <p:nvPr/>
        </p:nvSpPr>
        <p:spPr bwMode="auto">
          <a:xfrm>
            <a:off x="1885950" y="1404938"/>
            <a:ext cx="8420100" cy="40481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4581" name="Line 5"/>
          <p:cNvSpPr>
            <a:spLocks noChangeShapeType="1"/>
          </p:cNvSpPr>
          <p:nvPr/>
        </p:nvSpPr>
        <p:spPr bwMode="auto">
          <a:xfrm>
            <a:off x="1881555" y="2041524"/>
            <a:ext cx="8437683" cy="10246"/>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2" name="Line 6"/>
          <p:cNvSpPr>
            <a:spLocks noChangeShapeType="1"/>
          </p:cNvSpPr>
          <p:nvPr/>
        </p:nvSpPr>
        <p:spPr bwMode="auto">
          <a:xfrm>
            <a:off x="1881555" y="3509961"/>
            <a:ext cx="8437683"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3" name="Line 7"/>
          <p:cNvSpPr>
            <a:spLocks noChangeShapeType="1"/>
          </p:cNvSpPr>
          <p:nvPr/>
        </p:nvSpPr>
        <p:spPr bwMode="auto">
          <a:xfrm>
            <a:off x="1872763" y="5453061"/>
            <a:ext cx="7828085"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4" name="Rectangle 8"/>
          <p:cNvSpPr>
            <a:spLocks noChangeArrowheads="1"/>
          </p:cNvSpPr>
          <p:nvPr/>
        </p:nvSpPr>
        <p:spPr bwMode="gray">
          <a:xfrm>
            <a:off x="1705710" y="1450309"/>
            <a:ext cx="2412023" cy="6411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Customer Complaint</a:t>
            </a:r>
            <a:endParaRPr lang="en-GB" sz="1500" b="1" dirty="0">
              <a:solidFill>
                <a:schemeClr val="bg1"/>
              </a:solidFill>
            </a:endParaRPr>
          </a:p>
        </p:txBody>
      </p:sp>
      <p:sp>
        <p:nvSpPr>
          <p:cNvPr id="24585" name="Rectangle 9"/>
          <p:cNvSpPr>
            <a:spLocks noChangeArrowheads="1"/>
          </p:cNvSpPr>
          <p:nvPr/>
        </p:nvSpPr>
        <p:spPr bwMode="gray">
          <a:xfrm>
            <a:off x="3960156" y="1540678"/>
            <a:ext cx="2319703"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Key Issue</a:t>
            </a:r>
          </a:p>
        </p:txBody>
      </p:sp>
      <p:sp>
        <p:nvSpPr>
          <p:cNvPr id="24586" name="Rectangle 10"/>
          <p:cNvSpPr>
            <a:spLocks noChangeArrowheads="1"/>
          </p:cNvSpPr>
          <p:nvPr/>
        </p:nvSpPr>
        <p:spPr bwMode="gray">
          <a:xfrm>
            <a:off x="6772622" y="1550602"/>
            <a:ext cx="3238500"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Measurable Expectation</a:t>
            </a:r>
          </a:p>
        </p:txBody>
      </p:sp>
      <p:sp>
        <p:nvSpPr>
          <p:cNvPr id="24587" name="Rectangle 11"/>
          <p:cNvSpPr>
            <a:spLocks noChangeArrowheads="1"/>
          </p:cNvSpPr>
          <p:nvPr/>
        </p:nvSpPr>
        <p:spPr bwMode="auto">
          <a:xfrm>
            <a:off x="1853711" y="2265361"/>
            <a:ext cx="2010508" cy="82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It takes ages to get transferred to the right person</a:t>
            </a:r>
          </a:p>
        </p:txBody>
      </p:sp>
      <p:sp>
        <p:nvSpPr>
          <p:cNvPr id="24588" name="Rectangle 12"/>
          <p:cNvSpPr>
            <a:spLocks noChangeArrowheads="1"/>
          </p:cNvSpPr>
          <p:nvPr/>
        </p:nvSpPr>
        <p:spPr bwMode="auto">
          <a:xfrm>
            <a:off x="6619143" y="2194106"/>
            <a:ext cx="3719146" cy="10350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66688" indent="-166688" defTabSz="857250">
              <a:spcAft>
                <a:spcPct val="40000"/>
              </a:spcAft>
              <a:buSzPct val="75000"/>
              <a:buFont typeface="Wingdings" pitchFamily="2" charset="2"/>
              <a:buChar char="n"/>
            </a:pPr>
            <a:r>
              <a:rPr lang="en-GB" sz="1400" b="1" dirty="0"/>
              <a:t>Customer gets to the correct person the first time </a:t>
            </a:r>
          </a:p>
          <a:p>
            <a:pPr marL="166688" indent="-166688" defTabSz="857250">
              <a:spcAft>
                <a:spcPct val="40000"/>
              </a:spcAft>
              <a:buSzPct val="75000"/>
              <a:buFont typeface="Wingdings" pitchFamily="2" charset="2"/>
              <a:buChar char="n"/>
            </a:pPr>
            <a:r>
              <a:rPr lang="en-GB" sz="1400" b="1" dirty="0"/>
              <a:t>Customer directed to correct person in less than 30 seconds  </a:t>
            </a:r>
            <a:endParaRPr lang="en-GB" sz="1300" b="1" dirty="0"/>
          </a:p>
        </p:txBody>
      </p:sp>
      <p:sp>
        <p:nvSpPr>
          <p:cNvPr id="24589" name="Rectangle 13"/>
          <p:cNvSpPr>
            <a:spLocks noChangeArrowheads="1"/>
          </p:cNvSpPr>
          <p:nvPr/>
        </p:nvSpPr>
        <p:spPr bwMode="auto">
          <a:xfrm>
            <a:off x="3782158" y="2222499"/>
            <a:ext cx="2650879"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customer wants to be put through to the right person in a timely fashion</a:t>
            </a:r>
            <a:r>
              <a:rPr lang="en-GB" sz="1600" dirty="0"/>
              <a:t> </a:t>
            </a:r>
          </a:p>
        </p:txBody>
      </p:sp>
      <p:sp>
        <p:nvSpPr>
          <p:cNvPr id="24590" name="Rectangle 14"/>
          <p:cNvSpPr>
            <a:spLocks noChangeArrowheads="1"/>
          </p:cNvSpPr>
          <p:nvPr/>
        </p:nvSpPr>
        <p:spPr bwMode="auto">
          <a:xfrm>
            <a:off x="1934309" y="3592637"/>
            <a:ext cx="1900603"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 have to undo 25 screws to access the diagnostic port</a:t>
            </a:r>
            <a:endParaRPr lang="en-GB" sz="1600" dirty="0"/>
          </a:p>
        </p:txBody>
      </p:sp>
      <p:sp>
        <p:nvSpPr>
          <p:cNvPr id="24591" name="Rectangle 15"/>
          <p:cNvSpPr>
            <a:spLocks noChangeArrowheads="1"/>
          </p:cNvSpPr>
          <p:nvPr/>
        </p:nvSpPr>
        <p:spPr bwMode="auto">
          <a:xfrm>
            <a:off x="6639467" y="3538548"/>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without the use of any tools </a:t>
            </a:r>
          </a:p>
        </p:txBody>
      </p:sp>
      <p:sp>
        <p:nvSpPr>
          <p:cNvPr id="24592" name="Rectangle 16"/>
          <p:cNvSpPr>
            <a:spLocks noChangeArrowheads="1"/>
          </p:cNvSpPr>
          <p:nvPr/>
        </p:nvSpPr>
        <p:spPr bwMode="auto">
          <a:xfrm>
            <a:off x="3836187" y="3670019"/>
            <a:ext cx="2790092" cy="8258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Service Technician wants easy access to the diagnostic port  </a:t>
            </a:r>
          </a:p>
        </p:txBody>
      </p:sp>
      <p:sp>
        <p:nvSpPr>
          <p:cNvPr id="24593" name="Line 17"/>
          <p:cNvSpPr>
            <a:spLocks noChangeShapeType="1"/>
          </p:cNvSpPr>
          <p:nvPr/>
        </p:nvSpPr>
        <p:spPr bwMode="auto">
          <a:xfrm flipH="1">
            <a:off x="3851031" y="1404938"/>
            <a:ext cx="0" cy="406717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94" name="Line 18"/>
          <p:cNvSpPr>
            <a:spLocks noChangeShapeType="1"/>
          </p:cNvSpPr>
          <p:nvPr/>
        </p:nvSpPr>
        <p:spPr bwMode="auto">
          <a:xfrm>
            <a:off x="6650688" y="1412874"/>
            <a:ext cx="0" cy="403225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5" name="Rectangle 15">
            <a:extLst>
              <a:ext uri="{FF2B5EF4-FFF2-40B4-BE49-F238E27FC236}">
                <a16:creationId xmlns:a16="http://schemas.microsoft.com/office/drawing/2014/main" id="{48022222-F806-F747-9E85-C885FFAF944E}"/>
              </a:ext>
            </a:extLst>
          </p:cNvPr>
          <p:cNvSpPr>
            <a:spLocks noChangeArrowheads="1"/>
          </p:cNvSpPr>
          <p:nvPr/>
        </p:nvSpPr>
        <p:spPr bwMode="auto">
          <a:xfrm>
            <a:off x="6657825" y="4250646"/>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within 20 seconds</a:t>
            </a:r>
          </a:p>
        </p:txBody>
      </p:sp>
      <p:sp>
        <p:nvSpPr>
          <p:cNvPr id="2" name="Rounded Rectangular Callout 1">
            <a:extLst>
              <a:ext uri="{FF2B5EF4-FFF2-40B4-BE49-F238E27FC236}">
                <a16:creationId xmlns:a16="http://schemas.microsoft.com/office/drawing/2014/main" id="{7C534F75-36C3-C64B-B860-E802804192E4}"/>
              </a:ext>
            </a:extLst>
          </p:cNvPr>
          <p:cNvSpPr/>
          <p:nvPr/>
        </p:nvSpPr>
        <p:spPr>
          <a:xfrm>
            <a:off x="4751230" y="5783194"/>
            <a:ext cx="3057256" cy="782053"/>
          </a:xfrm>
          <a:prstGeom prst="wedgeRoundRectCallout">
            <a:avLst>
              <a:gd name="adj1" fmla="val -2337"/>
              <a:gd name="adj2" fmla="val -16980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Note the key issue when expressed in a positive way form the rationale</a:t>
            </a:r>
          </a:p>
        </p:txBody>
      </p:sp>
      <p:sp>
        <p:nvSpPr>
          <p:cNvPr id="3" name="TextBox 2">
            <a:extLst>
              <a:ext uri="{FF2B5EF4-FFF2-40B4-BE49-F238E27FC236}">
                <a16:creationId xmlns:a16="http://schemas.microsoft.com/office/drawing/2014/main" id="{16C0C1F7-2097-D546-A5BD-868A1AFDEC83}"/>
              </a:ext>
            </a:extLst>
          </p:cNvPr>
          <p:cNvSpPr txBox="1"/>
          <p:nvPr/>
        </p:nvSpPr>
        <p:spPr>
          <a:xfrm>
            <a:off x="1326884" y="5656729"/>
            <a:ext cx="3169673" cy="923330"/>
          </a:xfrm>
          <a:prstGeom prst="rect">
            <a:avLst/>
          </a:prstGeom>
          <a:noFill/>
        </p:spPr>
        <p:txBody>
          <a:bodyPr wrap="square" rtlCol="0">
            <a:spAutoFit/>
          </a:bodyPr>
          <a:lstStyle/>
          <a:p>
            <a:r>
              <a:rPr lang="en-US" sz="1800" dirty="0"/>
              <a:t>Chip on paint HESH round</a:t>
            </a:r>
          </a:p>
          <a:p>
            <a:r>
              <a:rPr lang="en-US" sz="1800" dirty="0"/>
              <a:t>Dent on driving band</a:t>
            </a:r>
          </a:p>
          <a:p>
            <a:r>
              <a:rPr lang="en-US" sz="1800" dirty="0"/>
              <a:t>Tracer failure</a:t>
            </a:r>
          </a:p>
        </p:txBody>
      </p:sp>
    </p:spTree>
    <p:extLst>
      <p:ext uri="{BB962C8B-B14F-4D97-AF65-F5344CB8AC3E}">
        <p14:creationId xmlns:p14="http://schemas.microsoft.com/office/powerpoint/2010/main" val="171647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14570" y="1651655"/>
            <a:ext cx="3792956" cy="4368145"/>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Requires minimum effort </a:t>
            </a:r>
          </a:p>
        </p:txBody>
      </p:sp>
      <p:sp>
        <p:nvSpPr>
          <p:cNvPr id="6" name="Content Placeholder 5"/>
          <p:cNvSpPr>
            <a:spLocks noGrp="1"/>
          </p:cNvSpPr>
          <p:nvPr>
            <p:ph sz="quarter" idx="17"/>
          </p:nvPr>
        </p:nvSpPr>
        <p:spPr>
          <a:xfrm>
            <a:off x="4349166" y="1637968"/>
            <a:ext cx="3265069" cy="3869788"/>
          </a:xfrm>
        </p:spPr>
        <p:txBody>
          <a:bodyPr>
            <a:normAutofit/>
          </a:bodyPr>
          <a:lstStyle/>
          <a:p>
            <a:pPr marL="0" indent="0">
              <a:buNone/>
            </a:pPr>
            <a:r>
              <a:rPr lang="en-US" sz="2400" b="1" dirty="0"/>
              <a:t>Cons</a:t>
            </a:r>
          </a:p>
          <a:p>
            <a:r>
              <a:rPr lang="en-US" sz="1800" dirty="0"/>
              <a:t>Cannot be used in isolation as it only defines missing requirements </a:t>
            </a:r>
          </a:p>
          <a:p>
            <a:r>
              <a:rPr lang="en-US" sz="1800" dirty="0"/>
              <a:t>Can cause over-reaction to a trivial complaint</a:t>
            </a:r>
          </a:p>
          <a:p>
            <a:r>
              <a:rPr lang="en-US" sz="1800" dirty="0"/>
              <a:t>Viewed as an SEP</a:t>
            </a:r>
          </a:p>
        </p:txBody>
      </p:sp>
      <p:sp>
        <p:nvSpPr>
          <p:cNvPr id="4" name="Title 3"/>
          <p:cNvSpPr>
            <a:spLocks noGrp="1"/>
          </p:cNvSpPr>
          <p:nvPr>
            <p:ph type="title"/>
          </p:nvPr>
        </p:nvSpPr>
        <p:spPr/>
        <p:txBody>
          <a:bodyPr/>
          <a:lstStyle/>
          <a:p>
            <a:r>
              <a:rPr lang="en-US" dirty="0"/>
              <a:t>VoC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913051" y="1651655"/>
            <a:ext cx="2586790" cy="305622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Tips</a:t>
            </a:r>
          </a:p>
          <a:p>
            <a:pPr marL="187325" lvl="1" indent="-187325"/>
            <a:r>
              <a:rPr lang="en-US" sz="1800" kern="0" dirty="0"/>
              <a:t>Make sure the key issue is expressed in a positive statement </a:t>
            </a:r>
          </a:p>
          <a:p>
            <a:pPr marL="187325" lvl="1" indent="-187325"/>
            <a:r>
              <a:rPr lang="en-US" sz="1800" kern="0" dirty="0"/>
              <a:t>There are often several measurable expectations</a:t>
            </a:r>
          </a:p>
          <a:p>
            <a:pPr marL="187325" lvl="1" indent="-187325"/>
            <a:r>
              <a:rPr lang="en-US" sz="1800" kern="0" dirty="0"/>
              <a:t>Make sure the measurable expectations are measurable</a:t>
            </a:r>
          </a:p>
        </p:txBody>
      </p:sp>
    </p:spTree>
    <p:extLst>
      <p:ext uri="{BB962C8B-B14F-4D97-AF65-F5344CB8AC3E}">
        <p14:creationId xmlns:p14="http://schemas.microsoft.com/office/powerpoint/2010/main" val="26616038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ChangeArrowheads="1"/>
          </p:cNvSpPr>
          <p:nvPr>
            <p:ph type="body" sz="quarter" idx="13"/>
          </p:nvPr>
        </p:nvSpPr>
        <p:spPr/>
        <p:txBody>
          <a:bodyPr/>
          <a:lstStyle/>
          <a:p>
            <a:pPr lvl="1"/>
            <a:endParaRPr lang="en-GB" dirty="0"/>
          </a:p>
          <a:p>
            <a:endParaRPr lang="en-GB" dirty="0"/>
          </a:p>
          <a:p>
            <a:endParaRPr lang="en-GB" dirty="0"/>
          </a:p>
        </p:txBody>
      </p:sp>
      <p:sp>
        <p:nvSpPr>
          <p:cNvPr id="3" name="Text Placeholder 2">
            <a:extLst>
              <a:ext uri="{FF2B5EF4-FFF2-40B4-BE49-F238E27FC236}">
                <a16:creationId xmlns:a16="http://schemas.microsoft.com/office/drawing/2014/main" id="{40D4827B-EE69-514C-8DF3-C75A212BD8E9}"/>
              </a:ext>
            </a:extLst>
          </p:cNvPr>
          <p:cNvSpPr>
            <a:spLocks noGrp="1"/>
          </p:cNvSpPr>
          <p:nvPr>
            <p:ph type="body" sz="quarter" idx="15"/>
          </p:nvPr>
        </p:nvSpPr>
        <p:spPr>
          <a:xfrm>
            <a:off x="259414" y="1445254"/>
            <a:ext cx="10931325" cy="4306263"/>
          </a:xfrm>
        </p:spPr>
        <p:txBody>
          <a:bodyPr/>
          <a:lstStyle/>
          <a:p>
            <a:r>
              <a:rPr lang="en-GB" sz="2000" dirty="0"/>
              <a:t>Understanding WHY the requirement is being requested is important because: </a:t>
            </a:r>
          </a:p>
          <a:p>
            <a:pPr lvl="1"/>
            <a:r>
              <a:rPr lang="en-GB" sz="2000" dirty="0"/>
              <a:t>It helps us to understand the need that the requirement satisfies</a:t>
            </a:r>
          </a:p>
          <a:p>
            <a:pPr lvl="1"/>
            <a:r>
              <a:rPr lang="en-GB" sz="2000" dirty="0"/>
              <a:t>It can help clarify the requirement through understanding the rationale</a:t>
            </a:r>
          </a:p>
          <a:p>
            <a:pPr lvl="1"/>
            <a:r>
              <a:rPr lang="en-GB" sz="2000" dirty="0"/>
              <a:t>It can help refine solution based expressed requirements:</a:t>
            </a:r>
          </a:p>
          <a:p>
            <a:pPr lvl="2"/>
            <a:r>
              <a:rPr lang="en-GB" sz="2000" dirty="0"/>
              <a:t>determines whether the expressed solution based requirements is justifiable (and therefore retained) or lazy (and therefore subject to further analysis for re-definition)</a:t>
            </a:r>
          </a:p>
          <a:p>
            <a:pPr lvl="1"/>
            <a:r>
              <a:rPr lang="en-GB" sz="2000" dirty="0"/>
              <a:t>Can help understand the importance of requirements</a:t>
            </a:r>
          </a:p>
          <a:p>
            <a:pPr lvl="1"/>
            <a:r>
              <a:rPr lang="en-GB" sz="2000" dirty="0"/>
              <a:t>Can help identify delighters</a:t>
            </a:r>
          </a:p>
          <a:p>
            <a:r>
              <a:rPr lang="en-GB" sz="2000" dirty="0"/>
              <a:t>Capturing requirement rationale is important since it provides the context</a:t>
            </a:r>
          </a:p>
          <a:p>
            <a:endParaRPr lang="en-US" sz="2000" dirty="0"/>
          </a:p>
        </p:txBody>
      </p:sp>
      <p:sp>
        <p:nvSpPr>
          <p:cNvPr id="61442" name="Rectangle 3"/>
          <p:cNvSpPr>
            <a:spLocks noGrp="1" noChangeArrowheads="1"/>
          </p:cNvSpPr>
          <p:nvPr>
            <p:ph type="title"/>
          </p:nvPr>
        </p:nvSpPr>
        <p:spPr>
          <a:xfrm>
            <a:off x="180139" y="118787"/>
            <a:ext cx="11010600" cy="664797"/>
          </a:xfrm>
        </p:spPr>
        <p:txBody>
          <a:bodyPr/>
          <a:lstStyle/>
          <a:p>
            <a:r>
              <a:rPr lang="en-GB" sz="3600" dirty="0"/>
              <a:t>Every Requirement Shall have a “WHY”</a:t>
            </a:r>
          </a:p>
        </p:txBody>
      </p:sp>
      <p:sp>
        <p:nvSpPr>
          <p:cNvPr id="61445" name="Text Box 6"/>
          <p:cNvSpPr txBox="1">
            <a:spLocks noChangeArrowheads="1"/>
          </p:cNvSpPr>
          <p:nvPr/>
        </p:nvSpPr>
        <p:spPr bwMode="auto">
          <a:xfrm>
            <a:off x="2526268" y="6646880"/>
            <a:ext cx="369332" cy="923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endParaRPr lang="en-US" sz="1200" dirty="0"/>
          </a:p>
        </p:txBody>
      </p:sp>
    </p:spTree>
    <p:extLst>
      <p:ext uri="{BB962C8B-B14F-4D97-AF65-F5344CB8AC3E}">
        <p14:creationId xmlns:p14="http://schemas.microsoft.com/office/powerpoint/2010/main" val="346195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Title 1"/>
          <p:cNvSpPr>
            <a:spLocks noGrp="1"/>
          </p:cNvSpPr>
          <p:nvPr>
            <p:ph type="title"/>
          </p:nvPr>
        </p:nvSpPr>
        <p:spPr>
          <a:xfrm>
            <a:off x="198917" y="192876"/>
            <a:ext cx="6489700" cy="372283"/>
          </a:xfrm>
        </p:spPr>
        <p:txBody>
          <a:bodyPr/>
          <a:lstStyle/>
          <a:p>
            <a:r>
              <a:rPr lang="en-US" sz="3600" dirty="0">
                <a:latin typeface="Arial" charset="0"/>
              </a:rPr>
              <a:t>Why ask Why?</a:t>
            </a:r>
          </a:p>
        </p:txBody>
      </p:sp>
      <p:sp>
        <p:nvSpPr>
          <p:cNvPr id="46082" name="Rectangle 2"/>
          <p:cNvSpPr>
            <a:spLocks noGrp="1" noChangeArrowheads="1"/>
          </p:cNvSpPr>
          <p:nvPr>
            <p:ph type="body" idx="4294967295"/>
          </p:nvPr>
        </p:nvSpPr>
        <p:spPr>
          <a:xfrm>
            <a:off x="0" y="4064000"/>
            <a:ext cx="4300538" cy="1868488"/>
          </a:xfrm>
        </p:spPr>
        <p:txBody>
          <a:bodyPr>
            <a:normAutofit fontScale="85000" lnSpcReduction="20000"/>
          </a:bodyPr>
          <a:lstStyle/>
          <a:p>
            <a:pPr marL="0" indent="0">
              <a:buFont typeface="Symbol" charset="0"/>
              <a:buNone/>
            </a:pPr>
            <a:endParaRPr lang="en-US" dirty="0">
              <a:latin typeface="+mj-lt"/>
            </a:endParaRPr>
          </a:p>
          <a:p>
            <a:pPr marL="0" indent="0">
              <a:buFont typeface="Symbol" charset="0"/>
              <a:buNone/>
            </a:pPr>
            <a:r>
              <a:rPr lang="en-US" dirty="0">
                <a:latin typeface="+mj-lt"/>
              </a:rPr>
              <a:t>Requirement:</a:t>
            </a:r>
          </a:p>
          <a:p>
            <a:pPr marL="400050" lvl="1" indent="0">
              <a:buNone/>
            </a:pPr>
            <a:r>
              <a:rPr lang="en-US" dirty="0">
                <a:latin typeface="+mj-lt"/>
              </a:rPr>
              <a:t>The rear window must be capable of surviving a wind speed of 160 km/h</a:t>
            </a:r>
          </a:p>
          <a:p>
            <a:pPr marL="0" indent="0">
              <a:buFont typeface="Symbol" charset="0"/>
              <a:buNone/>
            </a:pPr>
            <a:endParaRPr lang="en-US" dirty="0">
              <a:latin typeface="+mj-lt"/>
            </a:endParaRPr>
          </a:p>
          <a:p>
            <a:pPr marL="0" indent="0">
              <a:buFont typeface="Symbol" charset="0"/>
              <a:buNone/>
            </a:pPr>
            <a:r>
              <a:rPr lang="en-US" dirty="0">
                <a:latin typeface="+mj-lt"/>
              </a:rPr>
              <a:t>Cost and weight targets exist as well</a:t>
            </a:r>
            <a:endParaRPr lang="en-US" sz="2800" u="sng" dirty="0">
              <a:solidFill>
                <a:schemeClr val="accent2"/>
              </a:solidFill>
              <a:latin typeface="+mj-lt"/>
            </a:endParaRPr>
          </a:p>
        </p:txBody>
      </p:sp>
      <p:pic>
        <p:nvPicPr>
          <p:cNvPr id="4608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17" y="1824038"/>
            <a:ext cx="3802062" cy="160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9450" y="3835794"/>
            <a:ext cx="4595814" cy="300517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085" name="TextBox 7"/>
          <p:cNvSpPr txBox="1">
            <a:spLocks noChangeArrowheads="1"/>
          </p:cNvSpPr>
          <p:nvPr/>
        </p:nvSpPr>
        <p:spPr bwMode="auto">
          <a:xfrm>
            <a:off x="5759450" y="921951"/>
            <a:ext cx="4416424" cy="15327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65175"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spcBef>
                <a:spcPct val="20000"/>
              </a:spcBef>
              <a:buClr>
                <a:srgbClr val="333399"/>
              </a:buClr>
              <a:buSzPct val="145000"/>
            </a:pPr>
            <a:r>
              <a:rPr lang="en-US" sz="1800" dirty="0">
                <a:latin typeface="+mj-lt"/>
              </a:rPr>
              <a:t>The designer assumed this was an error and rewrote the requirement to a more “realistic“ value:</a:t>
            </a:r>
          </a:p>
          <a:p>
            <a:pPr lvl="1" algn="l">
              <a:spcBef>
                <a:spcPct val="20000"/>
              </a:spcBef>
              <a:buClr>
                <a:srgbClr val="333399"/>
              </a:buClr>
              <a:buFont typeface="Arial" charset="0"/>
              <a:buChar char="–"/>
            </a:pPr>
            <a:r>
              <a:rPr lang="en-US" sz="1800" dirty="0">
                <a:latin typeface="+mj-lt"/>
              </a:rPr>
              <a:t>let a maximum backwards speed of the car be 32km/h.</a:t>
            </a:r>
          </a:p>
        </p:txBody>
      </p:sp>
      <p:sp>
        <p:nvSpPr>
          <p:cNvPr id="9" name="Rectangle 8"/>
          <p:cNvSpPr>
            <a:spLocks noChangeArrowheads="1"/>
          </p:cNvSpPr>
          <p:nvPr/>
        </p:nvSpPr>
        <p:spPr bwMode="auto">
          <a:xfrm>
            <a:off x="5759451" y="2667000"/>
            <a:ext cx="4595814" cy="91440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lstStyle/>
          <a:p>
            <a:pPr>
              <a:buClr>
                <a:schemeClr val="tx1"/>
              </a:buClr>
              <a:buFont typeface="Wingdings" charset="0"/>
              <a:buNone/>
              <a:defRPr/>
            </a:pPr>
            <a:r>
              <a:rPr lang="de-DE" sz="1600" dirty="0">
                <a:solidFill>
                  <a:srgbClr val="000000"/>
                </a:solidFill>
                <a:latin typeface="+mj-lt"/>
                <a:cs typeface="+mn-cs"/>
              </a:rPr>
              <a:t>It turned out that the first batch of cars delivered had the rear window lying inside the car – Because:</a:t>
            </a:r>
          </a:p>
        </p:txBody>
      </p:sp>
    </p:spTree>
    <p:extLst>
      <p:ext uri="{BB962C8B-B14F-4D97-AF65-F5344CB8AC3E}">
        <p14:creationId xmlns:p14="http://schemas.microsoft.com/office/powerpoint/2010/main" val="4930636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0-#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5" grpId="0"/>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6" name="Text Box 13">
            <a:extLst>
              <a:ext uri="{FF2B5EF4-FFF2-40B4-BE49-F238E27FC236}">
                <a16:creationId xmlns:a16="http://schemas.microsoft.com/office/drawing/2014/main" id="{2604101C-F97A-BB4B-9FDE-E3815E046C0E}"/>
              </a:ext>
            </a:extLst>
          </p:cNvPr>
          <p:cNvSpPr txBox="1">
            <a:spLocks noChangeArrowheads="1"/>
          </p:cNvSpPr>
          <p:nvPr/>
        </p:nvSpPr>
        <p:spPr bwMode="auto">
          <a:xfrm>
            <a:off x="438151" y="4479585"/>
            <a:ext cx="4474345" cy="2283702"/>
          </a:xfrm>
          <a:prstGeom prst="rect">
            <a:avLst/>
          </a:prstGeom>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spcBef>
                <a:spcPct val="20000"/>
              </a:spcBef>
              <a:buClr>
                <a:schemeClr val="accent2"/>
              </a:buClr>
              <a:buSzPct val="145000"/>
              <a:buFont typeface="Symbol" charset="0"/>
              <a:buNone/>
            </a:pPr>
            <a:r>
              <a:rPr lang="en-GB" sz="2000" dirty="0">
                <a:solidFill>
                  <a:schemeClr val="bg1"/>
                </a:solidFill>
              </a:rPr>
              <a:t>Having gathered requirements it is important to organize them to:</a:t>
            </a:r>
          </a:p>
          <a:p>
            <a:pPr marL="630238" lvl="1" indent="-268288" eaLnBrk="1" hangingPunct="1">
              <a:spcBef>
                <a:spcPct val="20000"/>
              </a:spcBef>
              <a:buClr>
                <a:schemeClr val="accent2"/>
              </a:buClr>
              <a:buFont typeface="Arial" charset="0"/>
              <a:buChar char="–"/>
            </a:pPr>
            <a:r>
              <a:rPr lang="en-GB" sz="1600" dirty="0">
                <a:solidFill>
                  <a:schemeClr val="bg1"/>
                </a:solidFill>
              </a:rPr>
              <a:t>help understand relationships between requirements</a:t>
            </a:r>
          </a:p>
          <a:p>
            <a:pPr marL="630238" lvl="1" indent="-268288" eaLnBrk="1" hangingPunct="1">
              <a:spcBef>
                <a:spcPct val="20000"/>
              </a:spcBef>
              <a:buClr>
                <a:schemeClr val="accent2"/>
              </a:buClr>
              <a:buFont typeface="Arial" charset="0"/>
              <a:buChar char="–"/>
            </a:pPr>
            <a:r>
              <a:rPr lang="en-GB" sz="1600" dirty="0">
                <a:solidFill>
                  <a:schemeClr val="bg1"/>
                </a:solidFill>
              </a:rPr>
              <a:t>simplify the requirements</a:t>
            </a:r>
          </a:p>
          <a:p>
            <a:pPr marL="630238" lvl="1" indent="-268288" eaLnBrk="1" hangingPunct="1">
              <a:spcBef>
                <a:spcPct val="20000"/>
              </a:spcBef>
              <a:buClr>
                <a:schemeClr val="accent2"/>
              </a:buClr>
              <a:buFont typeface="Arial" charset="0"/>
              <a:buChar char="–"/>
            </a:pPr>
            <a:r>
              <a:rPr lang="en-GB" sz="1600" dirty="0">
                <a:solidFill>
                  <a:schemeClr val="bg1"/>
                </a:solidFill>
              </a:rPr>
              <a:t>help manage the requirements</a:t>
            </a:r>
          </a:p>
          <a:p>
            <a:pPr eaLnBrk="1" hangingPunct="1">
              <a:spcBef>
                <a:spcPct val="20000"/>
              </a:spcBef>
              <a:buClr>
                <a:schemeClr val="accent2"/>
              </a:buClr>
              <a:buFont typeface="Arial" charset="0"/>
              <a:buNone/>
            </a:pPr>
            <a:r>
              <a:rPr lang="en-GB" sz="1600" dirty="0">
                <a:solidFill>
                  <a:schemeClr val="bg1"/>
                </a:solidFill>
              </a:rPr>
              <a:t>A useful tool is a </a:t>
            </a:r>
            <a:r>
              <a:rPr lang="en-GB" sz="2400" dirty="0">
                <a:solidFill>
                  <a:schemeClr val="bg1"/>
                </a:solidFill>
              </a:rPr>
              <a:t>Tree Diagram</a:t>
            </a:r>
            <a:endParaRPr lang="en-GB" sz="1600" dirty="0">
              <a:solidFill>
                <a:schemeClr val="bg1"/>
              </a:solidFill>
            </a:endParaRPr>
          </a:p>
        </p:txBody>
      </p:sp>
    </p:spTree>
    <p:extLst>
      <p:ext uri="{BB962C8B-B14F-4D97-AF65-F5344CB8AC3E}">
        <p14:creationId xmlns:p14="http://schemas.microsoft.com/office/powerpoint/2010/main" val="16116070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sz="quarter" idx="16"/>
          </p:nvPr>
        </p:nvSpPr>
        <p:spPr/>
        <p:txBody>
          <a:bodyPr>
            <a:normAutofit fontScale="92500" lnSpcReduction="10000"/>
          </a:bodyPr>
          <a:lstStyle/>
          <a:p>
            <a:pPr marL="0" indent="0">
              <a:buNone/>
            </a:pPr>
            <a:r>
              <a:rPr lang="en-US" sz="1800" b="1" dirty="0"/>
              <a:t>What is it?</a:t>
            </a:r>
          </a:p>
          <a:p>
            <a:r>
              <a:rPr lang="en-US" dirty="0"/>
              <a:t>A tool that helps with the logical hierarchical breakdown of ideas, situations, events, activities, or things</a:t>
            </a:r>
          </a:p>
          <a:p>
            <a:pPr marL="0" indent="0">
              <a:buNone/>
            </a:pPr>
            <a:r>
              <a:rPr lang="en-US" sz="1800" b="1" dirty="0"/>
              <a:t>Why do it?</a:t>
            </a:r>
          </a:p>
          <a:p>
            <a:r>
              <a:rPr lang="en-US" dirty="0"/>
              <a:t>To try and manage complexity through sub-division</a:t>
            </a:r>
          </a:p>
          <a:p>
            <a:r>
              <a:rPr lang="en-US" dirty="0"/>
              <a:t>Presents information in an intuitive format</a:t>
            </a:r>
          </a:p>
          <a:p>
            <a:r>
              <a:rPr lang="en-US" dirty="0"/>
              <a:t>Can be used to organize:</a:t>
            </a:r>
          </a:p>
          <a:p>
            <a:pPr lvl="1"/>
            <a:r>
              <a:rPr lang="en-US" dirty="0"/>
              <a:t>Goal or objective</a:t>
            </a:r>
          </a:p>
          <a:p>
            <a:pPr lvl="1"/>
            <a:r>
              <a:rPr lang="en-US" dirty="0"/>
              <a:t>Task or activity</a:t>
            </a:r>
          </a:p>
          <a:p>
            <a:pPr lvl="1"/>
            <a:r>
              <a:rPr lang="en-US" dirty="0"/>
              <a:t>Thing or product</a:t>
            </a:r>
          </a:p>
          <a:p>
            <a:pPr lvl="1"/>
            <a:r>
              <a:rPr lang="en-US" dirty="0"/>
              <a:t>Need or requirement</a:t>
            </a:r>
          </a:p>
          <a:p>
            <a:pPr lvl="1"/>
            <a:r>
              <a:rPr lang="en-US" dirty="0"/>
              <a:t>Problem or Issue</a:t>
            </a:r>
          </a:p>
          <a:p>
            <a:pPr lvl="1"/>
            <a:endParaRPr lang="en-US" dirty="0"/>
          </a:p>
        </p:txBody>
      </p:sp>
      <p:sp>
        <p:nvSpPr>
          <p:cNvPr id="24577" name="Rectangle 2"/>
          <p:cNvSpPr>
            <a:spLocks noGrp="1" noChangeArrowheads="1"/>
          </p:cNvSpPr>
          <p:nvPr>
            <p:ph type="title"/>
          </p:nvPr>
        </p:nvSpPr>
        <p:spPr>
          <a:xfrm>
            <a:off x="0" y="122729"/>
            <a:ext cx="10990300" cy="707886"/>
          </a:xfrm>
        </p:spPr>
        <p:txBody>
          <a:bodyPr/>
          <a:lstStyle/>
          <a:p>
            <a:r>
              <a:rPr lang="en-US" sz="4000" dirty="0"/>
              <a:t>Tree Diagram (alias Systematic Diagram)</a:t>
            </a:r>
          </a:p>
        </p:txBody>
      </p:sp>
      <p:sp>
        <p:nvSpPr>
          <p:cNvPr id="5" name="TextBox 4"/>
          <p:cNvSpPr txBox="1"/>
          <p:nvPr/>
        </p:nvSpPr>
        <p:spPr>
          <a:xfrm>
            <a:off x="6077338" y="5250642"/>
            <a:ext cx="4689478"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Tree Diagram above, the requirements for a washing machine are shown in a simple hierarchy. </a:t>
            </a:r>
          </a:p>
        </p:txBody>
      </p:sp>
      <p:pic>
        <p:nvPicPr>
          <p:cNvPr id="2" name="Picture 1"/>
          <p:cNvPicPr>
            <a:picLocks noChangeAspect="1"/>
          </p:cNvPicPr>
          <p:nvPr/>
        </p:nvPicPr>
        <p:blipFill>
          <a:blip r:embed="rId3"/>
          <a:stretch>
            <a:fillRect/>
          </a:stretch>
        </p:blipFill>
        <p:spPr>
          <a:xfrm>
            <a:off x="5937270" y="1851939"/>
            <a:ext cx="4465994" cy="2948662"/>
          </a:xfrm>
          <a:prstGeom prst="rect">
            <a:avLst/>
          </a:prstGeom>
        </p:spPr>
      </p:pic>
    </p:spTree>
    <p:extLst>
      <p:ext uri="{BB962C8B-B14F-4D97-AF65-F5344CB8AC3E}">
        <p14:creationId xmlns:p14="http://schemas.microsoft.com/office/powerpoint/2010/main" val="39819300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sz="quarter" idx="16"/>
          </p:nvPr>
        </p:nvSpPr>
        <p:spPr>
          <a:xfrm>
            <a:off x="1132542" y="1440609"/>
            <a:ext cx="3629816" cy="4142673"/>
          </a:xfrm>
        </p:spPr>
        <p:txBody>
          <a:bodyPr>
            <a:normAutofit fontScale="92500" lnSpcReduction="10000"/>
          </a:bodyPr>
          <a:lstStyle/>
          <a:p>
            <a:pPr marL="0" indent="0">
              <a:buNone/>
            </a:pPr>
            <a:r>
              <a:rPr lang="en-GB" sz="2400" dirty="0"/>
              <a:t>Affinity Diagrams</a:t>
            </a:r>
          </a:p>
          <a:p>
            <a:pPr marL="538163" lvl="1" indent="-287338"/>
            <a:r>
              <a:rPr lang="en-GB" sz="2400" dirty="0"/>
              <a:t>In some situations it is easier and more convenient to start with a brainstorming session to generate ideas that can be logically grouped (and sub-grouped)</a:t>
            </a:r>
          </a:p>
          <a:p>
            <a:pPr marL="538163" lvl="1" indent="-287338"/>
            <a:r>
              <a:rPr lang="en-GB" sz="2400" dirty="0"/>
              <a:t>This grouping can be used to form the basic Tree Diagram </a:t>
            </a:r>
          </a:p>
        </p:txBody>
      </p:sp>
      <p:sp>
        <p:nvSpPr>
          <p:cNvPr id="21506" name="Title 1"/>
          <p:cNvSpPr>
            <a:spLocks noGrp="1"/>
          </p:cNvSpPr>
          <p:nvPr>
            <p:ph type="title"/>
          </p:nvPr>
        </p:nvSpPr>
        <p:spPr>
          <a:xfrm>
            <a:off x="31686" y="66349"/>
            <a:ext cx="10990300" cy="523220"/>
          </a:xfrm>
        </p:spPr>
        <p:txBody>
          <a:bodyPr/>
          <a:lstStyle/>
          <a:p>
            <a:r>
              <a:rPr lang="en-GB" sz="2800" dirty="0"/>
              <a:t>How to do it: Tree Diagrams from Affinity Diagrams</a:t>
            </a:r>
          </a:p>
        </p:txBody>
      </p:sp>
      <p:sp>
        <p:nvSpPr>
          <p:cNvPr id="21508" name="Rectangle 16"/>
          <p:cNvSpPr>
            <a:spLocks noChangeArrowheads="1"/>
          </p:cNvSpPr>
          <p:nvPr/>
        </p:nvSpPr>
        <p:spPr bwMode="auto">
          <a:xfrm>
            <a:off x="9535258" y="26447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09" name="Rectangle 18"/>
          <p:cNvSpPr>
            <a:spLocks noChangeArrowheads="1"/>
          </p:cNvSpPr>
          <p:nvPr/>
        </p:nvSpPr>
        <p:spPr bwMode="auto">
          <a:xfrm>
            <a:off x="9454662" y="1566877"/>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0" name="Rectangle 19"/>
          <p:cNvSpPr>
            <a:spLocks noChangeArrowheads="1"/>
          </p:cNvSpPr>
          <p:nvPr/>
        </p:nvSpPr>
        <p:spPr bwMode="auto">
          <a:xfrm>
            <a:off x="9494235" y="2259027"/>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1" name="Rectangle 22"/>
          <p:cNvSpPr>
            <a:spLocks noChangeArrowheads="1"/>
          </p:cNvSpPr>
          <p:nvPr/>
        </p:nvSpPr>
        <p:spPr bwMode="auto">
          <a:xfrm>
            <a:off x="9966081" y="153036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2" name="Rectangle 23"/>
          <p:cNvSpPr>
            <a:spLocks noChangeArrowheads="1"/>
          </p:cNvSpPr>
          <p:nvPr/>
        </p:nvSpPr>
        <p:spPr bwMode="auto">
          <a:xfrm>
            <a:off x="9980735" y="2211402"/>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3" name="Rectangle 28"/>
          <p:cNvSpPr>
            <a:spLocks noChangeArrowheads="1"/>
          </p:cNvSpPr>
          <p:nvPr/>
        </p:nvSpPr>
        <p:spPr bwMode="auto">
          <a:xfrm>
            <a:off x="7939454" y="15652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4" name="Rectangle 29"/>
          <p:cNvSpPr>
            <a:spLocks noChangeArrowheads="1"/>
          </p:cNvSpPr>
          <p:nvPr/>
        </p:nvSpPr>
        <p:spPr bwMode="auto">
          <a:xfrm>
            <a:off x="8223739" y="1949453"/>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5" name="Rectangle 32"/>
          <p:cNvSpPr>
            <a:spLocks noChangeArrowheads="1"/>
          </p:cNvSpPr>
          <p:nvPr/>
        </p:nvSpPr>
        <p:spPr bwMode="auto">
          <a:xfrm>
            <a:off x="6273320" y="2184414"/>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6" name="Rectangle 33"/>
          <p:cNvSpPr>
            <a:spLocks noChangeArrowheads="1"/>
          </p:cNvSpPr>
          <p:nvPr/>
        </p:nvSpPr>
        <p:spPr bwMode="auto">
          <a:xfrm>
            <a:off x="6503377" y="2516202"/>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7" name="Rectangle 34"/>
          <p:cNvSpPr>
            <a:spLocks noChangeArrowheads="1"/>
          </p:cNvSpPr>
          <p:nvPr/>
        </p:nvSpPr>
        <p:spPr bwMode="auto">
          <a:xfrm>
            <a:off x="6613281" y="1746250"/>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8" name="Rectangle 37"/>
          <p:cNvSpPr>
            <a:spLocks noChangeArrowheads="1"/>
          </p:cNvSpPr>
          <p:nvPr/>
        </p:nvSpPr>
        <p:spPr bwMode="auto">
          <a:xfrm>
            <a:off x="6315808" y="138431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9" name="Rounded Rectangle 43"/>
          <p:cNvSpPr>
            <a:spLocks noChangeArrowheads="1"/>
          </p:cNvSpPr>
          <p:nvPr/>
        </p:nvSpPr>
        <p:spPr bwMode="auto">
          <a:xfrm>
            <a:off x="9236320" y="1311275"/>
            <a:ext cx="1395046" cy="204470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0" name="Rounded Rectangle 44"/>
          <p:cNvSpPr>
            <a:spLocks noChangeArrowheads="1"/>
          </p:cNvSpPr>
          <p:nvPr/>
        </p:nvSpPr>
        <p:spPr bwMode="auto">
          <a:xfrm>
            <a:off x="9315458" y="1463677"/>
            <a:ext cx="1198685" cy="65087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1" name="Rounded Rectangle 45"/>
          <p:cNvSpPr>
            <a:spLocks noChangeArrowheads="1"/>
          </p:cNvSpPr>
          <p:nvPr/>
        </p:nvSpPr>
        <p:spPr bwMode="auto">
          <a:xfrm>
            <a:off x="7665435" y="1311277"/>
            <a:ext cx="1169377" cy="109537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2" name="Rounded Rectangle 46"/>
          <p:cNvSpPr>
            <a:spLocks noChangeArrowheads="1"/>
          </p:cNvSpPr>
          <p:nvPr/>
        </p:nvSpPr>
        <p:spPr bwMode="auto">
          <a:xfrm>
            <a:off x="9382866" y="2157413"/>
            <a:ext cx="1197219" cy="86995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3" name="Rounded Rectangle 47"/>
          <p:cNvSpPr>
            <a:spLocks noChangeArrowheads="1"/>
          </p:cNvSpPr>
          <p:nvPr/>
        </p:nvSpPr>
        <p:spPr bwMode="auto">
          <a:xfrm>
            <a:off x="6138504" y="1384300"/>
            <a:ext cx="1198685" cy="693738"/>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4" name="Rounded Rectangle 48"/>
          <p:cNvSpPr>
            <a:spLocks noChangeArrowheads="1"/>
          </p:cNvSpPr>
          <p:nvPr/>
        </p:nvSpPr>
        <p:spPr bwMode="auto">
          <a:xfrm>
            <a:off x="6138504" y="2114550"/>
            <a:ext cx="1198685" cy="73025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5" name="Rounded Rectangle 49"/>
          <p:cNvSpPr>
            <a:spLocks noChangeArrowheads="1"/>
          </p:cNvSpPr>
          <p:nvPr/>
        </p:nvSpPr>
        <p:spPr bwMode="auto">
          <a:xfrm>
            <a:off x="6065235" y="1311289"/>
            <a:ext cx="1345223" cy="182562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6" name="TextBox 50"/>
          <p:cNvSpPr txBox="1">
            <a:spLocks noChangeArrowheads="1"/>
          </p:cNvSpPr>
          <p:nvPr/>
        </p:nvSpPr>
        <p:spPr bwMode="auto">
          <a:xfrm>
            <a:off x="6540013" y="2771775"/>
            <a:ext cx="351378" cy="369332"/>
          </a:xfrm>
          <a:prstGeom prst="rect">
            <a:avLst/>
          </a:prstGeom>
          <a:noFill/>
          <a:ln w="9525">
            <a:noFill/>
            <a:miter lim="800000"/>
            <a:headEnd/>
            <a:tailEnd/>
          </a:ln>
        </p:spPr>
        <p:txBody>
          <a:bodyPr wrap="square">
            <a:spAutoFit/>
          </a:bodyPr>
          <a:lstStyle/>
          <a:p>
            <a:r>
              <a:rPr lang="en-GB" sz="1800" dirty="0"/>
              <a:t>A</a:t>
            </a:r>
          </a:p>
        </p:txBody>
      </p:sp>
      <p:sp>
        <p:nvSpPr>
          <p:cNvPr id="21527" name="TextBox 53"/>
          <p:cNvSpPr txBox="1">
            <a:spLocks noChangeArrowheads="1"/>
          </p:cNvSpPr>
          <p:nvPr/>
        </p:nvSpPr>
        <p:spPr bwMode="auto">
          <a:xfrm>
            <a:off x="6833097" y="1384300"/>
            <a:ext cx="437039" cy="369332"/>
          </a:xfrm>
          <a:prstGeom prst="rect">
            <a:avLst/>
          </a:prstGeom>
          <a:noFill/>
          <a:ln w="9525">
            <a:noFill/>
            <a:miter lim="800000"/>
            <a:headEnd/>
            <a:tailEnd/>
          </a:ln>
        </p:spPr>
        <p:txBody>
          <a:bodyPr wrap="square">
            <a:spAutoFit/>
          </a:bodyPr>
          <a:lstStyle/>
          <a:p>
            <a:r>
              <a:rPr lang="en-GB" sz="1800" dirty="0"/>
              <a:t>A</a:t>
            </a:r>
            <a:r>
              <a:rPr lang="en-GB" sz="1800" baseline="-25000" dirty="0"/>
              <a:t>1</a:t>
            </a:r>
            <a:endParaRPr lang="en-GB" sz="1800" dirty="0"/>
          </a:p>
        </p:txBody>
      </p:sp>
      <p:sp>
        <p:nvSpPr>
          <p:cNvPr id="21528" name="TextBox 54"/>
          <p:cNvSpPr txBox="1">
            <a:spLocks noChangeArrowheads="1"/>
          </p:cNvSpPr>
          <p:nvPr/>
        </p:nvSpPr>
        <p:spPr bwMode="auto">
          <a:xfrm>
            <a:off x="9778513" y="2990850"/>
            <a:ext cx="351366" cy="369332"/>
          </a:xfrm>
          <a:prstGeom prst="rect">
            <a:avLst/>
          </a:prstGeom>
          <a:noFill/>
          <a:ln w="9525">
            <a:noFill/>
            <a:miter lim="800000"/>
            <a:headEnd/>
            <a:tailEnd/>
          </a:ln>
        </p:spPr>
        <p:txBody>
          <a:bodyPr wrap="square">
            <a:spAutoFit/>
          </a:bodyPr>
          <a:lstStyle/>
          <a:p>
            <a:r>
              <a:rPr lang="en-GB" sz="1800" dirty="0"/>
              <a:t>C</a:t>
            </a:r>
          </a:p>
        </p:txBody>
      </p:sp>
      <p:sp>
        <p:nvSpPr>
          <p:cNvPr id="21529" name="TextBox 55"/>
          <p:cNvSpPr txBox="1">
            <a:spLocks noChangeArrowheads="1"/>
          </p:cNvSpPr>
          <p:nvPr/>
        </p:nvSpPr>
        <p:spPr bwMode="auto">
          <a:xfrm>
            <a:off x="8433297" y="1347789"/>
            <a:ext cx="338629" cy="369332"/>
          </a:xfrm>
          <a:prstGeom prst="rect">
            <a:avLst/>
          </a:prstGeom>
          <a:noFill/>
          <a:ln w="9525">
            <a:noFill/>
            <a:miter lim="800000"/>
            <a:headEnd/>
            <a:tailEnd/>
          </a:ln>
        </p:spPr>
        <p:txBody>
          <a:bodyPr wrap="square">
            <a:spAutoFit/>
          </a:bodyPr>
          <a:lstStyle/>
          <a:p>
            <a:r>
              <a:rPr lang="en-GB" sz="1800" dirty="0"/>
              <a:t>B</a:t>
            </a:r>
          </a:p>
        </p:txBody>
      </p:sp>
      <p:sp>
        <p:nvSpPr>
          <p:cNvPr id="21530" name="TextBox 56"/>
          <p:cNvSpPr txBox="1">
            <a:spLocks noChangeArrowheads="1"/>
          </p:cNvSpPr>
          <p:nvPr/>
        </p:nvSpPr>
        <p:spPr bwMode="auto">
          <a:xfrm>
            <a:off x="6759827" y="2187575"/>
            <a:ext cx="437039" cy="369332"/>
          </a:xfrm>
          <a:prstGeom prst="rect">
            <a:avLst/>
          </a:prstGeom>
          <a:noFill/>
          <a:ln w="9525">
            <a:noFill/>
            <a:miter lim="800000"/>
            <a:headEnd/>
            <a:tailEnd/>
          </a:ln>
        </p:spPr>
        <p:txBody>
          <a:bodyPr wrap="square">
            <a:spAutoFit/>
          </a:bodyPr>
          <a:lstStyle/>
          <a:p>
            <a:r>
              <a:rPr lang="en-GB" sz="1800" dirty="0"/>
              <a:t>A</a:t>
            </a:r>
            <a:r>
              <a:rPr lang="en-GB" sz="1800" baseline="-25000" dirty="0"/>
              <a:t>2</a:t>
            </a:r>
            <a:endParaRPr lang="en-GB" sz="1800" dirty="0"/>
          </a:p>
        </p:txBody>
      </p:sp>
      <p:sp>
        <p:nvSpPr>
          <p:cNvPr id="21531" name="TextBox 57"/>
          <p:cNvSpPr txBox="1">
            <a:spLocks noChangeArrowheads="1"/>
          </p:cNvSpPr>
          <p:nvPr/>
        </p:nvSpPr>
        <p:spPr bwMode="auto">
          <a:xfrm>
            <a:off x="9819550" y="1749425"/>
            <a:ext cx="436951" cy="369332"/>
          </a:xfrm>
          <a:prstGeom prst="rect">
            <a:avLst/>
          </a:prstGeom>
          <a:noFill/>
          <a:ln w="9525">
            <a:noFill/>
            <a:miter lim="800000"/>
            <a:headEnd/>
            <a:tailEnd/>
          </a:ln>
        </p:spPr>
        <p:txBody>
          <a:bodyPr wrap="square">
            <a:spAutoFit/>
          </a:bodyPr>
          <a:lstStyle/>
          <a:p>
            <a:r>
              <a:rPr lang="en-GB" sz="1800" dirty="0"/>
              <a:t>C</a:t>
            </a:r>
            <a:r>
              <a:rPr lang="en-GB" sz="1800" baseline="-25000" dirty="0"/>
              <a:t>1</a:t>
            </a:r>
            <a:endParaRPr lang="en-GB" sz="1800" dirty="0"/>
          </a:p>
        </p:txBody>
      </p:sp>
      <p:sp>
        <p:nvSpPr>
          <p:cNvPr id="21532" name="TextBox 58"/>
          <p:cNvSpPr txBox="1">
            <a:spLocks noChangeArrowheads="1"/>
          </p:cNvSpPr>
          <p:nvPr/>
        </p:nvSpPr>
        <p:spPr bwMode="auto">
          <a:xfrm>
            <a:off x="10002723" y="2589214"/>
            <a:ext cx="436951" cy="369332"/>
          </a:xfrm>
          <a:prstGeom prst="rect">
            <a:avLst/>
          </a:prstGeom>
          <a:noFill/>
          <a:ln w="9525">
            <a:noFill/>
            <a:miter lim="800000"/>
            <a:headEnd/>
            <a:tailEnd/>
          </a:ln>
        </p:spPr>
        <p:txBody>
          <a:bodyPr wrap="square">
            <a:spAutoFit/>
          </a:bodyPr>
          <a:lstStyle/>
          <a:p>
            <a:r>
              <a:rPr lang="en-GB" sz="1800" dirty="0"/>
              <a:t>C</a:t>
            </a:r>
            <a:r>
              <a:rPr lang="en-GB" sz="1800" baseline="-25000" dirty="0"/>
              <a:t>2</a:t>
            </a:r>
            <a:endParaRPr lang="en-GB" sz="1800" dirty="0"/>
          </a:p>
        </p:txBody>
      </p:sp>
      <p:sp>
        <p:nvSpPr>
          <p:cNvPr id="61" name="Rectangle 60"/>
          <p:cNvSpPr/>
          <p:nvPr/>
        </p:nvSpPr>
        <p:spPr bwMode="auto">
          <a:xfrm>
            <a:off x="7081859" y="3355977"/>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p>
        </p:txBody>
      </p:sp>
      <p:sp>
        <p:nvSpPr>
          <p:cNvPr id="62" name="Rectangle 61"/>
          <p:cNvSpPr/>
          <p:nvPr/>
        </p:nvSpPr>
        <p:spPr bwMode="auto">
          <a:xfrm>
            <a:off x="7045346"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B</a:t>
            </a:r>
          </a:p>
        </p:txBody>
      </p:sp>
      <p:sp>
        <p:nvSpPr>
          <p:cNvPr id="63" name="Rectangle 62"/>
          <p:cNvSpPr/>
          <p:nvPr/>
        </p:nvSpPr>
        <p:spPr bwMode="auto">
          <a:xfrm>
            <a:off x="7081859" y="5181639"/>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p>
        </p:txBody>
      </p:sp>
      <p:sp>
        <p:nvSpPr>
          <p:cNvPr id="64" name="Rectangle 63"/>
          <p:cNvSpPr/>
          <p:nvPr/>
        </p:nvSpPr>
        <p:spPr bwMode="auto">
          <a:xfrm>
            <a:off x="7921658" y="3027372"/>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r>
              <a:rPr lang="en-GB" sz="1800" baseline="-25000" dirty="0">
                <a:solidFill>
                  <a:schemeClr val="bg1"/>
                </a:solidFill>
              </a:rPr>
              <a:t>1</a:t>
            </a:r>
            <a:endParaRPr lang="en-GB" sz="1800" dirty="0">
              <a:solidFill>
                <a:schemeClr val="bg1"/>
              </a:solidFill>
            </a:endParaRPr>
          </a:p>
        </p:txBody>
      </p:sp>
      <p:sp>
        <p:nvSpPr>
          <p:cNvPr id="65" name="Rectangle 64"/>
          <p:cNvSpPr/>
          <p:nvPr/>
        </p:nvSpPr>
        <p:spPr bwMode="auto">
          <a:xfrm>
            <a:off x="7921658" y="3721108"/>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r>
              <a:rPr lang="en-GB" sz="1800" baseline="-25000" dirty="0">
                <a:solidFill>
                  <a:schemeClr val="bg1"/>
                </a:solidFill>
              </a:rPr>
              <a:t>2</a:t>
            </a:r>
            <a:endParaRPr lang="en-GB" sz="1800" dirty="0">
              <a:solidFill>
                <a:schemeClr val="bg1"/>
              </a:solidFill>
            </a:endParaRPr>
          </a:p>
        </p:txBody>
      </p:sp>
      <p:sp>
        <p:nvSpPr>
          <p:cNvPr id="66" name="Rectangle 65"/>
          <p:cNvSpPr/>
          <p:nvPr/>
        </p:nvSpPr>
        <p:spPr bwMode="auto">
          <a:xfrm>
            <a:off x="7958171" y="5619795"/>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r>
              <a:rPr lang="en-GB" sz="1800" baseline="-25000" dirty="0">
                <a:solidFill>
                  <a:schemeClr val="bg1"/>
                </a:solidFill>
              </a:rPr>
              <a:t>2</a:t>
            </a:r>
            <a:endParaRPr lang="en-GB" sz="1800" dirty="0">
              <a:solidFill>
                <a:schemeClr val="bg1"/>
              </a:solidFill>
            </a:endParaRPr>
          </a:p>
        </p:txBody>
      </p:sp>
      <p:sp>
        <p:nvSpPr>
          <p:cNvPr id="67" name="Rectangle 66"/>
          <p:cNvSpPr/>
          <p:nvPr/>
        </p:nvSpPr>
        <p:spPr bwMode="auto">
          <a:xfrm>
            <a:off x="7958171" y="4962561"/>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r>
              <a:rPr lang="en-GB" sz="1800" baseline="-25000" dirty="0">
                <a:solidFill>
                  <a:schemeClr val="bg1"/>
                </a:solidFill>
              </a:rPr>
              <a:t>1</a:t>
            </a:r>
            <a:endParaRPr lang="en-GB" sz="1800" dirty="0">
              <a:solidFill>
                <a:schemeClr val="bg1"/>
              </a:solidFill>
            </a:endParaRPr>
          </a:p>
        </p:txBody>
      </p:sp>
      <p:sp>
        <p:nvSpPr>
          <p:cNvPr id="68" name="Rectangle 67"/>
          <p:cNvSpPr/>
          <p:nvPr/>
        </p:nvSpPr>
        <p:spPr bwMode="auto">
          <a:xfrm>
            <a:off x="8724936" y="288130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69" name="Rectangle 68"/>
          <p:cNvSpPr/>
          <p:nvPr/>
        </p:nvSpPr>
        <p:spPr bwMode="auto">
          <a:xfrm>
            <a:off x="8724936" y="324643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0" name="Rectangle 69"/>
          <p:cNvSpPr/>
          <p:nvPr/>
        </p:nvSpPr>
        <p:spPr bwMode="auto">
          <a:xfrm>
            <a:off x="7958163" y="419577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1" name="Rectangle 70"/>
          <p:cNvSpPr/>
          <p:nvPr/>
        </p:nvSpPr>
        <p:spPr bwMode="auto">
          <a:xfrm>
            <a:off x="8724936" y="361156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2" name="Rectangle 71"/>
          <p:cNvSpPr/>
          <p:nvPr/>
        </p:nvSpPr>
        <p:spPr bwMode="auto">
          <a:xfrm>
            <a:off x="8724936" y="397669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3" name="Rectangle 72"/>
          <p:cNvSpPr/>
          <p:nvPr/>
        </p:nvSpPr>
        <p:spPr bwMode="auto">
          <a:xfrm>
            <a:off x="7958163" y="456090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4" name="Rectangle 73"/>
          <p:cNvSpPr/>
          <p:nvPr/>
        </p:nvSpPr>
        <p:spPr bwMode="auto">
          <a:xfrm>
            <a:off x="8724936" y="5035572"/>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5" name="Rectangle 74"/>
          <p:cNvSpPr/>
          <p:nvPr/>
        </p:nvSpPr>
        <p:spPr bwMode="auto">
          <a:xfrm>
            <a:off x="8724936" y="463392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6" name="Rectangle 75"/>
          <p:cNvSpPr/>
          <p:nvPr/>
        </p:nvSpPr>
        <p:spPr bwMode="auto">
          <a:xfrm>
            <a:off x="8724936" y="5692806"/>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7" name="Rectangle 76"/>
          <p:cNvSpPr/>
          <p:nvPr/>
        </p:nvSpPr>
        <p:spPr bwMode="auto">
          <a:xfrm>
            <a:off x="8724936" y="536418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8" name="Rectangle 77"/>
          <p:cNvSpPr/>
          <p:nvPr/>
        </p:nvSpPr>
        <p:spPr bwMode="auto">
          <a:xfrm>
            <a:off x="8724936" y="602142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cxnSp>
        <p:nvCxnSpPr>
          <p:cNvPr id="21587" name="Elbow Connector 79"/>
          <p:cNvCxnSpPr>
            <a:cxnSpLocks noChangeShapeType="1"/>
          </p:cNvCxnSpPr>
          <p:nvPr/>
        </p:nvCxnSpPr>
        <p:spPr bwMode="auto">
          <a:xfrm flipV="1">
            <a:off x="8323392" y="3027377"/>
            <a:ext cx="401515" cy="200025"/>
          </a:xfrm>
          <a:prstGeom prst="bentConnector3">
            <a:avLst>
              <a:gd name="adj1" fmla="val 50000"/>
            </a:avLst>
          </a:prstGeom>
          <a:noFill/>
          <a:ln w="9525" algn="ctr">
            <a:solidFill>
              <a:schemeClr val="tx1"/>
            </a:solidFill>
            <a:round/>
            <a:headEnd/>
            <a:tailEnd/>
          </a:ln>
        </p:spPr>
      </p:cxnSp>
      <p:cxnSp>
        <p:nvCxnSpPr>
          <p:cNvPr id="21588" name="Elbow Connector 81"/>
          <p:cNvCxnSpPr>
            <a:cxnSpLocks noChangeShapeType="1"/>
          </p:cNvCxnSpPr>
          <p:nvPr/>
        </p:nvCxnSpPr>
        <p:spPr bwMode="auto">
          <a:xfrm>
            <a:off x="8323392" y="3227388"/>
            <a:ext cx="401515" cy="165100"/>
          </a:xfrm>
          <a:prstGeom prst="bentConnector3">
            <a:avLst>
              <a:gd name="adj1" fmla="val 50000"/>
            </a:avLst>
          </a:prstGeom>
          <a:noFill/>
          <a:ln w="9525" algn="ctr">
            <a:solidFill>
              <a:schemeClr val="tx1"/>
            </a:solidFill>
            <a:round/>
            <a:headEnd/>
            <a:tailEnd/>
          </a:ln>
        </p:spPr>
      </p:cxnSp>
      <p:cxnSp>
        <p:nvCxnSpPr>
          <p:cNvPr id="21589" name="Elbow Connector 83"/>
          <p:cNvCxnSpPr>
            <a:cxnSpLocks noChangeShapeType="1"/>
          </p:cNvCxnSpPr>
          <p:nvPr/>
        </p:nvCxnSpPr>
        <p:spPr bwMode="auto">
          <a:xfrm flipV="1">
            <a:off x="8323392" y="3757613"/>
            <a:ext cx="401515" cy="165100"/>
          </a:xfrm>
          <a:prstGeom prst="bentConnector3">
            <a:avLst>
              <a:gd name="adj1" fmla="val 50000"/>
            </a:avLst>
          </a:prstGeom>
          <a:noFill/>
          <a:ln w="9525" algn="ctr">
            <a:solidFill>
              <a:schemeClr val="tx1"/>
            </a:solidFill>
            <a:round/>
            <a:headEnd/>
            <a:tailEnd/>
          </a:ln>
        </p:spPr>
      </p:cxnSp>
      <p:cxnSp>
        <p:nvCxnSpPr>
          <p:cNvPr id="21590" name="Elbow Connector 85"/>
          <p:cNvCxnSpPr>
            <a:cxnSpLocks noChangeShapeType="1"/>
          </p:cNvCxnSpPr>
          <p:nvPr/>
        </p:nvCxnSpPr>
        <p:spPr bwMode="auto">
          <a:xfrm>
            <a:off x="8323392" y="3922722"/>
            <a:ext cx="401515" cy="200025"/>
          </a:xfrm>
          <a:prstGeom prst="bentConnector3">
            <a:avLst>
              <a:gd name="adj1" fmla="val 50000"/>
            </a:avLst>
          </a:prstGeom>
          <a:noFill/>
          <a:ln w="9525" algn="ctr">
            <a:solidFill>
              <a:schemeClr val="tx1"/>
            </a:solidFill>
            <a:round/>
            <a:headEnd/>
            <a:tailEnd/>
          </a:ln>
        </p:spPr>
      </p:cxnSp>
      <p:cxnSp>
        <p:nvCxnSpPr>
          <p:cNvPr id="21591" name="Elbow Connector 91"/>
          <p:cNvCxnSpPr>
            <a:cxnSpLocks noChangeShapeType="1"/>
          </p:cNvCxnSpPr>
          <p:nvPr/>
        </p:nvCxnSpPr>
        <p:spPr bwMode="auto">
          <a:xfrm>
            <a:off x="7483719" y="3557594"/>
            <a:ext cx="438150" cy="365125"/>
          </a:xfrm>
          <a:prstGeom prst="bentConnector3">
            <a:avLst>
              <a:gd name="adj1" fmla="val 50000"/>
            </a:avLst>
          </a:prstGeom>
          <a:noFill/>
          <a:ln w="9525" algn="ctr">
            <a:solidFill>
              <a:schemeClr val="tx1"/>
            </a:solidFill>
            <a:round/>
            <a:headEnd/>
            <a:tailEnd/>
          </a:ln>
        </p:spPr>
      </p:cxnSp>
      <p:cxnSp>
        <p:nvCxnSpPr>
          <p:cNvPr id="21592" name="Elbow Connector 94"/>
          <p:cNvCxnSpPr>
            <a:cxnSpLocks noChangeShapeType="1"/>
          </p:cNvCxnSpPr>
          <p:nvPr/>
        </p:nvCxnSpPr>
        <p:spPr bwMode="auto">
          <a:xfrm flipV="1">
            <a:off x="7483719" y="3227388"/>
            <a:ext cx="438150" cy="330200"/>
          </a:xfrm>
          <a:prstGeom prst="bentConnector3">
            <a:avLst>
              <a:gd name="adj1" fmla="val 50000"/>
            </a:avLst>
          </a:prstGeom>
          <a:noFill/>
          <a:ln w="9525" algn="ctr">
            <a:solidFill>
              <a:schemeClr val="tx1"/>
            </a:solidFill>
            <a:round/>
            <a:headEnd/>
            <a:tailEnd/>
          </a:ln>
        </p:spPr>
      </p:cxnSp>
      <p:cxnSp>
        <p:nvCxnSpPr>
          <p:cNvPr id="21593" name="Elbow Connector 97"/>
          <p:cNvCxnSpPr>
            <a:cxnSpLocks noChangeShapeType="1"/>
          </p:cNvCxnSpPr>
          <p:nvPr/>
        </p:nvCxnSpPr>
        <p:spPr bwMode="auto">
          <a:xfrm flipV="1">
            <a:off x="7447084" y="4341827"/>
            <a:ext cx="511420" cy="238125"/>
          </a:xfrm>
          <a:prstGeom prst="bentConnector3">
            <a:avLst>
              <a:gd name="adj1" fmla="val 50000"/>
            </a:avLst>
          </a:prstGeom>
          <a:noFill/>
          <a:ln w="9525" algn="ctr">
            <a:solidFill>
              <a:schemeClr val="tx1"/>
            </a:solidFill>
            <a:round/>
            <a:headEnd/>
            <a:tailEnd/>
          </a:ln>
        </p:spPr>
      </p:cxnSp>
      <p:cxnSp>
        <p:nvCxnSpPr>
          <p:cNvPr id="21594" name="Elbow Connector 99"/>
          <p:cNvCxnSpPr>
            <a:cxnSpLocks noChangeShapeType="1"/>
          </p:cNvCxnSpPr>
          <p:nvPr/>
        </p:nvCxnSpPr>
        <p:spPr bwMode="auto">
          <a:xfrm>
            <a:off x="7447084" y="4579938"/>
            <a:ext cx="511420" cy="127000"/>
          </a:xfrm>
          <a:prstGeom prst="bentConnector3">
            <a:avLst>
              <a:gd name="adj1" fmla="val 50000"/>
            </a:avLst>
          </a:prstGeom>
          <a:noFill/>
          <a:ln w="9525" algn="ctr">
            <a:solidFill>
              <a:schemeClr val="tx1"/>
            </a:solidFill>
            <a:round/>
            <a:headEnd/>
            <a:tailEnd/>
          </a:ln>
        </p:spPr>
      </p:cxnSp>
      <p:cxnSp>
        <p:nvCxnSpPr>
          <p:cNvPr id="21595" name="Elbow Connector 101"/>
          <p:cNvCxnSpPr>
            <a:cxnSpLocks noChangeShapeType="1"/>
          </p:cNvCxnSpPr>
          <p:nvPr/>
        </p:nvCxnSpPr>
        <p:spPr bwMode="auto">
          <a:xfrm flipV="1">
            <a:off x="8360020" y="4779977"/>
            <a:ext cx="364880" cy="384175"/>
          </a:xfrm>
          <a:prstGeom prst="bentConnector3">
            <a:avLst>
              <a:gd name="adj1" fmla="val 50000"/>
            </a:avLst>
          </a:prstGeom>
          <a:noFill/>
          <a:ln w="9525" algn="ctr">
            <a:solidFill>
              <a:schemeClr val="tx1"/>
            </a:solidFill>
            <a:round/>
            <a:headEnd/>
            <a:tailEnd/>
          </a:ln>
        </p:spPr>
      </p:cxnSp>
      <p:cxnSp>
        <p:nvCxnSpPr>
          <p:cNvPr id="21596" name="Elbow Connector 103"/>
          <p:cNvCxnSpPr>
            <a:cxnSpLocks noChangeShapeType="1"/>
          </p:cNvCxnSpPr>
          <p:nvPr/>
        </p:nvCxnSpPr>
        <p:spPr bwMode="auto">
          <a:xfrm>
            <a:off x="8360020" y="5164138"/>
            <a:ext cx="364880" cy="17462"/>
          </a:xfrm>
          <a:prstGeom prst="bentConnector3">
            <a:avLst>
              <a:gd name="adj1" fmla="val 50000"/>
            </a:avLst>
          </a:prstGeom>
          <a:noFill/>
          <a:ln w="9525" algn="ctr">
            <a:solidFill>
              <a:schemeClr val="tx1"/>
            </a:solidFill>
            <a:round/>
            <a:headEnd/>
            <a:tailEnd/>
          </a:ln>
        </p:spPr>
      </p:cxnSp>
      <p:cxnSp>
        <p:nvCxnSpPr>
          <p:cNvPr id="21597" name="Elbow Connector 105"/>
          <p:cNvCxnSpPr>
            <a:cxnSpLocks noChangeShapeType="1"/>
          </p:cNvCxnSpPr>
          <p:nvPr/>
        </p:nvCxnSpPr>
        <p:spPr bwMode="auto">
          <a:xfrm flipV="1">
            <a:off x="8360020" y="5510213"/>
            <a:ext cx="364880" cy="311150"/>
          </a:xfrm>
          <a:prstGeom prst="bentConnector3">
            <a:avLst>
              <a:gd name="adj1" fmla="val 50000"/>
            </a:avLst>
          </a:prstGeom>
          <a:noFill/>
          <a:ln w="9525" algn="ctr">
            <a:solidFill>
              <a:schemeClr val="tx1"/>
            </a:solidFill>
            <a:round/>
            <a:headEnd/>
            <a:tailEnd/>
          </a:ln>
        </p:spPr>
      </p:cxnSp>
      <p:cxnSp>
        <p:nvCxnSpPr>
          <p:cNvPr id="21598" name="Elbow Connector 113"/>
          <p:cNvCxnSpPr>
            <a:cxnSpLocks noChangeShapeType="1"/>
          </p:cNvCxnSpPr>
          <p:nvPr/>
        </p:nvCxnSpPr>
        <p:spPr bwMode="auto">
          <a:xfrm>
            <a:off x="8360020" y="5821363"/>
            <a:ext cx="364880" cy="17462"/>
          </a:xfrm>
          <a:prstGeom prst="bentConnector3">
            <a:avLst>
              <a:gd name="adj1" fmla="val 50000"/>
            </a:avLst>
          </a:prstGeom>
          <a:noFill/>
          <a:ln w="9525" algn="ctr">
            <a:solidFill>
              <a:schemeClr val="tx1"/>
            </a:solidFill>
            <a:round/>
            <a:headEnd/>
            <a:tailEnd/>
          </a:ln>
        </p:spPr>
      </p:cxnSp>
      <p:cxnSp>
        <p:nvCxnSpPr>
          <p:cNvPr id="21599" name="Elbow Connector 115"/>
          <p:cNvCxnSpPr>
            <a:cxnSpLocks noChangeShapeType="1"/>
          </p:cNvCxnSpPr>
          <p:nvPr/>
        </p:nvCxnSpPr>
        <p:spPr bwMode="auto">
          <a:xfrm>
            <a:off x="8360020" y="5821377"/>
            <a:ext cx="364880" cy="346075"/>
          </a:xfrm>
          <a:prstGeom prst="bentConnector3">
            <a:avLst>
              <a:gd name="adj1" fmla="val 50000"/>
            </a:avLst>
          </a:prstGeom>
          <a:noFill/>
          <a:ln w="9525" algn="ctr">
            <a:solidFill>
              <a:schemeClr val="tx1"/>
            </a:solidFill>
            <a:round/>
            <a:headEnd/>
            <a:tailEnd/>
          </a:ln>
        </p:spPr>
      </p:cxnSp>
      <p:cxnSp>
        <p:nvCxnSpPr>
          <p:cNvPr id="21600" name="Elbow Connector 117"/>
          <p:cNvCxnSpPr>
            <a:cxnSpLocks noChangeShapeType="1"/>
          </p:cNvCxnSpPr>
          <p:nvPr/>
        </p:nvCxnSpPr>
        <p:spPr bwMode="auto">
          <a:xfrm flipV="1">
            <a:off x="7483720" y="5164152"/>
            <a:ext cx="474785" cy="219075"/>
          </a:xfrm>
          <a:prstGeom prst="bentConnector3">
            <a:avLst>
              <a:gd name="adj1" fmla="val 50000"/>
            </a:avLst>
          </a:prstGeom>
          <a:noFill/>
          <a:ln w="9525" algn="ctr">
            <a:solidFill>
              <a:schemeClr val="tx1"/>
            </a:solidFill>
            <a:round/>
            <a:headEnd/>
            <a:tailEnd/>
          </a:ln>
        </p:spPr>
      </p:cxnSp>
      <p:cxnSp>
        <p:nvCxnSpPr>
          <p:cNvPr id="21601" name="Elbow Connector 119"/>
          <p:cNvCxnSpPr>
            <a:cxnSpLocks noChangeShapeType="1"/>
          </p:cNvCxnSpPr>
          <p:nvPr/>
        </p:nvCxnSpPr>
        <p:spPr bwMode="auto">
          <a:xfrm rot="10800000">
            <a:off x="7483720" y="5383213"/>
            <a:ext cx="474785" cy="438150"/>
          </a:xfrm>
          <a:prstGeom prst="bentConnector3">
            <a:avLst>
              <a:gd name="adj1" fmla="val 50000"/>
            </a:avLst>
          </a:prstGeom>
          <a:noFill/>
          <a:ln w="9525" algn="ctr">
            <a:solidFill>
              <a:schemeClr val="tx1"/>
            </a:solidFill>
            <a:round/>
            <a:headEnd/>
            <a:tailEnd/>
          </a:ln>
        </p:spPr>
      </p:cxnSp>
      <p:sp>
        <p:nvSpPr>
          <p:cNvPr id="121" name="Rectangle 120"/>
          <p:cNvSpPr/>
          <p:nvPr/>
        </p:nvSpPr>
        <p:spPr bwMode="auto">
          <a:xfrm>
            <a:off x="5913443"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bg1"/>
              </a:solidFill>
            </a:endParaRPr>
          </a:p>
        </p:txBody>
      </p:sp>
      <p:cxnSp>
        <p:nvCxnSpPr>
          <p:cNvPr id="21605" name="Elbow Connector 122"/>
          <p:cNvCxnSpPr>
            <a:cxnSpLocks noChangeShapeType="1"/>
          </p:cNvCxnSpPr>
          <p:nvPr/>
        </p:nvCxnSpPr>
        <p:spPr bwMode="auto">
          <a:xfrm flipV="1">
            <a:off x="6315815" y="3557588"/>
            <a:ext cx="766397" cy="1022350"/>
          </a:xfrm>
          <a:prstGeom prst="bentConnector3">
            <a:avLst>
              <a:gd name="adj1" fmla="val 50000"/>
            </a:avLst>
          </a:prstGeom>
          <a:noFill/>
          <a:ln w="9525" algn="ctr">
            <a:solidFill>
              <a:schemeClr val="tx1"/>
            </a:solidFill>
            <a:round/>
            <a:headEnd/>
            <a:tailEnd/>
          </a:ln>
        </p:spPr>
      </p:cxnSp>
      <p:cxnSp>
        <p:nvCxnSpPr>
          <p:cNvPr id="21606" name="Elbow Connector 128"/>
          <p:cNvCxnSpPr>
            <a:cxnSpLocks noChangeShapeType="1"/>
          </p:cNvCxnSpPr>
          <p:nvPr/>
        </p:nvCxnSpPr>
        <p:spPr bwMode="auto">
          <a:xfrm>
            <a:off x="6315815" y="4579952"/>
            <a:ext cx="766397" cy="803275"/>
          </a:xfrm>
          <a:prstGeom prst="bentConnector3">
            <a:avLst>
              <a:gd name="adj1" fmla="val 50000"/>
            </a:avLst>
          </a:prstGeom>
          <a:noFill/>
          <a:ln w="9525" algn="ctr">
            <a:solidFill>
              <a:schemeClr val="tx1"/>
            </a:solidFill>
            <a:round/>
            <a:headEnd/>
            <a:tailEnd/>
          </a:ln>
        </p:spPr>
      </p:cxnSp>
      <p:cxnSp>
        <p:nvCxnSpPr>
          <p:cNvPr id="21607" name="Elbow Connector 130"/>
          <p:cNvCxnSpPr>
            <a:cxnSpLocks noChangeShapeType="1"/>
          </p:cNvCxnSpPr>
          <p:nvPr/>
        </p:nvCxnSpPr>
        <p:spPr bwMode="auto">
          <a:xfrm rot="10800000">
            <a:off x="6314343" y="4579952"/>
            <a:ext cx="731226" cy="1587"/>
          </a:xfrm>
          <a:prstGeom prst="bentConnector3">
            <a:avLst>
              <a:gd name="adj1" fmla="val 50000"/>
            </a:avLst>
          </a:prstGeom>
          <a:noFill/>
          <a:ln w="9525" algn="ctr">
            <a:solidFill>
              <a:schemeClr val="tx1"/>
            </a:solidFill>
            <a:round/>
            <a:headEnd/>
            <a:tailEnd/>
          </a:ln>
        </p:spPr>
      </p:cxnSp>
    </p:spTree>
    <p:extLst>
      <p:ext uri="{BB962C8B-B14F-4D97-AF65-F5344CB8AC3E}">
        <p14:creationId xmlns:p14="http://schemas.microsoft.com/office/powerpoint/2010/main" val="546821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34247" y="135857"/>
            <a:ext cx="8200128" cy="464218"/>
          </a:xfrm>
        </p:spPr>
        <p:txBody>
          <a:bodyPr/>
          <a:lstStyle/>
          <a:p>
            <a:r>
              <a:rPr lang="en-GB" sz="3600" dirty="0"/>
              <a:t>Requirements Tree Diagram</a:t>
            </a:r>
          </a:p>
        </p:txBody>
      </p:sp>
      <p:pic>
        <p:nvPicPr>
          <p:cNvPr id="2" name="Picture 1"/>
          <p:cNvPicPr>
            <a:picLocks noChangeAspect="1"/>
          </p:cNvPicPr>
          <p:nvPr/>
        </p:nvPicPr>
        <p:blipFill>
          <a:blip r:embed="rId2"/>
          <a:stretch>
            <a:fillRect/>
          </a:stretch>
        </p:blipFill>
        <p:spPr>
          <a:xfrm>
            <a:off x="2030706" y="1553348"/>
            <a:ext cx="8034337" cy="5304652"/>
          </a:xfrm>
          <a:prstGeom prst="rect">
            <a:avLst/>
          </a:prstGeom>
        </p:spPr>
      </p:pic>
    </p:spTree>
    <p:extLst>
      <p:ext uri="{BB962C8B-B14F-4D97-AF65-F5344CB8AC3E}">
        <p14:creationId xmlns:p14="http://schemas.microsoft.com/office/powerpoint/2010/main" val="16560987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quarter" idx="16"/>
          </p:nvPr>
        </p:nvSpPr>
        <p:spPr>
          <a:xfrm>
            <a:off x="634589" y="1194455"/>
            <a:ext cx="3254239" cy="4586235"/>
          </a:xfrm>
        </p:spPr>
        <p:txBody>
          <a:bodyPr>
            <a:normAutofit/>
          </a:bodyPr>
          <a:lstStyle/>
          <a:p>
            <a:pPr marL="0" indent="0">
              <a:buNone/>
            </a:pPr>
            <a:r>
              <a:rPr lang="en-US" sz="2000" b="1" dirty="0"/>
              <a:t>Pros</a:t>
            </a:r>
          </a:p>
          <a:p>
            <a:r>
              <a:rPr lang="en-US" dirty="0"/>
              <a:t>Simple to use</a:t>
            </a:r>
          </a:p>
          <a:p>
            <a:r>
              <a:rPr lang="en-US" dirty="0"/>
              <a:t>If used with the Affinity Diagram, ensures every team member contributes</a:t>
            </a:r>
          </a:p>
          <a:p>
            <a:r>
              <a:rPr lang="en-US" dirty="0"/>
              <a:t>Promotes discussion</a:t>
            </a:r>
          </a:p>
          <a:p>
            <a:r>
              <a:rPr lang="en-US" dirty="0"/>
              <a:t>Organized output</a:t>
            </a:r>
          </a:p>
          <a:p>
            <a:r>
              <a:rPr lang="en-US" dirty="0"/>
              <a:t>Simple intuitive output</a:t>
            </a:r>
          </a:p>
        </p:txBody>
      </p:sp>
      <p:sp>
        <p:nvSpPr>
          <p:cNvPr id="24580" name="Content Placeholder 3"/>
          <p:cNvSpPr>
            <a:spLocks noGrp="1"/>
          </p:cNvSpPr>
          <p:nvPr>
            <p:ph sz="quarter" idx="17"/>
          </p:nvPr>
        </p:nvSpPr>
        <p:spPr>
          <a:xfrm>
            <a:off x="4241888" y="1141263"/>
            <a:ext cx="2958849" cy="4581620"/>
          </a:xfrm>
        </p:spPr>
        <p:txBody>
          <a:bodyPr>
            <a:normAutofit/>
          </a:bodyPr>
          <a:lstStyle/>
          <a:p>
            <a:pPr marL="0" indent="0">
              <a:buNone/>
            </a:pPr>
            <a:r>
              <a:rPr lang="en-GB" sz="2000" b="1" dirty="0"/>
              <a:t>Cons</a:t>
            </a:r>
          </a:p>
          <a:p>
            <a:pPr>
              <a:tabLst>
                <a:tab pos="182563" algn="l"/>
              </a:tabLst>
            </a:pPr>
            <a:r>
              <a:rPr lang="en-GB" dirty="0"/>
              <a:t>Encourages reductionist thinking 	rather than system thinking (there will be relationships beyond the simple hierarchy)</a:t>
            </a:r>
          </a:p>
          <a:p>
            <a:pPr>
              <a:tabLst>
                <a:tab pos="182563" algn="l"/>
              </a:tabLst>
            </a:pPr>
            <a:r>
              <a:rPr lang="en-US" dirty="0"/>
              <a:t>Requires discipline to ensure consistency at all levels </a:t>
            </a:r>
          </a:p>
          <a:p>
            <a:pPr lvl="1"/>
            <a:endParaRPr lang="en-GB" dirty="0"/>
          </a:p>
        </p:txBody>
      </p:sp>
      <p:sp>
        <p:nvSpPr>
          <p:cNvPr id="24578" name="Title 1"/>
          <p:cNvSpPr>
            <a:spLocks noGrp="1"/>
          </p:cNvSpPr>
          <p:nvPr>
            <p:ph type="title"/>
          </p:nvPr>
        </p:nvSpPr>
        <p:spPr/>
        <p:txBody>
          <a:bodyPr/>
          <a:lstStyle/>
          <a:p>
            <a:r>
              <a:rPr lang="en-GB" dirty="0"/>
              <a:t>Tree Diagram Summary</a:t>
            </a:r>
          </a:p>
        </p:txBody>
      </p:sp>
      <p:sp>
        <p:nvSpPr>
          <p:cNvPr id="7" name="Content Placeholder 3">
            <a:extLst>
              <a:ext uri="{FF2B5EF4-FFF2-40B4-BE49-F238E27FC236}">
                <a16:creationId xmlns:a16="http://schemas.microsoft.com/office/drawing/2014/main" id="{7AC1B6FF-DC54-D443-876F-BE40E52DDF8C}"/>
              </a:ext>
            </a:extLst>
          </p:cNvPr>
          <p:cNvSpPr txBox="1">
            <a:spLocks/>
          </p:cNvSpPr>
          <p:nvPr/>
        </p:nvSpPr>
        <p:spPr bwMode="gray">
          <a:xfrm>
            <a:off x="7626718" y="1187151"/>
            <a:ext cx="4079507" cy="5376857"/>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sz="2400" b="1" dirty="0">
                <a:solidFill>
                  <a:schemeClr val="tx1"/>
                </a:solidFill>
              </a:rPr>
              <a:t>Tips</a:t>
            </a:r>
          </a:p>
          <a:p>
            <a:r>
              <a:rPr lang="en-US" sz="1800" dirty="0">
                <a:solidFill>
                  <a:schemeClr val="tx1"/>
                </a:solidFill>
              </a:rPr>
              <a:t>Headers need to reflect the context of the diagram</a:t>
            </a:r>
          </a:p>
          <a:p>
            <a:pPr lvl="1"/>
            <a:r>
              <a:rPr lang="en-US" sz="1400" dirty="0">
                <a:solidFill>
                  <a:schemeClr val="tx1"/>
                </a:solidFill>
              </a:rPr>
              <a:t>If using to generate requirements, headers must be requirements etc.</a:t>
            </a:r>
          </a:p>
          <a:p>
            <a:r>
              <a:rPr lang="en-US" sz="1800" dirty="0">
                <a:solidFill>
                  <a:schemeClr val="tx1"/>
                </a:solidFill>
              </a:rPr>
              <a:t>If using an Affinity Diagram to generate ides, check out duplication fully.</a:t>
            </a:r>
          </a:p>
          <a:p>
            <a:r>
              <a:rPr lang="en-US" sz="1800" dirty="0">
                <a:solidFill>
                  <a:schemeClr val="tx1"/>
                </a:solidFill>
              </a:rPr>
              <a:t>3 levels of hierarchy is usually sufficient. If more is needed consider a series of top-down Tree Diagrams</a:t>
            </a:r>
          </a:p>
          <a:p>
            <a:r>
              <a:rPr lang="en-US" sz="1800" dirty="0">
                <a:solidFill>
                  <a:schemeClr val="tx1"/>
                </a:solidFill>
              </a:rPr>
              <a:t>At each level/group go for 7 or fewer components</a:t>
            </a:r>
          </a:p>
          <a:p>
            <a:r>
              <a:rPr lang="en-US" sz="1800" dirty="0">
                <a:solidFill>
                  <a:schemeClr val="tx1"/>
                </a:solidFill>
              </a:rPr>
              <a:t>Keep the structure simple – consider different groupings</a:t>
            </a:r>
          </a:p>
          <a:p>
            <a:pPr>
              <a:tabLst>
                <a:tab pos="182563" algn="l"/>
              </a:tabLst>
            </a:pPr>
            <a:endParaRPr lang="en-GB" sz="1600" dirty="0"/>
          </a:p>
        </p:txBody>
      </p:sp>
    </p:spTree>
    <p:extLst>
      <p:ext uri="{BB962C8B-B14F-4D97-AF65-F5344CB8AC3E}">
        <p14:creationId xmlns:p14="http://schemas.microsoft.com/office/powerpoint/2010/main" val="32621168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487" y="19254"/>
            <a:ext cx="9376697"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tx1">
                    <a:lumMod val="50000"/>
                    <a:lumOff val="50000"/>
                  </a:schemeClr>
                </a:solidFill>
              </a:rPr>
              <a:t>Identify stakeholders and</a:t>
            </a:r>
          </a:p>
          <a:p>
            <a:pPr>
              <a:defRPr/>
            </a:pPr>
            <a:r>
              <a:rPr lang="en-GB" sz="1400" dirty="0">
                <a:solidFill>
                  <a:schemeClr val="tx1">
                    <a:lumMod val="50000"/>
                    <a:lumOff val="50000"/>
                  </a:schemeClr>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Tree>
    <p:extLst>
      <p:ext uri="{BB962C8B-B14F-4D97-AF65-F5344CB8AC3E}">
        <p14:creationId xmlns:p14="http://schemas.microsoft.com/office/powerpoint/2010/main" val="5885975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7"/>
          <p:cNvSpPr>
            <a:spLocks noGrp="1" noChangeArrowheads="1"/>
          </p:cNvSpPr>
          <p:nvPr>
            <p:ph sz="quarter" idx="16"/>
          </p:nvPr>
        </p:nvSpPr>
        <p:spPr>
          <a:xfrm>
            <a:off x="608077" y="1194455"/>
            <a:ext cx="5278967" cy="4552528"/>
          </a:xfrm>
        </p:spPr>
        <p:txBody>
          <a:bodyPr>
            <a:normAutofit/>
          </a:bodyPr>
          <a:lstStyle/>
          <a:p>
            <a:pPr>
              <a:spcBef>
                <a:spcPct val="50000"/>
              </a:spcBef>
            </a:pPr>
            <a:r>
              <a:rPr lang="en-AU" b="1" dirty="0">
                <a:solidFill>
                  <a:schemeClr val="accent2"/>
                </a:solidFill>
                <a:latin typeface="Arial" charset="0"/>
              </a:rPr>
              <a:t>Verification: </a:t>
            </a:r>
            <a:r>
              <a:rPr lang="en-AU" sz="1846" dirty="0">
                <a:latin typeface="Arial" charset="0"/>
              </a:rPr>
              <a:t>Confirmation by examination and provision of objective evidence that the specified requirements to which an end system is built, coded or assembled have been fulfilled</a:t>
            </a:r>
          </a:p>
          <a:p>
            <a:pPr>
              <a:spcBef>
                <a:spcPct val="50000"/>
              </a:spcBef>
            </a:pPr>
            <a:endParaRPr lang="en-AU" sz="1846" dirty="0">
              <a:latin typeface="Arial" charset="0"/>
            </a:endParaRPr>
          </a:p>
          <a:p>
            <a:pPr>
              <a:spcBef>
                <a:spcPct val="50000"/>
              </a:spcBef>
            </a:pPr>
            <a:endParaRPr lang="en-AU" dirty="0">
              <a:latin typeface="Arial" charset="0"/>
            </a:endParaRPr>
          </a:p>
          <a:p>
            <a:pPr>
              <a:spcBef>
                <a:spcPct val="50000"/>
              </a:spcBef>
              <a:buFont typeface="Symbol" charset="0"/>
              <a:buNone/>
            </a:pPr>
            <a:endParaRPr lang="en-AU" dirty="0">
              <a:latin typeface="Arial" charset="0"/>
            </a:endParaRPr>
          </a:p>
          <a:p>
            <a:pPr>
              <a:spcBef>
                <a:spcPct val="50000"/>
              </a:spcBef>
            </a:pPr>
            <a:r>
              <a:rPr lang="en-AU" b="1" dirty="0">
                <a:solidFill>
                  <a:schemeClr val="accent2"/>
                </a:solidFill>
                <a:latin typeface="Arial" charset="0"/>
              </a:rPr>
              <a:t>Validation:</a:t>
            </a:r>
            <a:r>
              <a:rPr lang="en-AU" dirty="0">
                <a:latin typeface="Arial" charset="0"/>
              </a:rPr>
              <a:t> </a:t>
            </a:r>
            <a:r>
              <a:rPr lang="en-AU" sz="1846" dirty="0">
                <a:latin typeface="Arial" charset="0"/>
              </a:rPr>
              <a:t>Confirmation by examination and provision of objective evidence that the specified intended use of an end system or aggregation of end systems is accomplished in an intended usage environment</a:t>
            </a:r>
            <a:endParaRPr lang="en-AU" sz="2769" dirty="0">
              <a:latin typeface="Arial" charset="0"/>
            </a:endParaRPr>
          </a:p>
        </p:txBody>
      </p:sp>
      <p:sp>
        <p:nvSpPr>
          <p:cNvPr id="2" name="Content Placeholder 1">
            <a:extLst>
              <a:ext uri="{FF2B5EF4-FFF2-40B4-BE49-F238E27FC236}">
                <a16:creationId xmlns:a16="http://schemas.microsoft.com/office/drawing/2014/main" id="{D5033651-5B33-3D43-A7AC-223C04F99765}"/>
              </a:ext>
            </a:extLst>
          </p:cNvPr>
          <p:cNvSpPr>
            <a:spLocks noGrp="1"/>
          </p:cNvSpPr>
          <p:nvPr>
            <p:ph sz="quarter" idx="17"/>
          </p:nvPr>
        </p:nvSpPr>
        <p:spPr/>
        <p:txBody>
          <a:bodyPr>
            <a:normAutofit lnSpcReduction="10000"/>
          </a:bodyPr>
          <a:lstStyle/>
          <a:p>
            <a:pPr>
              <a:lnSpc>
                <a:spcPct val="100000"/>
              </a:lnSpc>
            </a:pPr>
            <a:r>
              <a:rPr lang="en-GB" dirty="0"/>
              <a:t>The implications of these definitions are quite profound since they imply V&amp;V are </a:t>
            </a:r>
            <a:r>
              <a:rPr lang="en-GB" altLang="ja-JP" dirty="0"/>
              <a:t>activities </a:t>
            </a:r>
            <a:r>
              <a:rPr lang="en-GB" dirty="0"/>
              <a:t>that can only be done when the system is built! </a:t>
            </a:r>
          </a:p>
          <a:p>
            <a:pPr>
              <a:lnSpc>
                <a:spcPct val="100000"/>
              </a:lnSpc>
            </a:pPr>
            <a:r>
              <a:rPr lang="en-GB" dirty="0"/>
              <a:t>It is important to realise V&amp;V must occur throughout the system design activity by:</a:t>
            </a:r>
          </a:p>
          <a:p>
            <a:pPr lvl="1">
              <a:lnSpc>
                <a:spcPct val="100000"/>
              </a:lnSpc>
            </a:pPr>
            <a:r>
              <a:rPr lang="en-GB" dirty="0"/>
              <a:t>Firstly, validate the requirements</a:t>
            </a:r>
          </a:p>
          <a:p>
            <a:pPr lvl="2">
              <a:lnSpc>
                <a:spcPct val="100000"/>
              </a:lnSpc>
            </a:pPr>
            <a:r>
              <a:rPr lang="en-GB" sz="1800" dirty="0"/>
              <a:t>Do we have the right requirements?</a:t>
            </a:r>
          </a:p>
          <a:p>
            <a:pPr lvl="3">
              <a:lnSpc>
                <a:spcPct val="100000"/>
              </a:lnSpc>
            </a:pPr>
            <a:r>
              <a:rPr lang="en-GB" sz="1600" dirty="0">
                <a:solidFill>
                  <a:schemeClr val="accent3">
                    <a:lumMod val="60000"/>
                    <a:lumOff val="40000"/>
                  </a:schemeClr>
                </a:solidFill>
              </a:rPr>
              <a:t>Are we designing the right system?</a:t>
            </a:r>
          </a:p>
          <a:p>
            <a:pPr lvl="1">
              <a:lnSpc>
                <a:spcPct val="100000"/>
              </a:lnSpc>
            </a:pPr>
            <a:r>
              <a:rPr lang="en-GB" dirty="0"/>
              <a:t>Secondly, verify the design</a:t>
            </a:r>
          </a:p>
          <a:p>
            <a:pPr lvl="2">
              <a:lnSpc>
                <a:spcPct val="100000"/>
              </a:lnSpc>
            </a:pPr>
            <a:r>
              <a:rPr lang="en-GB" sz="1800" dirty="0"/>
              <a:t>Does the design meet the requirements?</a:t>
            </a:r>
          </a:p>
          <a:p>
            <a:pPr lvl="3">
              <a:lnSpc>
                <a:spcPct val="100000"/>
              </a:lnSpc>
            </a:pPr>
            <a:r>
              <a:rPr lang="en-GB" sz="1600" dirty="0">
                <a:solidFill>
                  <a:schemeClr val="accent3">
                    <a:lumMod val="60000"/>
                    <a:lumOff val="40000"/>
                  </a:schemeClr>
                </a:solidFill>
              </a:rPr>
              <a:t>Have we designed the system right?</a:t>
            </a:r>
          </a:p>
          <a:p>
            <a:pPr>
              <a:lnSpc>
                <a:spcPct val="100000"/>
              </a:lnSpc>
            </a:pPr>
            <a:endParaRPr lang="en-GB" dirty="0"/>
          </a:p>
          <a:p>
            <a:pPr>
              <a:lnSpc>
                <a:spcPct val="100000"/>
              </a:lnSpc>
            </a:pPr>
            <a:endParaRPr lang="en-US" dirty="0"/>
          </a:p>
        </p:txBody>
      </p:sp>
      <p:sp>
        <p:nvSpPr>
          <p:cNvPr id="73729" name="Rectangle 6"/>
          <p:cNvSpPr>
            <a:spLocks noGrp="1" noChangeArrowheads="1"/>
          </p:cNvSpPr>
          <p:nvPr>
            <p:ph type="title"/>
          </p:nvPr>
        </p:nvSpPr>
        <p:spPr>
          <a:xfrm>
            <a:off x="1999942" y="470015"/>
            <a:ext cx="8242725" cy="450380"/>
          </a:xfrm>
        </p:spPr>
        <p:txBody>
          <a:bodyPr/>
          <a:lstStyle/>
          <a:p>
            <a:r>
              <a:rPr lang="en-AU" sz="2585" dirty="0">
                <a:latin typeface="Arial" charset="0"/>
              </a:rPr>
              <a:t>Traditional Meaning of  Verification and Validation</a:t>
            </a:r>
          </a:p>
        </p:txBody>
      </p:sp>
      <p:sp>
        <p:nvSpPr>
          <p:cNvPr id="73731" name="TextBox 5"/>
          <p:cNvSpPr txBox="1">
            <a:spLocks noChangeArrowheads="1"/>
          </p:cNvSpPr>
          <p:nvPr/>
        </p:nvSpPr>
        <p:spPr bwMode="auto">
          <a:xfrm>
            <a:off x="1579188" y="3225652"/>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thing right?</a:t>
            </a:r>
          </a:p>
        </p:txBody>
      </p:sp>
      <p:sp>
        <p:nvSpPr>
          <p:cNvPr id="73732" name="TextBox 6"/>
          <p:cNvSpPr txBox="1">
            <a:spLocks noChangeArrowheads="1"/>
          </p:cNvSpPr>
          <p:nvPr/>
        </p:nvSpPr>
        <p:spPr bwMode="auto">
          <a:xfrm>
            <a:off x="1674438" y="6021043"/>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right thing?</a:t>
            </a:r>
          </a:p>
        </p:txBody>
      </p:sp>
    </p:spTree>
    <p:extLst>
      <p:ext uri="{BB962C8B-B14F-4D97-AF65-F5344CB8AC3E}">
        <p14:creationId xmlns:p14="http://schemas.microsoft.com/office/powerpoint/2010/main" val="41907674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30350" y="-32901"/>
            <a:ext cx="11244364" cy="568498"/>
          </a:xfrm>
        </p:spPr>
        <p:txBody>
          <a:bodyPr/>
          <a:lstStyle/>
          <a:p>
            <a:r>
              <a:rPr lang="en-GB" sz="4000" dirty="0"/>
              <a:t>Importance of Validating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532102" y="5676072"/>
            <a:ext cx="1844350" cy="830997"/>
          </a:xfrm>
          <a:prstGeom prst="rect">
            <a:avLst/>
          </a:prstGeom>
          <a:noFill/>
        </p:spPr>
        <p:txBody>
          <a:bodyPr wrap="square" rtlCol="0">
            <a:spAutoFit/>
          </a:bodyPr>
          <a:lstStyle/>
          <a:p>
            <a:r>
              <a:rPr lang="en-GB" sz="16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72771" y="5680519"/>
            <a:ext cx="1577341" cy="584775"/>
          </a:xfrm>
          <a:prstGeom prst="rect">
            <a:avLst/>
          </a:prstGeom>
          <a:noFill/>
        </p:spPr>
        <p:txBody>
          <a:bodyPr wrap="square" rtlCol="0">
            <a:spAutoFit/>
          </a:bodyPr>
          <a:lstStyle/>
          <a:p>
            <a:pPr algn="ctr"/>
            <a:r>
              <a:rPr lang="en-GB" sz="16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154413" y="5712668"/>
            <a:ext cx="1436369" cy="584775"/>
          </a:xfrm>
          <a:prstGeom prst="rect">
            <a:avLst/>
          </a:prstGeom>
          <a:noFill/>
        </p:spPr>
        <p:txBody>
          <a:bodyPr wrap="square" rtlCol="0">
            <a:spAutoFit/>
          </a:bodyPr>
          <a:lstStyle/>
          <a:p>
            <a:pPr algn="ctr"/>
            <a:r>
              <a:rPr lang="en-GB" sz="1600" b="1" dirty="0"/>
              <a:t>Correctable</a:t>
            </a:r>
          </a:p>
          <a:p>
            <a:pPr algn="ctr"/>
            <a:r>
              <a:rPr lang="en-GB" sz="16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78593" y="1276110"/>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54413" y="1276109"/>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28493" y="1277787"/>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32101" y="1262981"/>
            <a:ext cx="1566938" cy="4399962"/>
          </a:xfrm>
          <a:prstGeom prst="rect">
            <a:avLst/>
          </a:prstGeom>
        </p:spPr>
      </p:pic>
    </p:spTree>
    <p:extLst>
      <p:ext uri="{BB962C8B-B14F-4D97-AF65-F5344CB8AC3E}">
        <p14:creationId xmlns:p14="http://schemas.microsoft.com/office/powerpoint/2010/main" val="4829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222F94C-8AF3-2D40-92EC-BAB4A8FAEE3C}"/>
              </a:ext>
            </a:extLst>
          </p:cNvPr>
          <p:cNvSpPr>
            <a:spLocks noGrp="1"/>
          </p:cNvSpPr>
          <p:nvPr>
            <p:ph sz="quarter" idx="16"/>
          </p:nvPr>
        </p:nvSpPr>
        <p:spPr/>
        <p:txBody>
          <a:bodyPr/>
          <a:lstStyle/>
          <a:p>
            <a:pPr marL="0" indent="0">
              <a:buNone/>
            </a:pPr>
            <a:r>
              <a:rPr lang="en-US" dirty="0"/>
              <a:t>What Is it?</a:t>
            </a:r>
          </a:p>
          <a:p>
            <a:r>
              <a:rPr lang="en-US" dirty="0"/>
              <a:t>Validating requirements is concerned with confirming that a particular requirement is true (well founded) and correct (sound) – so that they can be used with confidence to:</a:t>
            </a:r>
          </a:p>
          <a:p>
            <a:pPr lvl="1"/>
            <a:r>
              <a:rPr lang="en-US" dirty="0"/>
              <a:t>Define the system problem</a:t>
            </a:r>
          </a:p>
          <a:p>
            <a:pPr lvl="1"/>
            <a:r>
              <a:rPr lang="en-US" dirty="0"/>
              <a:t>Design the system</a:t>
            </a:r>
          </a:p>
          <a:p>
            <a:pPr lvl="1"/>
            <a:r>
              <a:rPr lang="en-US" dirty="0"/>
              <a:t>Verify and Validate the built system</a:t>
            </a:r>
          </a:p>
        </p:txBody>
      </p:sp>
      <p:sp>
        <p:nvSpPr>
          <p:cNvPr id="7" name="Content Placeholder 6">
            <a:extLst>
              <a:ext uri="{FF2B5EF4-FFF2-40B4-BE49-F238E27FC236}">
                <a16:creationId xmlns:a16="http://schemas.microsoft.com/office/drawing/2014/main" id="{25A4C36D-7273-4646-BEA2-757989BB4895}"/>
              </a:ext>
            </a:extLst>
          </p:cNvPr>
          <p:cNvSpPr>
            <a:spLocks noGrp="1"/>
          </p:cNvSpPr>
          <p:nvPr>
            <p:ph sz="quarter" idx="17"/>
          </p:nvPr>
        </p:nvSpPr>
        <p:spPr/>
        <p:txBody>
          <a:bodyPr>
            <a:normAutofit lnSpcReduction="10000"/>
          </a:bodyPr>
          <a:lstStyle/>
          <a:p>
            <a:pPr marL="0" indent="0">
              <a:buNone/>
            </a:pPr>
            <a:r>
              <a:rPr lang="en-US" dirty="0"/>
              <a:t>How to Validate requirements </a:t>
            </a:r>
          </a:p>
          <a:p>
            <a:r>
              <a:rPr lang="en-US" dirty="0"/>
              <a:t>The common methods for Validating Requirements are:</a:t>
            </a:r>
          </a:p>
          <a:p>
            <a:pPr lvl="1"/>
            <a:r>
              <a:rPr lang="en-US" dirty="0"/>
              <a:t>Review </a:t>
            </a:r>
          </a:p>
          <a:p>
            <a:pPr lvl="2"/>
            <a:r>
              <a:rPr lang="en-US" dirty="0"/>
              <a:t>An independent and expert examination of a set of requirements to confirm they are true and correct</a:t>
            </a:r>
          </a:p>
          <a:p>
            <a:pPr lvl="3"/>
            <a:r>
              <a:rPr lang="en-US" dirty="0"/>
              <a:t>Can be done by:</a:t>
            </a:r>
          </a:p>
          <a:p>
            <a:pPr lvl="4"/>
            <a:r>
              <a:rPr lang="en-US" dirty="0"/>
              <a:t>review meeting</a:t>
            </a:r>
          </a:p>
          <a:p>
            <a:pPr lvl="4"/>
            <a:r>
              <a:rPr lang="en-US" dirty="0"/>
              <a:t>document inspection </a:t>
            </a:r>
          </a:p>
          <a:p>
            <a:pPr lvl="1"/>
            <a:r>
              <a:rPr lang="en-US" dirty="0"/>
              <a:t>Similarity</a:t>
            </a:r>
          </a:p>
          <a:p>
            <a:pPr lvl="2"/>
            <a:r>
              <a:rPr lang="en-US" dirty="0"/>
              <a:t>Use of similar proven requirements to confirm the truth and correctness</a:t>
            </a:r>
          </a:p>
          <a:p>
            <a:pPr lvl="1"/>
            <a:r>
              <a:rPr lang="en-US" dirty="0"/>
              <a:t>Analysis</a:t>
            </a:r>
          </a:p>
          <a:p>
            <a:pPr lvl="2"/>
            <a:r>
              <a:rPr lang="en-US" dirty="0"/>
              <a:t>Use of analytic tools and techniques to confirm the truth and correctness</a:t>
            </a:r>
          </a:p>
        </p:txBody>
      </p:sp>
      <p:sp>
        <p:nvSpPr>
          <p:cNvPr id="5" name="Title 4">
            <a:extLst>
              <a:ext uri="{FF2B5EF4-FFF2-40B4-BE49-F238E27FC236}">
                <a16:creationId xmlns:a16="http://schemas.microsoft.com/office/drawing/2014/main" id="{5F1EF468-38E6-3245-855B-1D7CF7CDE1F5}"/>
              </a:ext>
            </a:extLst>
          </p:cNvPr>
          <p:cNvSpPr>
            <a:spLocks noGrp="1"/>
          </p:cNvSpPr>
          <p:nvPr>
            <p:ph type="title"/>
          </p:nvPr>
        </p:nvSpPr>
        <p:spPr>
          <a:xfrm>
            <a:off x="0" y="0"/>
            <a:ext cx="10972800" cy="738664"/>
          </a:xfrm>
        </p:spPr>
        <p:txBody>
          <a:bodyPr/>
          <a:lstStyle/>
          <a:p>
            <a:r>
              <a:rPr lang="en-US" sz="3600" dirty="0"/>
              <a:t>Validating Requireme</a:t>
            </a:r>
            <a:r>
              <a:rPr lang="en-US" dirty="0"/>
              <a:t>nts</a:t>
            </a:r>
          </a:p>
        </p:txBody>
      </p:sp>
      <p:sp>
        <p:nvSpPr>
          <p:cNvPr id="8" name="Right Arrow 7">
            <a:extLst>
              <a:ext uri="{FF2B5EF4-FFF2-40B4-BE49-F238E27FC236}">
                <a16:creationId xmlns:a16="http://schemas.microsoft.com/office/drawing/2014/main" id="{BD282BB2-DD64-114D-9028-D5D6E0DA93DF}"/>
              </a:ext>
            </a:extLst>
          </p:cNvPr>
          <p:cNvSpPr/>
          <p:nvPr/>
        </p:nvSpPr>
        <p:spPr bwMode="auto">
          <a:xfrm rot="18922601">
            <a:off x="3543898" y="4462999"/>
            <a:ext cx="3885004" cy="914195"/>
          </a:xfrm>
          <a:prstGeom prst="rightArrow">
            <a:avLst>
              <a:gd name="adj1" fmla="val 52515"/>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accent3">
                    <a:lumMod val="60000"/>
                    <a:lumOff val="40000"/>
                  </a:schemeClr>
                </a:solidFill>
                <a:effectLst/>
                <a:latin typeface="Verdana" pitchFamily="34" charset="0"/>
              </a:rPr>
              <a:t>The most common approach</a:t>
            </a:r>
          </a:p>
        </p:txBody>
      </p:sp>
    </p:spTree>
    <p:extLst>
      <p:ext uri="{BB962C8B-B14F-4D97-AF65-F5344CB8AC3E}">
        <p14:creationId xmlns:p14="http://schemas.microsoft.com/office/powerpoint/2010/main" val="29960816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46D3C0-E85C-FB4A-BD9E-272065308DC9}"/>
              </a:ext>
            </a:extLst>
          </p:cNvPr>
          <p:cNvSpPr>
            <a:spLocks noGrp="1"/>
          </p:cNvSpPr>
          <p:nvPr>
            <p:ph sz="quarter" idx="16"/>
          </p:nvPr>
        </p:nvSpPr>
        <p:spPr>
          <a:xfrm>
            <a:off x="200932" y="1323663"/>
            <a:ext cx="5225833" cy="3877985"/>
          </a:xfrm>
        </p:spPr>
        <p:txBody>
          <a:bodyPr>
            <a:normAutofit/>
          </a:bodyPr>
          <a:lstStyle/>
          <a:p>
            <a:pPr>
              <a:lnSpc>
                <a:spcPct val="100000"/>
              </a:lnSpc>
              <a:spcBef>
                <a:spcPts val="0"/>
              </a:spcBef>
            </a:pPr>
            <a:r>
              <a:rPr lang="en-GB" sz="1800" dirty="0"/>
              <a:t>A requirements review or walk-through is a meeting where a team of independent and recognised experts walk through the requirements ”document” page-by-page, line-by-line, to ensure that each requirement is a true and correct reflection of a particular stakeholders; need and expectations. </a:t>
            </a:r>
          </a:p>
          <a:p>
            <a:pPr>
              <a:lnSpc>
                <a:spcPct val="100000"/>
              </a:lnSpc>
              <a:spcBef>
                <a:spcPts val="0"/>
              </a:spcBef>
            </a:pPr>
            <a:endParaRPr lang="en-GB" sz="1800" dirty="0"/>
          </a:p>
          <a:p>
            <a:pPr>
              <a:lnSpc>
                <a:spcPct val="100000"/>
              </a:lnSpc>
              <a:spcBef>
                <a:spcPts val="0"/>
              </a:spcBef>
            </a:pPr>
            <a:r>
              <a:rPr lang="en-GB" sz="1800" dirty="0"/>
              <a:t>The review should “sign off” the requirements as being validated.</a:t>
            </a:r>
          </a:p>
          <a:p>
            <a:pPr>
              <a:lnSpc>
                <a:spcPct val="100000"/>
              </a:lnSpc>
              <a:spcBef>
                <a:spcPts val="0"/>
              </a:spcBef>
            </a:pPr>
            <a:endParaRPr lang="en-US" sz="1800" dirty="0"/>
          </a:p>
        </p:txBody>
      </p:sp>
      <p:sp>
        <p:nvSpPr>
          <p:cNvPr id="3" name="Content Placeholder 2">
            <a:extLst>
              <a:ext uri="{FF2B5EF4-FFF2-40B4-BE49-F238E27FC236}">
                <a16:creationId xmlns:a16="http://schemas.microsoft.com/office/drawing/2014/main" id="{EC1119EE-4FC2-3B49-9F08-32BB78F65DFB}"/>
              </a:ext>
            </a:extLst>
          </p:cNvPr>
          <p:cNvSpPr>
            <a:spLocks noGrp="1"/>
          </p:cNvSpPr>
          <p:nvPr>
            <p:ph sz="quarter" idx="17"/>
          </p:nvPr>
        </p:nvSpPr>
        <p:spPr>
          <a:xfrm>
            <a:off x="6096000" y="1006752"/>
            <a:ext cx="4639662" cy="3877985"/>
          </a:xfrm>
        </p:spPr>
        <p:txBody>
          <a:bodyPr>
            <a:normAutofit fontScale="70000" lnSpcReduction="20000"/>
          </a:bodyPr>
          <a:lstStyle/>
          <a:p>
            <a:pPr marL="0" indent="0">
              <a:buNone/>
            </a:pPr>
            <a:r>
              <a:rPr lang="en-US" sz="2900" dirty="0"/>
              <a:t>Success Factors</a:t>
            </a:r>
          </a:p>
          <a:p>
            <a:r>
              <a:rPr lang="en-US" sz="2900" dirty="0"/>
              <a:t>Requirements are ready for sign-off</a:t>
            </a:r>
          </a:p>
          <a:p>
            <a:r>
              <a:rPr lang="en-US" sz="2900" dirty="0"/>
              <a:t>Review session approximately ½ day - may need several sessions</a:t>
            </a:r>
          </a:p>
          <a:p>
            <a:r>
              <a:rPr lang="en-US" sz="2900" dirty="0"/>
              <a:t>Correct people in the review</a:t>
            </a:r>
          </a:p>
          <a:p>
            <a:r>
              <a:rPr lang="en-US" sz="2900" dirty="0"/>
              <a:t>Send the requirements to be reviewed in advance together with a description of the session process and intended outcomes (i.e. sign-off)</a:t>
            </a:r>
          </a:p>
          <a:p>
            <a:r>
              <a:rPr lang="en-US" sz="2900" dirty="0"/>
              <a:t>Ask for sign-off</a:t>
            </a:r>
          </a:p>
          <a:p>
            <a:pPr lvl="1"/>
            <a:endParaRPr lang="en-US" dirty="0"/>
          </a:p>
        </p:txBody>
      </p:sp>
      <p:sp>
        <p:nvSpPr>
          <p:cNvPr id="4" name="Title 3">
            <a:extLst>
              <a:ext uri="{FF2B5EF4-FFF2-40B4-BE49-F238E27FC236}">
                <a16:creationId xmlns:a16="http://schemas.microsoft.com/office/drawing/2014/main" id="{FCACA8AE-AAD1-F34A-8703-68859ED9D340}"/>
              </a:ext>
            </a:extLst>
          </p:cNvPr>
          <p:cNvSpPr>
            <a:spLocks noGrp="1"/>
          </p:cNvSpPr>
          <p:nvPr>
            <p:ph type="title"/>
          </p:nvPr>
        </p:nvSpPr>
        <p:spPr>
          <a:xfrm>
            <a:off x="155131" y="103179"/>
            <a:ext cx="10972800" cy="707886"/>
          </a:xfrm>
        </p:spPr>
        <p:txBody>
          <a:bodyPr/>
          <a:lstStyle/>
          <a:p>
            <a:r>
              <a:rPr lang="en-US" sz="4000" dirty="0"/>
              <a:t>Requirements Review</a:t>
            </a:r>
          </a:p>
        </p:txBody>
      </p:sp>
    </p:spTree>
    <p:extLst>
      <p:ext uri="{BB962C8B-B14F-4D97-AF65-F5344CB8AC3E}">
        <p14:creationId xmlns:p14="http://schemas.microsoft.com/office/powerpoint/2010/main" val="40311333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244350-7EC5-824D-86B2-88555746801C}"/>
              </a:ext>
            </a:extLst>
          </p:cNvPr>
          <p:cNvSpPr>
            <a:spLocks noGrp="1"/>
          </p:cNvSpPr>
          <p:nvPr>
            <p:ph sz="quarter" idx="16"/>
          </p:nvPr>
        </p:nvSpPr>
        <p:spPr>
          <a:xfrm>
            <a:off x="750952" y="2004080"/>
            <a:ext cx="4649723" cy="2646878"/>
          </a:xfrm>
        </p:spPr>
        <p:txBody>
          <a:bodyPr>
            <a:normAutofit fontScale="92500"/>
          </a:bodyPr>
          <a:lstStyle/>
          <a:p>
            <a:r>
              <a:rPr lang="en-US" sz="2000" dirty="0"/>
              <a:t>Consideration of the requirements of system under development against those of existing systems that are similar and being used in similar ways in similar environments</a:t>
            </a:r>
          </a:p>
          <a:p>
            <a:r>
              <a:rPr lang="en-US" sz="2000" dirty="0"/>
              <a:t>Can be used to support a Requirements Review to speed up the review process</a:t>
            </a:r>
          </a:p>
        </p:txBody>
      </p:sp>
      <p:sp>
        <p:nvSpPr>
          <p:cNvPr id="3" name="Content Placeholder 2">
            <a:extLst>
              <a:ext uri="{FF2B5EF4-FFF2-40B4-BE49-F238E27FC236}">
                <a16:creationId xmlns:a16="http://schemas.microsoft.com/office/drawing/2014/main" id="{21C4FF88-D217-044A-8442-BAD10577CF7A}"/>
              </a:ext>
            </a:extLst>
          </p:cNvPr>
          <p:cNvSpPr>
            <a:spLocks noGrp="1"/>
          </p:cNvSpPr>
          <p:nvPr>
            <p:ph sz="quarter" idx="17"/>
          </p:nvPr>
        </p:nvSpPr>
        <p:spPr>
          <a:xfrm>
            <a:off x="6437314" y="1527830"/>
            <a:ext cx="4249736" cy="4139545"/>
          </a:xfrm>
        </p:spPr>
        <p:txBody>
          <a:bodyPr>
            <a:normAutofit lnSpcReduction="10000"/>
          </a:bodyPr>
          <a:lstStyle/>
          <a:p>
            <a:pPr marL="0" indent="0">
              <a:buNone/>
            </a:pPr>
            <a:r>
              <a:rPr lang="en-US" sz="1800" dirty="0"/>
              <a:t>Success Factors</a:t>
            </a:r>
          </a:p>
          <a:p>
            <a:r>
              <a:rPr lang="en-US" sz="1800" dirty="0"/>
              <a:t>System Similarity</a:t>
            </a:r>
          </a:p>
          <a:p>
            <a:pPr lvl="1"/>
            <a:r>
              <a:rPr lang="en-US" dirty="0"/>
              <a:t>capability offered to users is similar if not identical</a:t>
            </a:r>
          </a:p>
          <a:p>
            <a:pPr lvl="1"/>
            <a:r>
              <a:rPr lang="en-US" dirty="0"/>
              <a:t>usage is similar if not identical</a:t>
            </a:r>
          </a:p>
          <a:p>
            <a:pPr lvl="1"/>
            <a:r>
              <a:rPr lang="en-US" dirty="0"/>
              <a:t>usage environment is similar if not identical</a:t>
            </a:r>
          </a:p>
          <a:p>
            <a:r>
              <a:rPr lang="en-US" sz="1800" dirty="0"/>
              <a:t>System Success</a:t>
            </a:r>
          </a:p>
          <a:p>
            <a:pPr lvl="1"/>
            <a:r>
              <a:rPr lang="en-US" dirty="0"/>
              <a:t>The comparison system is considered good and any complaints are know and understood </a:t>
            </a:r>
          </a:p>
        </p:txBody>
      </p:sp>
      <p:sp>
        <p:nvSpPr>
          <p:cNvPr id="4" name="Title 3">
            <a:extLst>
              <a:ext uri="{FF2B5EF4-FFF2-40B4-BE49-F238E27FC236}">
                <a16:creationId xmlns:a16="http://schemas.microsoft.com/office/drawing/2014/main" id="{37167EE4-EC92-1646-8C13-74F3A675F2C2}"/>
              </a:ext>
            </a:extLst>
          </p:cNvPr>
          <p:cNvSpPr>
            <a:spLocks noGrp="1"/>
          </p:cNvSpPr>
          <p:nvPr>
            <p:ph type="title"/>
          </p:nvPr>
        </p:nvSpPr>
        <p:spPr>
          <a:xfrm>
            <a:off x="156788" y="121665"/>
            <a:ext cx="10972800" cy="646331"/>
          </a:xfrm>
        </p:spPr>
        <p:txBody>
          <a:bodyPr/>
          <a:lstStyle/>
          <a:p>
            <a:r>
              <a:rPr lang="en-US" sz="3600" dirty="0"/>
              <a:t>Similarity</a:t>
            </a:r>
          </a:p>
        </p:txBody>
      </p:sp>
    </p:spTree>
    <p:extLst>
      <p:ext uri="{BB962C8B-B14F-4D97-AF65-F5344CB8AC3E}">
        <p14:creationId xmlns:p14="http://schemas.microsoft.com/office/powerpoint/2010/main" val="13250736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1E7344-58A6-024C-8373-79CF3D93C7CE}"/>
              </a:ext>
            </a:extLst>
          </p:cNvPr>
          <p:cNvSpPr>
            <a:spLocks noGrp="1"/>
          </p:cNvSpPr>
          <p:nvPr>
            <p:ph sz="quarter" idx="16"/>
          </p:nvPr>
        </p:nvSpPr>
        <p:spPr>
          <a:xfrm>
            <a:off x="213938" y="1456521"/>
            <a:ext cx="5763064" cy="5401479"/>
          </a:xfrm>
        </p:spPr>
        <p:txBody>
          <a:bodyPr>
            <a:normAutofit/>
          </a:bodyPr>
          <a:lstStyle/>
          <a:p>
            <a:r>
              <a:rPr lang="en-US" sz="2000" dirty="0"/>
              <a:t>The use of analytic tools and techniques to confirm requirements:</a:t>
            </a:r>
          </a:p>
          <a:p>
            <a:pPr lvl="1"/>
            <a:r>
              <a:rPr lang="en-US" sz="2000" dirty="0"/>
              <a:t>External third party system reviews (consumer bodies, trade organizations etc.)</a:t>
            </a:r>
          </a:p>
          <a:p>
            <a:pPr lvl="1"/>
            <a:r>
              <a:rPr lang="en-US" sz="2000" dirty="0"/>
              <a:t>Market research </a:t>
            </a:r>
          </a:p>
          <a:p>
            <a:pPr lvl="2"/>
            <a:r>
              <a:rPr lang="en-US" sz="2000" dirty="0"/>
              <a:t>Competitive assessment</a:t>
            </a:r>
          </a:p>
          <a:p>
            <a:pPr lvl="1"/>
            <a:r>
              <a:rPr lang="en-US" sz="2000" dirty="0"/>
              <a:t>Quality Function Deployment </a:t>
            </a:r>
          </a:p>
          <a:p>
            <a:pPr lvl="2"/>
            <a:r>
              <a:rPr lang="en-US" sz="2000" dirty="0"/>
              <a:t>Particularly phases 1 and 2 </a:t>
            </a:r>
          </a:p>
          <a:p>
            <a:r>
              <a:rPr lang="en-US" sz="2000" dirty="0"/>
              <a:t>Can be used to support a Requirements Review to speed up the review process</a:t>
            </a:r>
          </a:p>
          <a:p>
            <a:endParaRPr lang="en-US" sz="2000" dirty="0"/>
          </a:p>
        </p:txBody>
      </p:sp>
      <p:sp>
        <p:nvSpPr>
          <p:cNvPr id="3" name="Content Placeholder 2">
            <a:extLst>
              <a:ext uri="{FF2B5EF4-FFF2-40B4-BE49-F238E27FC236}">
                <a16:creationId xmlns:a16="http://schemas.microsoft.com/office/drawing/2014/main" id="{DA87FF93-CFC8-2042-81C7-150468D22C64}"/>
              </a:ext>
            </a:extLst>
          </p:cNvPr>
          <p:cNvSpPr>
            <a:spLocks noGrp="1"/>
          </p:cNvSpPr>
          <p:nvPr>
            <p:ph sz="quarter" idx="17"/>
          </p:nvPr>
        </p:nvSpPr>
        <p:spPr>
          <a:xfrm>
            <a:off x="7023100" y="2928004"/>
            <a:ext cx="4668836" cy="1472546"/>
          </a:xfrm>
        </p:spPr>
        <p:txBody>
          <a:bodyPr>
            <a:normAutofit/>
          </a:bodyPr>
          <a:lstStyle/>
          <a:p>
            <a:pPr marL="0" indent="0">
              <a:buNone/>
            </a:pPr>
            <a:r>
              <a:rPr lang="en-US" dirty="0"/>
              <a:t>Success Factors</a:t>
            </a:r>
          </a:p>
          <a:p>
            <a:pPr lvl="1"/>
            <a:r>
              <a:rPr lang="en-US" sz="2000" dirty="0"/>
              <a:t>Plan to include Analysis</a:t>
            </a:r>
          </a:p>
        </p:txBody>
      </p:sp>
      <p:sp>
        <p:nvSpPr>
          <p:cNvPr id="4" name="Title 3">
            <a:extLst>
              <a:ext uri="{FF2B5EF4-FFF2-40B4-BE49-F238E27FC236}">
                <a16:creationId xmlns:a16="http://schemas.microsoft.com/office/drawing/2014/main" id="{5EF2AC65-8607-EF47-A117-45CDA61ED45B}"/>
              </a:ext>
            </a:extLst>
          </p:cNvPr>
          <p:cNvSpPr>
            <a:spLocks noGrp="1"/>
          </p:cNvSpPr>
          <p:nvPr>
            <p:ph type="title"/>
          </p:nvPr>
        </p:nvSpPr>
        <p:spPr>
          <a:xfrm>
            <a:off x="213938" y="88685"/>
            <a:ext cx="10972800" cy="707886"/>
          </a:xfrm>
        </p:spPr>
        <p:txBody>
          <a:bodyPr/>
          <a:lstStyle/>
          <a:p>
            <a:r>
              <a:rPr lang="en-US" sz="4000" dirty="0"/>
              <a:t>Analysis</a:t>
            </a:r>
          </a:p>
        </p:txBody>
      </p:sp>
    </p:spTree>
    <p:extLst>
      <p:ext uri="{BB962C8B-B14F-4D97-AF65-F5344CB8AC3E}">
        <p14:creationId xmlns:p14="http://schemas.microsoft.com/office/powerpoint/2010/main" val="8422729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29" y="122248"/>
            <a:ext cx="8448414" cy="583387"/>
          </a:xfrm>
        </p:spPr>
        <p:txBody>
          <a:bodyPr/>
          <a:lstStyle/>
          <a:p>
            <a:r>
              <a:rPr lang="en-US" sz="3600" dirty="0"/>
              <a:t>The Requirements V&amp;V Matrix</a:t>
            </a:r>
          </a:p>
        </p:txBody>
      </p:sp>
      <p:graphicFrame>
        <p:nvGraphicFramePr>
          <p:cNvPr id="3" name="Table 2"/>
          <p:cNvGraphicFramePr>
            <a:graphicFrameLocks noGrp="1"/>
          </p:cNvGraphicFramePr>
          <p:nvPr>
            <p:extLst>
              <p:ext uri="{D42A27DB-BD31-4B8C-83A1-F6EECF244321}">
                <p14:modId xmlns:p14="http://schemas.microsoft.com/office/powerpoint/2010/main" val="2161951021"/>
              </p:ext>
            </p:extLst>
          </p:nvPr>
        </p:nvGraphicFramePr>
        <p:xfrm>
          <a:off x="2000250" y="2096672"/>
          <a:ext cx="7731835" cy="3560300"/>
        </p:xfrm>
        <a:graphic>
          <a:graphicData uri="http://schemas.openxmlformats.org/drawingml/2006/table">
            <a:tbl>
              <a:tblPr firstRow="1" bandRow="1">
                <a:tableStyleId>{912C8C85-51F0-491E-9774-3900AFEF0FD7}</a:tableStyleId>
              </a:tblPr>
              <a:tblGrid>
                <a:gridCol w="1706955">
                  <a:extLst>
                    <a:ext uri="{9D8B030D-6E8A-4147-A177-3AD203B41FA5}">
                      <a16:colId xmlns:a16="http://schemas.microsoft.com/office/drawing/2014/main" val="20000"/>
                    </a:ext>
                  </a:extLst>
                </a:gridCol>
                <a:gridCol w="1243799">
                  <a:extLst>
                    <a:ext uri="{9D8B030D-6E8A-4147-A177-3AD203B41FA5}">
                      <a16:colId xmlns:a16="http://schemas.microsoft.com/office/drawing/2014/main" val="20001"/>
                    </a:ext>
                  </a:extLst>
                </a:gridCol>
                <a:gridCol w="1325508">
                  <a:extLst>
                    <a:ext uri="{9D8B030D-6E8A-4147-A177-3AD203B41FA5}">
                      <a16:colId xmlns:a16="http://schemas.microsoft.com/office/drawing/2014/main" val="20002"/>
                    </a:ext>
                  </a:extLst>
                </a:gridCol>
                <a:gridCol w="1488929">
                  <a:extLst>
                    <a:ext uri="{9D8B030D-6E8A-4147-A177-3AD203B41FA5}">
                      <a16:colId xmlns:a16="http://schemas.microsoft.com/office/drawing/2014/main" val="20003"/>
                    </a:ext>
                  </a:extLst>
                </a:gridCol>
                <a:gridCol w="1966644">
                  <a:extLst>
                    <a:ext uri="{9D8B030D-6E8A-4147-A177-3AD203B41FA5}">
                      <a16:colId xmlns:a16="http://schemas.microsoft.com/office/drawing/2014/main" val="2996244142"/>
                    </a:ext>
                  </a:extLst>
                </a:gridCol>
              </a:tblGrid>
              <a:tr h="321025">
                <a:tc>
                  <a:txBody>
                    <a:bodyPr/>
                    <a:lstStyle/>
                    <a:p>
                      <a:endParaRPr lang="en-US" sz="17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700" dirty="0">
                          <a:solidFill>
                            <a:schemeClr val="bg1"/>
                          </a:solidFill>
                        </a:rPr>
                        <a:t>Method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rowSpan="2">
                  <a:txBody>
                    <a:bodyPr/>
                    <a:lstStyle/>
                    <a:p>
                      <a:pPr algn="ctr"/>
                      <a:r>
                        <a:rPr lang="en-US" sz="1700" dirty="0">
                          <a:solidFill>
                            <a:schemeClr val="tx1"/>
                          </a:solidFill>
                        </a:rPr>
                        <a:t>Confirmed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2031">
                <a:tc>
                  <a:txBody>
                    <a:bodyPr/>
                    <a:lstStyle/>
                    <a:p>
                      <a:r>
                        <a:rPr lang="en-US" sz="1400" b="1" dirty="0">
                          <a:solidFill>
                            <a:schemeClr val="tx1"/>
                          </a:solidFill>
                        </a:rPr>
                        <a:t>Requirement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1" dirty="0">
                          <a:solidFill>
                            <a:schemeClr val="bg1"/>
                          </a:solidFill>
                        </a:rPr>
                        <a:t>Similarity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400" b="1" dirty="0">
                          <a:solidFill>
                            <a:schemeClr val="bg1"/>
                          </a:solidFill>
                        </a:rPr>
                        <a:t>Analysis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400" b="1" dirty="0">
                          <a:solidFill>
                            <a:schemeClr val="bg1"/>
                          </a:solidFill>
                        </a:rPr>
                        <a:t>Review</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vMerge="1">
                  <a:txBody>
                    <a:bodyPr/>
                    <a:lstStyle/>
                    <a:p>
                      <a:endParaRPr lang="en-US" sz="11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22031">
                <a:tc>
                  <a:txBody>
                    <a:bodyPr/>
                    <a:lstStyle/>
                    <a:p>
                      <a:r>
                        <a:rPr lang="en-US" sz="1100" dirty="0">
                          <a:solidFill>
                            <a:schemeClr val="bg1"/>
                          </a:solidFill>
                        </a:rPr>
                        <a:t>R001 The User requires</a:t>
                      </a:r>
                      <a:r>
                        <a:rPr lang="mr-IN" sz="1100" baseline="0" dirty="0">
                          <a:solidFill>
                            <a:schemeClr val="bg1"/>
                          </a:solidFill>
                        </a:rPr>
                        <a:t>…</a:t>
                      </a:r>
                      <a:r>
                        <a:rPr lang="en-GB" sz="1100" baseline="0" dirty="0">
                          <a:solidFill>
                            <a:schemeClr val="bg1"/>
                          </a:solidFill>
                        </a:rPr>
                        <a:t>..</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22031">
                <a:tc>
                  <a:txBody>
                    <a:bodyPr/>
                    <a:lstStyle/>
                    <a:p>
                      <a:r>
                        <a:rPr lang="en-US" sz="1100" dirty="0">
                          <a:solidFill>
                            <a:schemeClr val="bg1"/>
                          </a:solidFill>
                        </a:rPr>
                        <a:t>R002 The User requires</a:t>
                      </a:r>
                      <a:r>
                        <a:rPr lang="en-US" sz="1100" baseline="0" dirty="0">
                          <a:solidFill>
                            <a:schemeClr val="bg1"/>
                          </a:solidFill>
                        </a:rPr>
                        <a:t> </a:t>
                      </a:r>
                      <a:r>
                        <a:rPr lang="mr-IN" sz="1100" baseline="0" dirty="0">
                          <a:solidFill>
                            <a:schemeClr val="bg1"/>
                          </a:solidFill>
                        </a:rPr>
                        <a:t>…</a:t>
                      </a:r>
                      <a:r>
                        <a:rPr lang="en-GB" sz="1100" baseline="0" dirty="0">
                          <a:solidFill>
                            <a:schemeClr val="bg1"/>
                          </a:solidFill>
                        </a:rPr>
                        <a:t>..</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22031">
                <a:tc>
                  <a:txBody>
                    <a:bodyPr/>
                    <a:lstStyle/>
                    <a:p>
                      <a:r>
                        <a:rPr lang="en-US" sz="1100" dirty="0">
                          <a:solidFill>
                            <a:schemeClr val="bg1"/>
                          </a:solidFill>
                        </a:rPr>
                        <a:t>R003 The </a:t>
                      </a:r>
                      <a:r>
                        <a:rPr lang="en-GB" sz="1100" dirty="0">
                          <a:solidFill>
                            <a:schemeClr val="bg1"/>
                          </a:solidFill>
                        </a:rPr>
                        <a:t>User shall be able to ...</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22031">
                <a:tc>
                  <a:txBody>
                    <a:bodyPr/>
                    <a:lstStyle/>
                    <a:p>
                      <a:r>
                        <a:rPr lang="en-US" sz="1100" dirty="0">
                          <a:solidFill>
                            <a:schemeClr val="bg1"/>
                          </a:solidFill>
                        </a:rPr>
                        <a:t>R004 The </a:t>
                      </a:r>
                      <a:r>
                        <a:rPr lang="en-GB" sz="1100" dirty="0">
                          <a:solidFill>
                            <a:schemeClr val="bg1"/>
                          </a:solidFill>
                        </a:rPr>
                        <a:t>User shall be able to… </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22031">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42314">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42314">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Rounded Rectangular Callout 4"/>
          <p:cNvSpPr/>
          <p:nvPr/>
        </p:nvSpPr>
        <p:spPr>
          <a:xfrm>
            <a:off x="1847884" y="5478312"/>
            <a:ext cx="1550718" cy="893135"/>
          </a:xfrm>
          <a:prstGeom prst="wedgeRoundRectCallout">
            <a:avLst>
              <a:gd name="adj1" fmla="val 29800"/>
              <a:gd name="adj2" fmla="val -13310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Each User requirement is captured </a:t>
            </a:r>
          </a:p>
        </p:txBody>
      </p:sp>
      <p:sp>
        <p:nvSpPr>
          <p:cNvPr id="7" name="Rounded Rectangular Callout 6"/>
          <p:cNvSpPr/>
          <p:nvPr/>
        </p:nvSpPr>
        <p:spPr>
          <a:xfrm>
            <a:off x="2302086" y="1231723"/>
            <a:ext cx="6472569" cy="534535"/>
          </a:xfrm>
          <a:prstGeom prst="wedgeRoundRectCallout">
            <a:avLst>
              <a:gd name="adj1" fmla="val 20963"/>
              <a:gd name="adj2" fmla="val 108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The Requirements V&amp;V methods are captured across the top. </a:t>
            </a:r>
          </a:p>
        </p:txBody>
      </p:sp>
      <p:sp>
        <p:nvSpPr>
          <p:cNvPr id="8" name="Rounded Rectangular Callout 7"/>
          <p:cNvSpPr/>
          <p:nvPr/>
        </p:nvSpPr>
        <p:spPr>
          <a:xfrm>
            <a:off x="5161852" y="4449611"/>
            <a:ext cx="4889341" cy="2057400"/>
          </a:xfrm>
          <a:prstGeom prst="wedgeRoundRectCallout">
            <a:avLst>
              <a:gd name="adj1" fmla="val -26598"/>
              <a:gd name="adj2" fmla="val -77723"/>
              <a:gd name="adj3" fmla="val 16667"/>
            </a:avLst>
          </a:prstGeom>
        </p:spPr>
        <p:style>
          <a:lnRef idx="0">
            <a:schemeClr val="accent2"/>
          </a:lnRef>
          <a:fillRef idx="3">
            <a:schemeClr val="accent2"/>
          </a:fillRef>
          <a:effectRef idx="3">
            <a:schemeClr val="accent2"/>
          </a:effectRef>
          <a:fontRef idx="minor">
            <a:schemeClr val="lt1"/>
          </a:fontRef>
        </p:style>
        <p:txBody>
          <a:bodyPr rtlCol="0" anchor="t"/>
          <a:lstStyle/>
          <a:p>
            <a:r>
              <a:rPr lang="en-US" sz="1477" dirty="0"/>
              <a:t>The matrix cells are used to:</a:t>
            </a:r>
          </a:p>
          <a:p>
            <a:pPr marL="263776" indent="-263776">
              <a:buFont typeface="Arial" charset="0"/>
              <a:buChar char="•"/>
            </a:pPr>
            <a:r>
              <a:rPr lang="en-US" sz="1477" dirty="0"/>
              <a:t>Signify a particular method has been selected</a:t>
            </a:r>
          </a:p>
          <a:p>
            <a:pPr marL="263776" indent="-263776">
              <a:buFont typeface="Arial" charset="0"/>
              <a:buChar char="•"/>
            </a:pPr>
            <a:r>
              <a:rPr lang="en-US" sz="1477" dirty="0"/>
              <a:t>Reference the appropriate method requirements and specification</a:t>
            </a:r>
          </a:p>
          <a:p>
            <a:pPr marL="263776" indent="-263776">
              <a:buFont typeface="Arial" charset="0"/>
              <a:buChar char="•"/>
            </a:pPr>
            <a:r>
              <a:rPr lang="en-US" sz="1477" dirty="0"/>
              <a:t>Capture the status/maturity of the V&amp;V activity </a:t>
            </a:r>
            <a:r>
              <a:rPr lang="mr-IN" sz="1477" dirty="0"/>
              <a:t>–</a:t>
            </a:r>
            <a:r>
              <a:rPr lang="en-US" sz="1477" dirty="0"/>
              <a:t> typically a simple </a:t>
            </a:r>
            <a:r>
              <a:rPr lang="en-US" sz="1477" dirty="0" err="1"/>
              <a:t>colour</a:t>
            </a:r>
            <a:r>
              <a:rPr lang="en-US" sz="1477" dirty="0"/>
              <a:t> code for easy reference </a:t>
            </a:r>
          </a:p>
        </p:txBody>
      </p:sp>
    </p:spTree>
    <p:extLst>
      <p:ext uri="{BB962C8B-B14F-4D97-AF65-F5344CB8AC3E}">
        <p14:creationId xmlns:p14="http://schemas.microsoft.com/office/powerpoint/2010/main" val="387252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B813185F-CBCF-B141-851E-5B527DABBC58}"/>
              </a:ext>
            </a:extLst>
          </p:cNvPr>
          <p:cNvSpPr>
            <a:spLocks noGrp="1"/>
          </p:cNvSpPr>
          <p:nvPr>
            <p:ph type="body" sz="quarter" idx="13"/>
          </p:nvPr>
        </p:nvSpPr>
        <p:spPr>
          <a:xfrm>
            <a:off x="1203525" y="1202084"/>
            <a:ext cx="8257950" cy="3790800"/>
          </a:xfrm>
        </p:spPr>
        <p:txBody>
          <a:bodyPr/>
          <a:lstStyle/>
          <a:p>
            <a:r>
              <a:rPr lang="en-GB" sz="2000" dirty="0"/>
              <a:t>This section has</a:t>
            </a:r>
          </a:p>
          <a:p>
            <a:pPr lvl="1"/>
            <a:r>
              <a:rPr lang="en-GB" sz="2000" dirty="0"/>
              <a:t>Explained the need for systematic approach to gathering requirements</a:t>
            </a:r>
          </a:p>
          <a:p>
            <a:pPr lvl="1"/>
            <a:r>
              <a:rPr lang="en-GB" sz="2000" dirty="0"/>
              <a:t>Presented a process for gathering requirements</a:t>
            </a:r>
          </a:p>
          <a:p>
            <a:pPr lvl="1"/>
            <a:r>
              <a:rPr lang="en-GB" sz="2000" dirty="0"/>
              <a:t>Introduced some tools and techniques for gathering requirements</a:t>
            </a:r>
          </a:p>
          <a:p>
            <a:pPr lvl="2"/>
            <a:r>
              <a:rPr lang="en-GB" sz="2000" dirty="0"/>
              <a:t>Requirements Elicitation Plan</a:t>
            </a:r>
          </a:p>
          <a:p>
            <a:pPr lvl="2"/>
            <a:r>
              <a:rPr lang="en-GB" sz="2000" dirty="0"/>
              <a:t>Stakeholder Influence Map</a:t>
            </a:r>
          </a:p>
          <a:p>
            <a:pPr lvl="2"/>
            <a:r>
              <a:rPr lang="en-GB" sz="2000" dirty="0"/>
              <a:t>Affinity Diagram</a:t>
            </a:r>
          </a:p>
          <a:p>
            <a:pPr lvl="2"/>
            <a:r>
              <a:rPr lang="en-GB" sz="2000" dirty="0"/>
              <a:t>Gemba Visit</a:t>
            </a:r>
          </a:p>
          <a:p>
            <a:pPr lvl="2"/>
            <a:r>
              <a:rPr lang="en-GB" sz="2000" dirty="0"/>
              <a:t>Voice of the Customer</a:t>
            </a:r>
          </a:p>
          <a:p>
            <a:pPr lvl="2"/>
            <a:r>
              <a:rPr lang="en-GB" sz="2000" dirty="0"/>
              <a:t>Requirements Tree Diagram</a:t>
            </a:r>
          </a:p>
          <a:p>
            <a:pPr lvl="1"/>
            <a:r>
              <a:rPr lang="en-GB" sz="2000" dirty="0"/>
              <a:t>Stressed the importance of “Validating” stakeholder requirements</a:t>
            </a:r>
          </a:p>
          <a:p>
            <a:endParaRPr lang="en-US" sz="2000" dirty="0"/>
          </a:p>
        </p:txBody>
      </p:sp>
      <p:sp>
        <p:nvSpPr>
          <p:cNvPr id="39938" name="Rectangle 2"/>
          <p:cNvSpPr>
            <a:spLocks noGrp="1" noChangeArrowheads="1"/>
          </p:cNvSpPr>
          <p:nvPr>
            <p:ph type="title"/>
          </p:nvPr>
        </p:nvSpPr>
        <p:spPr>
          <a:xfrm>
            <a:off x="180139" y="127433"/>
            <a:ext cx="11010600" cy="664797"/>
          </a:xfrm>
        </p:spPr>
        <p:txBody>
          <a:bodyPr/>
          <a:lstStyle/>
          <a:p>
            <a:pPr eaLnBrk="1" hangingPunct="1"/>
            <a:r>
              <a:rPr lang="en-GB" dirty="0"/>
              <a:t>Gather Requirements Summary</a:t>
            </a:r>
          </a:p>
        </p:txBody>
      </p:sp>
    </p:spTree>
    <p:extLst>
      <p:ext uri="{BB962C8B-B14F-4D97-AF65-F5344CB8AC3E}">
        <p14:creationId xmlns:p14="http://schemas.microsoft.com/office/powerpoint/2010/main" val="9030654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p:txBody>
          <a:bodyPr/>
          <a:lstStyle/>
          <a:p>
            <a:r>
              <a:rPr lang="en-US" dirty="0"/>
              <a:t>Specifying Requirements</a:t>
            </a:r>
          </a:p>
        </p:txBody>
      </p:sp>
      <p:sp>
        <p:nvSpPr>
          <p:cNvPr id="6" name="Text Box 3">
            <a:extLst>
              <a:ext uri="{FF2B5EF4-FFF2-40B4-BE49-F238E27FC236}">
                <a16:creationId xmlns:a16="http://schemas.microsoft.com/office/drawing/2014/main" id="{104BAB59-A94E-AE41-852B-7ED05C37EDDE}"/>
              </a:ext>
            </a:extLst>
          </p:cNvPr>
          <p:cNvSpPr txBox="1">
            <a:spLocks noChangeArrowheads="1"/>
          </p:cNvSpPr>
          <p:nvPr/>
        </p:nvSpPr>
        <p:spPr bwMode="auto">
          <a:xfrm>
            <a:off x="1949050" y="2059551"/>
            <a:ext cx="5566677" cy="2739211"/>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000" b="1" dirty="0"/>
              <a:t>Objectives</a:t>
            </a:r>
            <a:endParaRPr lang="en-GB" sz="1200" b="1" dirty="0"/>
          </a:p>
          <a:p>
            <a:pPr marL="176213" indent="-176213">
              <a:tabLst>
                <a:tab pos="176213" algn="l"/>
              </a:tabLst>
            </a:pPr>
            <a:r>
              <a:rPr lang="en-GB" sz="1200" dirty="0"/>
              <a:t>A. To capture all of the stakeholders</a:t>
            </a:r>
            <a:r>
              <a:rPr lang="ja-JP" altLang="en-GB" sz="1200" dirty="0"/>
              <a:t>’</a:t>
            </a:r>
            <a:r>
              <a:rPr lang="en-GB" altLang="ja-JP" sz="1200" dirty="0"/>
              <a:t> requirements for the product.</a:t>
            </a:r>
          </a:p>
          <a:p>
            <a:pPr marL="176213" indent="-176213">
              <a:tabLst>
                <a:tab pos="176213" algn="l"/>
              </a:tabLst>
            </a:pPr>
            <a:r>
              <a:rPr lang="en-GB" sz="1600" b="1" dirty="0"/>
              <a:t>B. To establish a requirements baseline for the product which, following contract placement, will be formally linked to a commercial / pricing baseline.</a:t>
            </a:r>
          </a:p>
          <a:p>
            <a:pPr marL="176213" indent="-176213">
              <a:tabLst>
                <a:tab pos="176213" algn="l"/>
              </a:tabLst>
            </a:pPr>
            <a:r>
              <a:rPr lang="en-GB" sz="1600" b="1" dirty="0"/>
              <a:t>C. To obtain agreement from all interested parties as to the contents of the requirements baseline.</a:t>
            </a:r>
          </a:p>
          <a:p>
            <a:pPr marL="176213" indent="-176213">
              <a:tabLst>
                <a:tab pos="176213" algn="l"/>
              </a:tabLst>
            </a:pPr>
            <a:r>
              <a:rPr lang="en-GB" sz="1200" dirty="0"/>
              <a:t>D. To manage the requirements throughout the product lifecycle.</a:t>
            </a:r>
          </a:p>
          <a:p>
            <a:pPr marL="176213" indent="-176213">
              <a:tabLst>
                <a:tab pos="176213" algn="l"/>
              </a:tabLst>
            </a:pPr>
            <a:r>
              <a:rPr lang="en-GB" sz="1200" dirty="0"/>
              <a:t>E. To establish the qualification and acceptance criteria.</a:t>
            </a:r>
          </a:p>
          <a:p>
            <a:pPr marL="176213" indent="-176213">
              <a:tabLst>
                <a:tab pos="176213" algn="l"/>
              </a:tabLst>
            </a:pPr>
            <a:r>
              <a:rPr lang="en-GB" sz="1200" dirty="0"/>
              <a:t>F. To obtain agreement from all interested parties as to the qualification and acceptance criteria.</a:t>
            </a:r>
          </a:p>
          <a:p>
            <a:pPr marL="176213" indent="-176213">
              <a:tabLst>
                <a:tab pos="176213" algn="l"/>
              </a:tabLst>
            </a:pPr>
            <a:r>
              <a:rPr lang="en-GB" sz="1200" dirty="0"/>
              <a:t>G. To identify the Key Requirements for the product.</a:t>
            </a:r>
          </a:p>
        </p:txBody>
      </p:sp>
      <p:sp>
        <p:nvSpPr>
          <p:cNvPr id="7" name="TextBox 6">
            <a:extLst>
              <a:ext uri="{FF2B5EF4-FFF2-40B4-BE49-F238E27FC236}">
                <a16:creationId xmlns:a16="http://schemas.microsoft.com/office/drawing/2014/main" id="{BFBD1781-D3CD-0F42-BBCA-5CC7FF68F425}"/>
              </a:ext>
            </a:extLst>
          </p:cNvPr>
          <p:cNvSpPr txBox="1"/>
          <p:nvPr/>
        </p:nvSpPr>
        <p:spPr>
          <a:xfrm>
            <a:off x="7710275" y="2059551"/>
            <a:ext cx="3376825" cy="369332"/>
          </a:xfrm>
          <a:prstGeom prst="rect">
            <a:avLst/>
          </a:prstGeom>
          <a:noFill/>
        </p:spPr>
        <p:txBody>
          <a:bodyPr wrap="square" rtlCol="0">
            <a:spAutoFit/>
          </a:bodyPr>
          <a:lstStyle/>
          <a:p>
            <a:r>
              <a:rPr lang="en-US" dirty="0"/>
              <a:t>Extracted from LM0502-01</a:t>
            </a:r>
          </a:p>
        </p:txBody>
      </p:sp>
    </p:spTree>
    <p:extLst>
      <p:ext uri="{BB962C8B-B14F-4D97-AF65-F5344CB8AC3E}">
        <p14:creationId xmlns:p14="http://schemas.microsoft.com/office/powerpoint/2010/main" val="40989278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p:txBody>
          <a:bodyPr>
            <a:normAutofit/>
          </a:bodyPr>
          <a:lstStyle/>
          <a:p>
            <a:r>
              <a:rPr lang="en-US" sz="2000" dirty="0"/>
              <a:t>The information we gather from stakeholders is the source raw requirements. It often contains just needs, wants and expectations rather than complete requirements.</a:t>
            </a:r>
          </a:p>
          <a:p>
            <a:r>
              <a:rPr lang="en-US" sz="2000" dirty="0"/>
              <a:t>They will need translating into ”proper” requirements.</a:t>
            </a:r>
          </a:p>
          <a:p>
            <a:r>
              <a:rPr lang="en-US" sz="2000" dirty="0"/>
              <a:t>It is an important task because:</a:t>
            </a:r>
          </a:p>
        </p:txBody>
      </p:sp>
      <p:sp>
        <p:nvSpPr>
          <p:cNvPr id="2" name="Content Placeholder 1">
            <a:extLst>
              <a:ext uri="{FF2B5EF4-FFF2-40B4-BE49-F238E27FC236}">
                <a16:creationId xmlns:a16="http://schemas.microsoft.com/office/drawing/2014/main" id="{A96EA74A-62F8-B34D-875F-7D5528865BF2}"/>
              </a:ext>
            </a:extLst>
          </p:cNvPr>
          <p:cNvSpPr>
            <a:spLocks noGrp="1"/>
          </p:cNvSpPr>
          <p:nvPr>
            <p:ph sz="quarter" idx="17"/>
          </p:nvPr>
        </p:nvSpPr>
        <p:spPr/>
        <p:txBody>
          <a:bodyPr/>
          <a:lstStyle/>
          <a:p>
            <a:r>
              <a:rPr lang="en-GB" sz="2000" dirty="0"/>
              <a:t>Requirements cause problems for two key reasons:</a:t>
            </a:r>
            <a:endParaRPr lang="en-GB" dirty="0"/>
          </a:p>
          <a:p>
            <a:pPr lvl="1"/>
            <a:r>
              <a:rPr lang="en-GB" dirty="0"/>
              <a:t>In general, people find it difficult to specify requirements – usually because they have received no guidance</a:t>
            </a:r>
          </a:p>
          <a:p>
            <a:pPr lvl="1"/>
            <a:r>
              <a:rPr lang="en-GB" dirty="0"/>
              <a:t>Equally, people find it difficult to read and understand requirements – usually because they have received no guidance</a:t>
            </a:r>
          </a:p>
          <a:p>
            <a:endParaRPr lang="en-US" dirty="0"/>
          </a:p>
        </p:txBody>
      </p:sp>
      <p:sp>
        <p:nvSpPr>
          <p:cNvPr id="3" name="Title 2"/>
          <p:cNvSpPr>
            <a:spLocks noGrp="1"/>
          </p:cNvSpPr>
          <p:nvPr>
            <p:ph type="title"/>
          </p:nvPr>
        </p:nvSpPr>
        <p:spPr>
          <a:xfrm>
            <a:off x="95040" y="239145"/>
            <a:ext cx="10972800" cy="424732"/>
          </a:xfrm>
        </p:spPr>
        <p:txBody>
          <a:bodyPr/>
          <a:lstStyle/>
          <a:p>
            <a:r>
              <a:rPr lang="en-US" dirty="0"/>
              <a:t>Requirements</a:t>
            </a:r>
          </a:p>
        </p:txBody>
      </p:sp>
      <p:sp>
        <p:nvSpPr>
          <p:cNvPr id="5" name="TextBox 4">
            <a:extLst>
              <a:ext uri="{FF2B5EF4-FFF2-40B4-BE49-F238E27FC236}">
                <a16:creationId xmlns:a16="http://schemas.microsoft.com/office/drawing/2014/main" id="{BE0956F8-65B0-B743-B1F9-F964C4D80BE4}"/>
              </a:ext>
            </a:extLst>
          </p:cNvPr>
          <p:cNvSpPr txBox="1"/>
          <p:nvPr/>
        </p:nvSpPr>
        <p:spPr>
          <a:xfrm>
            <a:off x="956441" y="4253389"/>
            <a:ext cx="4962098" cy="138499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Requirements define what we </a:t>
            </a:r>
            <a:r>
              <a:rPr lang="en-GB" sz="2800" dirty="0"/>
              <a:t>are commercially obligated to deliver against </a:t>
            </a:r>
            <a:endParaRPr lang="en-US" sz="2800" dirty="0"/>
          </a:p>
        </p:txBody>
      </p:sp>
      <p:sp>
        <p:nvSpPr>
          <p:cNvPr id="6" name="Rounded Rectangular Callout 5">
            <a:extLst>
              <a:ext uri="{FF2B5EF4-FFF2-40B4-BE49-F238E27FC236}">
                <a16:creationId xmlns:a16="http://schemas.microsoft.com/office/drawing/2014/main" id="{6A6BA021-4B73-E941-9C57-77DF4C55941B}"/>
              </a:ext>
            </a:extLst>
          </p:cNvPr>
          <p:cNvSpPr/>
          <p:nvPr/>
        </p:nvSpPr>
        <p:spPr bwMode="auto">
          <a:xfrm>
            <a:off x="7036734" y="4583315"/>
            <a:ext cx="3205933" cy="1695837"/>
          </a:xfrm>
          <a:prstGeom prst="wedgeRoundRectCallout">
            <a:avLst>
              <a:gd name="adj1" fmla="val -85678"/>
              <a:gd name="adj2" fmla="val -34066"/>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sz="1800" dirty="0">
                <a:solidFill>
                  <a:schemeClr val="bg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3319910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A6E4D3-5D67-BF41-993C-4F3E6DE5937E}"/>
              </a:ext>
            </a:extLst>
          </p:cNvPr>
          <p:cNvSpPr>
            <a:spLocks noGrp="1"/>
          </p:cNvSpPr>
          <p:nvPr>
            <p:ph type="body" sz="quarter" idx="13"/>
          </p:nvPr>
        </p:nvSpPr>
        <p:spPr>
          <a:xfrm>
            <a:off x="403756" y="606318"/>
            <a:ext cx="11382580" cy="4594256"/>
          </a:xfrm>
        </p:spPr>
        <p:txBody>
          <a:bodyPr/>
          <a:lstStyle/>
          <a:p>
            <a:r>
              <a:rPr lang="en-GB" sz="2000" dirty="0"/>
              <a:t>A good requirement should be:</a:t>
            </a:r>
          </a:p>
          <a:p>
            <a:pPr lvl="1"/>
            <a:r>
              <a:rPr lang="en-GB" dirty="0"/>
              <a:t>Clear: unambiguous using simple words and the active voice</a:t>
            </a:r>
          </a:p>
          <a:p>
            <a:pPr lvl="1"/>
            <a:r>
              <a:rPr lang="en-GB" dirty="0"/>
              <a:t>Concise: a complete sentence with a simple structure and few words</a:t>
            </a:r>
          </a:p>
          <a:p>
            <a:pPr lvl="1"/>
            <a:r>
              <a:rPr lang="en-GB" dirty="0"/>
              <a:t>Consistent: with itself and other requirements</a:t>
            </a:r>
          </a:p>
          <a:p>
            <a:pPr lvl="1"/>
            <a:r>
              <a:rPr lang="en-GB" dirty="0"/>
              <a:t>Complete: it expresses complete meaning – a sentence</a:t>
            </a:r>
          </a:p>
          <a:p>
            <a:pPr lvl="1"/>
            <a:r>
              <a:rPr lang="en-GB" dirty="0"/>
              <a:t>Correct: asks for something that is possible (do-able and legal)</a:t>
            </a:r>
          </a:p>
          <a:p>
            <a:pPr lvl="1"/>
            <a:r>
              <a:rPr lang="en-GB" dirty="0"/>
              <a:t>Confirmable: can be proven to have been met in an evidence-based fashion</a:t>
            </a:r>
          </a:p>
          <a:p>
            <a:endParaRPr lang="en-GB" sz="1800" dirty="0"/>
          </a:p>
          <a:p>
            <a:r>
              <a:rPr lang="en-GB" sz="1800" b="1" dirty="0">
                <a:solidFill>
                  <a:srgbClr val="FFFF00"/>
                </a:solidFill>
              </a:rPr>
              <a:t>Anatomy of a Good Requirement</a:t>
            </a:r>
          </a:p>
          <a:p>
            <a:endParaRPr lang="en-US" sz="2000" dirty="0"/>
          </a:p>
        </p:txBody>
      </p:sp>
      <p:sp>
        <p:nvSpPr>
          <p:cNvPr id="31745" name="Rectangle 2"/>
          <p:cNvSpPr>
            <a:spLocks noGrp="1" noChangeArrowheads="1"/>
          </p:cNvSpPr>
          <p:nvPr>
            <p:ph type="title"/>
          </p:nvPr>
        </p:nvSpPr>
        <p:spPr>
          <a:xfrm>
            <a:off x="203920" y="74723"/>
            <a:ext cx="11010600" cy="664797"/>
          </a:xfrm>
        </p:spPr>
        <p:txBody>
          <a:bodyPr/>
          <a:lstStyle/>
          <a:p>
            <a:r>
              <a:rPr lang="en-GB" sz="3600" dirty="0"/>
              <a:t>What are </a:t>
            </a:r>
            <a:r>
              <a:rPr lang="ja-JP" altLang="en-GB" sz="3600" dirty="0"/>
              <a:t>“</a:t>
            </a:r>
            <a:r>
              <a:rPr lang="en-GB" altLang="ja-JP" sz="3600" dirty="0"/>
              <a:t>Good</a:t>
            </a:r>
            <a:r>
              <a:rPr lang="ja-JP" altLang="en-GB" sz="3600" dirty="0"/>
              <a:t>”</a:t>
            </a:r>
            <a:r>
              <a:rPr lang="en-GB" altLang="ja-JP" sz="3600" dirty="0"/>
              <a:t> Requirements?</a:t>
            </a:r>
            <a:endParaRPr lang="en-GB" sz="3600" dirty="0"/>
          </a:p>
        </p:txBody>
      </p:sp>
      <p:sp>
        <p:nvSpPr>
          <p:cNvPr id="7" name="TextBox 6">
            <a:extLst>
              <a:ext uri="{FF2B5EF4-FFF2-40B4-BE49-F238E27FC236}">
                <a16:creationId xmlns:a16="http://schemas.microsoft.com/office/drawing/2014/main" id="{BFDC2E73-13C3-E84A-94D2-6A41798C4E00}"/>
              </a:ext>
            </a:extLst>
          </p:cNvPr>
          <p:cNvSpPr txBox="1"/>
          <p:nvPr/>
        </p:nvSpPr>
        <p:spPr>
          <a:xfrm>
            <a:off x="1956001" y="4954958"/>
            <a:ext cx="8278091" cy="404854"/>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031" dirty="0">
                <a:solidFill>
                  <a:srgbClr val="FFFFFF"/>
                </a:solidFill>
                <a:latin typeface="Arial"/>
              </a:rPr>
              <a:t>[preconditions][the stakeholder][compliance level][response][qualifier]</a:t>
            </a:r>
          </a:p>
        </p:txBody>
      </p:sp>
      <p:sp>
        <p:nvSpPr>
          <p:cNvPr id="8" name="Rounded Rectangular Callout 7">
            <a:extLst>
              <a:ext uri="{FF2B5EF4-FFF2-40B4-BE49-F238E27FC236}">
                <a16:creationId xmlns:a16="http://schemas.microsoft.com/office/drawing/2014/main" id="{C672E8E1-A5D2-CE44-839E-67206826F538}"/>
              </a:ext>
            </a:extLst>
          </p:cNvPr>
          <p:cNvSpPr/>
          <p:nvPr/>
        </p:nvSpPr>
        <p:spPr bwMode="auto">
          <a:xfrm>
            <a:off x="2557889" y="5884635"/>
            <a:ext cx="2573583" cy="566243"/>
          </a:xfrm>
          <a:prstGeom prst="wedgeRoundRectCallout">
            <a:avLst>
              <a:gd name="adj1" fmla="val 36439"/>
              <a:gd name="adj2" fmla="val -15379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The person or thing that  wants the system response  </a:t>
            </a:r>
          </a:p>
        </p:txBody>
      </p:sp>
      <p:sp>
        <p:nvSpPr>
          <p:cNvPr id="9" name="Rounded Rectangular Callout 8">
            <a:extLst>
              <a:ext uri="{FF2B5EF4-FFF2-40B4-BE49-F238E27FC236}">
                <a16:creationId xmlns:a16="http://schemas.microsoft.com/office/drawing/2014/main" id="{5192900F-E56C-8C4A-A416-7B2546402F4E}"/>
              </a:ext>
            </a:extLst>
          </p:cNvPr>
          <p:cNvSpPr/>
          <p:nvPr/>
        </p:nvSpPr>
        <p:spPr bwMode="auto">
          <a:xfrm>
            <a:off x="1733802" y="3991787"/>
            <a:ext cx="3729332" cy="638086"/>
          </a:xfrm>
          <a:prstGeom prst="wedgeRoundRectCallout">
            <a:avLst>
              <a:gd name="adj1" fmla="val -22933"/>
              <a:gd name="adj2" fmla="val 109416"/>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the conditions that need to occur for the requirement to become active. </a:t>
            </a:r>
          </a:p>
          <a:p>
            <a:pPr algn="ctr">
              <a:defRPr/>
            </a:pPr>
            <a:r>
              <a:rPr lang="en-US" sz="1400" dirty="0">
                <a:solidFill>
                  <a:srgbClr val="000000"/>
                </a:solidFill>
                <a:latin typeface="Arial" pitchFamily="34" charset="0"/>
              </a:rPr>
              <a:t>  </a:t>
            </a:r>
          </a:p>
        </p:txBody>
      </p:sp>
      <p:sp>
        <p:nvSpPr>
          <p:cNvPr id="10" name="Rounded Rectangular Callout 9">
            <a:extLst>
              <a:ext uri="{FF2B5EF4-FFF2-40B4-BE49-F238E27FC236}">
                <a16:creationId xmlns:a16="http://schemas.microsoft.com/office/drawing/2014/main" id="{1A1167E3-36C0-FD4C-9CC3-3B554112B0DF}"/>
              </a:ext>
            </a:extLst>
          </p:cNvPr>
          <p:cNvSpPr/>
          <p:nvPr/>
        </p:nvSpPr>
        <p:spPr bwMode="auto">
          <a:xfrm>
            <a:off x="6213489" y="5884635"/>
            <a:ext cx="2664176" cy="744573"/>
          </a:xfrm>
          <a:prstGeom prst="wedgeRoundRectCallout">
            <a:avLst>
              <a:gd name="adj1" fmla="val 39552"/>
              <a:gd name="adj2" fmla="val -119887"/>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what the system must actually do that is “visible” to the stakeholder</a:t>
            </a:r>
          </a:p>
        </p:txBody>
      </p:sp>
      <p:sp>
        <p:nvSpPr>
          <p:cNvPr id="11" name="Rounded Rectangular Callout 10">
            <a:extLst>
              <a:ext uri="{FF2B5EF4-FFF2-40B4-BE49-F238E27FC236}">
                <a16:creationId xmlns:a16="http://schemas.microsoft.com/office/drawing/2014/main" id="{E1CFE6C6-9134-E148-AA08-DD611F4CE288}"/>
              </a:ext>
            </a:extLst>
          </p:cNvPr>
          <p:cNvSpPr/>
          <p:nvPr/>
        </p:nvSpPr>
        <p:spPr bwMode="auto">
          <a:xfrm>
            <a:off x="5779558" y="4091629"/>
            <a:ext cx="1679171" cy="580492"/>
          </a:xfrm>
          <a:prstGeom prst="wedgeRoundRectCallout">
            <a:avLst>
              <a:gd name="adj1" fmla="val -5888"/>
              <a:gd name="adj2" fmla="val 95244"/>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defRPr/>
            </a:pPr>
            <a:r>
              <a:rPr lang="en-US" sz="1400" dirty="0">
                <a:solidFill>
                  <a:srgbClr val="000000"/>
                </a:solidFill>
                <a:latin typeface="Arial" pitchFamily="34" charset="0"/>
              </a:rPr>
              <a:t>Defines the level of compliance </a:t>
            </a:r>
          </a:p>
        </p:txBody>
      </p:sp>
      <p:sp>
        <p:nvSpPr>
          <p:cNvPr id="12" name="Rounded Rectangular Callout 11">
            <a:extLst>
              <a:ext uri="{FF2B5EF4-FFF2-40B4-BE49-F238E27FC236}">
                <a16:creationId xmlns:a16="http://schemas.microsoft.com/office/drawing/2014/main" id="{3A827F9A-E98B-4346-8183-834B910E810A}"/>
              </a:ext>
            </a:extLst>
          </p:cNvPr>
          <p:cNvSpPr/>
          <p:nvPr/>
        </p:nvSpPr>
        <p:spPr bwMode="auto">
          <a:xfrm>
            <a:off x="7650750" y="3849644"/>
            <a:ext cx="2699890" cy="755385"/>
          </a:xfrm>
          <a:prstGeom prst="wedgeRoundRectCallout">
            <a:avLst>
              <a:gd name="adj1" fmla="val 11786"/>
              <a:gd name="adj2" fmla="val 89682"/>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Specifies any required performance level or other conditions for the response</a:t>
            </a:r>
          </a:p>
        </p:txBody>
      </p:sp>
    </p:spTree>
    <p:extLst>
      <p:ext uri="{BB962C8B-B14F-4D97-AF65-F5344CB8AC3E}">
        <p14:creationId xmlns:p14="http://schemas.microsoft.com/office/powerpoint/2010/main" val="28189536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3" name="Rectangle 1027"/>
          <p:cNvSpPr>
            <a:spLocks noGrp="1" noChangeArrowheads="1"/>
          </p:cNvSpPr>
          <p:nvPr>
            <p:ph sz="quarter" idx="16"/>
          </p:nvPr>
        </p:nvSpPr>
        <p:spPr>
          <a:xfrm>
            <a:off x="451908" y="712783"/>
            <a:ext cx="5476992" cy="2733056"/>
          </a:xfrm>
        </p:spPr>
        <p:txBody>
          <a:bodyPr>
            <a:normAutofit fontScale="92500" lnSpcReduction="10000"/>
          </a:bodyPr>
          <a:lstStyle/>
          <a:p>
            <a:pPr marL="0" indent="0">
              <a:buNone/>
            </a:pPr>
            <a:r>
              <a:rPr lang="en-US" sz="2000" b="1" dirty="0"/>
              <a:t>Continuous</a:t>
            </a:r>
          </a:p>
          <a:p>
            <a:r>
              <a:rPr lang="en-US" b="0" dirty="0"/>
              <a:t>Used to define behaviour that must be active at all times</a:t>
            </a:r>
            <a:r>
              <a:rPr lang="en-GB" b="0" dirty="0"/>
              <a:t> (</a:t>
            </a:r>
            <a:r>
              <a:rPr lang="ja-JP" altLang="en-GB" b="0" dirty="0"/>
              <a:t>“</a:t>
            </a:r>
            <a:r>
              <a:rPr lang="en-GB" altLang="ja-JP" b="0" dirty="0"/>
              <a:t>continuous</a:t>
            </a:r>
            <a:r>
              <a:rPr lang="ja-JP" altLang="en-GB" b="0" dirty="0"/>
              <a:t>”</a:t>
            </a:r>
            <a:r>
              <a:rPr lang="en-GB" altLang="ja-JP" b="0" dirty="0"/>
              <a:t>)</a:t>
            </a:r>
            <a:endParaRPr lang="en-US" altLang="ja-JP" b="0" dirty="0"/>
          </a:p>
          <a:p>
            <a:r>
              <a:rPr lang="en-US" dirty="0"/>
              <a:t>Examples</a:t>
            </a:r>
          </a:p>
          <a:p>
            <a:pPr lvl="1"/>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fuze</a:t>
            </a:r>
            <a:r>
              <a:rPr lang="en-US" dirty="0">
                <a:latin typeface="Arial" panose="020B0604020202020204" pitchFamily="34" charset="0"/>
                <a:cs typeface="Arial" panose="020B0604020202020204" pitchFamily="34" charset="0"/>
              </a:rPr>
              <a:t> shall have a supply voltage of 28V    0.5V as seen at the input of the </a:t>
            </a:r>
            <a:r>
              <a:rPr lang="en-US" dirty="0" err="1">
                <a:latin typeface="Arial" panose="020B0604020202020204" pitchFamily="34" charset="0"/>
                <a:cs typeface="Arial" panose="020B0604020202020204" pitchFamily="34" charset="0"/>
              </a:rPr>
              <a:t>fuze</a:t>
            </a:r>
            <a:r>
              <a:rPr lang="en-US" dirty="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The user requires that the munition shall easily identifiable in combat situations.</a:t>
            </a:r>
          </a:p>
        </p:txBody>
      </p:sp>
      <p:sp>
        <p:nvSpPr>
          <p:cNvPr id="8" name="Content Placeholder 7"/>
          <p:cNvSpPr>
            <a:spLocks noGrp="1"/>
          </p:cNvSpPr>
          <p:nvPr>
            <p:ph sz="quarter" idx="17"/>
          </p:nvPr>
        </p:nvSpPr>
        <p:spPr>
          <a:xfrm>
            <a:off x="495302" y="3502777"/>
            <a:ext cx="5390204" cy="3330142"/>
          </a:xfrm>
        </p:spPr>
        <p:txBody>
          <a:bodyPr>
            <a:normAutofit/>
          </a:bodyPr>
          <a:lstStyle/>
          <a:p>
            <a:pPr marL="0" indent="0">
              <a:buNone/>
            </a:pPr>
            <a:r>
              <a:rPr lang="en-US" sz="2000" b="1" dirty="0"/>
              <a:t>Event Driven</a:t>
            </a:r>
          </a:p>
          <a:p>
            <a:r>
              <a:rPr lang="en-US" b="0" dirty="0"/>
              <a:t>Initiated only when a triggering event is detected at the system boundary</a:t>
            </a:r>
            <a:r>
              <a:rPr lang="en-GB" b="0" dirty="0"/>
              <a:t> </a:t>
            </a:r>
            <a:endParaRPr lang="en-US" b="0" dirty="0"/>
          </a:p>
          <a:p>
            <a:r>
              <a:rPr lang="en-US" dirty="0"/>
              <a:t>Examples</a:t>
            </a:r>
          </a:p>
          <a:p>
            <a:pPr lvl="1"/>
            <a:r>
              <a:rPr lang="en-GB" dirty="0"/>
              <a:t>When power is applied to the system, the system shall initiate a built in test.</a:t>
            </a:r>
          </a:p>
          <a:p>
            <a:pPr lvl="1"/>
            <a:r>
              <a:rPr lang="en-GB" dirty="0"/>
              <a:t>When the account balance is greater or equal to the withdrawal request, the user shall be able to withdraw cash.</a:t>
            </a:r>
          </a:p>
          <a:p>
            <a:endParaRPr lang="en-US" dirty="0"/>
          </a:p>
        </p:txBody>
      </p:sp>
      <p:sp>
        <p:nvSpPr>
          <p:cNvPr id="33793" name="Rectangle 1026"/>
          <p:cNvSpPr>
            <a:spLocks noGrp="1" noChangeArrowheads="1"/>
          </p:cNvSpPr>
          <p:nvPr>
            <p:ph type="title"/>
          </p:nvPr>
        </p:nvSpPr>
        <p:spPr>
          <a:xfrm>
            <a:off x="0" y="231113"/>
            <a:ext cx="8229600" cy="424732"/>
          </a:xfrm>
        </p:spPr>
        <p:txBody>
          <a:bodyPr/>
          <a:lstStyle/>
          <a:p>
            <a:r>
              <a:rPr lang="en-GB" dirty="0"/>
              <a:t>Examples</a:t>
            </a:r>
          </a:p>
        </p:txBody>
      </p:sp>
      <p:pic>
        <p:nvPicPr>
          <p:cNvPr id="2" name="Picture 1"/>
          <p:cNvPicPr>
            <a:picLocks noChangeAspect="1"/>
          </p:cNvPicPr>
          <p:nvPr/>
        </p:nvPicPr>
        <p:blipFill>
          <a:blip r:embed="rId2"/>
          <a:stretch>
            <a:fillRect/>
          </a:stretch>
        </p:blipFill>
        <p:spPr>
          <a:xfrm>
            <a:off x="4125812" y="2459490"/>
            <a:ext cx="252442" cy="252442"/>
          </a:xfrm>
          <a:prstGeom prst="rect">
            <a:avLst/>
          </a:prstGeom>
        </p:spPr>
      </p:pic>
      <p:sp>
        <p:nvSpPr>
          <p:cNvPr id="6" name="Rectangle 3">
            <a:extLst>
              <a:ext uri="{FF2B5EF4-FFF2-40B4-BE49-F238E27FC236}">
                <a16:creationId xmlns:a16="http://schemas.microsoft.com/office/drawing/2014/main" id="{DFC2A37A-722F-844A-BBFA-E3615D4653AA}"/>
              </a:ext>
            </a:extLst>
          </p:cNvPr>
          <p:cNvSpPr txBox="1">
            <a:spLocks noChangeArrowheads="1"/>
          </p:cNvSpPr>
          <p:nvPr/>
        </p:nvSpPr>
        <p:spPr bwMode="gray">
          <a:xfrm>
            <a:off x="6155383" y="829980"/>
            <a:ext cx="5584709" cy="2212913"/>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State-driven</a:t>
            </a:r>
          </a:p>
          <a:p>
            <a:r>
              <a:rPr lang="en-US" sz="1800" dirty="0"/>
              <a:t>Requirement is active while the system is in a defined state</a:t>
            </a:r>
            <a:r>
              <a:rPr lang="en-GB" sz="1800" dirty="0"/>
              <a:t> </a:t>
            </a:r>
            <a:endParaRPr lang="en-US" sz="1800" dirty="0"/>
          </a:p>
          <a:p>
            <a:r>
              <a:rPr lang="en-US" sz="1800" dirty="0"/>
              <a:t>Examples</a:t>
            </a:r>
          </a:p>
          <a:p>
            <a:pPr lvl="1"/>
            <a:r>
              <a:rPr lang="en-GB" sz="1800" dirty="0"/>
              <a:t>While the fire control system is in standby mode the manage power function shall monitor power use.</a:t>
            </a:r>
          </a:p>
        </p:txBody>
      </p:sp>
      <p:sp>
        <p:nvSpPr>
          <p:cNvPr id="7" name="Content Placeholder 1">
            <a:extLst>
              <a:ext uri="{FF2B5EF4-FFF2-40B4-BE49-F238E27FC236}">
                <a16:creationId xmlns:a16="http://schemas.microsoft.com/office/drawing/2014/main" id="{444C6386-31D4-FB48-9075-E60DEB37B12C}"/>
              </a:ext>
            </a:extLst>
          </p:cNvPr>
          <p:cNvSpPr txBox="1">
            <a:spLocks/>
          </p:cNvSpPr>
          <p:nvPr/>
        </p:nvSpPr>
        <p:spPr bwMode="gray">
          <a:xfrm>
            <a:off x="6155383" y="3502777"/>
            <a:ext cx="5813310" cy="2675416"/>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000" b="1" dirty="0"/>
              <a:t>Optional</a:t>
            </a:r>
          </a:p>
          <a:p>
            <a:r>
              <a:rPr lang="en-US" sz="1800" dirty="0"/>
              <a:t>Applicable only to systems that include a particular “feature”</a:t>
            </a:r>
            <a:r>
              <a:rPr lang="en-GB" altLang="ja-JP" sz="1800" dirty="0"/>
              <a:t> </a:t>
            </a:r>
            <a:endParaRPr lang="en-US" altLang="ja-JP" sz="1800" dirty="0"/>
          </a:p>
          <a:p>
            <a:r>
              <a:rPr lang="en-US" sz="1800" dirty="0"/>
              <a:t>Examples</a:t>
            </a:r>
          </a:p>
          <a:p>
            <a:pPr lvl="1"/>
            <a:r>
              <a:rPr lang="en-GB" sz="1800" dirty="0"/>
              <a:t>Where electronic components are used in the instrument, they shall comply with ISO/EN/IEE  XYZ.</a:t>
            </a:r>
          </a:p>
          <a:p>
            <a:pPr lvl="1"/>
            <a:r>
              <a:rPr lang="en-GB" sz="1800" dirty="0"/>
              <a:t>Where the guest is a gold card holder, the guest shall be provided with internet access free of charge.</a:t>
            </a:r>
          </a:p>
          <a:p>
            <a:endParaRPr lang="en-US" sz="1800" dirty="0"/>
          </a:p>
        </p:txBody>
      </p:sp>
    </p:spTree>
    <p:extLst>
      <p:ext uri="{BB962C8B-B14F-4D97-AF65-F5344CB8AC3E}">
        <p14:creationId xmlns:p14="http://schemas.microsoft.com/office/powerpoint/2010/main" val="19445637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476251" y="1787237"/>
            <a:ext cx="5500752" cy="4594091"/>
          </a:xfrm>
        </p:spPr>
        <p:txBody>
          <a:bodyPr>
            <a:normAutofit fontScale="92500" lnSpcReduction="20000"/>
          </a:bodyPr>
          <a:lstStyle/>
          <a:p>
            <a:pPr marL="0" indent="0">
              <a:lnSpc>
                <a:spcPct val="110000"/>
              </a:lnSpc>
              <a:spcBef>
                <a:spcPts val="0"/>
              </a:spcBef>
              <a:buNone/>
            </a:pPr>
            <a:r>
              <a:rPr lang="en-GB" sz="2000" b="1" dirty="0"/>
              <a:t>Must</a:t>
            </a:r>
          </a:p>
          <a:p>
            <a:pPr>
              <a:lnSpc>
                <a:spcPct val="110000"/>
              </a:lnSpc>
              <a:spcBef>
                <a:spcPts val="0"/>
              </a:spcBef>
            </a:pPr>
            <a:r>
              <a:rPr lang="en-GB" dirty="0"/>
              <a:t>Indicates a mandatory requirement that originates in the laws of the land</a:t>
            </a:r>
          </a:p>
          <a:p>
            <a:pPr marL="0" indent="0">
              <a:lnSpc>
                <a:spcPct val="110000"/>
              </a:lnSpc>
              <a:spcBef>
                <a:spcPts val="0"/>
              </a:spcBef>
              <a:buNone/>
            </a:pPr>
            <a:r>
              <a:rPr lang="en-GB" sz="2000" b="1" dirty="0"/>
              <a:t>Shall</a:t>
            </a:r>
          </a:p>
          <a:p>
            <a:pPr>
              <a:lnSpc>
                <a:spcPct val="110000"/>
              </a:lnSpc>
              <a:spcBef>
                <a:spcPts val="0"/>
              </a:spcBef>
            </a:pPr>
            <a:r>
              <a:rPr lang="en-GB" dirty="0"/>
              <a:t>Indicates a mandatory requirement </a:t>
            </a:r>
          </a:p>
          <a:p>
            <a:pPr marL="0" indent="0">
              <a:lnSpc>
                <a:spcPct val="110000"/>
              </a:lnSpc>
              <a:spcBef>
                <a:spcPts val="0"/>
              </a:spcBef>
              <a:buNone/>
            </a:pPr>
            <a:r>
              <a:rPr lang="en-GB" sz="2000" b="1" dirty="0"/>
              <a:t>Should</a:t>
            </a:r>
          </a:p>
          <a:p>
            <a:pPr>
              <a:lnSpc>
                <a:spcPct val="110000"/>
              </a:lnSpc>
              <a:spcBef>
                <a:spcPts val="0"/>
              </a:spcBef>
            </a:pPr>
            <a:r>
              <a:rPr lang="en-GB" dirty="0"/>
              <a:t>Indicates a desirable requirement</a:t>
            </a:r>
          </a:p>
          <a:p>
            <a:pPr marL="0" indent="0">
              <a:lnSpc>
                <a:spcPct val="110000"/>
              </a:lnSpc>
              <a:spcBef>
                <a:spcPts val="0"/>
              </a:spcBef>
              <a:buNone/>
            </a:pPr>
            <a:r>
              <a:rPr lang="en-GB" sz="2000" b="1" dirty="0"/>
              <a:t>May</a:t>
            </a:r>
          </a:p>
          <a:p>
            <a:pPr>
              <a:lnSpc>
                <a:spcPct val="110000"/>
              </a:lnSpc>
              <a:spcBef>
                <a:spcPts val="0"/>
              </a:spcBef>
            </a:pPr>
            <a:r>
              <a:rPr lang="en-GB" dirty="0"/>
              <a:t>Indicates either an optional requirement, or a statement relating to how mandated requirements can be achieved</a:t>
            </a:r>
          </a:p>
          <a:p>
            <a:pPr marL="0" indent="0">
              <a:lnSpc>
                <a:spcPct val="110000"/>
              </a:lnSpc>
              <a:spcBef>
                <a:spcPts val="0"/>
              </a:spcBef>
              <a:buNone/>
            </a:pPr>
            <a:r>
              <a:rPr lang="en-GB" sz="2000" b="1" dirty="0"/>
              <a:t>Will</a:t>
            </a:r>
          </a:p>
          <a:p>
            <a:pPr>
              <a:lnSpc>
                <a:spcPct val="110000"/>
              </a:lnSpc>
              <a:spcBef>
                <a:spcPts val="0"/>
              </a:spcBef>
            </a:pPr>
            <a:r>
              <a:rPr lang="en-GB" dirty="0"/>
              <a:t>Indicates either a statement of intent, or a statement relating to something outside the scope of the system being developed, but that is relevant to the system</a:t>
            </a:r>
          </a:p>
        </p:txBody>
      </p:sp>
      <p:sp>
        <p:nvSpPr>
          <p:cNvPr id="2" name="Content Placeholder 1"/>
          <p:cNvSpPr>
            <a:spLocks noGrp="1"/>
          </p:cNvSpPr>
          <p:nvPr>
            <p:ph sz="quarter" idx="17"/>
          </p:nvPr>
        </p:nvSpPr>
        <p:spPr>
          <a:xfrm>
            <a:off x="6313489" y="1859973"/>
            <a:ext cx="4792661" cy="4521354"/>
          </a:xfrm>
        </p:spPr>
        <p:txBody>
          <a:bodyPr>
            <a:normAutofit lnSpcReduction="10000"/>
          </a:bodyPr>
          <a:lstStyle/>
          <a:p>
            <a:pPr marL="0" indent="0">
              <a:buNone/>
            </a:pPr>
            <a:r>
              <a:rPr lang="en-US" dirty="0"/>
              <a:t>Note:</a:t>
            </a:r>
          </a:p>
          <a:p>
            <a:r>
              <a:rPr lang="en-US" dirty="0"/>
              <a:t>The auxiliary verb specifies the level of compliance of a requirement.</a:t>
            </a:r>
          </a:p>
          <a:p>
            <a:r>
              <a:rPr lang="en-GB" dirty="0"/>
              <a:t>Never assume that other people will use the same definitions as you!  When writing requirements always define what you mean by these terms</a:t>
            </a:r>
          </a:p>
          <a:p>
            <a:r>
              <a:rPr lang="en-GB" dirty="0"/>
              <a:t>In the ideal world, use only SHALL</a:t>
            </a:r>
          </a:p>
          <a:p>
            <a:r>
              <a:rPr lang="en-GB" altLang="ja-JP" dirty="0"/>
              <a:t>MUST is only used in defining requirements that have a legal origin</a:t>
            </a:r>
          </a:p>
          <a:p>
            <a:endParaRPr lang="en-US" dirty="0"/>
          </a:p>
          <a:p>
            <a:endParaRPr lang="en-US" dirty="0"/>
          </a:p>
        </p:txBody>
      </p:sp>
      <p:sp>
        <p:nvSpPr>
          <p:cNvPr id="49153" name="Rectangle 2"/>
          <p:cNvSpPr>
            <a:spLocks noGrp="1" noChangeArrowheads="1"/>
          </p:cNvSpPr>
          <p:nvPr>
            <p:ph type="title"/>
          </p:nvPr>
        </p:nvSpPr>
        <p:spPr>
          <a:xfrm>
            <a:off x="119234" y="215062"/>
            <a:ext cx="9885426" cy="523220"/>
          </a:xfrm>
        </p:spPr>
        <p:txBody>
          <a:bodyPr/>
          <a:lstStyle/>
          <a:p>
            <a:r>
              <a:rPr lang="en-GB" sz="2800" dirty="0"/>
              <a:t>The Auxiliary Verb and the Level of Compliance Sought</a:t>
            </a:r>
          </a:p>
        </p:txBody>
      </p:sp>
      <p:sp>
        <p:nvSpPr>
          <p:cNvPr id="5" name="TextBox 4"/>
          <p:cNvSpPr txBox="1">
            <a:spLocks noChangeArrowheads="1"/>
          </p:cNvSpPr>
          <p:nvPr/>
        </p:nvSpPr>
        <p:spPr bwMode="auto">
          <a:xfrm>
            <a:off x="1787290" y="1046161"/>
            <a:ext cx="7664920" cy="433196"/>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wrap="square">
            <a:spAutoFit/>
          </a:bodyPr>
          <a:lstStyle/>
          <a:p>
            <a:pPr algn="ctr">
              <a:defRPr/>
            </a:pPr>
            <a:r>
              <a:rPr lang="en-GB" sz="2215" dirty="0">
                <a:solidFill>
                  <a:srgbClr val="000000"/>
                </a:solidFill>
                <a:latin typeface="+mj-lt"/>
              </a:rPr>
              <a:t>The System </a:t>
            </a:r>
            <a:r>
              <a:rPr lang="en-GB" sz="2215" dirty="0">
                <a:solidFill>
                  <a:srgbClr val="C00000"/>
                </a:solidFill>
                <a:latin typeface="+mj-lt"/>
              </a:rPr>
              <a:t>[what goes here] </a:t>
            </a:r>
            <a:r>
              <a:rPr lang="en-GB" sz="2215" dirty="0">
                <a:solidFill>
                  <a:srgbClr val="000000"/>
                </a:solidFill>
                <a:latin typeface="+mj-lt"/>
              </a:rPr>
              <a:t>Toast Bread Products</a:t>
            </a:r>
          </a:p>
        </p:txBody>
      </p:sp>
    </p:spTree>
    <p:extLst>
      <p:ext uri="{BB962C8B-B14F-4D97-AF65-F5344CB8AC3E}">
        <p14:creationId xmlns:p14="http://schemas.microsoft.com/office/powerpoint/2010/main" val="4519481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66" y="50102"/>
            <a:ext cx="8229600" cy="523220"/>
          </a:xfrm>
        </p:spPr>
        <p:txBody>
          <a:bodyPr/>
          <a:lstStyle/>
          <a:p>
            <a:r>
              <a:rPr lang="en-GB" sz="2800" dirty="0"/>
              <a:t>Stakeholder </a:t>
            </a:r>
            <a:r>
              <a:rPr lang="en-GB" sz="3200" dirty="0"/>
              <a:t>Requirements</a:t>
            </a:r>
            <a:endParaRPr lang="en-GB" sz="2800" dirty="0"/>
          </a:p>
        </p:txBody>
      </p:sp>
      <p:sp>
        <p:nvSpPr>
          <p:cNvPr id="3" name="Content Placeholder 2"/>
          <p:cNvSpPr>
            <a:spLocks noGrp="1"/>
          </p:cNvSpPr>
          <p:nvPr>
            <p:ph idx="4294967295"/>
          </p:nvPr>
        </p:nvSpPr>
        <p:spPr>
          <a:xfrm>
            <a:off x="355600" y="1041657"/>
            <a:ext cx="8197850" cy="1150938"/>
          </a:xfrm>
        </p:spPr>
        <p:txBody>
          <a:bodyPr/>
          <a:lstStyle/>
          <a:p>
            <a:r>
              <a:rPr lang="en-GB" sz="1800" dirty="0"/>
              <a:t>Stakeholder Requirements are what the key Stakeholders require of the system:</a:t>
            </a:r>
          </a:p>
          <a:p>
            <a:pPr lvl="1"/>
            <a:r>
              <a:rPr lang="en-GB" sz="1800" dirty="0"/>
              <a:t>Usually Stakeholder requirements take the form:</a:t>
            </a:r>
          </a:p>
          <a:p>
            <a:pPr lvl="1"/>
            <a:endParaRPr lang="en-GB" sz="1800" dirty="0"/>
          </a:p>
        </p:txBody>
      </p:sp>
      <p:sp>
        <p:nvSpPr>
          <p:cNvPr id="4" name="TextBox 3"/>
          <p:cNvSpPr txBox="1"/>
          <p:nvPr/>
        </p:nvSpPr>
        <p:spPr>
          <a:xfrm>
            <a:off x="2704678" y="2337801"/>
            <a:ext cx="627843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800" dirty="0"/>
              <a:t>The Stakeholder requires the ability to </a:t>
            </a:r>
            <a:r>
              <a:rPr lang="mr-IN" sz="1800" dirty="0"/>
              <a:t>…</a:t>
            </a:r>
            <a:endParaRPr lang="en-GB" sz="1800" dirty="0"/>
          </a:p>
          <a:p>
            <a:r>
              <a:rPr lang="en-GB" sz="1800" dirty="0"/>
              <a:t>The Stakeholder requires the system to be safe</a:t>
            </a:r>
          </a:p>
          <a:p>
            <a:r>
              <a:rPr lang="en-GB" sz="1800" dirty="0"/>
              <a:t>The Stakeholder requires that the System shall …</a:t>
            </a:r>
            <a:endParaRPr lang="en-GB" sz="2000" dirty="0"/>
          </a:p>
          <a:p>
            <a:r>
              <a:rPr lang="en-GB" sz="1800" dirty="0"/>
              <a:t>The Stakeholder shall be able to … </a:t>
            </a:r>
          </a:p>
        </p:txBody>
      </p:sp>
      <p:sp>
        <p:nvSpPr>
          <p:cNvPr id="5" name="Rounded Rectangular Callout 4">
            <a:extLst>
              <a:ext uri="{FF2B5EF4-FFF2-40B4-BE49-F238E27FC236}">
                <a16:creationId xmlns:a16="http://schemas.microsoft.com/office/drawing/2014/main" id="{F866E741-ED75-B947-A464-DD622A64AE68}"/>
              </a:ext>
            </a:extLst>
          </p:cNvPr>
          <p:cNvSpPr/>
          <p:nvPr/>
        </p:nvSpPr>
        <p:spPr>
          <a:xfrm>
            <a:off x="1753908" y="3790113"/>
            <a:ext cx="2206079" cy="1296144"/>
          </a:xfrm>
          <a:prstGeom prst="wedgeRoundRectCallout">
            <a:avLst>
              <a:gd name="adj1" fmla="val 73370"/>
              <a:gd name="adj2" fmla="val -56684"/>
              <a:gd name="adj3" fmla="val 16667"/>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800" dirty="0"/>
              <a:t>If we know the name of the Stakeholder, we should use it</a:t>
            </a:r>
          </a:p>
        </p:txBody>
      </p:sp>
      <p:sp>
        <p:nvSpPr>
          <p:cNvPr id="6" name="TextBox 5">
            <a:extLst>
              <a:ext uri="{FF2B5EF4-FFF2-40B4-BE49-F238E27FC236}">
                <a16:creationId xmlns:a16="http://schemas.microsoft.com/office/drawing/2014/main" id="{435C47C3-D144-6145-9AFE-CC6F74E28117}"/>
              </a:ext>
            </a:extLst>
          </p:cNvPr>
          <p:cNvSpPr txBox="1"/>
          <p:nvPr/>
        </p:nvSpPr>
        <p:spPr>
          <a:xfrm>
            <a:off x="2704677" y="5207519"/>
            <a:ext cx="627843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800" dirty="0"/>
              <a:t>The Loader requires the ability to </a:t>
            </a:r>
            <a:r>
              <a:rPr lang="mr-IN" sz="1800" dirty="0"/>
              <a:t>…</a:t>
            </a:r>
            <a:endParaRPr lang="en-GB" sz="1800" dirty="0"/>
          </a:p>
          <a:p>
            <a:r>
              <a:rPr lang="en-GB" sz="1800" dirty="0"/>
              <a:t>The Equipment User requires the system to be safe</a:t>
            </a:r>
          </a:p>
          <a:p>
            <a:r>
              <a:rPr lang="en-GB" sz="1800" dirty="0"/>
              <a:t>The Tank Commander requires that the System shall …</a:t>
            </a:r>
            <a:endParaRPr lang="en-GB" sz="2000" dirty="0"/>
          </a:p>
          <a:p>
            <a:r>
              <a:rPr lang="en-GB" sz="1800" dirty="0"/>
              <a:t>The User shall be able to … </a:t>
            </a:r>
          </a:p>
        </p:txBody>
      </p:sp>
    </p:spTree>
    <p:extLst>
      <p:ext uri="{BB962C8B-B14F-4D97-AF65-F5344CB8AC3E}">
        <p14:creationId xmlns:p14="http://schemas.microsoft.com/office/powerpoint/2010/main" val="12645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4219"/>
            <a:ext cx="9820274" cy="526571"/>
          </a:xfrm>
        </p:spPr>
        <p:txBody>
          <a:bodyPr/>
          <a:lstStyle/>
          <a:p>
            <a:r>
              <a:rPr lang="en-US" dirty="0"/>
              <a:t>Affinity Diagram Raw Requirements </a:t>
            </a:r>
          </a:p>
        </p:txBody>
      </p:sp>
      <p:sp>
        <p:nvSpPr>
          <p:cNvPr id="3" name="Content Placeholder 2"/>
          <p:cNvSpPr>
            <a:spLocks noGrp="1"/>
          </p:cNvSpPr>
          <p:nvPr>
            <p:ph idx="4294967295"/>
          </p:nvPr>
        </p:nvSpPr>
        <p:spPr>
          <a:xfrm>
            <a:off x="351667" y="1170796"/>
            <a:ext cx="3505200" cy="5148263"/>
          </a:xfrm>
        </p:spPr>
        <p:style>
          <a:lnRef idx="1">
            <a:schemeClr val="accent2"/>
          </a:lnRef>
          <a:fillRef idx="2">
            <a:schemeClr val="accent2"/>
          </a:fillRef>
          <a:effectRef idx="1">
            <a:schemeClr val="accent2"/>
          </a:effectRef>
          <a:fontRef idx="minor">
            <a:schemeClr val="dk1"/>
          </a:fontRef>
        </p:style>
        <p:txBody>
          <a:bodyPr lIns="72000" tIns="72000">
            <a:normAutofit lnSpcReduction="10000"/>
          </a:bodyPr>
          <a:lstStyle/>
          <a:p>
            <a:pPr>
              <a:buClr>
                <a:schemeClr val="tx1"/>
              </a:buClr>
            </a:pPr>
            <a:r>
              <a:rPr lang="en-US" sz="1800" dirty="0"/>
              <a:t>Affinity Diagram raw requirements have the potential advantage that they are written by the respective stakeholder (their words) but often suffer from:</a:t>
            </a:r>
          </a:p>
          <a:p>
            <a:pPr lvl="1">
              <a:buClr>
                <a:schemeClr val="tx1"/>
              </a:buClr>
            </a:pPr>
            <a:r>
              <a:rPr lang="en-US" sz="1800" dirty="0"/>
              <a:t>Glibness</a:t>
            </a:r>
          </a:p>
          <a:p>
            <a:pPr lvl="1">
              <a:buClr>
                <a:schemeClr val="tx1"/>
              </a:buClr>
            </a:pPr>
            <a:r>
              <a:rPr lang="en-US" sz="1800" dirty="0"/>
              <a:t>Local language and TLAs</a:t>
            </a:r>
          </a:p>
          <a:p>
            <a:pPr lvl="1">
              <a:buClr>
                <a:schemeClr val="tx1"/>
              </a:buClr>
            </a:pPr>
            <a:r>
              <a:rPr lang="en-US" sz="1800" dirty="0"/>
              <a:t>Goals rather than requirements</a:t>
            </a:r>
          </a:p>
          <a:p>
            <a:pPr lvl="1">
              <a:buClr>
                <a:schemeClr val="tx1"/>
              </a:buClr>
            </a:pPr>
            <a:r>
              <a:rPr lang="en-US" sz="1800" dirty="0"/>
              <a:t>Ambiguous </a:t>
            </a:r>
          </a:p>
          <a:p>
            <a:pPr>
              <a:buClr>
                <a:schemeClr val="tx1"/>
              </a:buClr>
            </a:pPr>
            <a:r>
              <a:rPr lang="en-US" sz="1800" dirty="0"/>
              <a:t>We have to interpret the raw requirements to generate </a:t>
            </a:r>
            <a:r>
              <a:rPr lang="en-US" sz="1800" b="1" dirty="0"/>
              <a:t>draft </a:t>
            </a:r>
            <a:r>
              <a:rPr lang="en-US" sz="1800" dirty="0"/>
              <a:t>User Requirements</a:t>
            </a:r>
          </a:p>
        </p:txBody>
      </p:sp>
      <p:sp>
        <p:nvSpPr>
          <p:cNvPr id="7" name="TextBox 6"/>
          <p:cNvSpPr txBox="1"/>
          <p:nvPr/>
        </p:nvSpPr>
        <p:spPr>
          <a:xfrm>
            <a:off x="6782819" y="1474322"/>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Operator/loader requires the munition to be easy to handle</a:t>
            </a:r>
          </a:p>
        </p:txBody>
      </p:sp>
      <p:sp>
        <p:nvSpPr>
          <p:cNvPr id="8" name="TextBox 7"/>
          <p:cNvSpPr txBox="1"/>
          <p:nvPr/>
        </p:nvSpPr>
        <p:spPr>
          <a:xfrm>
            <a:off x="6824567" y="3743805"/>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Operator/Loader requires the munition weight not to exceed TBD</a:t>
            </a:r>
          </a:p>
        </p:txBody>
      </p:sp>
      <p:sp>
        <p:nvSpPr>
          <p:cNvPr id="9" name="TextBox 8"/>
          <p:cNvSpPr txBox="1"/>
          <p:nvPr/>
        </p:nvSpPr>
        <p:spPr>
          <a:xfrm>
            <a:off x="6824567" y="2677157"/>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Commander requires the weapon system to be accurate to TBD</a:t>
            </a:r>
          </a:p>
        </p:txBody>
      </p:sp>
      <p:sp>
        <p:nvSpPr>
          <p:cNvPr id="10" name="TextBox 9"/>
          <p:cNvSpPr txBox="1"/>
          <p:nvPr/>
        </p:nvSpPr>
        <p:spPr>
          <a:xfrm>
            <a:off x="6824567" y="4714201"/>
            <a:ext cx="3561531" cy="689598"/>
          </a:xfrm>
          <a:prstGeom prst="rect">
            <a:avLst/>
          </a:prstGeom>
        </p:spPr>
        <p:style>
          <a:lnRef idx="2">
            <a:schemeClr val="accent2"/>
          </a:lnRef>
          <a:fillRef idx="1">
            <a:schemeClr val="lt1"/>
          </a:fillRef>
          <a:effectRef idx="0">
            <a:schemeClr val="accent2"/>
          </a:effectRef>
          <a:fontRef idx="minor">
            <a:schemeClr val="dk1"/>
          </a:fontRef>
        </p:style>
        <p:txBody>
          <a:bodyPr wrap="square" rtlCol="0">
            <a:noAutofit/>
          </a:bodyPr>
          <a:lstStyle/>
          <a:p>
            <a:r>
              <a:rPr lang="en-US" sz="1400" dirty="0"/>
              <a:t>The Operator/Loader requires the Munition to be easy to identify under operational conditions.</a:t>
            </a:r>
          </a:p>
        </p:txBody>
      </p:sp>
      <p:sp>
        <p:nvSpPr>
          <p:cNvPr id="12" name="TextBox 11"/>
          <p:cNvSpPr txBox="1"/>
          <p:nvPr/>
        </p:nvSpPr>
        <p:spPr>
          <a:xfrm>
            <a:off x="5381696" y="5734284"/>
            <a:ext cx="5105830"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Note: these are draft requirements that will need further elaboration and decomposition.</a:t>
            </a:r>
          </a:p>
        </p:txBody>
      </p:sp>
      <p:pic>
        <p:nvPicPr>
          <p:cNvPr id="4" name="Picture 3">
            <a:extLst>
              <a:ext uri="{FF2B5EF4-FFF2-40B4-BE49-F238E27FC236}">
                <a16:creationId xmlns:a16="http://schemas.microsoft.com/office/drawing/2014/main" id="{5D1D0EB1-2835-4F4D-A226-3F7736DE927E}"/>
              </a:ext>
            </a:extLst>
          </p:cNvPr>
          <p:cNvPicPr>
            <a:picLocks noChangeAspect="1"/>
          </p:cNvPicPr>
          <p:nvPr/>
        </p:nvPicPr>
        <p:blipFill rotWithShape="1">
          <a:blip r:embed="rId2"/>
          <a:srcRect l="32160" r="32531" b="7752"/>
          <a:stretch/>
        </p:blipFill>
        <p:spPr>
          <a:xfrm>
            <a:off x="5381697" y="1289051"/>
            <a:ext cx="1231661" cy="4290445"/>
          </a:xfrm>
          <a:prstGeom prst="rect">
            <a:avLst/>
          </a:prstGeom>
        </p:spPr>
      </p:pic>
    </p:spTree>
    <p:extLst>
      <p:ext uri="{BB962C8B-B14F-4D97-AF65-F5344CB8AC3E}">
        <p14:creationId xmlns:p14="http://schemas.microsoft.com/office/powerpoint/2010/main" val="29860967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16" y="377084"/>
            <a:ext cx="6489700" cy="526572"/>
          </a:xfrm>
        </p:spPr>
        <p:txBody>
          <a:bodyPr>
            <a:normAutofit fontScale="90000"/>
          </a:bodyPr>
          <a:lstStyle/>
          <a:p>
            <a:r>
              <a:rPr lang="en-US" dirty="0"/>
              <a:t>Exercise</a:t>
            </a:r>
          </a:p>
        </p:txBody>
      </p:sp>
      <p:sp>
        <p:nvSpPr>
          <p:cNvPr id="3" name="Content Placeholder 2"/>
          <p:cNvSpPr>
            <a:spLocks noGrp="1"/>
          </p:cNvSpPr>
          <p:nvPr>
            <p:ph idx="4294967295"/>
          </p:nvPr>
        </p:nvSpPr>
        <p:spPr>
          <a:xfrm>
            <a:off x="5583142" y="2002369"/>
            <a:ext cx="5632029" cy="3803519"/>
          </a:xfrm>
        </p:spPr>
        <p:txBody>
          <a:bodyPr>
            <a:normAutofit/>
          </a:bodyPr>
          <a:lstStyle/>
          <a:p>
            <a:pPr marL="0" indent="0">
              <a:buNone/>
            </a:pPr>
            <a:r>
              <a:rPr lang="en-US" b="1" dirty="0"/>
              <a:t>In small teams:</a:t>
            </a:r>
          </a:p>
          <a:p>
            <a:pPr>
              <a:tabLst>
                <a:tab pos="182563" algn="l"/>
              </a:tabLst>
            </a:pPr>
            <a:r>
              <a:rPr lang="en-US" sz="2400" dirty="0"/>
              <a:t>Using your Affinity Diagram of raw User requirements:</a:t>
            </a:r>
          </a:p>
          <a:p>
            <a:pPr lvl="1"/>
            <a:r>
              <a:rPr lang="en-US" dirty="0"/>
              <a:t>Select a suitable group of requirements</a:t>
            </a:r>
          </a:p>
          <a:p>
            <a:pPr lvl="1">
              <a:tabLst>
                <a:tab pos="182563" algn="l"/>
              </a:tabLst>
            </a:pPr>
            <a:r>
              <a:rPr lang="en-US" dirty="0"/>
              <a:t>Write in the classic form the associated User requirements</a:t>
            </a:r>
          </a:p>
          <a:p>
            <a:pPr marL="0" indent="0">
              <a:buNone/>
            </a:pPr>
            <a:r>
              <a:rPr lang="en-US" sz="2400" b="1" dirty="0"/>
              <a:t>Time 20 minutes</a:t>
            </a:r>
          </a:p>
        </p:txBody>
      </p:sp>
      <p:pic>
        <p:nvPicPr>
          <p:cNvPr id="5" name="Picture 4">
            <a:extLst>
              <a:ext uri="{FF2B5EF4-FFF2-40B4-BE49-F238E27FC236}">
                <a16:creationId xmlns:a16="http://schemas.microsoft.com/office/drawing/2014/main" id="{CAC2A8CE-2F07-D248-82ED-504539F108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675" y="2002369"/>
            <a:ext cx="4175392" cy="3318778"/>
          </a:xfrm>
          <a:prstGeom prst="rect">
            <a:avLst/>
          </a:prstGeom>
        </p:spPr>
      </p:pic>
    </p:spTree>
    <p:extLst>
      <p:ext uri="{BB962C8B-B14F-4D97-AF65-F5344CB8AC3E}">
        <p14:creationId xmlns:p14="http://schemas.microsoft.com/office/powerpoint/2010/main" val="2935786317"/>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4A2DECBA-8133-4847-833B-599F3D7F9F83}"/>
              </a:ext>
            </a:extLst>
          </p:cNvPr>
          <p:cNvSpPr>
            <a:spLocks noGrp="1"/>
          </p:cNvSpPr>
          <p:nvPr>
            <p:ph sz="quarter" idx="16"/>
          </p:nvPr>
        </p:nvSpPr>
        <p:spPr>
          <a:xfrm>
            <a:off x="6022975" y="1476260"/>
            <a:ext cx="4817623" cy="4594034"/>
          </a:xfrm>
        </p:spPr>
        <p:txBody>
          <a:bodyPr>
            <a:normAutofit/>
          </a:bodyPr>
          <a:lstStyle/>
          <a:p>
            <a:pPr marL="0" indent="0">
              <a:spcBef>
                <a:spcPct val="20000"/>
              </a:spcBef>
              <a:buNone/>
            </a:pPr>
            <a:r>
              <a:rPr lang="en-GB" sz="3200" dirty="0"/>
              <a:t>In small teams.</a:t>
            </a:r>
          </a:p>
          <a:p>
            <a:pPr marL="0" indent="0">
              <a:spcBef>
                <a:spcPct val="20000"/>
              </a:spcBef>
              <a:buNone/>
            </a:pPr>
            <a:endParaRPr lang="en-GB" sz="3200" dirty="0"/>
          </a:p>
          <a:p>
            <a:pPr>
              <a:spcBef>
                <a:spcPct val="20000"/>
              </a:spcBef>
              <a:buFontTx/>
              <a:buChar char="–"/>
            </a:pPr>
            <a:r>
              <a:rPr lang="en-GB" strike="sngStrike" dirty="0"/>
              <a:t>Use the earlier Affinity Diagram to construct a tree diagram of the Munition User Requirements</a:t>
            </a:r>
          </a:p>
          <a:p>
            <a:pPr marL="0" indent="0">
              <a:spcBef>
                <a:spcPct val="20000"/>
              </a:spcBef>
              <a:buNone/>
            </a:pPr>
            <a:endParaRPr lang="en-GB" strike="sngStrike" dirty="0"/>
          </a:p>
          <a:p>
            <a:pPr marL="0" indent="0">
              <a:spcBef>
                <a:spcPct val="20000"/>
              </a:spcBef>
              <a:buNone/>
            </a:pPr>
            <a:r>
              <a:rPr lang="en-GB" dirty="0"/>
              <a:t>Insert the chosen requirements into the requirements page of the design book spreadsheet</a:t>
            </a:r>
          </a:p>
          <a:p>
            <a:pPr marL="0" indent="0">
              <a:spcBef>
                <a:spcPct val="20000"/>
              </a:spcBef>
              <a:buNone/>
            </a:pPr>
            <a:endParaRPr lang="en-GB" dirty="0"/>
          </a:p>
          <a:p>
            <a:pPr marL="0" indent="0">
              <a:spcBef>
                <a:spcPct val="20000"/>
              </a:spcBef>
              <a:buNone/>
            </a:pPr>
            <a:r>
              <a:rPr lang="en-GB" sz="3200" dirty="0"/>
              <a:t>Time 15 minutes</a:t>
            </a:r>
          </a:p>
          <a:p>
            <a:endParaRPr lang="en-US" sz="3600" dirty="0"/>
          </a:p>
        </p:txBody>
      </p:sp>
      <p:sp>
        <p:nvSpPr>
          <p:cNvPr id="27650" name="Title 1"/>
          <p:cNvSpPr>
            <a:spLocks noGrp="1"/>
          </p:cNvSpPr>
          <p:nvPr>
            <p:ph type="title"/>
          </p:nvPr>
        </p:nvSpPr>
        <p:spPr/>
        <p:txBody>
          <a:bodyPr/>
          <a:lstStyle/>
          <a:p>
            <a:r>
              <a:rPr lang="en-GB" dirty="0"/>
              <a:t>Exercise: Tree Diagram</a:t>
            </a:r>
          </a:p>
        </p:txBody>
      </p:sp>
      <p:pic>
        <p:nvPicPr>
          <p:cNvPr id="6" name="Picture 5">
            <a:extLst>
              <a:ext uri="{FF2B5EF4-FFF2-40B4-BE49-F238E27FC236}">
                <a16:creationId xmlns:a16="http://schemas.microsoft.com/office/drawing/2014/main" id="{7055E09F-B338-4240-8341-D6F6EE834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18" y="1947738"/>
            <a:ext cx="3678426" cy="2765948"/>
          </a:xfrm>
          <a:prstGeom prst="rect">
            <a:avLst/>
          </a:prstGeom>
        </p:spPr>
      </p:pic>
    </p:spTree>
    <p:extLst>
      <p:ext uri="{BB962C8B-B14F-4D97-AF65-F5344CB8AC3E}">
        <p14:creationId xmlns:p14="http://schemas.microsoft.com/office/powerpoint/2010/main" val="34800431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69569" y="48604"/>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49714" y="3451706"/>
            <a:ext cx="116500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bg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square" rtlCol="0">
            <a:spAutoFit/>
          </a:bodyPr>
          <a:lstStyle/>
          <a:p>
            <a:endParaRPr lang="en-US" sz="1800" dirty="0"/>
          </a:p>
        </p:txBody>
      </p:sp>
    </p:spTree>
    <p:extLst>
      <p:ext uri="{BB962C8B-B14F-4D97-AF65-F5344CB8AC3E}">
        <p14:creationId xmlns:p14="http://schemas.microsoft.com/office/powerpoint/2010/main" val="286228172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855396" y="259357"/>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60410" y="3451706"/>
            <a:ext cx="1154306"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975" y="3440454"/>
            <a:ext cx="1187611" cy="1179657"/>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b="1" dirty="0">
                <a:solidFill>
                  <a:schemeClr val="bg1"/>
                </a:solidFill>
              </a:rPr>
              <a:t>User/</a:t>
            </a:r>
          </a:p>
          <a:p>
            <a:pPr algn="ctr"/>
            <a:r>
              <a:rPr lang="en-GB" sz="1100" b="1" dirty="0">
                <a:solidFill>
                  <a:schemeClr val="bg1"/>
                </a:solidFill>
              </a:rPr>
              <a:t>Stakeholder</a:t>
            </a:r>
          </a:p>
          <a:p>
            <a:pPr algn="ctr"/>
            <a:r>
              <a:rPr lang="en-GB" sz="1100" b="1" dirty="0">
                <a:solidFill>
                  <a:schemeClr val="bg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1065682" cy="843115"/>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2067274" y="2828350"/>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square" rtlCol="0">
            <a:spAutoFit/>
          </a:bodyPr>
          <a:lstStyle/>
          <a:p>
            <a:endParaRPr lang="en-US" sz="1800" dirty="0"/>
          </a:p>
        </p:txBody>
      </p:sp>
    </p:spTree>
    <p:extLst>
      <p:ext uri="{BB962C8B-B14F-4D97-AF65-F5344CB8AC3E}">
        <p14:creationId xmlns:p14="http://schemas.microsoft.com/office/powerpoint/2010/main" val="362898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76614" y="82867"/>
            <a:ext cx="9596348" cy="584775"/>
          </a:xfrm>
        </p:spPr>
        <p:txBody>
          <a:bodyPr/>
          <a:lstStyle/>
          <a:p>
            <a:r>
              <a:rPr lang="en-GB" sz="3200" dirty="0"/>
              <a:t>Getting to Grips with Requirements </a:t>
            </a:r>
          </a:p>
        </p:txBody>
      </p:sp>
      <p:pic>
        <p:nvPicPr>
          <p:cNvPr id="4" name="Picture 3"/>
          <p:cNvPicPr>
            <a:picLocks noChangeAspect="1"/>
          </p:cNvPicPr>
          <p:nvPr/>
        </p:nvPicPr>
        <p:blipFill>
          <a:blip r:embed="rId3"/>
          <a:stretch>
            <a:fillRect/>
          </a:stretch>
        </p:blipFill>
        <p:spPr>
          <a:xfrm>
            <a:off x="1991199" y="2133547"/>
            <a:ext cx="2660245" cy="2660245"/>
          </a:xfrm>
          <a:prstGeom prst="rect">
            <a:avLst/>
          </a:prstGeom>
        </p:spPr>
      </p:pic>
      <p:pic>
        <p:nvPicPr>
          <p:cNvPr id="11" name="Picture 10"/>
          <p:cNvPicPr>
            <a:picLocks noChangeAspect="1"/>
          </p:cNvPicPr>
          <p:nvPr/>
        </p:nvPicPr>
        <p:blipFill>
          <a:blip r:embed="rId4"/>
          <a:stretch>
            <a:fillRect/>
          </a:stretch>
        </p:blipFill>
        <p:spPr>
          <a:xfrm>
            <a:off x="5159265" y="2373607"/>
            <a:ext cx="5274580" cy="2874254"/>
          </a:xfrm>
          <a:prstGeom prst="rect">
            <a:avLst/>
          </a:prstGeom>
        </p:spPr>
      </p:pic>
      <p:sp>
        <p:nvSpPr>
          <p:cNvPr id="6" name="TextBox 5"/>
          <p:cNvSpPr txBox="1"/>
          <p:nvPr/>
        </p:nvSpPr>
        <p:spPr>
          <a:xfrm>
            <a:off x="1533525" y="986046"/>
            <a:ext cx="9420225"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We know when we ask a stakeholder for their requirements, what they tell us are the Expressed Requirements</a:t>
            </a:r>
          </a:p>
        </p:txBody>
      </p:sp>
      <p:grpSp>
        <p:nvGrpSpPr>
          <p:cNvPr id="2" name="Group 1"/>
          <p:cNvGrpSpPr/>
          <p:nvPr/>
        </p:nvGrpSpPr>
        <p:grpSpPr>
          <a:xfrm>
            <a:off x="4427624" y="2382363"/>
            <a:ext cx="3785934" cy="1178985"/>
            <a:chOff x="2903624" y="2382362"/>
            <a:chExt cx="3785934" cy="1178985"/>
          </a:xfrm>
        </p:grpSpPr>
        <p:sp>
          <p:nvSpPr>
            <p:cNvPr id="7" name="Rectangle 6"/>
            <p:cNvSpPr/>
            <p:nvPr/>
          </p:nvSpPr>
          <p:spPr>
            <a:xfrm>
              <a:off x="4443663" y="2382362"/>
              <a:ext cx="2245895" cy="1178985"/>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cxnSp>
          <p:nvCxnSpPr>
            <p:cNvPr id="19" name="Curved Connector 18"/>
            <p:cNvCxnSpPr>
              <a:endCxn id="7" idx="1"/>
            </p:cNvCxnSpPr>
            <p:nvPr/>
          </p:nvCxnSpPr>
          <p:spPr>
            <a:xfrm>
              <a:off x="2903624" y="2606496"/>
              <a:ext cx="1540039" cy="365359"/>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Freeform 28"/>
          <p:cNvSpPr/>
          <p:nvPr/>
        </p:nvSpPr>
        <p:spPr>
          <a:xfrm>
            <a:off x="5983705" y="2374231"/>
            <a:ext cx="4443664" cy="2371434"/>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0" name="Rounded Rectangular Callout 29"/>
          <p:cNvSpPr/>
          <p:nvPr/>
        </p:nvSpPr>
        <p:spPr>
          <a:xfrm>
            <a:off x="2743201" y="4884021"/>
            <a:ext cx="3064042" cy="932670"/>
          </a:xfrm>
          <a:prstGeom prst="wedgeRoundRectCallout">
            <a:avLst>
              <a:gd name="adj1" fmla="val 76549"/>
              <a:gd name="adj2" fmla="val -66736"/>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solidFill>
                  <a:schemeClr val="bg1"/>
                </a:solidFill>
              </a:rPr>
              <a:t>Which means that there are a large number of unspoken requirements</a:t>
            </a:r>
          </a:p>
        </p:txBody>
      </p:sp>
      <p:sp>
        <p:nvSpPr>
          <p:cNvPr id="33" name="TextBox 32"/>
          <p:cNvSpPr txBox="1"/>
          <p:nvPr/>
        </p:nvSpPr>
        <p:spPr>
          <a:xfrm>
            <a:off x="2708866" y="5942082"/>
            <a:ext cx="7921034"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400" dirty="0"/>
              <a:t>How do we find these unspoken requirements?</a:t>
            </a:r>
          </a:p>
        </p:txBody>
      </p:sp>
      <p:sp>
        <p:nvSpPr>
          <p:cNvPr id="5" name="Folded Corner 4">
            <a:extLst>
              <a:ext uri="{FF2B5EF4-FFF2-40B4-BE49-F238E27FC236}">
                <a16:creationId xmlns:a16="http://schemas.microsoft.com/office/drawing/2014/main" id="{20C9BC97-98EC-8F46-AE8C-1E405AA9B6A0}"/>
              </a:ext>
            </a:extLst>
          </p:cNvPr>
          <p:cNvSpPr/>
          <p:nvPr/>
        </p:nvSpPr>
        <p:spPr>
          <a:xfrm>
            <a:off x="3212843" y="3023889"/>
            <a:ext cx="1572428" cy="1710556"/>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rPr>
              <a:t>USER/</a:t>
            </a:r>
          </a:p>
          <a:p>
            <a:pPr algn="ctr"/>
            <a:r>
              <a:rPr lang="en-US" sz="1600" dirty="0">
                <a:solidFill>
                  <a:schemeClr val="tx1"/>
                </a:solidFill>
              </a:rPr>
              <a:t>Stakeholder</a:t>
            </a:r>
          </a:p>
          <a:p>
            <a:pPr algn="ctr"/>
            <a:r>
              <a:rPr lang="en-US" sz="1600" dirty="0">
                <a:solidFill>
                  <a:schemeClr val="tx1"/>
                </a:solidFill>
              </a:rPr>
              <a:t>Requirements</a:t>
            </a:r>
          </a:p>
        </p:txBody>
      </p:sp>
      <p:cxnSp>
        <p:nvCxnSpPr>
          <p:cNvPr id="14" name="Curved Connector 13">
            <a:extLst>
              <a:ext uri="{FF2B5EF4-FFF2-40B4-BE49-F238E27FC236}">
                <a16:creationId xmlns:a16="http://schemas.microsoft.com/office/drawing/2014/main" id="{E219F376-1C68-F547-9403-3DB4E92D0326}"/>
              </a:ext>
            </a:extLst>
          </p:cNvPr>
          <p:cNvCxnSpPr>
            <a:cxnSpLocks/>
            <a:stCxn id="7" idx="1"/>
            <a:endCxn id="5" idx="3"/>
          </p:cNvCxnSpPr>
          <p:nvPr/>
        </p:nvCxnSpPr>
        <p:spPr>
          <a:xfrm rot="10800000" flipV="1">
            <a:off x="4785271" y="2971855"/>
            <a:ext cx="1182392" cy="907312"/>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7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blinds(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linds(horizont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3"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112" y="1612017"/>
            <a:ext cx="11805775" cy="36339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957265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TotalTime>
  <Words>6597</Words>
  <Application>Microsoft Office PowerPoint</Application>
  <PresentationFormat>Widescreen</PresentationFormat>
  <Paragraphs>796</Paragraphs>
  <Slides>73</Slides>
  <Notes>33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73</vt:i4>
      </vt:variant>
    </vt:vector>
  </HeadingPairs>
  <TitlesOfParts>
    <vt:vector size="84" baseType="lpstr">
      <vt:lpstr>Lucida Grande</vt:lpstr>
      <vt:lpstr>Arial</vt:lpstr>
      <vt:lpstr>Calibri</vt:lpstr>
      <vt:lpstr>Cambria Math</vt:lpstr>
      <vt:lpstr>Century Gothic</vt:lpstr>
      <vt:lpstr>Symbol</vt:lpstr>
      <vt:lpstr>Times New Roman</vt:lpstr>
      <vt:lpstr>Verdana</vt:lpstr>
      <vt:lpstr>Wingdings</vt:lpstr>
      <vt:lpstr>Wingdings 3</vt:lpstr>
      <vt:lpstr>Ion</vt:lpstr>
      <vt:lpstr>Determine and Manage Requirements Part 2</vt:lpstr>
      <vt:lpstr>Stakeholder Influence Map Summary</vt:lpstr>
      <vt:lpstr>Update Requirements Elicitation &amp; Capture Plan</vt:lpstr>
      <vt:lpstr>Plan Elicitation and Capture for each Stakeholder</vt:lpstr>
      <vt:lpstr>Remember Spoken vs. Unspoken</vt:lpstr>
      <vt:lpstr>Different Approaches for Different Types</vt:lpstr>
      <vt:lpstr>Gathering Requirements: Ask the Stakeholder</vt:lpstr>
      <vt:lpstr>Who to Ask: Individuals or Groups</vt:lpstr>
      <vt:lpstr>Tools to help Elicit Requirements</vt:lpstr>
      <vt:lpstr>Gathering Requirements: Personas - Put Yourself in their Shoes </vt:lpstr>
      <vt:lpstr>PowerPoint Presentation</vt:lpstr>
      <vt:lpstr>Plan Elicitation and Capture for each Stakeholder</vt:lpstr>
      <vt:lpstr>Affinity Diagrams</vt:lpstr>
      <vt:lpstr>Affinity Diagrams in Gathering Requirements</vt:lpstr>
      <vt:lpstr>Affinity Diagram Process</vt:lpstr>
      <vt:lpstr>Step1: Identify and Capture Requirements</vt:lpstr>
      <vt:lpstr>Step 2: Organize Ideas into Affinity Groups </vt:lpstr>
      <vt:lpstr>Step 3: Decide Group Headers </vt:lpstr>
      <vt:lpstr>Step 4: Review Affinity Groups</vt:lpstr>
      <vt:lpstr>Example: Step1: Identify and Capture Requirements</vt:lpstr>
      <vt:lpstr>Step 2: Organize Requirements in  to Affinity Groups</vt:lpstr>
      <vt:lpstr>Step 3: Decide Group Headers</vt:lpstr>
      <vt:lpstr>Step 4: Review Affinity Groups  a) Remove/Reconcile Duplications</vt:lpstr>
      <vt:lpstr>Complex Groupings</vt:lpstr>
      <vt:lpstr>Step 4: Review Affinity Groups  b) Review Groups for Further Elements </vt:lpstr>
      <vt:lpstr>Exercise: Eliciting and Capturing Stakeholder Requirements using an Affinity Diagram</vt:lpstr>
      <vt:lpstr>Affinity Diagram Summary</vt:lpstr>
      <vt:lpstr>Probing for Requirements</vt:lpstr>
      <vt:lpstr>The Use Case</vt:lpstr>
      <vt:lpstr>Use Case Terminology</vt:lpstr>
      <vt:lpstr>How to Do It</vt:lpstr>
      <vt:lpstr>Use Case Template</vt:lpstr>
      <vt:lpstr>Solution to Generic</vt:lpstr>
      <vt:lpstr>Exercise: Use Case</vt:lpstr>
      <vt:lpstr>A Model Answer</vt:lpstr>
      <vt:lpstr>Use Case Summary</vt:lpstr>
      <vt:lpstr>Getting at unspoken basic and delighter requirements</vt:lpstr>
      <vt:lpstr>Gemba Visits:” Watch the User – Use the System</vt:lpstr>
      <vt:lpstr>Gemba Visit Process</vt:lpstr>
      <vt:lpstr>Gemba Summary</vt:lpstr>
      <vt:lpstr>Voice of the Customer (Translation)</vt:lpstr>
      <vt:lpstr>Complaints to Requirements</vt:lpstr>
      <vt:lpstr>Translating Customer Complaints into Requirements</vt:lpstr>
      <vt:lpstr>VoC Summary</vt:lpstr>
      <vt:lpstr>Every Requirement Shall have a “WHY”</vt:lpstr>
      <vt:lpstr>Why ask Why?</vt:lpstr>
      <vt:lpstr>Plan Elicitation and Capture for each Stakeholder</vt:lpstr>
      <vt:lpstr>Tree Diagram (alias Systematic Diagram)</vt:lpstr>
      <vt:lpstr>How to do it: Tree Diagrams from Affinity Diagrams</vt:lpstr>
      <vt:lpstr>Requirements Tree Diagram</vt:lpstr>
      <vt:lpstr>Tree Diagram Summary</vt:lpstr>
      <vt:lpstr>Plan Elicitation and Capture for each Stakeholder</vt:lpstr>
      <vt:lpstr>Traditional Meaning of  Verification and Validation</vt:lpstr>
      <vt:lpstr>Importance of Validating Requirements</vt:lpstr>
      <vt:lpstr>Validating Requirements</vt:lpstr>
      <vt:lpstr>Requirements Review</vt:lpstr>
      <vt:lpstr>Similarity</vt:lpstr>
      <vt:lpstr>Analysis</vt:lpstr>
      <vt:lpstr>The Requirements V&amp;V Matrix</vt:lpstr>
      <vt:lpstr>Gather Requirements Summary</vt:lpstr>
      <vt:lpstr>Specifying Requirements</vt:lpstr>
      <vt:lpstr>Requirements</vt:lpstr>
      <vt:lpstr>What are “Good” Requirements?</vt:lpstr>
      <vt:lpstr>Examples</vt:lpstr>
      <vt:lpstr>The Auxiliary Verb and the Level of Compliance Sought</vt:lpstr>
      <vt:lpstr>Stakeholder Requirements</vt:lpstr>
      <vt:lpstr>Affinity Diagram Raw Requirements </vt:lpstr>
      <vt:lpstr>Exercise</vt:lpstr>
      <vt:lpstr>Exercise: Tree Diagram</vt:lpstr>
      <vt:lpstr>What Have we Done?</vt:lpstr>
      <vt:lpstr>What Have we Done?</vt:lpstr>
      <vt:lpstr>Getting to Grips with Requirements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Determine and Manage Requirements</dc:title>
  <dc:creator>David Holley</dc:creator>
  <cp:lastModifiedBy>David Holley</cp:lastModifiedBy>
  <cp:revision>9</cp:revision>
  <dcterms:created xsi:type="dcterms:W3CDTF">2021-09-15T15:24:39Z</dcterms:created>
  <dcterms:modified xsi:type="dcterms:W3CDTF">2024-05-28T10:37:44Z</dcterms:modified>
</cp:coreProperties>
</file>