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sldIdLst>
    <p:sldId id="256" r:id="rId5"/>
    <p:sldId id="295" r:id="rId6"/>
    <p:sldId id="282" r:id="rId7"/>
    <p:sldId id="272" r:id="rId8"/>
    <p:sldId id="274" r:id="rId9"/>
    <p:sldId id="275" r:id="rId10"/>
    <p:sldId id="273" r:id="rId11"/>
    <p:sldId id="286" r:id="rId12"/>
    <p:sldId id="293" r:id="rId13"/>
    <p:sldId id="294" r:id="rId14"/>
    <p:sldId id="264" r:id="rId15"/>
    <p:sldId id="289" r:id="rId16"/>
    <p:sldId id="288" r:id="rId17"/>
    <p:sldId id="257" r:id="rId18"/>
    <p:sldId id="287" r:id="rId19"/>
    <p:sldId id="298" r:id="rId20"/>
    <p:sldId id="297" r:id="rId21"/>
    <p:sldId id="279" r:id="rId22"/>
    <p:sldId id="266" r:id="rId23"/>
    <p:sldId id="300" r:id="rId24"/>
    <p:sldId id="268" r:id="rId25"/>
    <p:sldId id="296" r:id="rId26"/>
    <p:sldId id="261" r:id="rId27"/>
    <p:sldId id="299" r:id="rId28"/>
    <p:sldId id="262" r:id="rId29"/>
    <p:sldId id="292" r:id="rId30"/>
    <p:sldId id="285" r:id="rId31"/>
    <p:sldId id="291" r:id="rId32"/>
    <p:sldId id="278" r:id="rId33"/>
  </p:sldIdLst>
  <p:sldSz cx="12192000" cy="68580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76471" autoAdjust="0"/>
  </p:normalViewPr>
  <p:slideViewPr>
    <p:cSldViewPr snapToGrid="0">
      <p:cViewPr>
        <p:scale>
          <a:sx n="70" d="100"/>
          <a:sy n="70" d="100"/>
        </p:scale>
        <p:origin x="1003"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6C5600-9FD6-42C4-BC28-42575892C05B}"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721CBFF1-0FA8-474D-8A3C-BE24DAC21C87}">
      <dgm:prSet custT="1"/>
      <dgm:spPr/>
      <dgm:t>
        <a:bodyPr/>
        <a:lstStyle/>
        <a:p>
          <a:r>
            <a:rPr lang="en-US" sz="2200" dirty="0"/>
            <a:t>VBT can be used to improve absolute strength </a:t>
          </a:r>
          <a:r>
            <a:rPr lang="en-US" sz="1200" dirty="0"/>
            <a:t>(Liao et al., 2021; </a:t>
          </a:r>
          <a:r>
            <a:rPr lang="en-US" sz="1200" b="0" i="0" baseline="0" dirty="0"/>
            <a:t>Zhang et al., 2022; </a:t>
          </a:r>
          <a:r>
            <a:rPr lang="en-GB" sz="1200" b="0" i="0" baseline="0" dirty="0"/>
            <a:t>Wadhi et al., 2018)  </a:t>
          </a:r>
          <a:endParaRPr lang="en-US" sz="1200" dirty="0"/>
        </a:p>
      </dgm:t>
    </dgm:pt>
    <dgm:pt modelId="{FD28670A-C4CB-4B56-917A-0732CA86DF95}" type="parTrans" cxnId="{F7FED992-1E62-4E56-9D13-670629F733E8}">
      <dgm:prSet/>
      <dgm:spPr/>
      <dgm:t>
        <a:bodyPr/>
        <a:lstStyle/>
        <a:p>
          <a:endParaRPr lang="en-US"/>
        </a:p>
      </dgm:t>
    </dgm:pt>
    <dgm:pt modelId="{07C12FC3-4793-4C89-8340-B4349C885150}" type="sibTrans" cxnId="{F7FED992-1E62-4E56-9D13-670629F733E8}">
      <dgm:prSet/>
      <dgm:spPr/>
      <dgm:t>
        <a:bodyPr/>
        <a:lstStyle/>
        <a:p>
          <a:endParaRPr lang="en-US"/>
        </a:p>
      </dgm:t>
    </dgm:pt>
    <dgm:pt modelId="{F11709F8-9FB9-40D5-9D6B-69751BD9A5F4}">
      <dgm:prSet custT="1"/>
      <dgm:spPr/>
      <dgm:t>
        <a:bodyPr/>
        <a:lstStyle/>
        <a:p>
          <a:r>
            <a:rPr lang="en-US" sz="2200" dirty="0"/>
            <a:t>Mean concentric Velocity 0.35–0.15 m/s. </a:t>
          </a:r>
          <a:r>
            <a:rPr lang="en-US" sz="1200" dirty="0"/>
            <a:t>(</a:t>
          </a:r>
          <a:r>
            <a:rPr lang="en-US" sz="1200" b="0" i="0" dirty="0"/>
            <a:t>Fahs</a:t>
          </a:r>
          <a:r>
            <a:rPr lang="en-US" sz="1200" dirty="0"/>
            <a:t> </a:t>
          </a:r>
          <a:r>
            <a:rPr lang="en-US" sz="1200" b="0" i="0" dirty="0"/>
            <a:t>et al., 2019</a:t>
          </a:r>
          <a:r>
            <a:rPr lang="en-US" sz="1200" dirty="0"/>
            <a:t>). </a:t>
          </a:r>
        </a:p>
      </dgm:t>
    </dgm:pt>
    <dgm:pt modelId="{B6FC840D-E802-4063-BCFE-34C4F12785D7}" type="parTrans" cxnId="{3319BA10-65F2-4AC7-A167-4BC6D99E91E6}">
      <dgm:prSet/>
      <dgm:spPr/>
      <dgm:t>
        <a:bodyPr/>
        <a:lstStyle/>
        <a:p>
          <a:endParaRPr lang="en-US"/>
        </a:p>
      </dgm:t>
    </dgm:pt>
    <dgm:pt modelId="{9467DCBE-FB91-46EB-96F5-E5CE2643215E}" type="sibTrans" cxnId="{3319BA10-65F2-4AC7-A167-4BC6D99E91E6}">
      <dgm:prSet/>
      <dgm:spPr/>
      <dgm:t>
        <a:bodyPr/>
        <a:lstStyle/>
        <a:p>
          <a:endParaRPr lang="en-US"/>
        </a:p>
      </dgm:t>
    </dgm:pt>
    <dgm:pt modelId="{D9FAAABF-F822-49E3-8B47-A24F14F72685}">
      <dgm:prSet custT="1"/>
      <dgm:spPr/>
      <dgm:t>
        <a:bodyPr/>
        <a:lstStyle/>
        <a:p>
          <a:r>
            <a:rPr lang="en-GB" sz="2200" dirty="0"/>
            <a:t>Włodarczyk </a:t>
          </a:r>
          <a:r>
            <a:rPr lang="en-GB" sz="2200" i="1" dirty="0"/>
            <a:t>et al., </a:t>
          </a:r>
          <a:r>
            <a:rPr lang="en-GB" sz="1200" i="1" dirty="0"/>
            <a:t>(</a:t>
          </a:r>
          <a:r>
            <a:rPr lang="en-GB" sz="1200" dirty="0"/>
            <a:t>2021) </a:t>
          </a:r>
          <a:r>
            <a:rPr lang="en-GB" sz="2200" dirty="0"/>
            <a:t>systematic review </a:t>
          </a:r>
          <a:r>
            <a:rPr lang="en-US" sz="2200" dirty="0"/>
            <a:t>- velocity losses of 10–20% can help trigger neuromuscular adaptations and reduce neuromuscular fatigue. </a:t>
          </a:r>
          <a:endParaRPr lang="en-US" sz="1200" dirty="0"/>
        </a:p>
      </dgm:t>
    </dgm:pt>
    <dgm:pt modelId="{48B83450-0AAF-4B62-8143-91164110721C}" type="parTrans" cxnId="{C390BD56-54C8-4CDB-A7CC-9969A5D01B66}">
      <dgm:prSet/>
      <dgm:spPr/>
      <dgm:t>
        <a:bodyPr/>
        <a:lstStyle/>
        <a:p>
          <a:endParaRPr lang="en-US"/>
        </a:p>
      </dgm:t>
    </dgm:pt>
    <dgm:pt modelId="{085B1645-A0E2-4F17-B586-E977A36084F6}" type="sibTrans" cxnId="{C390BD56-54C8-4CDB-A7CC-9969A5D01B66}">
      <dgm:prSet/>
      <dgm:spPr/>
      <dgm:t>
        <a:bodyPr/>
        <a:lstStyle/>
        <a:p>
          <a:endParaRPr lang="en-US"/>
        </a:p>
      </dgm:t>
    </dgm:pt>
    <dgm:pt modelId="{E1A5A3C4-EDBC-4386-B28C-E657E39CA1DE}" type="pres">
      <dgm:prSet presAssocID="{926C5600-9FD6-42C4-BC28-42575892C05B}" presName="vert0" presStyleCnt="0">
        <dgm:presLayoutVars>
          <dgm:dir/>
          <dgm:animOne val="branch"/>
          <dgm:animLvl val="lvl"/>
        </dgm:presLayoutVars>
      </dgm:prSet>
      <dgm:spPr/>
    </dgm:pt>
    <dgm:pt modelId="{E61F6737-B0B8-4998-A41A-52FCD790EEB2}" type="pres">
      <dgm:prSet presAssocID="{721CBFF1-0FA8-474D-8A3C-BE24DAC21C87}" presName="thickLine" presStyleLbl="alignNode1" presStyleIdx="0" presStyleCnt="3"/>
      <dgm:spPr/>
    </dgm:pt>
    <dgm:pt modelId="{66103C5A-CBA9-41C5-A435-BA89B96CDDDB}" type="pres">
      <dgm:prSet presAssocID="{721CBFF1-0FA8-474D-8A3C-BE24DAC21C87}" presName="horz1" presStyleCnt="0"/>
      <dgm:spPr/>
    </dgm:pt>
    <dgm:pt modelId="{B2BE610C-8D1F-4AB2-9523-3DB6713BCB9E}" type="pres">
      <dgm:prSet presAssocID="{721CBFF1-0FA8-474D-8A3C-BE24DAC21C87}" presName="tx1" presStyleLbl="revTx" presStyleIdx="0" presStyleCnt="3"/>
      <dgm:spPr/>
    </dgm:pt>
    <dgm:pt modelId="{11417C8F-7EF5-490F-A3B1-3613D2B77A3A}" type="pres">
      <dgm:prSet presAssocID="{721CBFF1-0FA8-474D-8A3C-BE24DAC21C87}" presName="vert1" presStyleCnt="0"/>
      <dgm:spPr/>
    </dgm:pt>
    <dgm:pt modelId="{85A88DCC-CFFB-4516-8DDE-41432D63B15B}" type="pres">
      <dgm:prSet presAssocID="{F11709F8-9FB9-40D5-9D6B-69751BD9A5F4}" presName="thickLine" presStyleLbl="alignNode1" presStyleIdx="1" presStyleCnt="3"/>
      <dgm:spPr/>
    </dgm:pt>
    <dgm:pt modelId="{A768D729-8580-4C21-AC13-6B71521B46D5}" type="pres">
      <dgm:prSet presAssocID="{F11709F8-9FB9-40D5-9D6B-69751BD9A5F4}" presName="horz1" presStyleCnt="0"/>
      <dgm:spPr/>
    </dgm:pt>
    <dgm:pt modelId="{9E892F44-F910-4BC2-A30A-E187E96B7CA0}" type="pres">
      <dgm:prSet presAssocID="{F11709F8-9FB9-40D5-9D6B-69751BD9A5F4}" presName="tx1" presStyleLbl="revTx" presStyleIdx="1" presStyleCnt="3"/>
      <dgm:spPr/>
    </dgm:pt>
    <dgm:pt modelId="{9ED1B786-5285-498E-947E-6338D3E98571}" type="pres">
      <dgm:prSet presAssocID="{F11709F8-9FB9-40D5-9D6B-69751BD9A5F4}" presName="vert1" presStyleCnt="0"/>
      <dgm:spPr/>
    </dgm:pt>
    <dgm:pt modelId="{393F231A-5C99-4A31-AB90-F9211D48589E}" type="pres">
      <dgm:prSet presAssocID="{D9FAAABF-F822-49E3-8B47-A24F14F72685}" presName="thickLine" presStyleLbl="alignNode1" presStyleIdx="2" presStyleCnt="3"/>
      <dgm:spPr/>
    </dgm:pt>
    <dgm:pt modelId="{C5BEEB19-DD80-4115-B9CC-D526BF45A2B6}" type="pres">
      <dgm:prSet presAssocID="{D9FAAABF-F822-49E3-8B47-A24F14F72685}" presName="horz1" presStyleCnt="0"/>
      <dgm:spPr/>
    </dgm:pt>
    <dgm:pt modelId="{5A64C13E-869E-4190-8301-180ED907D3D2}" type="pres">
      <dgm:prSet presAssocID="{D9FAAABF-F822-49E3-8B47-A24F14F72685}" presName="tx1" presStyleLbl="revTx" presStyleIdx="2" presStyleCnt="3"/>
      <dgm:spPr/>
    </dgm:pt>
    <dgm:pt modelId="{9A227CA1-EBA7-4B25-B468-45B6C001D83A}" type="pres">
      <dgm:prSet presAssocID="{D9FAAABF-F822-49E3-8B47-A24F14F72685}" presName="vert1" presStyleCnt="0"/>
      <dgm:spPr/>
    </dgm:pt>
  </dgm:ptLst>
  <dgm:cxnLst>
    <dgm:cxn modelId="{3319BA10-65F2-4AC7-A167-4BC6D99E91E6}" srcId="{926C5600-9FD6-42C4-BC28-42575892C05B}" destId="{F11709F8-9FB9-40D5-9D6B-69751BD9A5F4}" srcOrd="1" destOrd="0" parTransId="{B6FC840D-E802-4063-BCFE-34C4F12785D7}" sibTransId="{9467DCBE-FB91-46EB-96F5-E5CE2643215E}"/>
    <dgm:cxn modelId="{E80D8C62-13AE-46C6-A01D-25F4A409C87C}" type="presOf" srcId="{F11709F8-9FB9-40D5-9D6B-69751BD9A5F4}" destId="{9E892F44-F910-4BC2-A30A-E187E96B7CA0}" srcOrd="0" destOrd="0" presId="urn:microsoft.com/office/officeart/2008/layout/LinedList"/>
    <dgm:cxn modelId="{678E5E48-5EA1-4CA2-88C5-46D19C00BF8F}" type="presOf" srcId="{926C5600-9FD6-42C4-BC28-42575892C05B}" destId="{E1A5A3C4-EDBC-4386-B28C-E657E39CA1DE}" srcOrd="0" destOrd="0" presId="urn:microsoft.com/office/officeart/2008/layout/LinedList"/>
    <dgm:cxn modelId="{202AFE75-D5F1-4440-B131-3B0A88AEBDED}" type="presOf" srcId="{D9FAAABF-F822-49E3-8B47-A24F14F72685}" destId="{5A64C13E-869E-4190-8301-180ED907D3D2}" srcOrd="0" destOrd="0" presId="urn:microsoft.com/office/officeart/2008/layout/LinedList"/>
    <dgm:cxn modelId="{C390BD56-54C8-4CDB-A7CC-9969A5D01B66}" srcId="{926C5600-9FD6-42C4-BC28-42575892C05B}" destId="{D9FAAABF-F822-49E3-8B47-A24F14F72685}" srcOrd="2" destOrd="0" parTransId="{48B83450-0AAF-4B62-8143-91164110721C}" sibTransId="{085B1645-A0E2-4F17-B586-E977A36084F6}"/>
    <dgm:cxn modelId="{F7FED992-1E62-4E56-9D13-670629F733E8}" srcId="{926C5600-9FD6-42C4-BC28-42575892C05B}" destId="{721CBFF1-0FA8-474D-8A3C-BE24DAC21C87}" srcOrd="0" destOrd="0" parTransId="{FD28670A-C4CB-4B56-917A-0732CA86DF95}" sibTransId="{07C12FC3-4793-4C89-8340-B4349C885150}"/>
    <dgm:cxn modelId="{E14E7FB9-A930-4C54-B573-DDA76D85A5A5}" type="presOf" srcId="{721CBFF1-0FA8-474D-8A3C-BE24DAC21C87}" destId="{B2BE610C-8D1F-4AB2-9523-3DB6713BCB9E}" srcOrd="0" destOrd="0" presId="urn:microsoft.com/office/officeart/2008/layout/LinedList"/>
    <dgm:cxn modelId="{171CD6C1-831A-43F2-895B-162A94F7B9F7}" type="presParOf" srcId="{E1A5A3C4-EDBC-4386-B28C-E657E39CA1DE}" destId="{E61F6737-B0B8-4998-A41A-52FCD790EEB2}" srcOrd="0" destOrd="0" presId="urn:microsoft.com/office/officeart/2008/layout/LinedList"/>
    <dgm:cxn modelId="{E0BB5C18-364C-4FD2-A9EA-50A95C7AB069}" type="presParOf" srcId="{E1A5A3C4-EDBC-4386-B28C-E657E39CA1DE}" destId="{66103C5A-CBA9-41C5-A435-BA89B96CDDDB}" srcOrd="1" destOrd="0" presId="urn:microsoft.com/office/officeart/2008/layout/LinedList"/>
    <dgm:cxn modelId="{A80071A8-BCA5-4B8E-8171-7D9A73920D7A}" type="presParOf" srcId="{66103C5A-CBA9-41C5-A435-BA89B96CDDDB}" destId="{B2BE610C-8D1F-4AB2-9523-3DB6713BCB9E}" srcOrd="0" destOrd="0" presId="urn:microsoft.com/office/officeart/2008/layout/LinedList"/>
    <dgm:cxn modelId="{D60AB0D0-B592-4155-B28F-B63A1D2D7428}" type="presParOf" srcId="{66103C5A-CBA9-41C5-A435-BA89B96CDDDB}" destId="{11417C8F-7EF5-490F-A3B1-3613D2B77A3A}" srcOrd="1" destOrd="0" presId="urn:microsoft.com/office/officeart/2008/layout/LinedList"/>
    <dgm:cxn modelId="{28E08752-4A4C-4E98-9712-E85A4B84ED5B}" type="presParOf" srcId="{E1A5A3C4-EDBC-4386-B28C-E657E39CA1DE}" destId="{85A88DCC-CFFB-4516-8DDE-41432D63B15B}" srcOrd="2" destOrd="0" presId="urn:microsoft.com/office/officeart/2008/layout/LinedList"/>
    <dgm:cxn modelId="{3B0629DE-A40F-4CE1-9971-0E0A68165D34}" type="presParOf" srcId="{E1A5A3C4-EDBC-4386-B28C-E657E39CA1DE}" destId="{A768D729-8580-4C21-AC13-6B71521B46D5}" srcOrd="3" destOrd="0" presId="urn:microsoft.com/office/officeart/2008/layout/LinedList"/>
    <dgm:cxn modelId="{0DB08C35-6209-40B6-8DE6-8840E2E262BE}" type="presParOf" srcId="{A768D729-8580-4C21-AC13-6B71521B46D5}" destId="{9E892F44-F910-4BC2-A30A-E187E96B7CA0}" srcOrd="0" destOrd="0" presId="urn:microsoft.com/office/officeart/2008/layout/LinedList"/>
    <dgm:cxn modelId="{93662E40-7151-48AB-B57E-5215D43C33B9}" type="presParOf" srcId="{A768D729-8580-4C21-AC13-6B71521B46D5}" destId="{9ED1B786-5285-498E-947E-6338D3E98571}" srcOrd="1" destOrd="0" presId="urn:microsoft.com/office/officeart/2008/layout/LinedList"/>
    <dgm:cxn modelId="{FED93F4B-49BC-4B70-8766-EA437533B0F4}" type="presParOf" srcId="{E1A5A3C4-EDBC-4386-B28C-E657E39CA1DE}" destId="{393F231A-5C99-4A31-AB90-F9211D48589E}" srcOrd="4" destOrd="0" presId="urn:microsoft.com/office/officeart/2008/layout/LinedList"/>
    <dgm:cxn modelId="{5BE81AFC-97CD-4EFE-A04C-744C16D0153C}" type="presParOf" srcId="{E1A5A3C4-EDBC-4386-B28C-E657E39CA1DE}" destId="{C5BEEB19-DD80-4115-B9CC-D526BF45A2B6}" srcOrd="5" destOrd="0" presId="urn:microsoft.com/office/officeart/2008/layout/LinedList"/>
    <dgm:cxn modelId="{9C89EDEC-065C-4760-BF65-0A37A19E2990}" type="presParOf" srcId="{C5BEEB19-DD80-4115-B9CC-D526BF45A2B6}" destId="{5A64C13E-869E-4190-8301-180ED907D3D2}" srcOrd="0" destOrd="0" presId="urn:microsoft.com/office/officeart/2008/layout/LinedList"/>
    <dgm:cxn modelId="{01403263-8F2F-4639-BE00-64D68540D54F}" type="presParOf" srcId="{C5BEEB19-DD80-4115-B9CC-D526BF45A2B6}" destId="{9A227CA1-EBA7-4B25-B468-45B6C001D83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F6737-B0B8-4998-A41A-52FCD790EEB2}">
      <dsp:nvSpPr>
        <dsp:cNvPr id="0" name=""/>
        <dsp:cNvSpPr/>
      </dsp:nvSpPr>
      <dsp:spPr>
        <a:xfrm>
          <a:off x="0" y="1912"/>
          <a:ext cx="4958965"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2BE610C-8D1F-4AB2-9523-3DB6713BCB9E}">
      <dsp:nvSpPr>
        <dsp:cNvPr id="0" name=""/>
        <dsp:cNvSpPr/>
      </dsp:nvSpPr>
      <dsp:spPr>
        <a:xfrm>
          <a:off x="0" y="1912"/>
          <a:ext cx="4958965" cy="1304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VBT can be used to improve absolute strength </a:t>
          </a:r>
          <a:r>
            <a:rPr lang="en-US" sz="1200" kern="1200" dirty="0"/>
            <a:t>(Liao et al., 2021; </a:t>
          </a:r>
          <a:r>
            <a:rPr lang="en-US" sz="1200" b="0" i="0" kern="1200" baseline="0" dirty="0"/>
            <a:t>Zhang et al., 2022; </a:t>
          </a:r>
          <a:r>
            <a:rPr lang="en-GB" sz="1200" b="0" i="0" kern="1200" baseline="0" dirty="0"/>
            <a:t>Wadhi et al., 2018)  </a:t>
          </a:r>
          <a:endParaRPr lang="en-US" sz="1200" kern="1200" dirty="0"/>
        </a:p>
      </dsp:txBody>
      <dsp:txXfrm>
        <a:off x="0" y="1912"/>
        <a:ext cx="4958965" cy="1304649"/>
      </dsp:txXfrm>
    </dsp:sp>
    <dsp:sp modelId="{85A88DCC-CFFB-4516-8DDE-41432D63B15B}">
      <dsp:nvSpPr>
        <dsp:cNvPr id="0" name=""/>
        <dsp:cNvSpPr/>
      </dsp:nvSpPr>
      <dsp:spPr>
        <a:xfrm>
          <a:off x="0" y="1306561"/>
          <a:ext cx="4958965" cy="0"/>
        </a:xfrm>
        <a:prstGeom prst="line">
          <a:avLst/>
        </a:prstGeom>
        <a:gradFill rotWithShape="0">
          <a:gsLst>
            <a:gs pos="0">
              <a:schemeClr val="accent5">
                <a:hueOff val="680693"/>
                <a:satOff val="1227"/>
                <a:lumOff val="1372"/>
                <a:alphaOff val="0"/>
                <a:satMod val="103000"/>
                <a:lumMod val="102000"/>
                <a:tint val="94000"/>
              </a:schemeClr>
            </a:gs>
            <a:gs pos="50000">
              <a:schemeClr val="accent5">
                <a:hueOff val="680693"/>
                <a:satOff val="1227"/>
                <a:lumOff val="1372"/>
                <a:alphaOff val="0"/>
                <a:satMod val="110000"/>
                <a:lumMod val="100000"/>
                <a:shade val="100000"/>
              </a:schemeClr>
            </a:gs>
            <a:gs pos="100000">
              <a:schemeClr val="accent5">
                <a:hueOff val="680693"/>
                <a:satOff val="1227"/>
                <a:lumOff val="1372"/>
                <a:alphaOff val="0"/>
                <a:lumMod val="99000"/>
                <a:satMod val="120000"/>
                <a:shade val="78000"/>
              </a:schemeClr>
            </a:gs>
          </a:gsLst>
          <a:lin ang="5400000" scaled="0"/>
        </a:gradFill>
        <a:ln w="6350" cap="flat" cmpd="sng" algn="ctr">
          <a:solidFill>
            <a:schemeClr val="accent5">
              <a:hueOff val="680693"/>
              <a:satOff val="1227"/>
              <a:lumOff val="137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E892F44-F910-4BC2-A30A-E187E96B7CA0}">
      <dsp:nvSpPr>
        <dsp:cNvPr id="0" name=""/>
        <dsp:cNvSpPr/>
      </dsp:nvSpPr>
      <dsp:spPr>
        <a:xfrm>
          <a:off x="0" y="1306561"/>
          <a:ext cx="4958965" cy="1304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Mean concentric Velocity 0.35–0.15 m/s. </a:t>
          </a:r>
          <a:r>
            <a:rPr lang="en-US" sz="1200" kern="1200" dirty="0"/>
            <a:t>(</a:t>
          </a:r>
          <a:r>
            <a:rPr lang="en-US" sz="1200" b="0" i="0" kern="1200" dirty="0"/>
            <a:t>Fahs</a:t>
          </a:r>
          <a:r>
            <a:rPr lang="en-US" sz="1200" kern="1200" dirty="0"/>
            <a:t> </a:t>
          </a:r>
          <a:r>
            <a:rPr lang="en-US" sz="1200" b="0" i="0" kern="1200" dirty="0"/>
            <a:t>et al., 2019</a:t>
          </a:r>
          <a:r>
            <a:rPr lang="en-US" sz="1200" kern="1200" dirty="0"/>
            <a:t>). </a:t>
          </a:r>
        </a:p>
      </dsp:txBody>
      <dsp:txXfrm>
        <a:off x="0" y="1306561"/>
        <a:ext cx="4958965" cy="1304649"/>
      </dsp:txXfrm>
    </dsp:sp>
    <dsp:sp modelId="{393F231A-5C99-4A31-AB90-F9211D48589E}">
      <dsp:nvSpPr>
        <dsp:cNvPr id="0" name=""/>
        <dsp:cNvSpPr/>
      </dsp:nvSpPr>
      <dsp:spPr>
        <a:xfrm>
          <a:off x="0" y="2611211"/>
          <a:ext cx="4958965" cy="0"/>
        </a:xfrm>
        <a:prstGeom prst="line">
          <a:avLst/>
        </a:prstGeom>
        <a:gradFill rotWithShape="0">
          <a:gsLst>
            <a:gs pos="0">
              <a:schemeClr val="accent5">
                <a:hueOff val="1361386"/>
                <a:satOff val="2454"/>
                <a:lumOff val="2744"/>
                <a:alphaOff val="0"/>
                <a:satMod val="103000"/>
                <a:lumMod val="102000"/>
                <a:tint val="94000"/>
              </a:schemeClr>
            </a:gs>
            <a:gs pos="50000">
              <a:schemeClr val="accent5">
                <a:hueOff val="1361386"/>
                <a:satOff val="2454"/>
                <a:lumOff val="2744"/>
                <a:alphaOff val="0"/>
                <a:satMod val="110000"/>
                <a:lumMod val="100000"/>
                <a:shade val="100000"/>
              </a:schemeClr>
            </a:gs>
            <a:gs pos="100000">
              <a:schemeClr val="accent5">
                <a:hueOff val="1361386"/>
                <a:satOff val="2454"/>
                <a:lumOff val="2744"/>
                <a:alphaOff val="0"/>
                <a:lumMod val="99000"/>
                <a:satMod val="120000"/>
                <a:shade val="78000"/>
              </a:schemeClr>
            </a:gs>
          </a:gsLst>
          <a:lin ang="5400000" scaled="0"/>
        </a:gradFill>
        <a:ln w="6350" cap="flat" cmpd="sng" algn="ctr">
          <a:solidFill>
            <a:schemeClr val="accent5">
              <a:hueOff val="1361386"/>
              <a:satOff val="2454"/>
              <a:lumOff val="274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A64C13E-869E-4190-8301-180ED907D3D2}">
      <dsp:nvSpPr>
        <dsp:cNvPr id="0" name=""/>
        <dsp:cNvSpPr/>
      </dsp:nvSpPr>
      <dsp:spPr>
        <a:xfrm>
          <a:off x="0" y="2611211"/>
          <a:ext cx="4958965" cy="1304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Włodarczyk </a:t>
          </a:r>
          <a:r>
            <a:rPr lang="en-GB" sz="2200" i="1" kern="1200" dirty="0"/>
            <a:t>et al., </a:t>
          </a:r>
          <a:r>
            <a:rPr lang="en-GB" sz="1200" i="1" kern="1200" dirty="0"/>
            <a:t>(</a:t>
          </a:r>
          <a:r>
            <a:rPr lang="en-GB" sz="1200" kern="1200" dirty="0"/>
            <a:t>2021) </a:t>
          </a:r>
          <a:r>
            <a:rPr lang="en-GB" sz="2200" kern="1200" dirty="0"/>
            <a:t>systematic review </a:t>
          </a:r>
          <a:r>
            <a:rPr lang="en-US" sz="2200" kern="1200" dirty="0"/>
            <a:t>- velocity losses of 10–20% can help trigger neuromuscular adaptations and reduce neuromuscular fatigue. </a:t>
          </a:r>
          <a:endParaRPr lang="en-US" sz="1200" kern="1200" dirty="0"/>
        </a:p>
      </dsp:txBody>
      <dsp:txXfrm>
        <a:off x="0" y="2611211"/>
        <a:ext cx="4958965" cy="130464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1"/>
            <a:ext cx="3077739" cy="471054"/>
          </a:xfrm>
          <a:prstGeom prst="rect">
            <a:avLst/>
          </a:prstGeom>
        </p:spPr>
        <p:txBody>
          <a:bodyPr vert="horz" lIns="94229" tIns="47114" rIns="94229" bIns="47114" rtlCol="0"/>
          <a:lstStyle>
            <a:lvl1pPr algn="r">
              <a:defRPr sz="1200"/>
            </a:lvl1pPr>
          </a:lstStyle>
          <a:p>
            <a:fld id="{E44CD83A-61EA-4B03-A0CB-7AB8775B3880}" type="datetimeFigureOut">
              <a:rPr lang="en-GB" smtClean="0"/>
              <a:t>15/02/2023</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3"/>
            <a:ext cx="5681980" cy="3696713"/>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5DB4E07C-1F1B-4B13-A403-EE7027B8ABD3}" type="slidenum">
              <a:rPr lang="en-GB" smtClean="0"/>
              <a:t>‹#›</a:t>
            </a:fld>
            <a:endParaRPr lang="en-GB"/>
          </a:p>
        </p:txBody>
      </p:sp>
    </p:spTree>
    <p:extLst>
      <p:ext uri="{BB962C8B-B14F-4D97-AF65-F5344CB8AC3E}">
        <p14:creationId xmlns:p14="http://schemas.microsoft.com/office/powerpoint/2010/main" val="1818912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a:t>
            </a:fld>
            <a:endParaRPr lang="en-GB"/>
          </a:p>
        </p:txBody>
      </p:sp>
    </p:spTree>
    <p:extLst>
      <p:ext uri="{BB962C8B-B14F-4D97-AF65-F5344CB8AC3E}">
        <p14:creationId xmlns:p14="http://schemas.microsoft.com/office/powerpoint/2010/main" val="3294384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900" dirty="0"/>
              <a:t>Say this first </a:t>
            </a:r>
            <a:r>
              <a:rPr lang="en-US" dirty="0"/>
              <a:t>then slides info - We’ll focus on Gymaware as this is the equipment I used with my participant,</a:t>
            </a:r>
          </a:p>
          <a:p>
            <a:endParaRPr lang="en-US" dirty="0"/>
          </a:p>
          <a:p>
            <a:r>
              <a:rPr lang="en-US" dirty="0"/>
              <a:t> It is a contemporary method of resistance training.</a:t>
            </a:r>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2</a:t>
            </a:fld>
            <a:endParaRPr lang="en-GB"/>
          </a:p>
        </p:txBody>
      </p:sp>
    </p:spTree>
    <p:extLst>
      <p:ext uri="{BB962C8B-B14F-4D97-AF65-F5344CB8AC3E}">
        <p14:creationId xmlns:p14="http://schemas.microsoft.com/office/powerpoint/2010/main" val="3758273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can see that there is a large range of VBT equipment on the market with a range a prices. Gymaware is quite expensive.</a:t>
            </a:r>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3</a:t>
            </a:fld>
            <a:endParaRPr lang="en-GB"/>
          </a:p>
        </p:txBody>
      </p:sp>
    </p:spTree>
    <p:extLst>
      <p:ext uri="{BB962C8B-B14F-4D97-AF65-F5344CB8AC3E}">
        <p14:creationId xmlns:p14="http://schemas.microsoft.com/office/powerpoint/2010/main" val="921401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Say first - Traditionally, weight training loads have been calculated from percentages of an athletes 1rep max.</a:t>
            </a:r>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4</a:t>
            </a:fld>
            <a:endParaRPr lang="en-GB"/>
          </a:p>
        </p:txBody>
      </p:sp>
    </p:spTree>
    <p:extLst>
      <p:ext uri="{BB962C8B-B14F-4D97-AF65-F5344CB8AC3E}">
        <p14:creationId xmlns:p14="http://schemas.microsoft.com/office/powerpoint/2010/main" val="41323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 smarter not harder - for example, if we’re training speed strength and we fatigue, at some point barbell velocity will drop and we’re no longer working in our desired zone, The VBT equipment will alert us to this allowing us to work smarter. We’ll go through the velocity zones in just a second.</a:t>
            </a:r>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5</a:t>
            </a:fld>
            <a:endParaRPr lang="en-GB"/>
          </a:p>
        </p:txBody>
      </p:sp>
    </p:spTree>
    <p:extLst>
      <p:ext uri="{BB962C8B-B14F-4D97-AF65-F5344CB8AC3E}">
        <p14:creationId xmlns:p14="http://schemas.microsoft.com/office/powerpoint/2010/main" val="727582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critical because it allows for a more detailed, specific, effective training programme. </a:t>
            </a:r>
          </a:p>
          <a:p>
            <a:endParaRPr lang="en-GB" dirty="0"/>
          </a:p>
          <a:p>
            <a:r>
              <a:rPr lang="en-GB" dirty="0"/>
              <a:t>Some people will perform differently in each zone despite achieving the same 1 rep max</a:t>
            </a:r>
          </a:p>
          <a:p>
            <a:endParaRPr lang="en-GB" dirty="0"/>
          </a:p>
          <a:p>
            <a:r>
              <a:rPr lang="en-GB" dirty="0"/>
              <a:t>Also different sports requires different ranges  - for example – a prop in rugby would need to focus on strength/speed more compared to that of a winger who may place emphasis on the speed/strength zone. VBT allows us to monitor this more accurately. </a:t>
            </a:r>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6</a:t>
            </a:fld>
            <a:endParaRPr lang="en-GB"/>
          </a:p>
        </p:txBody>
      </p:sp>
    </p:spTree>
    <p:extLst>
      <p:ext uri="{BB962C8B-B14F-4D97-AF65-F5344CB8AC3E}">
        <p14:creationId xmlns:p14="http://schemas.microsoft.com/office/powerpoint/2010/main" val="738930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dirty="0"/>
              <a:t>The coach can react in real-time – And allow them to see if their athlete is under performing and should scale back their training for that day or whether they’re having a particularly good day and should perhaps train with a heavier load.</a:t>
            </a:r>
            <a:endParaRPr lang="en-US" sz="900" dirty="0"/>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7</a:t>
            </a:fld>
            <a:endParaRPr lang="en-GB"/>
          </a:p>
        </p:txBody>
      </p:sp>
    </p:spTree>
    <p:extLst>
      <p:ext uri="{BB962C8B-B14F-4D97-AF65-F5344CB8AC3E}">
        <p14:creationId xmlns:p14="http://schemas.microsoft.com/office/powerpoint/2010/main" val="2665790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rugby union players with the same position have the same 1RM bench press. </a:t>
            </a:r>
          </a:p>
          <a:p>
            <a:r>
              <a:rPr lang="en-US" dirty="0"/>
              <a:t>Player 2 exhibits stronger velocity characteristics at submaximal loads than Player 1, which may transfer to athletic performance. You can't observe this with traditional percentage training. A load/velocity profile can assist athletes choose the correct velocity zone and coaches can track an athlete's profile to see how training impacts specific adaptations and if the program is improving adaption across the whole profile.</a:t>
            </a:r>
          </a:p>
          <a:p>
            <a:endParaRPr lang="en-US" dirty="0"/>
          </a:p>
        </p:txBody>
      </p:sp>
      <p:sp>
        <p:nvSpPr>
          <p:cNvPr id="4" name="Slide Number Placeholder 3"/>
          <p:cNvSpPr>
            <a:spLocks noGrp="1"/>
          </p:cNvSpPr>
          <p:nvPr>
            <p:ph type="sldNum" sz="quarter" idx="5"/>
          </p:nvPr>
        </p:nvSpPr>
        <p:spPr/>
        <p:txBody>
          <a:bodyPr/>
          <a:lstStyle/>
          <a:p>
            <a:fld id="{5DB4E07C-1F1B-4B13-A403-EE7027B8ABD3}" type="slidenum">
              <a:rPr lang="en-GB" smtClean="0"/>
              <a:t>8</a:t>
            </a:fld>
            <a:endParaRPr lang="en-GB"/>
          </a:p>
        </p:txBody>
      </p:sp>
    </p:spTree>
    <p:extLst>
      <p:ext uri="{BB962C8B-B14F-4D97-AF65-F5344CB8AC3E}">
        <p14:creationId xmlns:p14="http://schemas.microsoft.com/office/powerpoint/2010/main" val="31682115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SAY FIRST - The minimal velocity threshold is the speed of the last repetition of a set done to failure, no matter how much weight is being used. MVT is different for each exercise and stays the same even when 1RM changes over time. – here we can see the different exercises.</a:t>
            </a:r>
          </a:p>
          <a:p>
            <a:r>
              <a:rPr lang="en-US" b="0" i="0" dirty="0">
                <a:solidFill>
                  <a:srgbClr val="212121"/>
                </a:solidFill>
                <a:effectLst/>
                <a:latin typeface="Cambria" panose="02040503050406030204" pitchFamily="18" charset="0"/>
              </a:rPr>
              <a:t>The velocity at which failure occurs in the Smith machine back squat is suggested by </a:t>
            </a:r>
            <a:r>
              <a:rPr lang="en-US" dirty="0"/>
              <a:t>Izquierdo et al., to </a:t>
            </a:r>
            <a:r>
              <a:rPr lang="en-US" b="0" i="0" dirty="0">
                <a:solidFill>
                  <a:srgbClr val="212121"/>
                </a:solidFill>
                <a:effectLst/>
                <a:latin typeface="Cambria" panose="02040503050406030204" pitchFamily="18" charset="0"/>
              </a:rPr>
              <a:t>between 0.31–0.32 m/s.</a:t>
            </a:r>
            <a:endParaRPr lang="en-US" dirty="0"/>
          </a:p>
          <a:p>
            <a:r>
              <a:rPr lang="en-US" dirty="0"/>
              <a:t>this means that by keeping track of the speed of the repetitions during the set, we can estimate how close the athlete is to failure and how hard they are working for a given set, no matter the weight used.</a:t>
            </a:r>
          </a:p>
          <a:p>
            <a:endParaRPr lang="en-US" dirty="0"/>
          </a:p>
          <a:p>
            <a:endParaRPr lang="en-US" dirty="0"/>
          </a:p>
        </p:txBody>
      </p:sp>
      <p:sp>
        <p:nvSpPr>
          <p:cNvPr id="4" name="Slide Number Placeholder 3"/>
          <p:cNvSpPr>
            <a:spLocks noGrp="1"/>
          </p:cNvSpPr>
          <p:nvPr>
            <p:ph type="sldNum" sz="quarter" idx="5"/>
          </p:nvPr>
        </p:nvSpPr>
        <p:spPr/>
        <p:txBody>
          <a:bodyPr/>
          <a:lstStyle/>
          <a:p>
            <a:fld id="{5DB4E07C-1F1B-4B13-A403-EE7027B8ABD3}" type="slidenum">
              <a:rPr lang="en-GB" smtClean="0"/>
              <a:t>9</a:t>
            </a:fld>
            <a:endParaRPr lang="en-GB"/>
          </a:p>
        </p:txBody>
      </p:sp>
    </p:spTree>
    <p:extLst>
      <p:ext uri="{BB962C8B-B14F-4D97-AF65-F5344CB8AC3E}">
        <p14:creationId xmlns:p14="http://schemas.microsoft.com/office/powerpoint/2010/main" val="2203831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dirty="0">
                <a:solidFill>
                  <a:prstClr val="black"/>
                </a:solidFill>
                <a:latin typeface="Calibri" panose="020F0502020204030204"/>
              </a:rPr>
              <a:t>Velocity loss thresholds can be used to improve output quality and decrease the effect of fatigue. A study by Weakley et al., (2020) showed that velocity loss thresholds can be used to sustain velocity and power outputs during resistance training.</a:t>
            </a:r>
          </a:p>
          <a:p>
            <a:pPr defTabSz="942289">
              <a:defRPr/>
            </a:pPr>
            <a:endParaRPr lang="en-US" dirty="0">
              <a:solidFill>
                <a:prstClr val="black"/>
              </a:solidFill>
              <a:latin typeface="Calibri" panose="020F0502020204030204"/>
            </a:endParaRPr>
          </a:p>
          <a:p>
            <a:pPr defTabSz="942289">
              <a:defRPr/>
            </a:pPr>
            <a:r>
              <a:rPr lang="en-US" dirty="0">
                <a:solidFill>
                  <a:prstClr val="black"/>
                </a:solidFill>
                <a:latin typeface="Calibri" panose="020F0502020204030204"/>
              </a:rPr>
              <a:t>This was used to determined the end of the overall session if the first 2 reps of the following set did not meet the velocity threshold as suggested in research by Bryan Mann.</a:t>
            </a:r>
          </a:p>
          <a:p>
            <a:pPr defTabSz="942289">
              <a:defRPr/>
            </a:pPr>
            <a:endParaRPr lang="en-US" dirty="0">
              <a:solidFill>
                <a:prstClr val="black"/>
              </a:solidFill>
              <a:latin typeface="Calibri" panose="020F0502020204030204"/>
            </a:endParaRPr>
          </a:p>
          <a:p>
            <a:pPr defTabSz="942289">
              <a:defRPr/>
            </a:pPr>
            <a:endParaRPr lang="en-US" dirty="0">
              <a:solidFill>
                <a:prstClr val="black"/>
              </a:solidFill>
              <a:latin typeface="Calibri" panose="020F0502020204030204"/>
            </a:endParaRPr>
          </a:p>
          <a:p>
            <a:pPr defTabSz="942289">
              <a:defRPr/>
            </a:pPr>
            <a:endParaRPr lang="en-US" dirty="0">
              <a:solidFill>
                <a:prstClr val="black"/>
              </a:solidFill>
              <a:latin typeface="Calibri" panose="020F0502020204030204"/>
            </a:endParaRPr>
          </a:p>
          <a:p>
            <a:pPr defTabSz="942289">
              <a:defRPr/>
            </a:pPr>
            <a:endParaRPr lang="en-US" dirty="0">
              <a:solidFill>
                <a:prstClr val="black"/>
              </a:solidFill>
              <a:latin typeface="Calibri" panose="020F0502020204030204"/>
            </a:endParaRPr>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10</a:t>
            </a:fld>
            <a:endParaRPr lang="en-GB"/>
          </a:p>
        </p:txBody>
      </p:sp>
    </p:spTree>
    <p:extLst>
      <p:ext uri="{BB962C8B-B14F-4D97-AF65-F5344CB8AC3E}">
        <p14:creationId xmlns:p14="http://schemas.microsoft.com/office/powerpoint/2010/main" val="223354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use of a smith machine was employed as previous research has suggested it may increase the accuracy and reliability of the linear movements and velocity outputs. Offers stability when employing maximum concentric contraction.</a:t>
            </a:r>
          </a:p>
        </p:txBody>
      </p:sp>
      <p:sp>
        <p:nvSpPr>
          <p:cNvPr id="4" name="Slide Number Placeholder 3"/>
          <p:cNvSpPr>
            <a:spLocks noGrp="1"/>
          </p:cNvSpPr>
          <p:nvPr>
            <p:ph type="sldNum" sz="quarter" idx="5"/>
          </p:nvPr>
        </p:nvSpPr>
        <p:spPr/>
        <p:txBody>
          <a:bodyPr/>
          <a:lstStyle/>
          <a:p>
            <a:fld id="{5DB4E07C-1F1B-4B13-A403-EE7027B8ABD3}" type="slidenum">
              <a:rPr lang="en-GB" smtClean="0"/>
              <a:t>11</a:t>
            </a:fld>
            <a:endParaRPr lang="en-GB"/>
          </a:p>
        </p:txBody>
      </p:sp>
    </p:spTree>
    <p:extLst>
      <p:ext uri="{BB962C8B-B14F-4D97-AF65-F5344CB8AC3E}">
        <p14:creationId xmlns:p14="http://schemas.microsoft.com/office/powerpoint/2010/main" val="33633547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dirty="0"/>
              <a:t>Based on this research, I set the velocity limit of 0.4 m/s, allowing a 20% Velocity loss threshold, making sure the 0.32-0.40 m/s range, was well within the absolute strength velocity zone. </a:t>
            </a:r>
            <a:endParaRPr lang="en-GB" dirty="0"/>
          </a:p>
          <a:p>
            <a:r>
              <a:rPr lang="en-GB" dirty="0"/>
              <a:t>Larger velocity loss thresholds such as 30 and 40% have been associated more hypertrophy adaptations (</a:t>
            </a:r>
            <a:r>
              <a:rPr lang="en-GB" b="0" i="0" dirty="0">
                <a:solidFill>
                  <a:srgbClr val="222222"/>
                </a:solidFill>
                <a:effectLst/>
                <a:latin typeface="Arial" panose="020B0604020202020204" pitchFamily="34" charset="0"/>
              </a:rPr>
              <a:t>Pareja‐Blanco et al., 2017).</a:t>
            </a:r>
          </a:p>
          <a:p>
            <a:endParaRPr lang="en-GB" b="0" i="0" dirty="0">
              <a:solidFill>
                <a:srgbClr val="222222"/>
              </a:solidFill>
              <a:effectLst/>
              <a:latin typeface="Arial" panose="020B0604020202020204"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12</a:t>
            </a:fld>
            <a:endParaRPr lang="en-GB"/>
          </a:p>
        </p:txBody>
      </p:sp>
    </p:spTree>
    <p:extLst>
      <p:ext uri="{BB962C8B-B14F-4D97-AF65-F5344CB8AC3E}">
        <p14:creationId xmlns:p14="http://schemas.microsoft.com/office/powerpoint/2010/main" val="1090361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13</a:t>
            </a:fld>
            <a:endParaRPr lang="en-GB"/>
          </a:p>
        </p:txBody>
      </p:sp>
    </p:spTree>
    <p:extLst>
      <p:ext uri="{BB962C8B-B14F-4D97-AF65-F5344CB8AC3E}">
        <p14:creationId xmlns:p14="http://schemas.microsoft.com/office/powerpoint/2010/main" val="3723462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aimed to program at least 48 hours between sessions to allow for adequate recovery as per ACSM guidelines (ACSM, 2017) and other research (</a:t>
            </a:r>
            <a:r>
              <a:rPr lang="en-GB" b="0" i="0" dirty="0">
                <a:solidFill>
                  <a:srgbClr val="222222"/>
                </a:solidFill>
                <a:effectLst/>
                <a:latin typeface="Arial" panose="020B0604020202020204" pitchFamily="34" charset="0"/>
              </a:rPr>
              <a:t>Paz </a:t>
            </a:r>
            <a:r>
              <a:rPr lang="en-GB" b="0" i="1" dirty="0">
                <a:solidFill>
                  <a:srgbClr val="222222"/>
                </a:solidFill>
                <a:effectLst/>
                <a:latin typeface="Arial" panose="020B0604020202020204" pitchFamily="34" charset="0"/>
              </a:rPr>
              <a:t>et al., </a:t>
            </a:r>
            <a:r>
              <a:rPr lang="en-GB" b="0" i="0" dirty="0">
                <a:solidFill>
                  <a:srgbClr val="222222"/>
                </a:solidFill>
                <a:effectLst/>
                <a:latin typeface="Arial" panose="020B0604020202020204" pitchFamily="34" charset="0"/>
              </a:rPr>
              <a:t>2021).</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Yellow blocks are the test, re-test days.</a:t>
            </a:r>
          </a:p>
          <a:p>
            <a:endParaRPr lang="en-US" dirty="0"/>
          </a:p>
        </p:txBody>
      </p:sp>
      <p:sp>
        <p:nvSpPr>
          <p:cNvPr id="4" name="Slide Number Placeholder 3"/>
          <p:cNvSpPr>
            <a:spLocks noGrp="1"/>
          </p:cNvSpPr>
          <p:nvPr>
            <p:ph type="sldNum" sz="quarter" idx="5"/>
          </p:nvPr>
        </p:nvSpPr>
        <p:spPr/>
        <p:txBody>
          <a:bodyPr/>
          <a:lstStyle/>
          <a:p>
            <a:fld id="{5DB4E07C-1F1B-4B13-A403-EE7027B8ABD3}" type="slidenum">
              <a:rPr lang="en-GB" smtClean="0"/>
              <a:t>14</a:t>
            </a:fld>
            <a:endParaRPr lang="en-GB"/>
          </a:p>
        </p:txBody>
      </p:sp>
    </p:spTree>
    <p:extLst>
      <p:ext uri="{BB962C8B-B14F-4D97-AF65-F5344CB8AC3E}">
        <p14:creationId xmlns:p14="http://schemas.microsoft.com/office/powerpoint/2010/main" val="2947993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green blocks- 45 - real time feedback of daily readiness to train.</a:t>
            </a:r>
          </a:p>
          <a:p>
            <a:endParaRPr lang="en-US" dirty="0"/>
          </a:p>
          <a:p>
            <a:r>
              <a:rPr lang="en-US" dirty="0"/>
              <a:t>0 – We ended the session at the end of set 2 as she wasn’t hitting the required velocity zone, using traditional % training we may not have recognized this.</a:t>
            </a:r>
          </a:p>
          <a:p>
            <a:endParaRPr lang="en-US" dirty="0"/>
          </a:p>
          <a:p>
            <a:r>
              <a:rPr lang="en-US" dirty="0"/>
              <a:t>Final rep – Similar results to that of Izquierdo et al., 2006.</a:t>
            </a:r>
          </a:p>
        </p:txBody>
      </p:sp>
      <p:sp>
        <p:nvSpPr>
          <p:cNvPr id="4" name="Slide Number Placeholder 3"/>
          <p:cNvSpPr>
            <a:spLocks noGrp="1"/>
          </p:cNvSpPr>
          <p:nvPr>
            <p:ph type="sldNum" sz="quarter" idx="5"/>
          </p:nvPr>
        </p:nvSpPr>
        <p:spPr/>
        <p:txBody>
          <a:bodyPr/>
          <a:lstStyle/>
          <a:p>
            <a:fld id="{5DB4E07C-1F1B-4B13-A403-EE7027B8ABD3}" type="slidenum">
              <a:rPr lang="en-GB" smtClean="0"/>
              <a:t>15</a:t>
            </a:fld>
            <a:endParaRPr lang="en-GB"/>
          </a:p>
        </p:txBody>
      </p:sp>
    </p:spTree>
    <p:extLst>
      <p:ext uri="{BB962C8B-B14F-4D97-AF65-F5344CB8AC3E}">
        <p14:creationId xmlns:p14="http://schemas.microsoft.com/office/powerpoint/2010/main" val="1416709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can see </a:t>
            </a:r>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16</a:t>
            </a:fld>
            <a:endParaRPr lang="en-GB"/>
          </a:p>
        </p:txBody>
      </p:sp>
    </p:spTree>
    <p:extLst>
      <p:ext uri="{BB962C8B-B14F-4D97-AF65-F5344CB8AC3E}">
        <p14:creationId xmlns:p14="http://schemas.microsoft.com/office/powerpoint/2010/main" val="1827471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17</a:t>
            </a:fld>
            <a:endParaRPr lang="en-GB"/>
          </a:p>
        </p:txBody>
      </p:sp>
    </p:spTree>
    <p:extLst>
      <p:ext uri="{BB962C8B-B14F-4D97-AF65-F5344CB8AC3E}">
        <p14:creationId xmlns:p14="http://schemas.microsoft.com/office/powerpoint/2010/main" val="2724880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a coaching perspective the last point is interesting as we would be able to monitor closely an athlete’s performance.</a:t>
            </a:r>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18</a:t>
            </a:fld>
            <a:endParaRPr lang="en-GB"/>
          </a:p>
        </p:txBody>
      </p:sp>
    </p:spTree>
    <p:extLst>
      <p:ext uri="{BB962C8B-B14F-4D97-AF65-F5344CB8AC3E}">
        <p14:creationId xmlns:p14="http://schemas.microsoft.com/office/powerpoint/2010/main" val="3771989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r>
              <a:rPr lang="en-US" dirty="0"/>
              <a:t>My study endorses much of the previous research.</a:t>
            </a:r>
          </a:p>
          <a:p>
            <a:pPr defTabSz="942289"/>
            <a:endParaRPr lang="en-US" dirty="0"/>
          </a:p>
          <a:p>
            <a:pPr defTabSz="942289"/>
            <a:r>
              <a:rPr lang="en-US" dirty="0"/>
              <a:t>Wadhi et al., (2018) showed that </a:t>
            </a:r>
            <a:r>
              <a:rPr lang="en-US" dirty="0" err="1"/>
              <a:t>GymAware</a:t>
            </a:r>
            <a:r>
              <a:rPr lang="en-US" dirty="0"/>
              <a:t> has been used to accurately monitor velocity and can be used to assess load during strength training, my research supports this.</a:t>
            </a:r>
          </a:p>
          <a:p>
            <a:pPr defTabSz="942289"/>
            <a:endParaRPr lang="en-US" dirty="0"/>
          </a:p>
          <a:p>
            <a:pPr defTabSz="942289"/>
            <a:r>
              <a:rPr lang="en-US" dirty="0"/>
              <a:t>My results support Menrad &amp; </a:t>
            </a:r>
            <a:r>
              <a:rPr lang="en-US" dirty="0" err="1"/>
              <a:t>Edelmann-Nusser</a:t>
            </a:r>
            <a:r>
              <a:rPr lang="en-US" dirty="0"/>
              <a:t> (2021) results that </a:t>
            </a:r>
            <a:r>
              <a:rPr lang="en-US" dirty="0" err="1"/>
              <a:t>GymAware</a:t>
            </a:r>
            <a:r>
              <a:rPr lang="en-US" dirty="0"/>
              <a:t> equipment provides valid data determining velocity in the squat exercise. We can see the closer the data points to the line of a best fit shows a strong positive correlation.</a:t>
            </a:r>
          </a:p>
          <a:p>
            <a:pPr defTabSz="942289"/>
            <a:endParaRPr lang="en-US" dirty="0"/>
          </a:p>
          <a:p>
            <a:pPr defTabSz="942289"/>
            <a:r>
              <a:rPr lang="en-US" dirty="0"/>
              <a:t>My findings also fell in line with Izquierdo et al., (2006); and Haff et al., (2020) – my participant similarly reached failure around the suggested 0.32 m/s mark which is useful for monitoring how much work capacity is left within the person. </a:t>
            </a:r>
          </a:p>
          <a:p>
            <a:pPr defTabSz="942289"/>
            <a:endParaRPr lang="en-US" dirty="0"/>
          </a:p>
          <a:p>
            <a:pPr defTabSz="942289"/>
            <a:r>
              <a:rPr lang="en-GB" dirty="0"/>
              <a:t>The data suggests that the Gymaware was useful at providing real-time daily readiness feedback as suggested by </a:t>
            </a:r>
            <a:r>
              <a:rPr lang="en-GB" sz="900" dirty="0">
                <a:solidFill>
                  <a:prstClr val="white"/>
                </a:solidFill>
                <a:highlight>
                  <a:srgbClr val="000000"/>
                </a:highlight>
                <a:latin typeface="Calibri" panose="020F0502020204030204"/>
              </a:rPr>
              <a:t>Harris (2010) and orange et al., (2020).</a:t>
            </a:r>
            <a:endParaRPr lang="en-GB" dirty="0"/>
          </a:p>
          <a:p>
            <a:pPr defTabSz="942289"/>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19</a:t>
            </a:fld>
            <a:endParaRPr lang="en-GB"/>
          </a:p>
        </p:txBody>
      </p:sp>
    </p:spTree>
    <p:extLst>
      <p:ext uri="{BB962C8B-B14F-4D97-AF65-F5344CB8AC3E}">
        <p14:creationId xmlns:p14="http://schemas.microsoft.com/office/powerpoint/2010/main" val="1630758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Singh (2016) has shown VBT to be a method for increasing squat strength, similar to my results, and compared to traditional percentage training we should expect to see a similar comparison over a similar intervention. We can see the VBT group’s actual total tonnage that was lifted for the back squat exercise was higher compared to percentage training for their intervention period.</a:t>
            </a:r>
          </a:p>
          <a:p>
            <a:endParaRPr lang="en-US" dirty="0"/>
          </a:p>
        </p:txBody>
      </p:sp>
      <p:sp>
        <p:nvSpPr>
          <p:cNvPr id="4" name="Slide Number Placeholder 3"/>
          <p:cNvSpPr>
            <a:spLocks noGrp="1"/>
          </p:cNvSpPr>
          <p:nvPr>
            <p:ph type="sldNum" sz="quarter" idx="5"/>
          </p:nvPr>
        </p:nvSpPr>
        <p:spPr/>
        <p:txBody>
          <a:bodyPr/>
          <a:lstStyle/>
          <a:p>
            <a:fld id="{5DB4E07C-1F1B-4B13-A403-EE7027B8ABD3}" type="slidenum">
              <a:rPr lang="en-GB" smtClean="0"/>
              <a:t>20</a:t>
            </a:fld>
            <a:endParaRPr lang="en-GB"/>
          </a:p>
        </p:txBody>
      </p:sp>
    </p:spTree>
    <p:extLst>
      <p:ext uri="{BB962C8B-B14F-4D97-AF65-F5344CB8AC3E}">
        <p14:creationId xmlns:p14="http://schemas.microsoft.com/office/powerpoint/2010/main" val="1360935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21</a:t>
            </a:fld>
            <a:endParaRPr lang="en-GB"/>
          </a:p>
        </p:txBody>
      </p:sp>
    </p:spTree>
    <p:extLst>
      <p:ext uri="{BB962C8B-B14F-4D97-AF65-F5344CB8AC3E}">
        <p14:creationId xmlns:p14="http://schemas.microsoft.com/office/powerpoint/2010/main" val="3047176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22</a:t>
            </a:fld>
            <a:endParaRPr lang="en-GB"/>
          </a:p>
        </p:txBody>
      </p:sp>
    </p:spTree>
    <p:extLst>
      <p:ext uri="{BB962C8B-B14F-4D97-AF65-F5344CB8AC3E}">
        <p14:creationId xmlns:p14="http://schemas.microsoft.com/office/powerpoint/2010/main" val="3260550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23</a:t>
            </a:fld>
            <a:endParaRPr lang="en-GB"/>
          </a:p>
        </p:txBody>
      </p:sp>
    </p:spTree>
    <p:extLst>
      <p:ext uri="{BB962C8B-B14F-4D97-AF65-F5344CB8AC3E}">
        <p14:creationId xmlns:p14="http://schemas.microsoft.com/office/powerpoint/2010/main" val="2613206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24</a:t>
            </a:fld>
            <a:endParaRPr lang="en-GB"/>
          </a:p>
        </p:txBody>
      </p:sp>
    </p:spTree>
    <p:extLst>
      <p:ext uri="{BB962C8B-B14F-4D97-AF65-F5344CB8AC3E}">
        <p14:creationId xmlns:p14="http://schemas.microsoft.com/office/powerpoint/2010/main" val="3504222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CHECK REF ALPHABETICAL</a:t>
            </a:r>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25</a:t>
            </a:fld>
            <a:endParaRPr lang="en-GB"/>
          </a:p>
        </p:txBody>
      </p:sp>
    </p:spTree>
    <p:extLst>
      <p:ext uri="{BB962C8B-B14F-4D97-AF65-F5344CB8AC3E}">
        <p14:creationId xmlns:p14="http://schemas.microsoft.com/office/powerpoint/2010/main" val="35804269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26</a:t>
            </a:fld>
            <a:endParaRPr lang="en-GB"/>
          </a:p>
        </p:txBody>
      </p:sp>
    </p:spTree>
    <p:extLst>
      <p:ext uri="{BB962C8B-B14F-4D97-AF65-F5344CB8AC3E}">
        <p14:creationId xmlns:p14="http://schemas.microsoft.com/office/powerpoint/2010/main" val="2708841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27</a:t>
            </a:fld>
            <a:endParaRPr lang="en-GB"/>
          </a:p>
        </p:txBody>
      </p:sp>
    </p:spTree>
    <p:extLst>
      <p:ext uri="{BB962C8B-B14F-4D97-AF65-F5344CB8AC3E}">
        <p14:creationId xmlns:p14="http://schemas.microsoft.com/office/powerpoint/2010/main" val="22319629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B4E07C-1F1B-4B13-A403-EE7027B8ABD3}" type="slidenum">
              <a:rPr lang="en-GB" smtClean="0"/>
              <a:t>28</a:t>
            </a:fld>
            <a:endParaRPr lang="en-GB"/>
          </a:p>
        </p:txBody>
      </p:sp>
    </p:spTree>
    <p:extLst>
      <p:ext uri="{BB962C8B-B14F-4D97-AF65-F5344CB8AC3E}">
        <p14:creationId xmlns:p14="http://schemas.microsoft.com/office/powerpoint/2010/main" val="2957140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DB4E07C-1F1B-4B13-A403-EE7027B8ABD3}" type="slidenum">
              <a:rPr lang="en-GB" smtClean="0"/>
              <a:t>29</a:t>
            </a:fld>
            <a:endParaRPr lang="en-GB"/>
          </a:p>
        </p:txBody>
      </p:sp>
    </p:spTree>
    <p:extLst>
      <p:ext uri="{BB962C8B-B14F-4D97-AF65-F5344CB8AC3E}">
        <p14:creationId xmlns:p14="http://schemas.microsoft.com/office/powerpoint/2010/main" val="646944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6CED0F-7B86-417D-85DF-D0D7BDAFAE87}"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3722135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CED0F-7B86-417D-85DF-D0D7BDAFAE87}"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394811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6CED0F-7B86-417D-85DF-D0D7BDAFAE87}"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3451359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6CED0F-7B86-417D-85DF-D0D7BDAFAE87}"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3696800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6CED0F-7B86-417D-85DF-D0D7BDAFAE87}" type="datetimeFigureOut">
              <a:rPr lang="en-GB" smtClean="0"/>
              <a:t>15/02/2023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1834370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6CED0F-7B86-417D-85DF-D0D7BDAFAE87}" type="datetimeFigureOut">
              <a:rPr lang="en-GB" smtClean="0"/>
              <a:t>15/02/2023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64833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6CED0F-7B86-417D-85DF-D0D7BDAFAE87}" type="datetimeFigureOut">
              <a:rPr lang="en-GB" smtClean="0"/>
              <a:t>15/02/2023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1544403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6CED0F-7B86-417D-85DF-D0D7BDAFAE87}"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1272719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6CED0F-7B86-417D-85DF-D0D7BDAFAE87}"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2792866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CED0F-7B86-417D-85DF-D0D7BDAFAE87}"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4023351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CED0F-7B86-417D-85DF-D0D7BDAFAE87}"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046DC-A41B-4388-96C1-E8E52825C495}" type="slidenum">
              <a:rPr lang="en-GB" smtClean="0"/>
              <a:t>‹#›</a:t>
            </a:fld>
            <a:endParaRPr lang="en-GB"/>
          </a:p>
        </p:txBody>
      </p:sp>
    </p:spTree>
    <p:extLst>
      <p:ext uri="{BB962C8B-B14F-4D97-AF65-F5344CB8AC3E}">
        <p14:creationId xmlns:p14="http://schemas.microsoft.com/office/powerpoint/2010/main" val="1235138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6CED0F-7B86-417D-85DF-D0D7BDAFAE87}" type="datetimeFigureOut">
              <a:rPr lang="en-GB" smtClean="0"/>
              <a:t>15/02/2023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B046DC-A41B-4388-96C1-E8E52825C495}" type="slidenum">
              <a:rPr lang="en-GB" smtClean="0"/>
              <a:t>‹#›</a:t>
            </a:fld>
            <a:endParaRPr lang="en-GB"/>
          </a:p>
        </p:txBody>
      </p:sp>
    </p:spTree>
    <p:extLst>
      <p:ext uri="{BB962C8B-B14F-4D97-AF65-F5344CB8AC3E}">
        <p14:creationId xmlns:p14="http://schemas.microsoft.com/office/powerpoint/2010/main" val="276451958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DpJlYe1HT8c?feature=oembed" TargetMode="Externa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humankinetics.me/2019/01/09/how-to-test-your-one-rep-max-safely/"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Olympic Lifting and Velocity Based Training - GymAware">
            <a:extLst>
              <a:ext uri="{FF2B5EF4-FFF2-40B4-BE49-F238E27FC236}">
                <a16:creationId xmlns:a16="http://schemas.microsoft.com/office/drawing/2014/main" id="{3C66AD00-827D-1C13-30E1-B0F4C1D96F51}"/>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t="20193" r="-1" b="-1"/>
          <a:stretch/>
        </p:blipFill>
        <p:spPr bwMode="auto">
          <a:xfrm>
            <a:off x="0" y="8129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066F495-0B33-8011-6F05-9EDA729A1134}"/>
              </a:ext>
            </a:extLst>
          </p:cNvPr>
          <p:cNvSpPr>
            <a:spLocks noGrp="1"/>
          </p:cNvSpPr>
          <p:nvPr>
            <p:ph type="ctrTitle"/>
          </p:nvPr>
        </p:nvSpPr>
        <p:spPr>
          <a:xfrm>
            <a:off x="1524000" y="1122363"/>
            <a:ext cx="9144000" cy="3063240"/>
          </a:xfrm>
        </p:spPr>
        <p:txBody>
          <a:bodyPr>
            <a:normAutofit/>
          </a:bodyPr>
          <a:lstStyle/>
          <a:p>
            <a:r>
              <a:rPr lang="en-GB" sz="6600">
                <a:solidFill>
                  <a:srgbClr val="FFFFFF"/>
                </a:solidFill>
              </a:rPr>
              <a:t>Velocity based training </a:t>
            </a:r>
          </a:p>
        </p:txBody>
      </p:sp>
      <p:sp>
        <p:nvSpPr>
          <p:cNvPr id="3" name="Subtitle 2">
            <a:extLst>
              <a:ext uri="{FF2B5EF4-FFF2-40B4-BE49-F238E27FC236}">
                <a16:creationId xmlns:a16="http://schemas.microsoft.com/office/drawing/2014/main" id="{7C71FFD3-B1CF-C8EA-AAF9-712D12FEFA75}"/>
              </a:ext>
            </a:extLst>
          </p:cNvPr>
          <p:cNvSpPr>
            <a:spLocks noGrp="1"/>
          </p:cNvSpPr>
          <p:nvPr>
            <p:ph type="subTitle" idx="1"/>
          </p:nvPr>
        </p:nvSpPr>
        <p:spPr>
          <a:xfrm>
            <a:off x="1631852" y="4557039"/>
            <a:ext cx="9036148" cy="576072"/>
          </a:xfrm>
        </p:spPr>
        <p:txBody>
          <a:bodyPr>
            <a:normAutofit fontScale="85000" lnSpcReduction="10000"/>
          </a:bodyPr>
          <a:lstStyle/>
          <a:p>
            <a:r>
              <a:rPr lang="en-US" sz="2800" dirty="0">
                <a:solidFill>
                  <a:srgbClr val="FFFFFF"/>
                </a:solidFill>
              </a:rPr>
              <a:t>Michael Sandford                                                         Student No: 2007341 </a:t>
            </a:r>
            <a:endParaRPr lang="en-GB" sz="2800" dirty="0">
              <a:solidFill>
                <a:srgbClr val="FFFFFF"/>
              </a:solidFill>
            </a:endParaRPr>
          </a:p>
        </p:txBody>
      </p:sp>
    </p:spTree>
    <p:extLst>
      <p:ext uri="{BB962C8B-B14F-4D97-AF65-F5344CB8AC3E}">
        <p14:creationId xmlns:p14="http://schemas.microsoft.com/office/powerpoint/2010/main" val="47470668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5580-7B4B-F2F8-82AE-20A3DE563B91}"/>
              </a:ext>
            </a:extLst>
          </p:cNvPr>
          <p:cNvSpPr>
            <a:spLocks noGrp="1"/>
          </p:cNvSpPr>
          <p:nvPr>
            <p:ph type="title"/>
          </p:nvPr>
        </p:nvSpPr>
        <p:spPr>
          <a:xfrm>
            <a:off x="1136397" y="502020"/>
            <a:ext cx="5323715" cy="883868"/>
          </a:xfrm>
        </p:spPr>
        <p:txBody>
          <a:bodyPr anchor="b">
            <a:normAutofit/>
          </a:bodyPr>
          <a:lstStyle/>
          <a:p>
            <a:r>
              <a:rPr kumimoji="0" lang="en-US" sz="4000" b="0" i="0" u="none" strike="noStrike" kern="1200" cap="none" spc="0" normalizeH="0" baseline="0" noProof="0" dirty="0">
                <a:ln>
                  <a:noFill/>
                </a:ln>
                <a:effectLst/>
                <a:uLnTx/>
                <a:uFillTx/>
                <a:latin typeface="Calibri Light" panose="020F0302020204030204"/>
                <a:ea typeface="+mj-ea"/>
                <a:cs typeface="+mj-cs"/>
              </a:rPr>
              <a:t>VBT - Gymaware</a:t>
            </a:r>
            <a:endParaRPr lang="en-GB" sz="4000" dirty="0"/>
          </a:p>
        </p:txBody>
      </p:sp>
      <p:sp>
        <p:nvSpPr>
          <p:cNvPr id="3" name="Content Placeholder 2">
            <a:extLst>
              <a:ext uri="{FF2B5EF4-FFF2-40B4-BE49-F238E27FC236}">
                <a16:creationId xmlns:a16="http://schemas.microsoft.com/office/drawing/2014/main" id="{8F931EFD-227B-05A4-66F1-D2A35726ECB6}"/>
              </a:ext>
            </a:extLst>
          </p:cNvPr>
          <p:cNvSpPr>
            <a:spLocks noGrp="1"/>
          </p:cNvSpPr>
          <p:nvPr>
            <p:ph idx="1"/>
          </p:nvPr>
        </p:nvSpPr>
        <p:spPr>
          <a:xfrm>
            <a:off x="571500" y="1585914"/>
            <a:ext cx="6286499" cy="4770066"/>
          </a:xfrm>
        </p:spPr>
        <p:txBody>
          <a:bodyPr anchor="t">
            <a:normAutofit/>
          </a:bodyPr>
          <a:lstStyle/>
          <a:p>
            <a:r>
              <a:rPr lang="en-US" sz="2400" i="0" dirty="0"/>
              <a:t>Measure the velocity of a barbell or person moving during exercise.</a:t>
            </a:r>
          </a:p>
          <a:p>
            <a:r>
              <a:rPr lang="en-US" sz="2400" i="0" dirty="0"/>
              <a:t>Record reps and speed. </a:t>
            </a:r>
          </a:p>
          <a:p>
            <a:r>
              <a:rPr lang="en-US" sz="2400" i="0" dirty="0"/>
              <a:t>Measure – strength, speed, power.</a:t>
            </a:r>
          </a:p>
          <a:p>
            <a:r>
              <a:rPr lang="en-US" sz="2400" i="0" dirty="0"/>
              <a:t>Mean velocity (MV) provides more valuable information compared to peak velocity for S&amp;C coaches </a:t>
            </a:r>
            <a:r>
              <a:rPr lang="en-US" sz="1300" i="0" dirty="0"/>
              <a:t>(Weakley et al., 2021).</a:t>
            </a:r>
          </a:p>
          <a:p>
            <a:r>
              <a:rPr lang="en-US" sz="2400" i="0" dirty="0"/>
              <a:t>Portable linear position transducer </a:t>
            </a:r>
            <a:r>
              <a:rPr lang="en-US" sz="1300" i="0" dirty="0"/>
              <a:t>(Gymaware, 2021).</a:t>
            </a:r>
          </a:p>
          <a:p>
            <a:r>
              <a:rPr lang="en-US" sz="2200" i="0" dirty="0"/>
              <a:t>“Basically a stopwatch and tape measure in one”   </a:t>
            </a:r>
            <a:r>
              <a:rPr lang="en-US" sz="1300" i="0" dirty="0"/>
              <a:t>(Mann, 2021).</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In order to control intensity in high-performance sports, it is crucial to correctly monitor velocity </a:t>
            </a: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(Menrad &amp; </a:t>
            </a:r>
            <a:r>
              <a:rPr kumimoji="0" lang="en-US" sz="1200" b="0" i="0" u="none" strike="noStrike" kern="1200" cap="none" spc="0" normalizeH="0" baseline="0" noProof="0" dirty="0" err="1">
                <a:ln>
                  <a:noFill/>
                </a:ln>
                <a:solidFill>
                  <a:prstClr val="white"/>
                </a:solidFill>
                <a:effectLst/>
                <a:uLnTx/>
                <a:uFillTx/>
                <a:latin typeface="Calibri" panose="020F0502020204030204"/>
                <a:ea typeface="+mn-ea"/>
                <a:cs typeface="+mn-cs"/>
              </a:rPr>
              <a:t>Edelmann-Nusser</a:t>
            </a: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 2021). </a:t>
            </a:r>
          </a:p>
          <a:p>
            <a:endParaRPr lang="en-US" sz="1300" i="0" dirty="0"/>
          </a:p>
          <a:p>
            <a:endParaRPr lang="en-US" sz="1400" i="0" dirty="0"/>
          </a:p>
          <a:p>
            <a:endParaRPr lang="en-US" sz="1400" i="0" dirty="0"/>
          </a:p>
          <a:p>
            <a:endParaRPr lang="en-US" sz="1400" i="0" dirty="0"/>
          </a:p>
          <a:p>
            <a:endParaRPr lang="en-US" sz="1400" i="0" dirty="0"/>
          </a:p>
          <a:p>
            <a:endParaRPr lang="en-US" sz="1400" i="0" dirty="0"/>
          </a:p>
          <a:p>
            <a:endParaRPr lang="en-US" sz="1400" dirty="0"/>
          </a:p>
          <a:p>
            <a:endParaRPr lang="en-GB" sz="1400" dirty="0"/>
          </a:p>
        </p:txBody>
      </p:sp>
      <p:sp>
        <p:nvSpPr>
          <p:cNvPr id="5" name="TextBox 4">
            <a:extLst>
              <a:ext uri="{FF2B5EF4-FFF2-40B4-BE49-F238E27FC236}">
                <a16:creationId xmlns:a16="http://schemas.microsoft.com/office/drawing/2014/main" id="{56CE1B28-EBA8-CF0A-A15D-CAEB50A2247A}"/>
              </a:ext>
            </a:extLst>
          </p:cNvPr>
          <p:cNvSpPr txBox="1"/>
          <p:nvPr/>
        </p:nvSpPr>
        <p:spPr>
          <a:xfrm>
            <a:off x="10291947" y="5765776"/>
            <a:ext cx="1435005" cy="350403"/>
          </a:xfrm>
          <a:prstGeom prst="rect">
            <a:avLst/>
          </a:prstGeom>
          <a:solidFill>
            <a:srgbClr val="000000">
              <a:alpha val="50000"/>
            </a:srgbClr>
          </a:solidFill>
          <a:ln>
            <a:noFill/>
          </a:ln>
        </p:spPr>
        <p:txBody>
          <a:bodyPr wrap="square" rtlCol="0">
            <a:noAutofit/>
          </a:bodyPr>
          <a:lstStyle/>
          <a:p>
            <a:pPr algn="ctr">
              <a:spcAft>
                <a:spcPts val="600"/>
              </a:spcAft>
            </a:pPr>
            <a:r>
              <a:rPr lang="en-GB" sz="1200" dirty="0">
                <a:solidFill>
                  <a:srgbClr val="FFFFFF"/>
                </a:solidFill>
              </a:rPr>
              <a:t>Gymaware (2021)</a:t>
            </a:r>
          </a:p>
        </p:txBody>
      </p:sp>
      <p:pic>
        <p:nvPicPr>
          <p:cNvPr id="7" name="Online Media 6" title="GymAware // FLEX">
            <a:hlinkClick r:id="" action="ppaction://media"/>
            <a:extLst>
              <a:ext uri="{FF2B5EF4-FFF2-40B4-BE49-F238E27FC236}">
                <a16:creationId xmlns:a16="http://schemas.microsoft.com/office/drawing/2014/main" id="{8641D707-2B49-87C1-FF7E-FC72DFD8FF7B}"/>
              </a:ext>
            </a:extLst>
          </p:cNvPr>
          <p:cNvPicPr>
            <a:picLocks noRot="1" noChangeAspect="1"/>
          </p:cNvPicPr>
          <p:nvPr>
            <a:videoFile r:link="rId1"/>
          </p:nvPr>
        </p:nvPicPr>
        <p:blipFill>
          <a:blip r:embed="rId4"/>
          <a:stretch>
            <a:fillRect/>
          </a:stretch>
        </p:blipFill>
        <p:spPr>
          <a:xfrm>
            <a:off x="6857999" y="1585182"/>
            <a:ext cx="4868953" cy="4044093"/>
          </a:xfrm>
          <a:prstGeom prst="rect">
            <a:avLst/>
          </a:prstGeom>
        </p:spPr>
      </p:pic>
    </p:spTree>
    <p:extLst>
      <p:ext uri="{BB962C8B-B14F-4D97-AF65-F5344CB8AC3E}">
        <p14:creationId xmlns:p14="http://schemas.microsoft.com/office/powerpoint/2010/main" val="2025897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1E8BF-5092-48CE-049F-6904A0C84722}"/>
              </a:ext>
            </a:extLst>
          </p:cNvPr>
          <p:cNvSpPr>
            <a:spLocks noGrp="1"/>
          </p:cNvSpPr>
          <p:nvPr>
            <p:ph type="title"/>
          </p:nvPr>
        </p:nvSpPr>
        <p:spPr>
          <a:xfrm>
            <a:off x="830149" y="1054725"/>
            <a:ext cx="2669406" cy="1443038"/>
          </a:xfrm>
        </p:spPr>
        <p:txBody>
          <a:bodyPr vert="horz" lIns="91440" tIns="45720" rIns="91440" bIns="45720" rtlCol="0">
            <a:normAutofit/>
          </a:bodyPr>
          <a:lstStyle/>
          <a:p>
            <a:r>
              <a:rPr lang="en-US" sz="3000" kern="1200" dirty="0">
                <a:solidFill>
                  <a:srgbClr val="FFFFFF"/>
                </a:solidFill>
                <a:latin typeface="+mj-lt"/>
                <a:ea typeface="+mj-ea"/>
                <a:cs typeface="+mj-cs"/>
              </a:rPr>
              <a:t>VBT Monitoring Systems as of 2021</a:t>
            </a:r>
          </a:p>
        </p:txBody>
      </p:sp>
      <p:pic>
        <p:nvPicPr>
          <p:cNvPr id="3074" name="Picture 2" descr="VBT_Features-Chart">
            <a:extLst>
              <a:ext uri="{FF2B5EF4-FFF2-40B4-BE49-F238E27FC236}">
                <a16:creationId xmlns:a16="http://schemas.microsoft.com/office/drawing/2014/main" id="{28C85344-0D5F-3542-2DD0-1670589B2BB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76584" y="122891"/>
            <a:ext cx="7889518" cy="64996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E8359F5-A343-3609-D0E7-9D699020F962}"/>
              </a:ext>
            </a:extLst>
          </p:cNvPr>
          <p:cNvSpPr txBox="1"/>
          <p:nvPr/>
        </p:nvSpPr>
        <p:spPr>
          <a:xfrm>
            <a:off x="2122273" y="6315673"/>
            <a:ext cx="6098058" cy="369332"/>
          </a:xfrm>
          <a:prstGeom prst="rect">
            <a:avLst/>
          </a:prstGeom>
          <a:noFill/>
        </p:spPr>
        <p:txBody>
          <a:bodyPr wrap="square">
            <a:spAutoFit/>
          </a:bodyPr>
          <a:lstStyle/>
          <a:p>
            <a:r>
              <a:rPr lang="en-GB" dirty="0"/>
              <a:t>(</a:t>
            </a:r>
            <a:r>
              <a:rPr lang="en-GB" dirty="0" err="1"/>
              <a:t>SimpliFaster</a:t>
            </a:r>
            <a:r>
              <a:rPr lang="en-GB" dirty="0"/>
              <a:t>, 2018)</a:t>
            </a:r>
          </a:p>
        </p:txBody>
      </p:sp>
    </p:spTree>
    <p:extLst>
      <p:ext uri="{BB962C8B-B14F-4D97-AF65-F5344CB8AC3E}">
        <p14:creationId xmlns:p14="http://schemas.microsoft.com/office/powerpoint/2010/main" val="2870024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32934-D1FD-14B3-30DF-2C898A2B592B}"/>
              </a:ext>
            </a:extLst>
          </p:cNvPr>
          <p:cNvSpPr>
            <a:spLocks noGrp="1"/>
          </p:cNvSpPr>
          <p:nvPr>
            <p:ph type="title"/>
          </p:nvPr>
        </p:nvSpPr>
        <p:spPr>
          <a:xfrm>
            <a:off x="730487" y="488059"/>
            <a:ext cx="6894576" cy="1075564"/>
          </a:xfrm>
        </p:spPr>
        <p:txBody>
          <a:bodyPr anchor="b">
            <a:normAutofit/>
          </a:bodyPr>
          <a:lstStyle/>
          <a:p>
            <a:r>
              <a:rPr lang="en-US" sz="5400" dirty="0"/>
              <a:t>1 rep max testing</a:t>
            </a:r>
            <a:endParaRPr lang="en-GB" sz="5400" dirty="0"/>
          </a:p>
        </p:txBody>
      </p:sp>
      <p:sp>
        <p:nvSpPr>
          <p:cNvPr id="3095" name="Content Placeholder 3077">
            <a:extLst>
              <a:ext uri="{FF2B5EF4-FFF2-40B4-BE49-F238E27FC236}">
                <a16:creationId xmlns:a16="http://schemas.microsoft.com/office/drawing/2014/main" id="{71FAC31D-E872-CB9A-C1BA-2C617835FD41}"/>
              </a:ext>
            </a:extLst>
          </p:cNvPr>
          <p:cNvSpPr>
            <a:spLocks noGrp="1"/>
          </p:cNvSpPr>
          <p:nvPr>
            <p:ph idx="1"/>
          </p:nvPr>
        </p:nvSpPr>
        <p:spPr>
          <a:xfrm>
            <a:off x="228600" y="1563623"/>
            <a:ext cx="7226304" cy="4626865"/>
          </a:xfrm>
        </p:spPr>
        <p:txBody>
          <a:bodyPr>
            <a:normAutofit fontScale="92500" lnSpcReduction="20000"/>
          </a:bodyPr>
          <a:lstStyle/>
          <a:p>
            <a:r>
              <a:rPr lang="en-US" sz="2400" dirty="0"/>
              <a:t>One the most widely used tests to determine strength capacity </a:t>
            </a:r>
            <a:r>
              <a:rPr lang="en-US" sz="1300" dirty="0"/>
              <a:t>(Garcia-Ramos &amp; Jaric, 2018).</a:t>
            </a:r>
          </a:p>
          <a:p>
            <a:endParaRPr lang="en-GB" sz="1300" dirty="0"/>
          </a:p>
          <a:p>
            <a:r>
              <a:rPr lang="en-GB" sz="2400" dirty="0"/>
              <a:t>Traditional % programmes – </a:t>
            </a:r>
            <a:r>
              <a:rPr lang="en-GB" sz="2400" dirty="0" err="1"/>
              <a:t>Prilepin’s</a:t>
            </a:r>
            <a:r>
              <a:rPr lang="en-GB" sz="2400" dirty="0"/>
              <a:t> chart </a:t>
            </a:r>
            <a:r>
              <a:rPr lang="en-GB" sz="1200" dirty="0"/>
              <a:t>(</a:t>
            </a:r>
            <a:r>
              <a:rPr lang="en-GB" sz="1300" dirty="0"/>
              <a:t>Hales, 2011).</a:t>
            </a:r>
          </a:p>
          <a:p>
            <a:endParaRPr lang="en-GB" sz="2200" dirty="0"/>
          </a:p>
          <a:p>
            <a:r>
              <a:rPr lang="en-GB" sz="2400" dirty="0"/>
              <a:t>1RM test can cause injury, especially to novices </a:t>
            </a:r>
            <a:r>
              <a:rPr lang="en-GB" sz="1200" dirty="0"/>
              <a:t>(</a:t>
            </a:r>
            <a:r>
              <a:rPr lang="en-US" sz="1300" dirty="0"/>
              <a:t>Jovanović &amp; Flanagan, 2014)</a:t>
            </a:r>
            <a:r>
              <a:rPr lang="en-GB" sz="1300" dirty="0"/>
              <a:t> .</a:t>
            </a:r>
          </a:p>
          <a:p>
            <a:endParaRPr lang="en-GB" sz="2200" dirty="0"/>
          </a:p>
          <a:p>
            <a:r>
              <a:rPr lang="en-GB" sz="2400" dirty="0"/>
              <a:t>1RM testing is time-consuming particularly for large groups </a:t>
            </a:r>
            <a:r>
              <a:rPr lang="en-GB" sz="1200" dirty="0"/>
              <a:t>(</a:t>
            </a:r>
            <a:r>
              <a:rPr lang="es-ES" sz="1300" dirty="0"/>
              <a:t>González-Badillo &amp; Sánchez-Medina, 2010).</a:t>
            </a:r>
            <a:endParaRPr lang="en-GB" sz="1300" dirty="0"/>
          </a:p>
          <a:p>
            <a:pPr marL="0" marR="0" lvl="0" indent="0" algn="l" defTabSz="914400" rtl="0" eaLnBrk="1" fontAlgn="auto" latinLnBrk="0" hangingPunct="1">
              <a:lnSpc>
                <a:spcPct val="90000"/>
              </a:lnSpc>
              <a:spcBef>
                <a:spcPts val="1000"/>
              </a:spcBef>
              <a:spcAft>
                <a:spcPts val="0"/>
              </a:spcAft>
              <a:buClrTx/>
              <a:buSzTx/>
              <a:buNone/>
              <a:tabLst/>
              <a:defRPr/>
            </a:pPr>
            <a:endParaRPr lang="en-GB" sz="2200"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400" dirty="0"/>
              <a:t>1RM can change quickly with training so can be inaccurate very quickly </a:t>
            </a:r>
            <a:r>
              <a:rPr kumimoji="0" lang="en-GB" sz="1200" b="0"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es-ES" sz="1300" b="0" i="0" u="none" strike="noStrike" kern="1200" cap="none" spc="0" normalizeH="0" baseline="0" noProof="0" dirty="0">
                <a:ln>
                  <a:noFill/>
                </a:ln>
                <a:solidFill>
                  <a:prstClr val="white"/>
                </a:solidFill>
                <a:effectLst/>
                <a:uLnTx/>
                <a:uFillTx/>
                <a:latin typeface="Calibri" panose="020F0502020204030204"/>
                <a:ea typeface="+mn-ea"/>
                <a:cs typeface="+mn-cs"/>
              </a:rPr>
              <a:t>González-Badillo &amp; Sánchez-Medina, 2010; </a:t>
            </a:r>
            <a:r>
              <a:rPr kumimoji="0" lang="en-GB" sz="1300" b="0" i="0" u="none" strike="noStrike" kern="1200" cap="none" spc="0" normalizeH="0" baseline="0" noProof="0" dirty="0" err="1">
                <a:ln>
                  <a:noFill/>
                </a:ln>
                <a:solidFill>
                  <a:prstClr val="white"/>
                </a:solidFill>
                <a:effectLst/>
                <a:uLnTx/>
                <a:uFillTx/>
                <a:latin typeface="Calibri" panose="020F0502020204030204"/>
                <a:ea typeface="+mn-ea"/>
                <a:cs typeface="+mn-cs"/>
              </a:rPr>
              <a:t>Zourdos</a:t>
            </a:r>
            <a:r>
              <a:rPr kumimoji="0" lang="en-GB" sz="1300" b="0" i="0" u="none" strike="noStrike" kern="1200" cap="none" spc="0" normalizeH="0" baseline="0" noProof="0" dirty="0">
                <a:ln>
                  <a:noFill/>
                </a:ln>
                <a:solidFill>
                  <a:prstClr val="white"/>
                </a:solidFill>
                <a:effectLst/>
                <a:uLnTx/>
                <a:uFillTx/>
                <a:latin typeface="Calibri" panose="020F0502020204030204"/>
                <a:ea typeface="+mn-ea"/>
                <a:cs typeface="+mn-cs"/>
              </a:rPr>
              <a:t> et al., 2015; Pereira &amp; Gomes, 2003; Helms et al., 2017; Grgic et al., 2020).</a:t>
            </a:r>
          </a:p>
          <a:p>
            <a:pPr marL="0" indent="0">
              <a:buNone/>
            </a:pPr>
            <a:r>
              <a:rPr lang="en-GB" sz="2200" dirty="0"/>
              <a:t> </a:t>
            </a:r>
          </a:p>
          <a:p>
            <a:endParaRPr lang="en-US" sz="2200" dirty="0"/>
          </a:p>
        </p:txBody>
      </p:sp>
      <p:pic>
        <p:nvPicPr>
          <p:cNvPr id="3076" name="Picture 4" descr="How to test your one rep max safely - Human Kinetics Blog">
            <a:extLst>
              <a:ext uri="{FF2B5EF4-FFF2-40B4-BE49-F238E27FC236}">
                <a16:creationId xmlns:a16="http://schemas.microsoft.com/office/drawing/2014/main" id="{D476B894-0D78-6A00-DC0A-5C21381379F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74" b="8411"/>
          <a:stretch/>
        </p:blipFill>
        <p:spPr bwMode="auto">
          <a:xfrm>
            <a:off x="7961050" y="329183"/>
            <a:ext cx="3819796" cy="32805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Prilepin's Chart | 70's Big">
            <a:extLst>
              <a:ext uri="{FF2B5EF4-FFF2-40B4-BE49-F238E27FC236}">
                <a16:creationId xmlns:a16="http://schemas.microsoft.com/office/drawing/2014/main" id="{FEC2DBE6-C5C2-7F52-3893-802AA6E90F9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872984" y="3837683"/>
            <a:ext cx="3995928" cy="23528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F6A4424-CE0C-376F-8020-D2C13E9232C9}"/>
              </a:ext>
            </a:extLst>
          </p:cNvPr>
          <p:cNvSpPr txBox="1"/>
          <p:nvPr/>
        </p:nvSpPr>
        <p:spPr>
          <a:xfrm>
            <a:off x="7952367" y="3240374"/>
            <a:ext cx="2183802" cy="369332"/>
          </a:xfrm>
          <a:prstGeom prst="rect">
            <a:avLst/>
          </a:prstGeom>
          <a:noFill/>
        </p:spPr>
        <p:txBody>
          <a:bodyPr wrap="square" rtlCol="0">
            <a:spAutoFit/>
          </a:bodyPr>
          <a:lstStyle/>
          <a:p>
            <a:r>
              <a:rPr lang="en-GB" dirty="0"/>
              <a:t>(Parker, 2019)</a:t>
            </a:r>
          </a:p>
        </p:txBody>
      </p:sp>
      <p:sp>
        <p:nvSpPr>
          <p:cNvPr id="5" name="TextBox 4">
            <a:extLst>
              <a:ext uri="{FF2B5EF4-FFF2-40B4-BE49-F238E27FC236}">
                <a16:creationId xmlns:a16="http://schemas.microsoft.com/office/drawing/2014/main" id="{3FFE556A-53AD-D790-08E7-809DCD547351}"/>
              </a:ext>
            </a:extLst>
          </p:cNvPr>
          <p:cNvSpPr txBox="1"/>
          <p:nvPr/>
        </p:nvSpPr>
        <p:spPr>
          <a:xfrm>
            <a:off x="7872984" y="6190488"/>
            <a:ext cx="3163308" cy="369332"/>
          </a:xfrm>
          <a:prstGeom prst="rect">
            <a:avLst/>
          </a:prstGeom>
          <a:noFill/>
        </p:spPr>
        <p:txBody>
          <a:bodyPr wrap="square" rtlCol="0">
            <a:spAutoFit/>
          </a:bodyPr>
          <a:lstStyle/>
          <a:p>
            <a:r>
              <a:rPr lang="en-GB" dirty="0"/>
              <a:t>(</a:t>
            </a:r>
            <a:r>
              <a:rPr lang="en-GB" dirty="0" err="1"/>
              <a:t>precisionpowerlifting</a:t>
            </a:r>
            <a:r>
              <a:rPr lang="en-GB" dirty="0"/>
              <a:t>, 2020)</a:t>
            </a:r>
          </a:p>
        </p:txBody>
      </p:sp>
    </p:spTree>
    <p:extLst>
      <p:ext uri="{BB962C8B-B14F-4D97-AF65-F5344CB8AC3E}">
        <p14:creationId xmlns:p14="http://schemas.microsoft.com/office/powerpoint/2010/main" val="2193868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application">
            <a:extLst>
              <a:ext uri="{FF2B5EF4-FFF2-40B4-BE49-F238E27FC236}">
                <a16:creationId xmlns:a16="http://schemas.microsoft.com/office/drawing/2014/main" id="{4A5419E4-CB98-B466-0C26-DEBD5E01BA9B}"/>
              </a:ext>
            </a:extLst>
          </p:cNvPr>
          <p:cNvPicPr>
            <a:picLocks noChangeAspect="1"/>
          </p:cNvPicPr>
          <p:nvPr/>
        </p:nvPicPr>
        <p:blipFill rotWithShape="1">
          <a:blip r:embed="rId3">
            <a:extLst>
              <a:ext uri="{28A0092B-C50C-407E-A947-70E740481C1C}">
                <a14:useLocalDpi xmlns:a14="http://schemas.microsoft.com/office/drawing/2010/main" val="0"/>
              </a:ext>
            </a:extLst>
          </a:blip>
          <a:srcRect t="20964" r="-1" b="24070"/>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BD463B-3E16-A96D-D478-E2F6B311A5A5}"/>
              </a:ext>
            </a:extLst>
          </p:cNvPr>
          <p:cNvSpPr>
            <a:spLocks noGrp="1"/>
          </p:cNvSpPr>
          <p:nvPr>
            <p:ph type="title"/>
          </p:nvPr>
        </p:nvSpPr>
        <p:spPr>
          <a:xfrm>
            <a:off x="838200" y="365125"/>
            <a:ext cx="3822189" cy="1020763"/>
          </a:xfrm>
        </p:spPr>
        <p:txBody>
          <a:bodyPr>
            <a:normAutofit/>
          </a:bodyPr>
          <a:lstStyle/>
          <a:p>
            <a:r>
              <a:rPr lang="en-US" sz="4000" dirty="0"/>
              <a:t>Fatigue control</a:t>
            </a:r>
            <a:endParaRPr lang="en-GB" sz="4000" dirty="0"/>
          </a:p>
        </p:txBody>
      </p:sp>
      <p:sp>
        <p:nvSpPr>
          <p:cNvPr id="3" name="Content Placeholder 2">
            <a:extLst>
              <a:ext uri="{FF2B5EF4-FFF2-40B4-BE49-F238E27FC236}">
                <a16:creationId xmlns:a16="http://schemas.microsoft.com/office/drawing/2014/main" id="{F1711E65-7826-2952-C091-F02DBD5ADF0A}"/>
              </a:ext>
            </a:extLst>
          </p:cNvPr>
          <p:cNvSpPr>
            <a:spLocks noGrp="1"/>
          </p:cNvSpPr>
          <p:nvPr>
            <p:ph idx="1"/>
          </p:nvPr>
        </p:nvSpPr>
        <p:spPr>
          <a:xfrm>
            <a:off x="279216" y="1143000"/>
            <a:ext cx="4486274" cy="4855029"/>
          </a:xfrm>
        </p:spPr>
        <p:txBody>
          <a:bodyPr>
            <a:noAutofit/>
          </a:bodyPr>
          <a:lstStyle/>
          <a:p>
            <a:r>
              <a:rPr lang="en-GB" sz="2200" dirty="0"/>
              <a:t>Daily fluctuations in training readiness causes – nutrition, sleep, hormonal changes and stress </a:t>
            </a:r>
            <a:r>
              <a:rPr lang="en-GB" sz="1200" dirty="0"/>
              <a:t>(</a:t>
            </a:r>
            <a:r>
              <a:rPr lang="en-GB" sz="1200" dirty="0" err="1"/>
              <a:t>Zourdos</a:t>
            </a:r>
            <a:r>
              <a:rPr lang="en-GB" sz="1200" dirty="0"/>
              <a:t> </a:t>
            </a:r>
            <a:r>
              <a:rPr lang="en-GB" sz="1200" i="1" dirty="0"/>
              <a:t>et al., </a:t>
            </a:r>
            <a:r>
              <a:rPr lang="en-GB" sz="1200" dirty="0"/>
              <a:t>2015; Pereira &amp; Gomes, 2003; Helms </a:t>
            </a:r>
            <a:r>
              <a:rPr lang="en-GB" sz="1200" i="1" dirty="0"/>
              <a:t>et al., </a:t>
            </a:r>
            <a:r>
              <a:rPr lang="en-GB" sz="1200" dirty="0"/>
              <a:t>2017).</a:t>
            </a:r>
          </a:p>
          <a:p>
            <a:endParaRPr lang="en-GB" sz="2200" dirty="0"/>
          </a:p>
          <a:p>
            <a:r>
              <a:rPr lang="en-US" sz="2200" dirty="0"/>
              <a:t>Gymaware Provides real-time daily readiness feedback  </a:t>
            </a:r>
            <a:r>
              <a:rPr lang="en-US" sz="1200" dirty="0"/>
              <a:t>(Harris et al, 2010; Orange et al., 2020)</a:t>
            </a:r>
          </a:p>
          <a:p>
            <a:endParaRPr lang="en-GB" sz="2200" dirty="0"/>
          </a:p>
          <a:p>
            <a:r>
              <a:rPr lang="en-GB" sz="2200" dirty="0"/>
              <a:t>Monitor work in intended velocity zone- speed, power, strength.</a:t>
            </a:r>
          </a:p>
          <a:p>
            <a:endParaRPr lang="en-GB" sz="2200" dirty="0"/>
          </a:p>
          <a:p>
            <a:r>
              <a:rPr lang="en-GB" sz="2200" dirty="0"/>
              <a:t>Work smarter not harder.</a:t>
            </a:r>
          </a:p>
        </p:txBody>
      </p:sp>
    </p:spTree>
    <p:extLst>
      <p:ext uri="{BB962C8B-B14F-4D97-AF65-F5344CB8AC3E}">
        <p14:creationId xmlns:p14="http://schemas.microsoft.com/office/powerpoint/2010/main" val="1985890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6E1CB-4B5C-4B4F-AFE1-26F1CB3B96CB}"/>
              </a:ext>
            </a:extLst>
          </p:cNvPr>
          <p:cNvSpPr>
            <a:spLocks noGrp="1"/>
          </p:cNvSpPr>
          <p:nvPr>
            <p:ph type="title"/>
          </p:nvPr>
        </p:nvSpPr>
        <p:spPr>
          <a:xfrm>
            <a:off x="481013" y="327026"/>
            <a:ext cx="5252522" cy="1575915"/>
          </a:xfrm>
        </p:spPr>
        <p:txBody>
          <a:bodyPr vert="horz" lIns="91440" tIns="45720" rIns="91440" bIns="45720" rtlCol="0" anchor="ctr">
            <a:normAutofit/>
          </a:bodyPr>
          <a:lstStyle/>
          <a:p>
            <a:r>
              <a:rPr lang="en-US" sz="5400" dirty="0"/>
              <a:t>Velocity Zones</a:t>
            </a:r>
          </a:p>
        </p:txBody>
      </p:sp>
      <p:pic>
        <p:nvPicPr>
          <p:cNvPr id="4" name="Content Placeholder 3">
            <a:extLst>
              <a:ext uri="{FF2B5EF4-FFF2-40B4-BE49-F238E27FC236}">
                <a16:creationId xmlns:a16="http://schemas.microsoft.com/office/drawing/2014/main" id="{034A1D93-39DF-4558-8EA4-021D6E06AA06}"/>
              </a:ext>
            </a:extLst>
          </p:cNvPr>
          <p:cNvPicPr>
            <a:picLocks noGrp="1" noChangeAspect="1"/>
          </p:cNvPicPr>
          <p:nvPr>
            <p:ph idx="1"/>
          </p:nvPr>
        </p:nvPicPr>
        <p:blipFill rotWithShape="1">
          <a:blip r:embed="rId3"/>
          <a:srcRect t="20596"/>
          <a:stretch/>
        </p:blipFill>
        <p:spPr>
          <a:xfrm>
            <a:off x="-9168" y="2763151"/>
            <a:ext cx="12201168" cy="4093262"/>
          </a:xfrm>
          <a:custGeom>
            <a:avLst/>
            <a:gdLst/>
            <a:ahLst/>
            <a:cxnLst/>
            <a:rect l="l" t="t" r="r" b="b"/>
            <a:pathLst>
              <a:path w="12201168" h="4093262">
                <a:moveTo>
                  <a:pt x="12201168" y="0"/>
                </a:moveTo>
                <a:lnTo>
                  <a:pt x="12201168" y="4093262"/>
                </a:lnTo>
                <a:lnTo>
                  <a:pt x="0" y="4093262"/>
                </a:lnTo>
                <a:lnTo>
                  <a:pt x="0" y="49771"/>
                </a:lnTo>
                <a:lnTo>
                  <a:pt x="344880" y="64399"/>
                </a:lnTo>
                <a:cubicBezTo>
                  <a:pt x="3386438" y="213466"/>
                  <a:pt x="6427997" y="534535"/>
                  <a:pt x="9469555" y="167599"/>
                </a:cubicBezTo>
                <a:cubicBezTo>
                  <a:pt x="10229945" y="75865"/>
                  <a:pt x="10990334" y="27132"/>
                  <a:pt x="11750723" y="7961"/>
                </a:cubicBezTo>
                <a:close/>
              </a:path>
            </a:pathLst>
          </a:custGeom>
        </p:spPr>
      </p:pic>
      <p:sp>
        <p:nvSpPr>
          <p:cNvPr id="5" name="Rectangle 4">
            <a:extLst>
              <a:ext uri="{FF2B5EF4-FFF2-40B4-BE49-F238E27FC236}">
                <a16:creationId xmlns:a16="http://schemas.microsoft.com/office/drawing/2014/main" id="{BCBC8362-A0D9-4F03-84AB-85E7097DBA18}"/>
              </a:ext>
            </a:extLst>
          </p:cNvPr>
          <p:cNvSpPr/>
          <p:nvPr/>
        </p:nvSpPr>
        <p:spPr>
          <a:xfrm>
            <a:off x="10363378" y="6142015"/>
            <a:ext cx="2461022" cy="877331"/>
          </a:xfrm>
          <a:prstGeom prst="rect">
            <a:avLst/>
          </a:prstGeom>
        </p:spPr>
        <p:txBody>
          <a:bodyPr vert="horz" lIns="91440" tIns="45720" rIns="91440" bIns="45720" rtlCol="0" anchor="ctr">
            <a:normAutofit/>
          </a:bodyPr>
          <a:lstStyle/>
          <a:p>
            <a:pPr defTabSz="914400">
              <a:lnSpc>
                <a:spcPct val="90000"/>
              </a:lnSpc>
              <a:spcAft>
                <a:spcPts val="600"/>
              </a:spcAft>
            </a:pPr>
            <a:r>
              <a:rPr lang="en-US" sz="1200" dirty="0">
                <a:solidFill>
                  <a:schemeClr val="bg1"/>
                </a:solidFill>
              </a:rPr>
              <a:t>(Mash &amp; Mann, 2020)</a:t>
            </a:r>
          </a:p>
        </p:txBody>
      </p:sp>
      <p:sp>
        <p:nvSpPr>
          <p:cNvPr id="6" name="TextBox 5">
            <a:extLst>
              <a:ext uri="{FF2B5EF4-FFF2-40B4-BE49-F238E27FC236}">
                <a16:creationId xmlns:a16="http://schemas.microsoft.com/office/drawing/2014/main" id="{546D6857-EAB3-8BA6-CD9B-CA11C0B0EFF7}"/>
              </a:ext>
            </a:extLst>
          </p:cNvPr>
          <p:cNvSpPr txBox="1"/>
          <p:nvPr/>
        </p:nvSpPr>
        <p:spPr>
          <a:xfrm>
            <a:off x="3039762" y="3258184"/>
            <a:ext cx="6104238" cy="341632"/>
          </a:xfrm>
          <a:prstGeom prst="rect">
            <a:avLst/>
          </a:prstGeom>
          <a:noFill/>
        </p:spPr>
        <p:txBody>
          <a:bodyPr wrap="square">
            <a:spAutoFit/>
          </a:bodyPr>
          <a:lstStyle/>
          <a:p>
            <a:pPr indent="-228600" defTabSz="914400">
              <a:lnSpc>
                <a:spcPct val="90000"/>
              </a:lnSpc>
              <a:spcAft>
                <a:spcPts val="600"/>
              </a:spcAft>
              <a:buFont typeface="Arial" panose="020B0604020202020204" pitchFamily="34" charset="0"/>
              <a:buChar char="•"/>
            </a:pPr>
            <a:r>
              <a:rPr lang="en-US" dirty="0"/>
              <a:t>(Mash &amp; Mann, 2020)</a:t>
            </a:r>
          </a:p>
        </p:txBody>
      </p:sp>
    </p:spTree>
    <p:extLst>
      <p:ext uri="{BB962C8B-B14F-4D97-AF65-F5344CB8AC3E}">
        <p14:creationId xmlns:p14="http://schemas.microsoft.com/office/powerpoint/2010/main" val="40246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3" name="Rectangle 41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The Bama Muscle Factory">
            <a:extLst>
              <a:ext uri="{FF2B5EF4-FFF2-40B4-BE49-F238E27FC236}">
                <a16:creationId xmlns:a16="http://schemas.microsoft.com/office/drawing/2014/main" id="{F97B5E5E-46C0-D5F0-4967-994706BCA8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336"/>
          <a:stretch/>
        </p:blipFill>
        <p:spPr bwMode="auto">
          <a:xfrm>
            <a:off x="3729038" y="10"/>
            <a:ext cx="8462960" cy="6857990"/>
          </a:xfrm>
          <a:prstGeom prst="rect">
            <a:avLst/>
          </a:prstGeom>
          <a:noFill/>
          <a:extLst>
            <a:ext uri="{909E8E84-426E-40DD-AFC4-6F175D3DCCD1}">
              <a14:hiddenFill xmlns:a14="http://schemas.microsoft.com/office/drawing/2010/main">
                <a:solidFill>
                  <a:srgbClr val="FFFFFF"/>
                </a:solidFill>
              </a14:hiddenFill>
            </a:ext>
          </a:extLst>
        </p:spPr>
      </p:pic>
      <p:sp>
        <p:nvSpPr>
          <p:cNvPr id="4120" name="Rectangle 412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E438A9-1C5F-43FF-5F0A-B76A42A66CF0}"/>
              </a:ext>
            </a:extLst>
          </p:cNvPr>
          <p:cNvSpPr>
            <a:spLocks noGrp="1"/>
          </p:cNvSpPr>
          <p:nvPr>
            <p:ph type="title"/>
          </p:nvPr>
        </p:nvSpPr>
        <p:spPr>
          <a:xfrm>
            <a:off x="252413" y="379412"/>
            <a:ext cx="6262688" cy="1220788"/>
          </a:xfrm>
        </p:spPr>
        <p:txBody>
          <a:bodyPr>
            <a:normAutofit/>
          </a:bodyPr>
          <a:lstStyle/>
          <a:p>
            <a:r>
              <a:rPr lang="en-US" sz="4000"/>
              <a:t>Team and group applications</a:t>
            </a:r>
            <a:endParaRPr lang="en-GB" sz="4000"/>
          </a:p>
        </p:txBody>
      </p:sp>
      <p:sp>
        <p:nvSpPr>
          <p:cNvPr id="4102" name="Content Placeholder 4101">
            <a:extLst>
              <a:ext uri="{FF2B5EF4-FFF2-40B4-BE49-F238E27FC236}">
                <a16:creationId xmlns:a16="http://schemas.microsoft.com/office/drawing/2014/main" id="{CA733CD6-FE0D-D29A-28C2-FD58B71568CC}"/>
              </a:ext>
            </a:extLst>
          </p:cNvPr>
          <p:cNvSpPr>
            <a:spLocks noGrp="1"/>
          </p:cNvSpPr>
          <p:nvPr>
            <p:ph idx="1"/>
          </p:nvPr>
        </p:nvSpPr>
        <p:spPr>
          <a:xfrm>
            <a:off x="252410" y="1600200"/>
            <a:ext cx="4407979" cy="4576763"/>
          </a:xfrm>
        </p:spPr>
        <p:txBody>
          <a:bodyPr>
            <a:normAutofit/>
          </a:bodyPr>
          <a:lstStyle/>
          <a:p>
            <a:r>
              <a:rPr lang="en-US" sz="2000" dirty="0"/>
              <a:t>Time efficient.</a:t>
            </a:r>
          </a:p>
          <a:p>
            <a:endParaRPr lang="en-US" sz="2000" dirty="0"/>
          </a:p>
          <a:p>
            <a:r>
              <a:rPr lang="en-US" sz="2000" dirty="0"/>
              <a:t>Different training goals.</a:t>
            </a:r>
          </a:p>
          <a:p>
            <a:endParaRPr lang="en-US" sz="2000" dirty="0"/>
          </a:p>
          <a:p>
            <a:r>
              <a:rPr lang="en-US" sz="2000" dirty="0"/>
              <a:t>Encourages competition. </a:t>
            </a:r>
          </a:p>
          <a:p>
            <a:endParaRPr lang="en-US" sz="2000" dirty="0"/>
          </a:p>
          <a:p>
            <a:r>
              <a:rPr lang="en-US" sz="2000" dirty="0"/>
              <a:t>Accounts for individual differences in velocity zones.</a:t>
            </a:r>
          </a:p>
          <a:p>
            <a:endParaRPr lang="en-US" sz="2000" dirty="0"/>
          </a:p>
          <a:p>
            <a:r>
              <a:rPr lang="en-US" sz="2000" dirty="0"/>
              <a:t>The coach can react in real-time.</a:t>
            </a:r>
          </a:p>
          <a:p>
            <a:pPr marL="0" indent="0">
              <a:buNone/>
            </a:pPr>
            <a:r>
              <a:rPr lang="en-US" sz="1200" dirty="0"/>
              <a:t>(Mann, 2021; </a:t>
            </a:r>
            <a:r>
              <a:rPr lang="en-US" sz="1200" dirty="0" err="1"/>
              <a:t>Caven</a:t>
            </a:r>
            <a:r>
              <a:rPr lang="en-US" sz="1200" dirty="0"/>
              <a:t> et al., 2020; Orange et al., 2020; </a:t>
            </a:r>
            <a:r>
              <a:rPr lang="en-US" sz="1200" dirty="0" err="1"/>
              <a:t>Ruf</a:t>
            </a:r>
            <a:r>
              <a:rPr lang="en-US" sz="1200" dirty="0"/>
              <a:t>, Cherry and Taylor, 2018)</a:t>
            </a:r>
          </a:p>
        </p:txBody>
      </p:sp>
    </p:spTree>
    <p:extLst>
      <p:ext uri="{BB962C8B-B14F-4D97-AF65-F5344CB8AC3E}">
        <p14:creationId xmlns:p14="http://schemas.microsoft.com/office/powerpoint/2010/main" val="580720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6E149-507F-9F61-07FC-F2875BAB3D3A}"/>
              </a:ext>
            </a:extLst>
          </p:cNvPr>
          <p:cNvSpPr>
            <a:spLocks noGrp="1"/>
          </p:cNvSpPr>
          <p:nvPr>
            <p:ph type="title"/>
          </p:nvPr>
        </p:nvSpPr>
        <p:spPr>
          <a:xfrm>
            <a:off x="838200" y="147955"/>
            <a:ext cx="10515600" cy="1029335"/>
          </a:xfrm>
        </p:spPr>
        <p:txBody>
          <a:bodyPr/>
          <a:lstStyle/>
          <a:p>
            <a:pPr algn="ctr"/>
            <a:r>
              <a:rPr lang="en-US" dirty="0"/>
              <a:t>Benefit of a load velocity profile</a:t>
            </a:r>
            <a:endParaRPr lang="en-GB" dirty="0"/>
          </a:p>
        </p:txBody>
      </p:sp>
      <p:pic>
        <p:nvPicPr>
          <p:cNvPr id="4" name="Content Placeholder 3">
            <a:extLst>
              <a:ext uri="{FF2B5EF4-FFF2-40B4-BE49-F238E27FC236}">
                <a16:creationId xmlns:a16="http://schemas.microsoft.com/office/drawing/2014/main" id="{3EDC6A81-379A-80A1-75ED-8B9347C1E99A}"/>
              </a:ext>
            </a:extLst>
          </p:cNvPr>
          <p:cNvPicPr>
            <a:picLocks noGrp="1" noChangeAspect="1"/>
          </p:cNvPicPr>
          <p:nvPr>
            <p:ph idx="1"/>
          </p:nvPr>
        </p:nvPicPr>
        <p:blipFill rotWithShape="1">
          <a:blip r:embed="rId3"/>
          <a:srcRect l="2143" t="1442" r="3702" b="5736"/>
          <a:stretch/>
        </p:blipFill>
        <p:spPr>
          <a:xfrm>
            <a:off x="838200" y="1040130"/>
            <a:ext cx="10515600" cy="5097780"/>
          </a:xfrm>
          <a:prstGeom prst="rect">
            <a:avLst/>
          </a:prstGeom>
        </p:spPr>
      </p:pic>
      <p:sp>
        <p:nvSpPr>
          <p:cNvPr id="3" name="TextBox 2">
            <a:extLst>
              <a:ext uri="{FF2B5EF4-FFF2-40B4-BE49-F238E27FC236}">
                <a16:creationId xmlns:a16="http://schemas.microsoft.com/office/drawing/2014/main" id="{BF5525E3-5069-C3EA-EBB8-EF2E26685DB6}"/>
              </a:ext>
            </a:extLst>
          </p:cNvPr>
          <p:cNvSpPr txBox="1"/>
          <p:nvPr/>
        </p:nvSpPr>
        <p:spPr>
          <a:xfrm>
            <a:off x="8339138" y="6137910"/>
            <a:ext cx="30146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(Jovanović &amp; Flanagan, 2014). </a:t>
            </a:r>
          </a:p>
        </p:txBody>
      </p:sp>
    </p:spTree>
    <p:extLst>
      <p:ext uri="{BB962C8B-B14F-4D97-AF65-F5344CB8AC3E}">
        <p14:creationId xmlns:p14="http://schemas.microsoft.com/office/powerpoint/2010/main" val="2073133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50DFD2D-3D4C-95BB-8894-E98FD67A0E5E}"/>
              </a:ext>
            </a:extLst>
          </p:cNvPr>
          <p:cNvSpPr>
            <a:spLocks noGrp="1"/>
          </p:cNvSpPr>
          <p:nvPr>
            <p:ph type="title"/>
          </p:nvPr>
        </p:nvSpPr>
        <p:spPr>
          <a:xfrm>
            <a:off x="838200" y="609600"/>
            <a:ext cx="3739341" cy="1330839"/>
          </a:xfrm>
        </p:spPr>
        <p:txBody>
          <a:bodyPr>
            <a:normAutofit/>
          </a:bodyPr>
          <a:lstStyle/>
          <a:p>
            <a:r>
              <a:rPr lang="en-GB" sz="3700" dirty="0"/>
              <a:t>Minimum velocity threshold (MVT)</a:t>
            </a:r>
          </a:p>
        </p:txBody>
      </p:sp>
      <p:sp>
        <p:nvSpPr>
          <p:cNvPr id="3" name="Content Placeholder 2">
            <a:extLst>
              <a:ext uri="{FF2B5EF4-FFF2-40B4-BE49-F238E27FC236}">
                <a16:creationId xmlns:a16="http://schemas.microsoft.com/office/drawing/2014/main" id="{9EBE7EEF-F9CF-AB12-1FCF-332EAC71BF22}"/>
              </a:ext>
            </a:extLst>
          </p:cNvPr>
          <p:cNvSpPr>
            <a:spLocks noGrp="1"/>
          </p:cNvSpPr>
          <p:nvPr>
            <p:ph idx="1"/>
          </p:nvPr>
        </p:nvSpPr>
        <p:spPr>
          <a:xfrm>
            <a:off x="285750" y="1940439"/>
            <a:ext cx="4729163" cy="4162249"/>
          </a:xfrm>
        </p:spPr>
        <p:txBody>
          <a:bodyPr>
            <a:normAutofit/>
          </a:bodyPr>
          <a:lstStyle/>
          <a:p>
            <a:r>
              <a:rPr lang="en-US" sz="2200" dirty="0"/>
              <a:t>Speed of the last repetition of a set done to failure </a:t>
            </a:r>
            <a:r>
              <a:rPr lang="en-US" sz="1200" dirty="0"/>
              <a:t>(Haff et al., 2020).</a:t>
            </a:r>
          </a:p>
          <a:p>
            <a:endParaRPr lang="en-US" sz="2200" dirty="0"/>
          </a:p>
          <a:p>
            <a:r>
              <a:rPr lang="en-US" sz="2200" dirty="0"/>
              <a:t>Smith machine back squat is between 0.31–0.32 m/s </a:t>
            </a:r>
            <a:r>
              <a:rPr lang="en-US" sz="1200" dirty="0"/>
              <a:t>(Izquierdo et al., 2006).</a:t>
            </a:r>
          </a:p>
          <a:p>
            <a:endParaRPr lang="en-US" sz="2200" dirty="0"/>
          </a:p>
          <a:p>
            <a:r>
              <a:rPr lang="en-GB" sz="2200" dirty="0"/>
              <a:t>We can see how close to failure the athlete is </a:t>
            </a:r>
            <a:r>
              <a:rPr lang="en-US" sz="1200" dirty="0"/>
              <a:t>(Haff et al., 2020).</a:t>
            </a:r>
          </a:p>
          <a:p>
            <a:pPr marL="0" indent="0">
              <a:buNone/>
            </a:pPr>
            <a:endParaRPr lang="en-GB" sz="2000" dirty="0"/>
          </a:p>
        </p:txBody>
      </p:sp>
      <p:pic>
        <p:nvPicPr>
          <p:cNvPr id="6" name="Picture 5">
            <a:extLst>
              <a:ext uri="{FF2B5EF4-FFF2-40B4-BE49-F238E27FC236}">
                <a16:creationId xmlns:a16="http://schemas.microsoft.com/office/drawing/2014/main" id="{8AC99607-11E7-D77B-84F7-CD289CFF5641}"/>
              </a:ext>
            </a:extLst>
          </p:cNvPr>
          <p:cNvPicPr>
            <a:picLocks noChangeAspect="1"/>
          </p:cNvPicPr>
          <p:nvPr/>
        </p:nvPicPr>
        <p:blipFill rotWithShape="1">
          <a:blip r:embed="rId3"/>
          <a:srcRect b="7026"/>
          <a:stretch/>
        </p:blipFill>
        <p:spPr>
          <a:xfrm>
            <a:off x="5744073" y="661917"/>
            <a:ext cx="5557909" cy="5167384"/>
          </a:xfrm>
          <a:prstGeom prst="rect">
            <a:avLst/>
          </a:prstGeom>
        </p:spPr>
      </p:pic>
      <p:sp>
        <p:nvSpPr>
          <p:cNvPr id="8" name="TextBox 7">
            <a:extLst>
              <a:ext uri="{FF2B5EF4-FFF2-40B4-BE49-F238E27FC236}">
                <a16:creationId xmlns:a16="http://schemas.microsoft.com/office/drawing/2014/main" id="{C9789D18-74F4-6C99-570F-B64918058609}"/>
              </a:ext>
            </a:extLst>
          </p:cNvPr>
          <p:cNvSpPr txBox="1"/>
          <p:nvPr/>
        </p:nvSpPr>
        <p:spPr>
          <a:xfrm>
            <a:off x="8657320" y="5817667"/>
            <a:ext cx="6093618" cy="276999"/>
          </a:xfrm>
          <a:prstGeom prst="rect">
            <a:avLst/>
          </a:prstGeom>
          <a:noFill/>
        </p:spPr>
        <p:txBody>
          <a:bodyPr wrap="square">
            <a:spAutoFit/>
          </a:bodyPr>
          <a:lstStyle/>
          <a:p>
            <a:r>
              <a:rPr lang="en-GB" sz="1200" dirty="0"/>
              <a:t>(www.vbtcoach.com, 2021)</a:t>
            </a:r>
          </a:p>
        </p:txBody>
      </p:sp>
    </p:spTree>
    <p:extLst>
      <p:ext uri="{BB962C8B-B14F-4D97-AF65-F5344CB8AC3E}">
        <p14:creationId xmlns:p14="http://schemas.microsoft.com/office/powerpoint/2010/main" val="719156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close up of a car dashboard&#10;&#10;Description automatically generated with low confidence">
            <a:extLst>
              <a:ext uri="{FF2B5EF4-FFF2-40B4-BE49-F238E27FC236}">
                <a16:creationId xmlns:a16="http://schemas.microsoft.com/office/drawing/2014/main" id="{99D2FA68-E2FC-922B-EF80-6A1816F9C30F}"/>
              </a:ext>
            </a:extLst>
          </p:cNvPr>
          <p:cNvPicPr>
            <a:picLocks noGrp="1" noChangeAspect="1"/>
          </p:cNvPicPr>
          <p:nvPr>
            <p:ph idx="1"/>
          </p:nvPr>
        </p:nvPicPr>
        <p:blipFill rotWithShape="1">
          <a:blip r:embed="rId3"/>
          <a:srcRect t="109"/>
          <a:stretch/>
        </p:blipFill>
        <p:spPr>
          <a:xfrm>
            <a:off x="2522358" y="10"/>
            <a:ext cx="9669642" cy="6857990"/>
          </a:xfrm>
          <a:prstGeom prst="rect">
            <a:avLst/>
          </a:prstGeom>
        </p:spPr>
      </p:pic>
      <p:sp>
        <p:nvSpPr>
          <p:cNvPr id="9"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92512BD-1B09-E4AD-4003-82CE3D2218F9}"/>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dirty="0"/>
              <a:t>Velocity loss threshold </a:t>
            </a:r>
          </a:p>
        </p:txBody>
      </p:sp>
      <p:sp>
        <p:nvSpPr>
          <p:cNvPr id="6" name="TextBox 5">
            <a:extLst>
              <a:ext uri="{FF2B5EF4-FFF2-40B4-BE49-F238E27FC236}">
                <a16:creationId xmlns:a16="http://schemas.microsoft.com/office/drawing/2014/main" id="{533543F6-194E-CC4E-95E2-FC9C6F2FD222}"/>
              </a:ext>
            </a:extLst>
          </p:cNvPr>
          <p:cNvSpPr txBox="1"/>
          <p:nvPr/>
        </p:nvSpPr>
        <p:spPr>
          <a:xfrm>
            <a:off x="838200" y="2434201"/>
            <a:ext cx="3822189" cy="3742762"/>
          </a:xfrm>
          <a:prstGeom prst="rect">
            <a:avLst/>
          </a:prstGeom>
        </p:spPr>
        <p:txBody>
          <a:bodyPr vert="horz" lIns="91440" tIns="45720" rIns="91440" bIns="45720" rtlCol="0">
            <a:normAutofit/>
          </a:bodyPr>
          <a:lstStyle/>
          <a:p>
            <a:pPr marL="285750" indent="-228600" defTabSz="914400">
              <a:lnSpc>
                <a:spcPct val="90000"/>
              </a:lnSpc>
              <a:spcAft>
                <a:spcPts val="600"/>
              </a:spcAft>
              <a:buFont typeface="Arial" panose="020B0604020202020204" pitchFamily="34" charset="0"/>
              <a:buChar char="•"/>
            </a:pPr>
            <a:r>
              <a:rPr lang="en-US" sz="2000" dirty="0"/>
              <a:t>Quality over quantity of work.</a:t>
            </a:r>
          </a:p>
          <a:p>
            <a:pPr indent="-228600" defTabSz="914400">
              <a:lnSpc>
                <a:spcPct val="90000"/>
              </a:lnSpc>
              <a:spcAft>
                <a:spcPts val="600"/>
              </a:spcAft>
              <a:buFont typeface="Arial" panose="020B0604020202020204" pitchFamily="34" charset="0"/>
              <a:buChar char="•"/>
            </a:pPr>
            <a:endParaRPr lang="en-US" sz="2000" dirty="0"/>
          </a:p>
          <a:p>
            <a:pPr marL="285750" indent="-228600" defTabSz="914400">
              <a:lnSpc>
                <a:spcPct val="90000"/>
              </a:lnSpc>
              <a:spcAft>
                <a:spcPts val="600"/>
              </a:spcAft>
              <a:buFont typeface="Arial" panose="020B0604020202020204" pitchFamily="34" charset="0"/>
              <a:buChar char="•"/>
            </a:pPr>
            <a:r>
              <a:rPr lang="en-US" sz="2000" dirty="0"/>
              <a:t>Used to determined the end of the working set and end of the overall session </a:t>
            </a:r>
            <a:r>
              <a:rPr lang="en-US" sz="1200" dirty="0"/>
              <a:t>(www.youtube.com, 2021)</a:t>
            </a:r>
          </a:p>
          <a:p>
            <a:pPr marL="285750" indent="-228600" defTabSz="9144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903205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032C3-99A9-4CC2-E116-EEA1A78534D8}"/>
              </a:ext>
            </a:extLst>
          </p:cNvPr>
          <p:cNvSpPr>
            <a:spLocks noGrp="1"/>
          </p:cNvSpPr>
          <p:nvPr>
            <p:ph type="title"/>
          </p:nvPr>
        </p:nvSpPr>
        <p:spPr>
          <a:xfrm>
            <a:off x="648930" y="629266"/>
            <a:ext cx="5121644" cy="1676603"/>
          </a:xfrm>
        </p:spPr>
        <p:txBody>
          <a:bodyPr>
            <a:normAutofit/>
          </a:bodyPr>
          <a:lstStyle/>
          <a:p>
            <a:r>
              <a:rPr lang="en-GB" dirty="0"/>
              <a:t> Smith Machine</a:t>
            </a:r>
          </a:p>
        </p:txBody>
      </p:sp>
      <p:sp>
        <p:nvSpPr>
          <p:cNvPr id="3" name="Content Placeholder 2">
            <a:extLst>
              <a:ext uri="{FF2B5EF4-FFF2-40B4-BE49-F238E27FC236}">
                <a16:creationId xmlns:a16="http://schemas.microsoft.com/office/drawing/2014/main" id="{5CB8E5C3-A77F-DDC7-75EB-DF73D770DF32}"/>
              </a:ext>
            </a:extLst>
          </p:cNvPr>
          <p:cNvSpPr>
            <a:spLocks noGrp="1"/>
          </p:cNvSpPr>
          <p:nvPr>
            <p:ph idx="1"/>
          </p:nvPr>
        </p:nvSpPr>
        <p:spPr>
          <a:xfrm>
            <a:off x="648931" y="2438400"/>
            <a:ext cx="5121642" cy="3785419"/>
          </a:xfrm>
        </p:spPr>
        <p:txBody>
          <a:bodyPr vert="horz" lIns="91440" tIns="45720" rIns="91440" bIns="45720" rtlCol="0">
            <a:normAutofit/>
          </a:bodyPr>
          <a:lstStyle/>
          <a:p>
            <a:r>
              <a:rPr lang="en-US" sz="2000" dirty="0"/>
              <a:t>Accurate</a:t>
            </a:r>
          </a:p>
          <a:p>
            <a:r>
              <a:rPr lang="en-US" sz="2000" dirty="0"/>
              <a:t>Reliable linear movements</a:t>
            </a:r>
          </a:p>
          <a:p>
            <a:r>
              <a:rPr lang="en-US" sz="2000" dirty="0"/>
              <a:t>Stability</a:t>
            </a:r>
          </a:p>
          <a:p>
            <a:r>
              <a:rPr lang="en-US" sz="2000" dirty="0"/>
              <a:t>Increase the reliability and accuracy</a:t>
            </a:r>
          </a:p>
          <a:p>
            <a:pPr marL="0" indent="0">
              <a:buNone/>
            </a:pPr>
            <a:r>
              <a:rPr lang="en-US" sz="2000" dirty="0"/>
              <a:t> </a:t>
            </a:r>
            <a:r>
              <a:rPr lang="en-US" sz="1200" dirty="0"/>
              <a:t>(Perez-Castilla </a:t>
            </a:r>
            <a:r>
              <a:rPr lang="en-US" sz="1200" i="1" dirty="0"/>
              <a:t>et al., </a:t>
            </a:r>
            <a:r>
              <a:rPr lang="en-US" sz="1200" dirty="0"/>
              <a:t>2022; Conceição </a:t>
            </a:r>
            <a:r>
              <a:rPr lang="en-US" sz="1200" i="1" dirty="0"/>
              <a:t>et al., </a:t>
            </a:r>
            <a:r>
              <a:rPr lang="en-US" sz="1200" dirty="0"/>
              <a:t>2016; García-Ramos </a:t>
            </a:r>
            <a:r>
              <a:rPr lang="en-US" sz="1200" i="1" dirty="0"/>
              <a:t>et al., </a:t>
            </a:r>
            <a:r>
              <a:rPr lang="en-US" sz="1200" dirty="0"/>
              <a:t>2018; Jidovtseff </a:t>
            </a:r>
            <a:r>
              <a:rPr lang="en-US" sz="1200" i="1" dirty="0"/>
              <a:t>et al</a:t>
            </a:r>
            <a:r>
              <a:rPr lang="en-US" sz="1200" dirty="0"/>
              <a:t>., 2011; Loturco </a:t>
            </a:r>
            <a:r>
              <a:rPr lang="en-US" sz="1200" i="1" dirty="0"/>
              <a:t>et al., </a:t>
            </a:r>
            <a:r>
              <a:rPr lang="en-US" sz="1200" dirty="0"/>
              <a:t>2015; Sánchez-Medina </a:t>
            </a:r>
            <a:r>
              <a:rPr lang="en-US" sz="1200" i="1" dirty="0"/>
              <a:t>et al., </a:t>
            </a:r>
            <a:r>
              <a:rPr lang="en-US" sz="1200" dirty="0"/>
              <a:t>2017).  </a:t>
            </a:r>
            <a:r>
              <a:rPr kumimoji="0" lang="en-GB" sz="1200" b="0" i="0" u="none" strike="noStrike" kern="1200" cap="none" spc="0" normalizeH="0" baseline="0" noProof="0" dirty="0">
                <a:ln>
                  <a:noFill/>
                </a:ln>
                <a:effectLst/>
                <a:uLnTx/>
                <a:uFillTx/>
                <a:latin typeface="Times New Roman" panose="02020603050405020304" pitchFamily="18" charset="0"/>
                <a:ea typeface="+mn-ea"/>
                <a:cs typeface="+mn-cs"/>
              </a:rPr>
              <a:t> </a:t>
            </a:r>
            <a:r>
              <a:rPr lang="en-US" sz="1200" dirty="0"/>
              <a:t> </a:t>
            </a:r>
          </a:p>
        </p:txBody>
      </p:sp>
      <p:pic>
        <p:nvPicPr>
          <p:cNvPr id="5" name="Picture 4">
            <a:extLst>
              <a:ext uri="{FF2B5EF4-FFF2-40B4-BE49-F238E27FC236}">
                <a16:creationId xmlns:a16="http://schemas.microsoft.com/office/drawing/2014/main" id="{E4433B93-9411-F424-17CD-DFC392BAEEF7}"/>
              </a:ext>
            </a:extLst>
          </p:cNvPr>
          <p:cNvPicPr>
            <a:picLocks noChangeAspect="1"/>
          </p:cNvPicPr>
          <p:nvPr/>
        </p:nvPicPr>
        <p:blipFill rotWithShape="1">
          <a:blip r:embed="rId3"/>
          <a:srcRect l="9293" r="4097" b="3"/>
          <a:stretch/>
        </p:blipFill>
        <p:spPr>
          <a:xfrm>
            <a:off x="6721233" y="640082"/>
            <a:ext cx="4831104" cy="5577837"/>
          </a:xfrm>
          <a:prstGeom prst="rect">
            <a:avLst/>
          </a:prstGeom>
          <a:effectLst/>
        </p:spPr>
      </p:pic>
      <p:sp>
        <p:nvSpPr>
          <p:cNvPr id="6" name="TextBox 5">
            <a:extLst>
              <a:ext uri="{FF2B5EF4-FFF2-40B4-BE49-F238E27FC236}">
                <a16:creationId xmlns:a16="http://schemas.microsoft.com/office/drawing/2014/main" id="{0D21BA76-E009-048E-13C5-4B710874CAB1}"/>
              </a:ext>
            </a:extLst>
          </p:cNvPr>
          <p:cNvSpPr txBox="1"/>
          <p:nvPr/>
        </p:nvSpPr>
        <p:spPr>
          <a:xfrm>
            <a:off x="6721233" y="5660136"/>
            <a:ext cx="4831104" cy="557783"/>
          </a:xfrm>
          <a:prstGeom prst="rect">
            <a:avLst/>
          </a:prstGeom>
          <a:solidFill>
            <a:srgbClr val="000000">
              <a:alpha val="50000"/>
            </a:srgbClr>
          </a:solidFill>
          <a:ln>
            <a:noFill/>
          </a:ln>
        </p:spPr>
        <p:txBody>
          <a:bodyPr wrap="square" rtlCol="0">
            <a:noAutofit/>
          </a:bodyPr>
          <a:lstStyle/>
          <a:p>
            <a:pPr algn="ctr">
              <a:spcAft>
                <a:spcPts val="600"/>
              </a:spcAft>
            </a:pPr>
            <a:r>
              <a:rPr kumimoji="0" lang="en-US" sz="1300" b="0" i="0" u="none" strike="noStrike" kern="1200" cap="none" spc="0" normalizeH="0" baseline="0" noProof="0">
                <a:ln>
                  <a:noFill/>
                </a:ln>
                <a:solidFill>
                  <a:srgbClr val="FFFFFF"/>
                </a:solidFill>
                <a:effectLst/>
                <a:uLnTx/>
                <a:uFillTx/>
              </a:rPr>
              <a:t>(DKN Technology, 2022).</a:t>
            </a:r>
            <a:endParaRPr lang="en-GB" sz="1300">
              <a:solidFill>
                <a:srgbClr val="FFFFFF"/>
              </a:solidFill>
            </a:endParaRPr>
          </a:p>
        </p:txBody>
      </p:sp>
    </p:spTree>
    <p:extLst>
      <p:ext uri="{BB962C8B-B14F-4D97-AF65-F5344CB8AC3E}">
        <p14:creationId xmlns:p14="http://schemas.microsoft.com/office/powerpoint/2010/main" val="1986113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3A71A-80BA-8104-5DCC-96DCB6B2C5FC}"/>
              </a:ext>
            </a:extLst>
          </p:cNvPr>
          <p:cNvSpPr>
            <a:spLocks noGrp="1"/>
          </p:cNvSpPr>
          <p:nvPr>
            <p:ph type="title"/>
          </p:nvPr>
        </p:nvSpPr>
        <p:spPr>
          <a:xfrm>
            <a:off x="1137034" y="609597"/>
            <a:ext cx="9392421" cy="1330841"/>
          </a:xfrm>
        </p:spPr>
        <p:txBody>
          <a:bodyPr>
            <a:normAutofit/>
          </a:bodyPr>
          <a:lstStyle/>
          <a:p>
            <a:r>
              <a:rPr lang="en-US" dirty="0"/>
              <a:t>Rationale</a:t>
            </a:r>
            <a:br>
              <a:rPr lang="en-US" dirty="0"/>
            </a:br>
            <a:endParaRPr lang="en-GB" dirty="0"/>
          </a:p>
        </p:txBody>
      </p:sp>
      <p:graphicFrame>
        <p:nvGraphicFramePr>
          <p:cNvPr id="4" name="Content Placeholder 2">
            <a:extLst>
              <a:ext uri="{FF2B5EF4-FFF2-40B4-BE49-F238E27FC236}">
                <a16:creationId xmlns:a16="http://schemas.microsoft.com/office/drawing/2014/main" id="{C0BC902E-46B3-3368-CCE4-5BA2EBB9AB23}"/>
              </a:ext>
            </a:extLst>
          </p:cNvPr>
          <p:cNvGraphicFramePr>
            <a:graphicFrameLocks noGrp="1"/>
          </p:cNvGraphicFramePr>
          <p:nvPr>
            <p:ph idx="1"/>
            <p:extLst>
              <p:ext uri="{D42A27DB-BD31-4B8C-83A1-F6EECF244321}">
                <p14:modId xmlns:p14="http://schemas.microsoft.com/office/powerpoint/2010/main" val="2340048215"/>
              </p:ext>
            </p:extLst>
          </p:nvPr>
        </p:nvGraphicFramePr>
        <p:xfrm>
          <a:off x="317157" y="1470113"/>
          <a:ext cx="4958966" cy="3917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Timeline">
            <a:extLst>
              <a:ext uri="{FF2B5EF4-FFF2-40B4-BE49-F238E27FC236}">
                <a16:creationId xmlns:a16="http://schemas.microsoft.com/office/drawing/2014/main" id="{F651A674-B234-613D-2B68-711EE8953025}"/>
              </a:ext>
            </a:extLst>
          </p:cNvPr>
          <p:cNvPicPr>
            <a:picLocks noChangeAspect="1"/>
          </p:cNvPicPr>
          <p:nvPr/>
        </p:nvPicPr>
        <p:blipFill rotWithShape="1">
          <a:blip r:embed="rId8"/>
          <a:srcRect l="3152" t="17927" r="3311" b="9296"/>
          <a:stretch/>
        </p:blipFill>
        <p:spPr>
          <a:xfrm>
            <a:off x="5381624" y="2671433"/>
            <a:ext cx="6666214" cy="1949995"/>
          </a:xfrm>
          <a:prstGeom prst="rect">
            <a:avLst/>
          </a:prstGeom>
        </p:spPr>
      </p:pic>
      <p:cxnSp>
        <p:nvCxnSpPr>
          <p:cNvPr id="6" name="Straight Connector 5">
            <a:extLst>
              <a:ext uri="{FF2B5EF4-FFF2-40B4-BE49-F238E27FC236}">
                <a16:creationId xmlns:a16="http://schemas.microsoft.com/office/drawing/2014/main" id="{AB2512F0-1631-D622-F893-F633F39351A0}"/>
              </a:ext>
            </a:extLst>
          </p:cNvPr>
          <p:cNvCxnSpPr>
            <a:cxnSpLocks/>
          </p:cNvCxnSpPr>
          <p:nvPr/>
        </p:nvCxnSpPr>
        <p:spPr>
          <a:xfrm>
            <a:off x="11087935" y="2795930"/>
            <a:ext cx="0" cy="155340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B2AD6D4-2002-3E02-29F4-02DC08B28F68}"/>
              </a:ext>
            </a:extLst>
          </p:cNvPr>
          <p:cNvSpPr txBox="1"/>
          <p:nvPr/>
        </p:nvSpPr>
        <p:spPr>
          <a:xfrm>
            <a:off x="10363202" y="4745925"/>
            <a:ext cx="6093618" cy="276999"/>
          </a:xfrm>
          <a:prstGeom prst="rect">
            <a:avLst/>
          </a:prstGeom>
          <a:noFill/>
        </p:spPr>
        <p:txBody>
          <a:bodyPr wrap="square">
            <a:spAutoFit/>
          </a:bodyPr>
          <a:lstStyle/>
          <a:p>
            <a:r>
              <a:rPr lang="en-GB" sz="1200" dirty="0"/>
              <a:t>(Mash &amp; Mann, 2020)</a:t>
            </a:r>
          </a:p>
        </p:txBody>
      </p:sp>
    </p:spTree>
    <p:extLst>
      <p:ext uri="{BB962C8B-B14F-4D97-AF65-F5344CB8AC3E}">
        <p14:creationId xmlns:p14="http://schemas.microsoft.com/office/powerpoint/2010/main" val="354931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ACC1C-3845-F288-9720-97E371605CD2}"/>
              </a:ext>
            </a:extLst>
          </p:cNvPr>
          <p:cNvSpPr>
            <a:spLocks noGrp="1"/>
          </p:cNvSpPr>
          <p:nvPr>
            <p:ph type="title"/>
          </p:nvPr>
        </p:nvSpPr>
        <p:spPr>
          <a:xfrm>
            <a:off x="838200" y="365126"/>
            <a:ext cx="10515600" cy="932334"/>
          </a:xfrm>
        </p:spPr>
        <p:txBody>
          <a:bodyPr/>
          <a:lstStyle/>
          <a:p>
            <a:r>
              <a:rPr lang="en-US" dirty="0"/>
              <a:t>Participant profile</a:t>
            </a:r>
            <a:endParaRPr lang="en-GB" dirty="0"/>
          </a:p>
        </p:txBody>
      </p:sp>
      <p:sp>
        <p:nvSpPr>
          <p:cNvPr id="3" name="Content Placeholder 2">
            <a:extLst>
              <a:ext uri="{FF2B5EF4-FFF2-40B4-BE49-F238E27FC236}">
                <a16:creationId xmlns:a16="http://schemas.microsoft.com/office/drawing/2014/main" id="{EBD3ECBC-072A-12C0-A787-602D5F83168F}"/>
              </a:ext>
            </a:extLst>
          </p:cNvPr>
          <p:cNvSpPr>
            <a:spLocks noGrp="1"/>
          </p:cNvSpPr>
          <p:nvPr>
            <p:ph idx="1"/>
          </p:nvPr>
        </p:nvSpPr>
        <p:spPr>
          <a:xfrm>
            <a:off x="838200" y="1442564"/>
            <a:ext cx="10515600" cy="4822311"/>
          </a:xfrm>
        </p:spPr>
        <p:txBody>
          <a:bodyPr>
            <a:normAutofit fontScale="92500" lnSpcReduction="10000"/>
          </a:bodyPr>
          <a:lstStyle/>
          <a:p>
            <a:r>
              <a:rPr lang="en-GB" dirty="0"/>
              <a:t>Goal – improve lower body strength focusing on squat movement using the Smith machine.</a:t>
            </a:r>
          </a:p>
          <a:p>
            <a:r>
              <a:rPr lang="en-GB" dirty="0"/>
              <a:t>Age -41 </a:t>
            </a:r>
            <a:r>
              <a:rPr lang="en-GB" dirty="0" err="1"/>
              <a:t>yr</a:t>
            </a:r>
            <a:r>
              <a:rPr lang="en-GB" dirty="0"/>
              <a:t> old female</a:t>
            </a:r>
          </a:p>
          <a:p>
            <a:r>
              <a:rPr lang="en-GB" dirty="0"/>
              <a:t>Weight- 63kg</a:t>
            </a:r>
          </a:p>
          <a:p>
            <a:r>
              <a:rPr lang="en-GB" dirty="0"/>
              <a:t>Height - 1.67m</a:t>
            </a:r>
          </a:p>
          <a:p>
            <a:r>
              <a:rPr lang="en-GB" dirty="0"/>
              <a:t>BMI – 22.6 (normal)</a:t>
            </a:r>
          </a:p>
          <a:p>
            <a:r>
              <a:rPr lang="en-GB" dirty="0"/>
              <a:t>Moderately active</a:t>
            </a:r>
          </a:p>
          <a:p>
            <a:r>
              <a:rPr lang="en-GB" dirty="0"/>
              <a:t>Dog walker – 30 – 45min LISS ED. 9000 step daily average</a:t>
            </a:r>
          </a:p>
          <a:p>
            <a:r>
              <a:rPr lang="en-GB" dirty="0"/>
              <a:t>Resistance training 2x per week (upper and lower body, previously hypertrophy focused, compounds, Olympic lifts)</a:t>
            </a:r>
          </a:p>
          <a:p>
            <a:r>
              <a:rPr lang="en-GB" dirty="0"/>
              <a:t>PAR-Q, consent to take part</a:t>
            </a:r>
          </a:p>
          <a:p>
            <a:endParaRPr lang="en-GB" dirty="0"/>
          </a:p>
        </p:txBody>
      </p:sp>
    </p:spTree>
    <p:extLst>
      <p:ext uri="{BB962C8B-B14F-4D97-AF65-F5344CB8AC3E}">
        <p14:creationId xmlns:p14="http://schemas.microsoft.com/office/powerpoint/2010/main" val="101379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2A929-A5E2-994C-042C-7479B6F2AB65}"/>
              </a:ext>
            </a:extLst>
          </p:cNvPr>
          <p:cNvSpPr>
            <a:spLocks noGrp="1"/>
          </p:cNvSpPr>
          <p:nvPr>
            <p:ph type="title"/>
          </p:nvPr>
        </p:nvSpPr>
        <p:spPr>
          <a:xfrm>
            <a:off x="809185" y="-87682"/>
            <a:ext cx="10515600" cy="850429"/>
          </a:xfrm>
        </p:spPr>
        <p:txBody>
          <a:bodyPr/>
          <a:lstStyle/>
          <a:p>
            <a:pPr algn="ctr"/>
            <a:r>
              <a:rPr lang="en-US" dirty="0"/>
              <a:t>Participant training schedule summary </a:t>
            </a:r>
            <a:endParaRPr lang="en-GB" dirty="0"/>
          </a:p>
        </p:txBody>
      </p:sp>
      <p:graphicFrame>
        <p:nvGraphicFramePr>
          <p:cNvPr id="5" name="Table 4">
            <a:extLst>
              <a:ext uri="{FF2B5EF4-FFF2-40B4-BE49-F238E27FC236}">
                <a16:creationId xmlns:a16="http://schemas.microsoft.com/office/drawing/2014/main" id="{8EF509A7-3918-80DE-E7F8-F7EA28CF11E8}"/>
              </a:ext>
            </a:extLst>
          </p:cNvPr>
          <p:cNvGraphicFramePr>
            <a:graphicFrameLocks/>
          </p:cNvGraphicFramePr>
          <p:nvPr>
            <p:extLst>
              <p:ext uri="{D42A27DB-BD31-4B8C-83A1-F6EECF244321}">
                <p14:modId xmlns:p14="http://schemas.microsoft.com/office/powerpoint/2010/main" val="4086296898"/>
              </p:ext>
            </p:extLst>
          </p:nvPr>
        </p:nvGraphicFramePr>
        <p:xfrm>
          <a:off x="127870" y="605314"/>
          <a:ext cx="11922169" cy="6121164"/>
        </p:xfrm>
        <a:graphic>
          <a:graphicData uri="http://schemas.openxmlformats.org/drawingml/2006/table">
            <a:tbl>
              <a:tblPr firstRow="1" bandRow="1">
                <a:tableStyleId>{5C22544A-7EE6-4342-B048-85BDC9FD1C3A}</a:tableStyleId>
              </a:tblPr>
              <a:tblGrid>
                <a:gridCol w="1703167">
                  <a:extLst>
                    <a:ext uri="{9D8B030D-6E8A-4147-A177-3AD203B41FA5}">
                      <a16:colId xmlns:a16="http://schemas.microsoft.com/office/drawing/2014/main" val="3916280641"/>
                    </a:ext>
                  </a:extLst>
                </a:gridCol>
                <a:gridCol w="1703167">
                  <a:extLst>
                    <a:ext uri="{9D8B030D-6E8A-4147-A177-3AD203B41FA5}">
                      <a16:colId xmlns:a16="http://schemas.microsoft.com/office/drawing/2014/main" val="23578642"/>
                    </a:ext>
                  </a:extLst>
                </a:gridCol>
                <a:gridCol w="1703167">
                  <a:extLst>
                    <a:ext uri="{9D8B030D-6E8A-4147-A177-3AD203B41FA5}">
                      <a16:colId xmlns:a16="http://schemas.microsoft.com/office/drawing/2014/main" val="2707394279"/>
                    </a:ext>
                  </a:extLst>
                </a:gridCol>
                <a:gridCol w="1703167">
                  <a:extLst>
                    <a:ext uri="{9D8B030D-6E8A-4147-A177-3AD203B41FA5}">
                      <a16:colId xmlns:a16="http://schemas.microsoft.com/office/drawing/2014/main" val="798377525"/>
                    </a:ext>
                  </a:extLst>
                </a:gridCol>
                <a:gridCol w="1703167">
                  <a:extLst>
                    <a:ext uri="{9D8B030D-6E8A-4147-A177-3AD203B41FA5}">
                      <a16:colId xmlns:a16="http://schemas.microsoft.com/office/drawing/2014/main" val="275069736"/>
                    </a:ext>
                  </a:extLst>
                </a:gridCol>
                <a:gridCol w="1703167">
                  <a:extLst>
                    <a:ext uri="{9D8B030D-6E8A-4147-A177-3AD203B41FA5}">
                      <a16:colId xmlns:a16="http://schemas.microsoft.com/office/drawing/2014/main" val="3760902954"/>
                    </a:ext>
                  </a:extLst>
                </a:gridCol>
                <a:gridCol w="1703167">
                  <a:extLst>
                    <a:ext uri="{9D8B030D-6E8A-4147-A177-3AD203B41FA5}">
                      <a16:colId xmlns:a16="http://schemas.microsoft.com/office/drawing/2014/main" val="1255616561"/>
                    </a:ext>
                  </a:extLst>
                </a:gridCol>
              </a:tblGrid>
              <a:tr h="726648">
                <a:tc>
                  <a:txBody>
                    <a:bodyPr/>
                    <a:lstStyle/>
                    <a:p>
                      <a:r>
                        <a:rPr lang="en-US" dirty="0"/>
                        <a:t>M</a:t>
                      </a:r>
                      <a:r>
                        <a:rPr lang="en-GB" dirty="0"/>
                        <a:t>ONDAY</a:t>
                      </a:r>
                    </a:p>
                  </a:txBody>
                  <a:tcPr/>
                </a:tc>
                <a:tc>
                  <a:txBody>
                    <a:bodyPr/>
                    <a:lstStyle/>
                    <a:p>
                      <a:r>
                        <a:rPr lang="en-US" dirty="0"/>
                        <a:t>T</a:t>
                      </a:r>
                      <a:r>
                        <a:rPr lang="en-GB" dirty="0"/>
                        <a:t>UESDAY</a:t>
                      </a:r>
                    </a:p>
                  </a:txBody>
                  <a:tcPr/>
                </a:tc>
                <a:tc>
                  <a:txBody>
                    <a:bodyPr/>
                    <a:lstStyle/>
                    <a:p>
                      <a:r>
                        <a:rPr lang="en-US" dirty="0"/>
                        <a:t>WEDNESDAY</a:t>
                      </a:r>
                      <a:endParaRPr lang="en-GB" dirty="0"/>
                    </a:p>
                  </a:txBody>
                  <a:tcPr/>
                </a:tc>
                <a:tc>
                  <a:txBody>
                    <a:bodyPr/>
                    <a:lstStyle/>
                    <a:p>
                      <a:r>
                        <a:rPr lang="en-US" dirty="0"/>
                        <a:t>THURSDAY</a:t>
                      </a:r>
                      <a:endParaRPr lang="en-GB" dirty="0"/>
                    </a:p>
                  </a:txBody>
                  <a:tcPr/>
                </a:tc>
                <a:tc>
                  <a:txBody>
                    <a:bodyPr/>
                    <a:lstStyle/>
                    <a:p>
                      <a:r>
                        <a:rPr lang="en-US" dirty="0"/>
                        <a:t>FRIDAY</a:t>
                      </a:r>
                      <a:endParaRPr lang="en-GB" dirty="0"/>
                    </a:p>
                  </a:txBody>
                  <a:tcPr/>
                </a:tc>
                <a:tc>
                  <a:txBody>
                    <a:bodyPr/>
                    <a:lstStyle/>
                    <a:p>
                      <a:r>
                        <a:rPr lang="en-US" dirty="0"/>
                        <a:t>SATURDAY</a:t>
                      </a:r>
                      <a:endParaRPr lang="en-GB" dirty="0"/>
                    </a:p>
                  </a:txBody>
                  <a:tcPr/>
                </a:tc>
                <a:tc>
                  <a:txBody>
                    <a:bodyPr/>
                    <a:lstStyle/>
                    <a:p>
                      <a:r>
                        <a:rPr lang="en-US" dirty="0"/>
                        <a:t>SUNDAY</a:t>
                      </a:r>
                      <a:endParaRPr lang="en-GB" dirty="0"/>
                    </a:p>
                  </a:txBody>
                  <a:tcPr/>
                </a:tc>
                <a:extLst>
                  <a:ext uri="{0D108BD9-81ED-4DB2-BD59-A6C34878D82A}">
                    <a16:rowId xmlns:a16="http://schemas.microsoft.com/office/drawing/2014/main" val="1928065502"/>
                  </a:ext>
                </a:extLst>
              </a:tr>
              <a:tr h="1531030">
                <a:tc>
                  <a:txBody>
                    <a:bodyPr/>
                    <a:lstStyle/>
                    <a:p>
                      <a:endParaRPr lang="en-GB" sz="1800" dirty="0"/>
                    </a:p>
                  </a:txBody>
                  <a:tcPr/>
                </a:tc>
                <a:tc>
                  <a:txBody>
                    <a:bodyPr/>
                    <a:lstStyle/>
                    <a:p>
                      <a:endParaRPr lang="en-GB" sz="1800"/>
                    </a:p>
                  </a:txBody>
                  <a:tcPr/>
                </a:tc>
                <a:tc>
                  <a:txBody>
                    <a:bodyPr/>
                    <a:lstStyle/>
                    <a:p>
                      <a:r>
                        <a:rPr lang="en-US" sz="1800" dirty="0"/>
                        <a:t>25.01.2023</a:t>
                      </a:r>
                    </a:p>
                    <a:p>
                      <a:r>
                        <a:rPr lang="en-US" sz="1800" dirty="0"/>
                        <a:t>Smith machine(SM) Back squat (BS) – 47.5kg 3RM</a:t>
                      </a:r>
                    </a:p>
                  </a:txBody>
                  <a:tcPr>
                    <a:solidFill>
                      <a:srgbClr val="FFFF00"/>
                    </a:solidFill>
                  </a:tcPr>
                </a:tc>
                <a:tc>
                  <a:txBody>
                    <a:bodyPr/>
                    <a:lstStyle/>
                    <a:p>
                      <a:endParaRPr lang="en-GB" sz="1800" dirty="0"/>
                    </a:p>
                  </a:txBody>
                  <a:tcPr/>
                </a:tc>
                <a:tc>
                  <a:txBody>
                    <a:bodyPr/>
                    <a:lstStyle/>
                    <a:p>
                      <a:endParaRPr lang="en-GB" sz="1800"/>
                    </a:p>
                  </a:txBody>
                  <a:tcPr/>
                </a:tc>
                <a:tc>
                  <a:txBody>
                    <a:bodyPr/>
                    <a:lstStyle/>
                    <a:p>
                      <a:r>
                        <a:rPr lang="en-US" sz="1800" dirty="0"/>
                        <a:t>28.01.2023</a:t>
                      </a:r>
                    </a:p>
                    <a:p>
                      <a:r>
                        <a:rPr lang="en-US" sz="1800" dirty="0"/>
                        <a:t>Upper &amp; SM BS</a:t>
                      </a:r>
                      <a:endParaRPr lang="en-GB" sz="1800" dirty="0"/>
                    </a:p>
                  </a:txBody>
                  <a:tcPr/>
                </a:tc>
                <a:tc>
                  <a:txBody>
                    <a:bodyPr/>
                    <a:lstStyle/>
                    <a:p>
                      <a:endParaRPr lang="en-GB" dirty="0"/>
                    </a:p>
                  </a:txBody>
                  <a:tcPr/>
                </a:tc>
                <a:extLst>
                  <a:ext uri="{0D108BD9-81ED-4DB2-BD59-A6C34878D82A}">
                    <a16:rowId xmlns:a16="http://schemas.microsoft.com/office/drawing/2014/main" val="3280648182"/>
                  </a:ext>
                </a:extLst>
              </a:tr>
              <a:tr h="726648">
                <a:tc>
                  <a:txBody>
                    <a:bodyPr/>
                    <a:lstStyle/>
                    <a:p>
                      <a:endParaRPr lang="en-GB" sz="1800"/>
                    </a:p>
                  </a:txBody>
                  <a:tcPr/>
                </a:tc>
                <a:tc>
                  <a:txBody>
                    <a:bodyPr/>
                    <a:lstStyle/>
                    <a:p>
                      <a:r>
                        <a:rPr lang="en-US" sz="1800" dirty="0"/>
                        <a:t>31.01.2023</a:t>
                      </a:r>
                    </a:p>
                    <a:p>
                      <a:r>
                        <a:rPr lang="en-US" sz="1800" dirty="0"/>
                        <a:t>Lower &amp; SM BS</a:t>
                      </a:r>
                      <a:endParaRPr lang="en-GB" sz="1800" dirty="0"/>
                    </a:p>
                  </a:txBody>
                  <a:tcPr/>
                </a:tc>
                <a:tc>
                  <a:txBody>
                    <a:bodyPr/>
                    <a:lstStyle/>
                    <a:p>
                      <a:endParaRPr lang="en-GB" sz="1800" dirty="0"/>
                    </a:p>
                  </a:txBody>
                  <a:tcPr/>
                </a:tc>
                <a:tc>
                  <a:txBody>
                    <a:bodyPr/>
                    <a:lstStyle/>
                    <a:p>
                      <a:endParaRPr lang="en-GB" sz="1800"/>
                    </a:p>
                  </a:txBody>
                  <a:tcPr/>
                </a:tc>
                <a:tc>
                  <a:txBody>
                    <a:bodyPr/>
                    <a:lstStyle/>
                    <a:p>
                      <a:r>
                        <a:rPr lang="en-US" sz="1800" dirty="0"/>
                        <a:t>03.02.2023</a:t>
                      </a:r>
                    </a:p>
                    <a:p>
                      <a:r>
                        <a:rPr lang="en-US" sz="1800" dirty="0"/>
                        <a:t>Upper &amp; SM BS</a:t>
                      </a:r>
                      <a:endParaRPr lang="en-GB" sz="1800" dirty="0"/>
                    </a:p>
                  </a:txBody>
                  <a:tcPr/>
                </a:tc>
                <a:tc>
                  <a:txBody>
                    <a:bodyPr/>
                    <a:lstStyle/>
                    <a:p>
                      <a:endParaRPr lang="en-GB" sz="1800"/>
                    </a:p>
                  </a:txBody>
                  <a:tcPr/>
                </a:tc>
                <a:tc>
                  <a:txBody>
                    <a:bodyPr/>
                    <a:lstStyle/>
                    <a:p>
                      <a:endParaRPr lang="en-GB"/>
                    </a:p>
                  </a:txBody>
                  <a:tcPr/>
                </a:tc>
                <a:extLst>
                  <a:ext uri="{0D108BD9-81ED-4DB2-BD59-A6C34878D82A}">
                    <a16:rowId xmlns:a16="http://schemas.microsoft.com/office/drawing/2014/main" val="3661513772"/>
                  </a:ext>
                </a:extLst>
              </a:tr>
              <a:tr h="726648">
                <a:tc>
                  <a:txBody>
                    <a:bodyPr/>
                    <a:lstStyle/>
                    <a:p>
                      <a:r>
                        <a:rPr lang="en-US" sz="1800" dirty="0"/>
                        <a:t>06.02.2023</a:t>
                      </a:r>
                    </a:p>
                    <a:p>
                      <a:r>
                        <a:rPr lang="en-US" sz="1800" dirty="0"/>
                        <a:t>Lower &amp; SM BS</a:t>
                      </a:r>
                      <a:endParaRPr lang="en-GB" sz="1800" dirty="0"/>
                    </a:p>
                  </a:txBody>
                  <a:tcPr/>
                </a:tc>
                <a:tc>
                  <a:txBody>
                    <a:bodyPr/>
                    <a:lstStyle/>
                    <a:p>
                      <a:endParaRPr lang="en-GB" sz="1800" dirty="0"/>
                    </a:p>
                  </a:txBody>
                  <a:tcPr/>
                </a:tc>
                <a:tc>
                  <a:txBody>
                    <a:bodyPr/>
                    <a:lstStyle/>
                    <a:p>
                      <a:endParaRPr lang="en-GB" sz="1800"/>
                    </a:p>
                  </a:txBody>
                  <a:tcPr/>
                </a:tc>
                <a:tc>
                  <a:txBody>
                    <a:bodyPr/>
                    <a:lstStyle/>
                    <a:p>
                      <a:r>
                        <a:rPr lang="en-US" sz="1800" dirty="0"/>
                        <a:t>09.02.2013</a:t>
                      </a:r>
                    </a:p>
                    <a:p>
                      <a:r>
                        <a:rPr lang="en-US" sz="1800" dirty="0"/>
                        <a:t>Upper &amp; SM BS</a:t>
                      </a:r>
                      <a:endParaRPr lang="en-GB" sz="1800" dirty="0"/>
                    </a:p>
                  </a:txBody>
                  <a:tcPr/>
                </a:tc>
                <a:tc>
                  <a:txBody>
                    <a:bodyPr/>
                    <a:lstStyle/>
                    <a:p>
                      <a:endParaRPr lang="en-GB" sz="1800"/>
                    </a:p>
                  </a:txBody>
                  <a:tcPr/>
                </a:tc>
                <a:tc>
                  <a:txBody>
                    <a:bodyPr/>
                    <a:lstStyle/>
                    <a:p>
                      <a:endParaRPr lang="en-GB" sz="1800" dirty="0"/>
                    </a:p>
                  </a:txBody>
                  <a:tcPr/>
                </a:tc>
                <a:tc>
                  <a:txBody>
                    <a:bodyPr/>
                    <a:lstStyle/>
                    <a:p>
                      <a:endParaRPr lang="en-GB" dirty="0"/>
                    </a:p>
                  </a:txBody>
                  <a:tcPr/>
                </a:tc>
                <a:extLst>
                  <a:ext uri="{0D108BD9-81ED-4DB2-BD59-A6C34878D82A}">
                    <a16:rowId xmlns:a16="http://schemas.microsoft.com/office/drawing/2014/main" val="693206326"/>
                  </a:ext>
                </a:extLst>
              </a:tr>
              <a:tr h="726648">
                <a:tc>
                  <a:txBody>
                    <a:bodyPr/>
                    <a:lstStyle/>
                    <a:p>
                      <a:r>
                        <a:rPr lang="en-US" sz="1800" dirty="0"/>
                        <a:t>13.02.2023</a:t>
                      </a:r>
                    </a:p>
                    <a:p>
                      <a:r>
                        <a:rPr lang="en-US" sz="1800" dirty="0"/>
                        <a:t>Lower &amp; SM BS</a:t>
                      </a:r>
                      <a:endParaRPr lang="en-GB" sz="1800" dirty="0"/>
                    </a:p>
                  </a:txBody>
                  <a:tcPr/>
                </a:tc>
                <a:tc>
                  <a:txBody>
                    <a:bodyPr/>
                    <a:lstStyle/>
                    <a:p>
                      <a:endParaRPr lang="en-GB" sz="1800" dirty="0"/>
                    </a:p>
                  </a:txBody>
                  <a:tcPr/>
                </a:tc>
                <a:tc>
                  <a:txBody>
                    <a:bodyPr/>
                    <a:lstStyle/>
                    <a:p>
                      <a:endParaRPr lang="en-GB" sz="1800" dirty="0"/>
                    </a:p>
                  </a:txBody>
                  <a:tcPr/>
                </a:tc>
                <a:tc>
                  <a:txBody>
                    <a:bodyPr/>
                    <a:lstStyle/>
                    <a:p>
                      <a:r>
                        <a:rPr lang="en-US" sz="1800" dirty="0"/>
                        <a:t>16.02.2023</a:t>
                      </a:r>
                    </a:p>
                    <a:p>
                      <a:r>
                        <a:rPr lang="en-US" sz="1800" dirty="0"/>
                        <a:t>Upper &amp; SM BS</a:t>
                      </a:r>
                      <a:endParaRPr lang="en-GB" sz="1800" dirty="0"/>
                    </a:p>
                  </a:txBody>
                  <a:tcPr/>
                </a:tc>
                <a:tc>
                  <a:txBody>
                    <a:bodyPr/>
                    <a:lstStyle/>
                    <a:p>
                      <a:endParaRPr lang="en-GB" sz="1800" dirty="0"/>
                    </a:p>
                  </a:txBody>
                  <a:tcPr/>
                </a:tc>
                <a:tc>
                  <a:txBody>
                    <a:bodyPr/>
                    <a:lstStyle/>
                    <a:p>
                      <a:endParaRPr lang="en-GB" sz="1800" dirty="0"/>
                    </a:p>
                  </a:txBody>
                  <a:tcPr/>
                </a:tc>
                <a:tc>
                  <a:txBody>
                    <a:bodyPr/>
                    <a:lstStyle/>
                    <a:p>
                      <a:endParaRPr lang="en-GB" dirty="0"/>
                    </a:p>
                  </a:txBody>
                  <a:tcPr/>
                </a:tc>
                <a:extLst>
                  <a:ext uri="{0D108BD9-81ED-4DB2-BD59-A6C34878D82A}">
                    <a16:rowId xmlns:a16="http://schemas.microsoft.com/office/drawing/2014/main" val="1653031080"/>
                  </a:ext>
                </a:extLst>
              </a:tr>
              <a:tr h="956894">
                <a:tc>
                  <a:txBody>
                    <a:bodyPr/>
                    <a:lstStyle/>
                    <a:p>
                      <a:r>
                        <a:rPr lang="en-US" dirty="0"/>
                        <a:t>20.02.2023</a:t>
                      </a:r>
                    </a:p>
                    <a:p>
                      <a:r>
                        <a:rPr lang="en-US" dirty="0"/>
                        <a:t>SM BS Re-test 3RM – 57.5kg</a:t>
                      </a:r>
                      <a:endParaRPr lang="en-GB" dirty="0"/>
                    </a:p>
                  </a:txBody>
                  <a:tcPr>
                    <a:solidFill>
                      <a:srgbClr val="FFFF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631822899"/>
                  </a:ext>
                </a:extLst>
              </a:tr>
              <a:tr h="726648">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641851234"/>
                  </a:ext>
                </a:extLst>
              </a:tr>
            </a:tbl>
          </a:graphicData>
        </a:graphic>
      </p:graphicFrame>
    </p:spTree>
    <p:extLst>
      <p:ext uri="{BB962C8B-B14F-4D97-AF65-F5344CB8AC3E}">
        <p14:creationId xmlns:p14="http://schemas.microsoft.com/office/powerpoint/2010/main" val="1036022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0DCC097-1DB8-4B6D-85D0-6FBA0E1CA4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0B58608-23C8-4441-994D-C6823EEE1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2083506"/>
          </a:xfrm>
          <a:custGeom>
            <a:avLst/>
            <a:gdLst>
              <a:gd name="connsiteX0" fmla="*/ 0 w 12191999"/>
              <a:gd name="connsiteY0" fmla="*/ 0 h 2083506"/>
              <a:gd name="connsiteX1" fmla="*/ 9429748 w 12191999"/>
              <a:gd name="connsiteY1" fmla="*/ 0 h 2083506"/>
              <a:gd name="connsiteX2" fmla="*/ 9429748 w 12191999"/>
              <a:gd name="connsiteY2" fmla="*/ 1 h 2083506"/>
              <a:gd name="connsiteX3" fmla="*/ 12191999 w 12191999"/>
              <a:gd name="connsiteY3" fmla="*/ 1 h 2083506"/>
              <a:gd name="connsiteX4" fmla="*/ 12191999 w 12191999"/>
              <a:gd name="connsiteY4" fmla="*/ 1164372 h 2083506"/>
              <a:gd name="connsiteX5" fmla="*/ 12147852 w 12191999"/>
              <a:gd name="connsiteY5" fmla="*/ 1163783 h 2083506"/>
              <a:gd name="connsiteX6" fmla="*/ 11993604 w 12191999"/>
              <a:gd name="connsiteY6" fmla="*/ 1153496 h 2083506"/>
              <a:gd name="connsiteX7" fmla="*/ 11865319 w 12191999"/>
              <a:gd name="connsiteY7" fmla="*/ 1176624 h 2083506"/>
              <a:gd name="connsiteX8" fmla="*/ 11718353 w 12191999"/>
              <a:gd name="connsiteY8" fmla="*/ 1209136 h 2083506"/>
              <a:gd name="connsiteX9" fmla="*/ 11609067 w 12191999"/>
              <a:gd name="connsiteY9" fmla="*/ 1218512 h 2083506"/>
              <a:gd name="connsiteX10" fmla="*/ 11545958 w 12191999"/>
              <a:gd name="connsiteY10" fmla="*/ 1240430 h 2083506"/>
              <a:gd name="connsiteX11" fmla="*/ 11445770 w 12191999"/>
              <a:gd name="connsiteY11" fmla="*/ 1225780 h 2083506"/>
              <a:gd name="connsiteX12" fmla="*/ 11398842 w 12191999"/>
              <a:gd name="connsiteY12" fmla="*/ 1227250 h 2083506"/>
              <a:gd name="connsiteX13" fmla="*/ 11240093 w 12191999"/>
              <a:gd name="connsiteY13" fmla="*/ 1266797 h 2083506"/>
              <a:gd name="connsiteX14" fmla="*/ 11141364 w 12191999"/>
              <a:gd name="connsiteY14" fmla="*/ 1288059 h 2083506"/>
              <a:gd name="connsiteX15" fmla="*/ 11015396 w 12191999"/>
              <a:gd name="connsiteY15" fmla="*/ 1353104 h 2083506"/>
              <a:gd name="connsiteX16" fmla="*/ 10973905 w 12191999"/>
              <a:gd name="connsiteY16" fmla="*/ 1365109 h 2083506"/>
              <a:gd name="connsiteX17" fmla="*/ 10904858 w 12191999"/>
              <a:gd name="connsiteY17" fmla="*/ 1371966 h 2083506"/>
              <a:gd name="connsiteX18" fmla="*/ 10827883 w 12191999"/>
              <a:gd name="connsiteY18" fmla="*/ 1410270 h 2083506"/>
              <a:gd name="connsiteX19" fmla="*/ 10690996 w 12191999"/>
              <a:gd name="connsiteY19" fmla="*/ 1426394 h 2083506"/>
              <a:gd name="connsiteX20" fmla="*/ 10624461 w 12191999"/>
              <a:gd name="connsiteY20" fmla="*/ 1444283 h 2083506"/>
              <a:gd name="connsiteX21" fmla="*/ 10517208 w 12191999"/>
              <a:gd name="connsiteY21" fmla="*/ 1478947 h 2083506"/>
              <a:gd name="connsiteX22" fmla="*/ 10497937 w 12191999"/>
              <a:gd name="connsiteY22" fmla="*/ 1469831 h 2083506"/>
              <a:gd name="connsiteX23" fmla="*/ 10471201 w 12191999"/>
              <a:gd name="connsiteY23" fmla="*/ 1486037 h 2083506"/>
              <a:gd name="connsiteX24" fmla="*/ 10448263 w 12191999"/>
              <a:gd name="connsiteY24" fmla="*/ 1478223 h 2083506"/>
              <a:gd name="connsiteX25" fmla="*/ 10388089 w 12191999"/>
              <a:gd name="connsiteY25" fmla="*/ 1507175 h 2083506"/>
              <a:gd name="connsiteX26" fmla="*/ 10333720 w 12191999"/>
              <a:gd name="connsiteY26" fmla="*/ 1515848 h 2083506"/>
              <a:gd name="connsiteX27" fmla="*/ 10104338 w 12191999"/>
              <a:gd name="connsiteY27" fmla="*/ 1569424 h 2083506"/>
              <a:gd name="connsiteX28" fmla="*/ 9910445 w 12191999"/>
              <a:gd name="connsiteY28" fmla="*/ 1632275 h 2083506"/>
              <a:gd name="connsiteX29" fmla="*/ 9770872 w 12191999"/>
              <a:gd name="connsiteY29" fmla="*/ 1688088 h 2083506"/>
              <a:gd name="connsiteX30" fmla="*/ 9733849 w 12191999"/>
              <a:gd name="connsiteY30" fmla="*/ 1700034 h 2083506"/>
              <a:gd name="connsiteX31" fmla="*/ 9703714 w 12191999"/>
              <a:gd name="connsiteY31" fmla="*/ 1730093 h 2083506"/>
              <a:gd name="connsiteX32" fmla="*/ 9698351 w 12191999"/>
              <a:gd name="connsiteY32" fmla="*/ 1730377 h 2083506"/>
              <a:gd name="connsiteX33" fmla="*/ 9632895 w 12191999"/>
              <a:gd name="connsiteY33" fmla="*/ 1736363 h 2083506"/>
              <a:gd name="connsiteX34" fmla="*/ 9569107 w 12191999"/>
              <a:gd name="connsiteY34" fmla="*/ 1741010 h 2083506"/>
              <a:gd name="connsiteX35" fmla="*/ 9536451 w 12191999"/>
              <a:gd name="connsiteY35" fmla="*/ 1755120 h 2083506"/>
              <a:gd name="connsiteX36" fmla="*/ 9529385 w 12191999"/>
              <a:gd name="connsiteY36" fmla="*/ 1757515 h 2083506"/>
              <a:gd name="connsiteX37" fmla="*/ 9498527 w 12191999"/>
              <a:gd name="connsiteY37" fmla="*/ 1753117 h 2083506"/>
              <a:gd name="connsiteX38" fmla="*/ 9436642 w 12191999"/>
              <a:gd name="connsiteY38" fmla="*/ 1755478 h 2083506"/>
              <a:gd name="connsiteX39" fmla="*/ 9429748 w 12191999"/>
              <a:gd name="connsiteY39" fmla="*/ 1756317 h 2083506"/>
              <a:gd name="connsiteX40" fmla="*/ 9429748 w 12191999"/>
              <a:gd name="connsiteY40" fmla="*/ 1768745 h 2083506"/>
              <a:gd name="connsiteX41" fmla="*/ 9425802 w 12191999"/>
              <a:gd name="connsiteY41" fmla="*/ 1769273 h 2083506"/>
              <a:gd name="connsiteX42" fmla="*/ 9349763 w 12191999"/>
              <a:gd name="connsiteY42" fmla="*/ 1776107 h 2083506"/>
              <a:gd name="connsiteX43" fmla="*/ 9256503 w 12191999"/>
              <a:gd name="connsiteY43" fmla="*/ 1800699 h 2083506"/>
              <a:gd name="connsiteX44" fmla="*/ 9222873 w 12191999"/>
              <a:gd name="connsiteY44" fmla="*/ 1803003 h 2083506"/>
              <a:gd name="connsiteX45" fmla="*/ 9224095 w 12191999"/>
              <a:gd name="connsiteY45" fmla="*/ 1807355 h 2083506"/>
              <a:gd name="connsiteX46" fmla="*/ 9211603 w 12191999"/>
              <a:gd name="connsiteY46" fmla="*/ 1807675 h 2083506"/>
              <a:gd name="connsiteX47" fmla="*/ 9183719 w 12191999"/>
              <a:gd name="connsiteY47" fmla="*/ 1807781 h 2083506"/>
              <a:gd name="connsiteX48" fmla="*/ 9100221 w 12191999"/>
              <a:gd name="connsiteY48" fmla="*/ 1808989 h 2083506"/>
              <a:gd name="connsiteX49" fmla="*/ 9077439 w 12191999"/>
              <a:gd name="connsiteY49" fmla="*/ 1817333 h 2083506"/>
              <a:gd name="connsiteX50" fmla="*/ 9055889 w 12191999"/>
              <a:gd name="connsiteY50" fmla="*/ 1817464 h 2083506"/>
              <a:gd name="connsiteX51" fmla="*/ 8930912 w 12191999"/>
              <a:gd name="connsiteY51" fmla="*/ 1828648 h 2083506"/>
              <a:gd name="connsiteX52" fmla="*/ 8913729 w 12191999"/>
              <a:gd name="connsiteY52" fmla="*/ 1829483 h 2083506"/>
              <a:gd name="connsiteX53" fmla="*/ 8904423 w 12191999"/>
              <a:gd name="connsiteY53" fmla="*/ 1833234 h 2083506"/>
              <a:gd name="connsiteX54" fmla="*/ 8871099 w 12191999"/>
              <a:gd name="connsiteY54" fmla="*/ 1833979 h 2083506"/>
              <a:gd name="connsiteX55" fmla="*/ 8869557 w 12191999"/>
              <a:gd name="connsiteY55" fmla="*/ 1836113 h 2083506"/>
              <a:gd name="connsiteX56" fmla="*/ 8760021 w 12191999"/>
              <a:gd name="connsiteY56" fmla="*/ 1854442 h 2083506"/>
              <a:gd name="connsiteX57" fmla="*/ 8741254 w 12191999"/>
              <a:gd name="connsiteY57" fmla="*/ 1857469 h 2083506"/>
              <a:gd name="connsiteX58" fmla="*/ 8725039 w 12191999"/>
              <a:gd name="connsiteY58" fmla="*/ 1856552 h 2083506"/>
              <a:gd name="connsiteX59" fmla="*/ 8635265 w 12191999"/>
              <a:gd name="connsiteY59" fmla="*/ 1859168 h 2083506"/>
              <a:gd name="connsiteX60" fmla="*/ 8613911 w 12191999"/>
              <a:gd name="connsiteY60" fmla="*/ 1857561 h 2083506"/>
              <a:gd name="connsiteX61" fmla="*/ 8604931 w 12191999"/>
              <a:gd name="connsiteY61" fmla="*/ 1854170 h 2083506"/>
              <a:gd name="connsiteX62" fmla="*/ 8570171 w 12191999"/>
              <a:gd name="connsiteY62" fmla="*/ 1860579 h 2083506"/>
              <a:gd name="connsiteX63" fmla="*/ 8516537 w 12191999"/>
              <a:gd name="connsiteY63" fmla="*/ 1864971 h 2083506"/>
              <a:gd name="connsiteX64" fmla="*/ 8491046 w 12191999"/>
              <a:gd name="connsiteY64" fmla="*/ 1868141 h 2083506"/>
              <a:gd name="connsiteX65" fmla="*/ 8470478 w 12191999"/>
              <a:gd name="connsiteY65" fmla="*/ 1866216 h 2083506"/>
              <a:gd name="connsiteX66" fmla="*/ 8353433 w 12191999"/>
              <a:gd name="connsiteY66" fmla="*/ 1865729 h 2083506"/>
              <a:gd name="connsiteX67" fmla="*/ 8347675 w 12191999"/>
              <a:gd name="connsiteY67" fmla="*/ 1865075 h 2083506"/>
              <a:gd name="connsiteX68" fmla="*/ 8343939 w 12191999"/>
              <a:gd name="connsiteY68" fmla="*/ 1865677 h 2083506"/>
              <a:gd name="connsiteX69" fmla="*/ 8221566 w 12191999"/>
              <a:gd name="connsiteY69" fmla="*/ 1881148 h 2083506"/>
              <a:gd name="connsiteX70" fmla="*/ 8066095 w 12191999"/>
              <a:gd name="connsiteY70" fmla="*/ 1919902 h 2083506"/>
              <a:gd name="connsiteX71" fmla="*/ 8044849 w 12191999"/>
              <a:gd name="connsiteY71" fmla="*/ 1916308 h 2083506"/>
              <a:gd name="connsiteX72" fmla="*/ 8041142 w 12191999"/>
              <a:gd name="connsiteY72" fmla="*/ 1915506 h 2083506"/>
              <a:gd name="connsiteX73" fmla="*/ 8022159 w 12191999"/>
              <a:gd name="connsiteY73" fmla="*/ 1911521 h 2083506"/>
              <a:gd name="connsiteX74" fmla="*/ 7944932 w 12191999"/>
              <a:gd name="connsiteY74" fmla="*/ 1917265 h 2083506"/>
              <a:gd name="connsiteX75" fmla="*/ 7879011 w 12191999"/>
              <a:gd name="connsiteY75" fmla="*/ 1928570 h 2083506"/>
              <a:gd name="connsiteX76" fmla="*/ 7865529 w 12191999"/>
              <a:gd name="connsiteY76" fmla="*/ 1934399 h 2083506"/>
              <a:gd name="connsiteX77" fmla="*/ 7774801 w 12191999"/>
              <a:gd name="connsiteY77" fmla="*/ 1947969 h 2083506"/>
              <a:gd name="connsiteX78" fmla="*/ 7748398 w 12191999"/>
              <a:gd name="connsiteY78" fmla="*/ 1955982 h 2083506"/>
              <a:gd name="connsiteX79" fmla="*/ 7740684 w 12191999"/>
              <a:gd name="connsiteY79" fmla="*/ 1955717 h 2083506"/>
              <a:gd name="connsiteX80" fmla="*/ 7712976 w 12191999"/>
              <a:gd name="connsiteY80" fmla="*/ 1960442 h 2083506"/>
              <a:gd name="connsiteX81" fmla="*/ 7699956 w 12191999"/>
              <a:gd name="connsiteY81" fmla="*/ 1966104 h 2083506"/>
              <a:gd name="connsiteX82" fmla="*/ 7684158 w 12191999"/>
              <a:gd name="connsiteY82" fmla="*/ 1962927 h 2083506"/>
              <a:gd name="connsiteX83" fmla="*/ 7643109 w 12191999"/>
              <a:gd name="connsiteY83" fmla="*/ 1964400 h 2083506"/>
              <a:gd name="connsiteX84" fmla="*/ 7630180 w 12191999"/>
              <a:gd name="connsiteY84" fmla="*/ 1970266 h 2083506"/>
              <a:gd name="connsiteX85" fmla="*/ 7609131 w 12191999"/>
              <a:gd name="connsiteY85" fmla="*/ 1971774 h 2083506"/>
              <a:gd name="connsiteX86" fmla="*/ 7555555 w 12191999"/>
              <a:gd name="connsiteY86" fmla="*/ 1969491 h 2083506"/>
              <a:gd name="connsiteX87" fmla="*/ 7520919 w 12191999"/>
              <a:gd name="connsiteY87" fmla="*/ 1970177 h 2083506"/>
              <a:gd name="connsiteX88" fmla="*/ 7456258 w 12191999"/>
              <a:gd name="connsiteY88" fmla="*/ 1960468 h 2083506"/>
              <a:gd name="connsiteX89" fmla="*/ 7393047 w 12191999"/>
              <a:gd name="connsiteY89" fmla="*/ 1952408 h 2083506"/>
              <a:gd name="connsiteX90" fmla="*/ 7199912 w 12191999"/>
              <a:gd name="connsiteY90" fmla="*/ 1959913 h 2083506"/>
              <a:gd name="connsiteX91" fmla="*/ 7146774 w 12191999"/>
              <a:gd name="connsiteY91" fmla="*/ 1956641 h 2083506"/>
              <a:gd name="connsiteX92" fmla="*/ 7122244 w 12191999"/>
              <a:gd name="connsiteY92" fmla="*/ 1953891 h 2083506"/>
              <a:gd name="connsiteX93" fmla="*/ 7032241 w 12191999"/>
              <a:gd name="connsiteY93" fmla="*/ 1962723 h 2083506"/>
              <a:gd name="connsiteX94" fmla="*/ 6941492 w 12191999"/>
              <a:gd name="connsiteY94" fmla="*/ 1976868 h 2083506"/>
              <a:gd name="connsiteX95" fmla="*/ 6906514 w 12191999"/>
              <a:gd name="connsiteY95" fmla="*/ 1968589 h 2083506"/>
              <a:gd name="connsiteX96" fmla="*/ 6826395 w 12191999"/>
              <a:gd name="connsiteY96" fmla="*/ 1974141 h 2083506"/>
              <a:gd name="connsiteX97" fmla="*/ 6716431 w 12191999"/>
              <a:gd name="connsiteY97" fmla="*/ 2004297 h 2083506"/>
              <a:gd name="connsiteX98" fmla="*/ 6569607 w 12191999"/>
              <a:gd name="connsiteY98" fmla="*/ 2015496 h 2083506"/>
              <a:gd name="connsiteX99" fmla="*/ 6561430 w 12191999"/>
              <a:gd name="connsiteY99" fmla="*/ 2020996 h 2083506"/>
              <a:gd name="connsiteX100" fmla="*/ 6549371 w 12191999"/>
              <a:gd name="connsiteY100" fmla="*/ 2024747 h 2083506"/>
              <a:gd name="connsiteX101" fmla="*/ 6547040 w 12191999"/>
              <a:gd name="connsiteY101" fmla="*/ 2024474 h 2083506"/>
              <a:gd name="connsiteX102" fmla="*/ 6530482 w 12191999"/>
              <a:gd name="connsiteY102" fmla="*/ 2026659 h 2083506"/>
              <a:gd name="connsiteX103" fmla="*/ 6528565 w 12191999"/>
              <a:gd name="connsiteY103" fmla="*/ 2028600 h 2083506"/>
              <a:gd name="connsiteX104" fmla="*/ 6517741 w 12191999"/>
              <a:gd name="connsiteY104" fmla="*/ 2030558 h 2083506"/>
              <a:gd name="connsiteX105" fmla="*/ 6497855 w 12191999"/>
              <a:gd name="connsiteY105" fmla="*/ 2035650 h 2083506"/>
              <a:gd name="connsiteX106" fmla="*/ 6492785 w 12191999"/>
              <a:gd name="connsiteY106" fmla="*/ 2035444 h 2083506"/>
              <a:gd name="connsiteX107" fmla="*/ 6460692 w 12191999"/>
              <a:gd name="connsiteY107" fmla="*/ 2041321 h 2083506"/>
              <a:gd name="connsiteX108" fmla="*/ 6459609 w 12191999"/>
              <a:gd name="connsiteY108" fmla="*/ 2040851 h 2083506"/>
              <a:gd name="connsiteX109" fmla="*/ 6447765 w 12191999"/>
              <a:gd name="connsiteY109" fmla="*/ 2040102 h 2083506"/>
              <a:gd name="connsiteX110" fmla="*/ 6426590 w 12191999"/>
              <a:gd name="connsiteY110" fmla="*/ 2039928 h 2083506"/>
              <a:gd name="connsiteX111" fmla="*/ 6401693 w 12191999"/>
              <a:gd name="connsiteY111" fmla="*/ 2033537 h 2083506"/>
              <a:gd name="connsiteX112" fmla="*/ 6387141 w 12191999"/>
              <a:gd name="connsiteY112" fmla="*/ 2033161 h 2083506"/>
              <a:gd name="connsiteX113" fmla="*/ 6357846 w 12191999"/>
              <a:gd name="connsiteY113" fmla="*/ 2036782 h 2083506"/>
              <a:gd name="connsiteX114" fmla="*/ 6342914 w 12191999"/>
              <a:gd name="connsiteY114" fmla="*/ 2037585 h 2083506"/>
              <a:gd name="connsiteX115" fmla="*/ 6336300 w 12191999"/>
              <a:gd name="connsiteY115" fmla="*/ 2038781 h 2083506"/>
              <a:gd name="connsiteX116" fmla="*/ 6317178 w 12191999"/>
              <a:gd name="connsiteY116" fmla="*/ 2038968 h 2083506"/>
              <a:gd name="connsiteX117" fmla="*/ 6161427 w 12191999"/>
              <a:gd name="connsiteY117" fmla="*/ 2047338 h 2083506"/>
              <a:gd name="connsiteX118" fmla="*/ 6097339 w 12191999"/>
              <a:gd name="connsiteY118" fmla="*/ 2082438 h 2083506"/>
              <a:gd name="connsiteX119" fmla="*/ 6079059 w 12191999"/>
              <a:gd name="connsiteY119" fmla="*/ 2081299 h 2083506"/>
              <a:gd name="connsiteX120" fmla="*/ 5998439 w 12191999"/>
              <a:gd name="connsiteY120" fmla="*/ 2070958 h 2083506"/>
              <a:gd name="connsiteX121" fmla="*/ 5904290 w 12191999"/>
              <a:gd name="connsiteY121" fmla="*/ 2070255 h 2083506"/>
              <a:gd name="connsiteX122" fmla="*/ 5814867 w 12191999"/>
              <a:gd name="connsiteY122" fmla="*/ 2079032 h 2083506"/>
              <a:gd name="connsiteX123" fmla="*/ 5725743 w 12191999"/>
              <a:gd name="connsiteY123" fmla="*/ 2070558 h 2083506"/>
              <a:gd name="connsiteX124" fmla="*/ 5650546 w 12191999"/>
              <a:gd name="connsiteY124" fmla="*/ 2052412 h 2083506"/>
              <a:gd name="connsiteX125" fmla="*/ 5581284 w 12191999"/>
              <a:gd name="connsiteY125" fmla="*/ 2023175 h 2083506"/>
              <a:gd name="connsiteX126" fmla="*/ 5572593 w 12191999"/>
              <a:gd name="connsiteY126" fmla="*/ 2018391 h 2083506"/>
              <a:gd name="connsiteX127" fmla="*/ 5548580 w 12191999"/>
              <a:gd name="connsiteY127" fmla="*/ 2016951 h 2083506"/>
              <a:gd name="connsiteX128" fmla="*/ 5471173 w 12191999"/>
              <a:gd name="connsiteY128" fmla="*/ 2018786 h 2083506"/>
              <a:gd name="connsiteX129" fmla="*/ 5340320 w 12191999"/>
              <a:gd name="connsiteY129" fmla="*/ 2037611 h 2083506"/>
              <a:gd name="connsiteX130" fmla="*/ 5254376 w 12191999"/>
              <a:gd name="connsiteY130" fmla="*/ 2042928 h 2083506"/>
              <a:gd name="connsiteX131" fmla="*/ 5258035 w 12191999"/>
              <a:gd name="connsiteY131" fmla="*/ 2035649 h 2083506"/>
              <a:gd name="connsiteX132" fmla="*/ 5230622 w 12191999"/>
              <a:gd name="connsiteY132" fmla="*/ 2024576 h 2083506"/>
              <a:gd name="connsiteX133" fmla="*/ 5026203 w 12191999"/>
              <a:gd name="connsiteY133" fmla="*/ 2030162 h 2083506"/>
              <a:gd name="connsiteX134" fmla="*/ 4973988 w 12191999"/>
              <a:gd name="connsiteY134" fmla="*/ 2026668 h 2083506"/>
              <a:gd name="connsiteX135" fmla="*/ 4928030 w 12191999"/>
              <a:gd name="connsiteY135" fmla="*/ 2033642 h 2083506"/>
              <a:gd name="connsiteX136" fmla="*/ 4908970 w 12191999"/>
              <a:gd name="connsiteY136" fmla="*/ 2030033 h 2083506"/>
              <a:gd name="connsiteX137" fmla="*/ 4905679 w 12191999"/>
              <a:gd name="connsiteY137" fmla="*/ 2029300 h 2083506"/>
              <a:gd name="connsiteX138" fmla="*/ 4892525 w 12191999"/>
              <a:gd name="connsiteY138" fmla="*/ 2028768 h 2083506"/>
              <a:gd name="connsiteX139" fmla="*/ 4888818 w 12191999"/>
              <a:gd name="connsiteY139" fmla="*/ 2025619 h 2083506"/>
              <a:gd name="connsiteX140" fmla="*/ 4869018 w 12191999"/>
              <a:gd name="connsiteY140" fmla="*/ 2022668 h 2083506"/>
              <a:gd name="connsiteX141" fmla="*/ 4844804 w 12191999"/>
              <a:gd name="connsiteY141" fmla="*/ 2022527 h 2083506"/>
              <a:gd name="connsiteX142" fmla="*/ 4758778 w 12191999"/>
              <a:gd name="connsiteY142" fmla="*/ 2021694 h 2083506"/>
              <a:gd name="connsiteX143" fmla="*/ 4744748 w 12191999"/>
              <a:gd name="connsiteY143" fmla="*/ 2023396 h 2083506"/>
              <a:gd name="connsiteX144" fmla="*/ 4698956 w 12191999"/>
              <a:gd name="connsiteY144" fmla="*/ 2020558 h 2083506"/>
              <a:gd name="connsiteX145" fmla="*/ 4658147 w 12191999"/>
              <a:gd name="connsiteY145" fmla="*/ 2019920 h 2083506"/>
              <a:gd name="connsiteX146" fmla="*/ 4631706 w 12191999"/>
              <a:gd name="connsiteY146" fmla="*/ 2021274 h 2083506"/>
              <a:gd name="connsiteX147" fmla="*/ 4624776 w 12191999"/>
              <a:gd name="connsiteY147" fmla="*/ 2020152 h 2083506"/>
              <a:gd name="connsiteX148" fmla="*/ 4598150 w 12191999"/>
              <a:gd name="connsiteY148" fmla="*/ 2019429 h 2083506"/>
              <a:gd name="connsiteX149" fmla="*/ 4584588 w 12191999"/>
              <a:gd name="connsiteY149" fmla="*/ 2021092 h 2083506"/>
              <a:gd name="connsiteX150" fmla="*/ 4571203 w 12191999"/>
              <a:gd name="connsiteY150" fmla="*/ 2017263 h 2083506"/>
              <a:gd name="connsiteX151" fmla="*/ 4567930 w 12191999"/>
              <a:gd name="connsiteY151" fmla="*/ 2014458 h 2083506"/>
              <a:gd name="connsiteX152" fmla="*/ 4548984 w 12191999"/>
              <a:gd name="connsiteY152" fmla="*/ 2015717 h 2083506"/>
              <a:gd name="connsiteX153" fmla="*/ 4533451 w 12191999"/>
              <a:gd name="connsiteY153" fmla="*/ 2012976 h 2083506"/>
              <a:gd name="connsiteX154" fmla="*/ 4519910 w 12191999"/>
              <a:gd name="connsiteY154" fmla="*/ 2014768 h 2083506"/>
              <a:gd name="connsiteX155" fmla="*/ 4514290 w 12191999"/>
              <a:gd name="connsiteY155" fmla="*/ 2014364 h 2083506"/>
              <a:gd name="connsiteX156" fmla="*/ 4500320 w 12191999"/>
              <a:gd name="connsiteY156" fmla="*/ 2013007 h 2083506"/>
              <a:gd name="connsiteX157" fmla="*/ 4476219 w 12191999"/>
              <a:gd name="connsiteY157" fmla="*/ 2009993 h 2083506"/>
              <a:gd name="connsiteX158" fmla="*/ 4468701 w 12191999"/>
              <a:gd name="connsiteY158" fmla="*/ 2009574 h 2083506"/>
              <a:gd name="connsiteX159" fmla="*/ 4452333 w 12191999"/>
              <a:gd name="connsiteY159" fmla="*/ 2004964 h 2083506"/>
              <a:gd name="connsiteX160" fmla="*/ 4420644 w 12191999"/>
              <a:gd name="connsiteY160" fmla="*/ 2001021 h 2083506"/>
              <a:gd name="connsiteX161" fmla="*/ 4364856 w 12191999"/>
              <a:gd name="connsiteY161" fmla="*/ 1987267 h 2083506"/>
              <a:gd name="connsiteX162" fmla="*/ 4332062 w 12191999"/>
              <a:gd name="connsiteY162" fmla="*/ 1980703 h 2083506"/>
              <a:gd name="connsiteX163" fmla="*/ 4309876 w 12191999"/>
              <a:gd name="connsiteY163" fmla="*/ 1974653 h 2083506"/>
              <a:gd name="connsiteX164" fmla="*/ 4244391 w 12191999"/>
              <a:gd name="connsiteY164" fmla="*/ 1966109 h 2083506"/>
              <a:gd name="connsiteX165" fmla="*/ 4132071 w 12191999"/>
              <a:gd name="connsiteY165" fmla="*/ 1954813 h 2083506"/>
              <a:gd name="connsiteX166" fmla="*/ 4109069 w 12191999"/>
              <a:gd name="connsiteY166" fmla="*/ 1951778 h 2083506"/>
              <a:gd name="connsiteX167" fmla="*/ 4092908 w 12191999"/>
              <a:gd name="connsiteY167" fmla="*/ 1946662 h 2083506"/>
              <a:gd name="connsiteX168" fmla="*/ 4092306 w 12191999"/>
              <a:gd name="connsiteY168" fmla="*/ 1943291 h 2083506"/>
              <a:gd name="connsiteX169" fmla="*/ 4080234 w 12191999"/>
              <a:gd name="connsiteY169" fmla="*/ 1941219 h 2083506"/>
              <a:gd name="connsiteX170" fmla="*/ 4077778 w 12191999"/>
              <a:gd name="connsiteY170" fmla="*/ 1940145 h 2083506"/>
              <a:gd name="connsiteX171" fmla="*/ 4062936 w 12191999"/>
              <a:gd name="connsiteY171" fmla="*/ 1934506 h 2083506"/>
              <a:gd name="connsiteX172" fmla="*/ 4012506 w 12191999"/>
              <a:gd name="connsiteY172" fmla="*/ 1935475 h 2083506"/>
              <a:gd name="connsiteX173" fmla="*/ 3965880 w 12191999"/>
              <a:gd name="connsiteY173" fmla="*/ 1925968 h 2083506"/>
              <a:gd name="connsiteX174" fmla="*/ 3765338 w 12191999"/>
              <a:gd name="connsiteY174" fmla="*/ 1906649 h 2083506"/>
              <a:gd name="connsiteX175" fmla="*/ 3749493 w 12191999"/>
              <a:gd name="connsiteY175" fmla="*/ 1893071 h 2083506"/>
              <a:gd name="connsiteX176" fmla="*/ 3672704 w 12191999"/>
              <a:gd name="connsiteY176" fmla="*/ 1881383 h 2083506"/>
              <a:gd name="connsiteX177" fmla="*/ 3530082 w 12191999"/>
              <a:gd name="connsiteY177" fmla="*/ 1883187 h 2083506"/>
              <a:gd name="connsiteX178" fmla="*/ 3387664 w 12191999"/>
              <a:gd name="connsiteY178" fmla="*/ 1862579 h 2083506"/>
              <a:gd name="connsiteX179" fmla="*/ 3371681 w 12191999"/>
              <a:gd name="connsiteY179" fmla="*/ 1865293 h 2083506"/>
              <a:gd name="connsiteX180" fmla="*/ 3355305 w 12191999"/>
              <a:gd name="connsiteY180" fmla="*/ 1865842 h 2083506"/>
              <a:gd name="connsiteX181" fmla="*/ 3353790 w 12191999"/>
              <a:gd name="connsiteY181" fmla="*/ 1865158 h 2083506"/>
              <a:gd name="connsiteX182" fmla="*/ 3336210 w 12191999"/>
              <a:gd name="connsiteY182" fmla="*/ 1863564 h 2083506"/>
              <a:gd name="connsiteX183" fmla="*/ 3331381 w 12191999"/>
              <a:gd name="connsiteY183" fmla="*/ 1864716 h 2083506"/>
              <a:gd name="connsiteX184" fmla="*/ 3319012 w 12191999"/>
              <a:gd name="connsiteY184" fmla="*/ 1864093 h 2083506"/>
              <a:gd name="connsiteX185" fmla="*/ 3293818 w 12191999"/>
              <a:gd name="connsiteY185" fmla="*/ 1864135 h 2083506"/>
              <a:gd name="connsiteX186" fmla="*/ 3289881 w 12191999"/>
              <a:gd name="connsiteY186" fmla="*/ 1862954 h 2083506"/>
              <a:gd name="connsiteX187" fmla="*/ 3253090 w 12191999"/>
              <a:gd name="connsiteY187" fmla="*/ 1861164 h 2083506"/>
              <a:gd name="connsiteX188" fmla="*/ 3252949 w 12191999"/>
              <a:gd name="connsiteY188" fmla="*/ 1860574 h 2083506"/>
              <a:gd name="connsiteX189" fmla="*/ 3244187 w 12191999"/>
              <a:gd name="connsiteY189" fmla="*/ 1857604 h 2083506"/>
              <a:gd name="connsiteX190" fmla="*/ 3246570 w 12191999"/>
              <a:gd name="connsiteY190" fmla="*/ 1852946 h 2083506"/>
              <a:gd name="connsiteX191" fmla="*/ 3237810 w 12191999"/>
              <a:gd name="connsiteY191" fmla="*/ 1853064 h 2083506"/>
              <a:gd name="connsiteX192" fmla="*/ 3230822 w 12191999"/>
              <a:gd name="connsiteY192" fmla="*/ 1855474 h 2083506"/>
              <a:gd name="connsiteX193" fmla="*/ 3136549 w 12191999"/>
              <a:gd name="connsiteY193" fmla="*/ 1874037 h 2083506"/>
              <a:gd name="connsiteX194" fmla="*/ 2845754 w 12191999"/>
              <a:gd name="connsiteY194" fmla="*/ 1910932 h 2083506"/>
              <a:gd name="connsiteX195" fmla="*/ 2786878 w 12191999"/>
              <a:gd name="connsiteY195" fmla="*/ 1917162 h 2083506"/>
              <a:gd name="connsiteX196" fmla="*/ 2725298 w 12191999"/>
              <a:gd name="connsiteY196" fmla="*/ 1912340 h 2083506"/>
              <a:gd name="connsiteX197" fmla="*/ 2697754 w 12191999"/>
              <a:gd name="connsiteY197" fmla="*/ 1914863 h 2083506"/>
              <a:gd name="connsiteX198" fmla="*/ 2568063 w 12191999"/>
              <a:gd name="connsiteY198" fmla="*/ 1936283 h 2083506"/>
              <a:gd name="connsiteX199" fmla="*/ 2489784 w 12191999"/>
              <a:gd name="connsiteY199" fmla="*/ 1943720 h 2083506"/>
              <a:gd name="connsiteX200" fmla="*/ 2458978 w 12191999"/>
              <a:gd name="connsiteY200" fmla="*/ 1938095 h 2083506"/>
              <a:gd name="connsiteX201" fmla="*/ 2318712 w 12191999"/>
              <a:gd name="connsiteY201" fmla="*/ 1934474 h 2083506"/>
              <a:gd name="connsiteX202" fmla="*/ 2268709 w 12191999"/>
              <a:gd name="connsiteY202" fmla="*/ 1940521 h 2083506"/>
              <a:gd name="connsiteX203" fmla="*/ 2264080 w 12191999"/>
              <a:gd name="connsiteY203" fmla="*/ 1941232 h 2083506"/>
              <a:gd name="connsiteX204" fmla="*/ 2254684 w 12191999"/>
              <a:gd name="connsiteY204" fmla="*/ 1943524 h 2083506"/>
              <a:gd name="connsiteX205" fmla="*/ 2252523 w 12191999"/>
              <a:gd name="connsiteY205" fmla="*/ 1943004 h 2083506"/>
              <a:gd name="connsiteX206" fmla="*/ 2173350 w 12191999"/>
              <a:gd name="connsiteY206" fmla="*/ 1929202 h 2083506"/>
              <a:gd name="connsiteX207" fmla="*/ 2155266 w 12191999"/>
              <a:gd name="connsiteY207" fmla="*/ 1920267 h 2083506"/>
              <a:gd name="connsiteX208" fmla="*/ 2091013 w 12191999"/>
              <a:gd name="connsiteY208" fmla="*/ 1914631 h 2083506"/>
              <a:gd name="connsiteX209" fmla="*/ 2030712 w 12191999"/>
              <a:gd name="connsiteY209" fmla="*/ 1897690 h 2083506"/>
              <a:gd name="connsiteX210" fmla="*/ 1908838 w 12191999"/>
              <a:gd name="connsiteY210" fmla="*/ 1892222 h 2083506"/>
              <a:gd name="connsiteX211" fmla="*/ 1877796 w 12191999"/>
              <a:gd name="connsiteY211" fmla="*/ 1883887 h 2083506"/>
              <a:gd name="connsiteX212" fmla="*/ 1875824 w 12191999"/>
              <a:gd name="connsiteY212" fmla="*/ 1879265 h 2083506"/>
              <a:gd name="connsiteX213" fmla="*/ 1823048 w 12191999"/>
              <a:gd name="connsiteY213" fmla="*/ 1881064 h 2083506"/>
              <a:gd name="connsiteX214" fmla="*/ 1765736 w 12191999"/>
              <a:gd name="connsiteY214" fmla="*/ 1856578 h 2083506"/>
              <a:gd name="connsiteX215" fmla="*/ 1725669 w 12191999"/>
              <a:gd name="connsiteY215" fmla="*/ 1833744 h 2083506"/>
              <a:gd name="connsiteX216" fmla="*/ 1725216 w 12191999"/>
              <a:gd name="connsiteY216" fmla="*/ 1829447 h 2083506"/>
              <a:gd name="connsiteX217" fmla="*/ 1721485 w 12191999"/>
              <a:gd name="connsiteY217" fmla="*/ 1828960 h 2083506"/>
              <a:gd name="connsiteX218" fmla="*/ 1717786 w 12191999"/>
              <a:gd name="connsiteY218" fmla="*/ 1832224 h 2083506"/>
              <a:gd name="connsiteX219" fmla="*/ 1689907 w 12191999"/>
              <a:gd name="connsiteY219" fmla="*/ 1825425 h 2083506"/>
              <a:gd name="connsiteX220" fmla="*/ 1688093 w 12191999"/>
              <a:gd name="connsiteY220" fmla="*/ 1817391 h 2083506"/>
              <a:gd name="connsiteX221" fmla="*/ 1496789 w 12191999"/>
              <a:gd name="connsiteY221" fmla="*/ 1805297 h 2083506"/>
              <a:gd name="connsiteX222" fmla="*/ 1392839 w 12191999"/>
              <a:gd name="connsiteY222" fmla="*/ 1758649 h 2083506"/>
              <a:gd name="connsiteX223" fmla="*/ 1360872 w 12191999"/>
              <a:gd name="connsiteY223" fmla="*/ 1752441 h 2083506"/>
              <a:gd name="connsiteX224" fmla="*/ 1313885 w 12191999"/>
              <a:gd name="connsiteY224" fmla="*/ 1731785 h 2083506"/>
              <a:gd name="connsiteX225" fmla="*/ 1247665 w 12191999"/>
              <a:gd name="connsiteY225" fmla="*/ 1727765 h 2083506"/>
              <a:gd name="connsiteX226" fmla="*/ 1196850 w 12191999"/>
              <a:gd name="connsiteY226" fmla="*/ 1729622 h 2083506"/>
              <a:gd name="connsiteX227" fmla="*/ 1168728 w 12191999"/>
              <a:gd name="connsiteY227" fmla="*/ 1728550 h 2083506"/>
              <a:gd name="connsiteX228" fmla="*/ 1096918 w 12191999"/>
              <a:gd name="connsiteY228" fmla="*/ 1721485 h 2083506"/>
              <a:gd name="connsiteX229" fmla="*/ 1094082 w 12191999"/>
              <a:gd name="connsiteY229" fmla="*/ 1720113 h 2083506"/>
              <a:gd name="connsiteX230" fmla="*/ 1040782 w 12191999"/>
              <a:gd name="connsiteY230" fmla="*/ 1721762 h 2083506"/>
              <a:gd name="connsiteX231" fmla="*/ 955980 w 12191999"/>
              <a:gd name="connsiteY231" fmla="*/ 1719289 h 2083506"/>
              <a:gd name="connsiteX232" fmla="*/ 926108 w 12191999"/>
              <a:gd name="connsiteY232" fmla="*/ 1715917 h 2083506"/>
              <a:gd name="connsiteX233" fmla="*/ 876049 w 12191999"/>
              <a:gd name="connsiteY233" fmla="*/ 1710422 h 2083506"/>
              <a:gd name="connsiteX234" fmla="*/ 839194 w 12191999"/>
              <a:gd name="connsiteY234" fmla="*/ 1700176 h 2083506"/>
              <a:gd name="connsiteX235" fmla="*/ 797112 w 12191999"/>
              <a:gd name="connsiteY235" fmla="*/ 1698014 h 2083506"/>
              <a:gd name="connsiteX236" fmla="*/ 786610 w 12191999"/>
              <a:gd name="connsiteY236" fmla="*/ 1705455 h 2083506"/>
              <a:gd name="connsiteX237" fmla="*/ 741833 w 12191999"/>
              <a:gd name="connsiteY237" fmla="*/ 1700566 h 2083506"/>
              <a:gd name="connsiteX238" fmla="*/ 673985 w 12191999"/>
              <a:gd name="connsiteY238" fmla="*/ 1692278 h 2083506"/>
              <a:gd name="connsiteX239" fmla="*/ 634665 w 12191999"/>
              <a:gd name="connsiteY239" fmla="*/ 1689550 h 2083506"/>
              <a:gd name="connsiteX240" fmla="*/ 527471 w 12191999"/>
              <a:gd name="connsiteY240" fmla="*/ 1679869 h 2083506"/>
              <a:gd name="connsiteX241" fmla="*/ 420260 w 12191999"/>
              <a:gd name="connsiteY241" fmla="*/ 1668475 h 2083506"/>
              <a:gd name="connsiteX242" fmla="*/ 357630 w 12191999"/>
              <a:gd name="connsiteY242" fmla="*/ 1652142 h 2083506"/>
              <a:gd name="connsiteX243" fmla="*/ 269407 w 12191999"/>
              <a:gd name="connsiteY243" fmla="*/ 1643812 h 2083506"/>
              <a:gd name="connsiteX244" fmla="*/ 254769 w 12191999"/>
              <a:gd name="connsiteY244" fmla="*/ 1641013 h 2083506"/>
              <a:gd name="connsiteX245" fmla="*/ 150763 w 12191999"/>
              <a:gd name="connsiteY245" fmla="*/ 1628143 h 2083506"/>
              <a:gd name="connsiteX246" fmla="*/ 29133 w 12191999"/>
              <a:gd name="connsiteY246" fmla="*/ 1626172 h 2083506"/>
              <a:gd name="connsiteX247" fmla="*/ 0 w 12191999"/>
              <a:gd name="connsiteY247" fmla="*/ 1619589 h 208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Lst>
            <a:rect l="l" t="t" r="r" b="b"/>
            <a:pathLst>
              <a:path w="12191999" h="2083506">
                <a:moveTo>
                  <a:pt x="0" y="0"/>
                </a:moveTo>
                <a:lnTo>
                  <a:pt x="9429748" y="0"/>
                </a:lnTo>
                <a:lnTo>
                  <a:pt x="9429748" y="1"/>
                </a:lnTo>
                <a:lnTo>
                  <a:pt x="12191999" y="1"/>
                </a:lnTo>
                <a:lnTo>
                  <a:pt x="12191999" y="1164372"/>
                </a:lnTo>
                <a:lnTo>
                  <a:pt x="12147852" y="1163783"/>
                </a:lnTo>
                <a:cubicBezTo>
                  <a:pt x="12063101" y="1189107"/>
                  <a:pt x="12045020" y="1156925"/>
                  <a:pt x="11993604" y="1153496"/>
                </a:cubicBezTo>
                <a:cubicBezTo>
                  <a:pt x="11954216" y="1165241"/>
                  <a:pt x="11911195" y="1167350"/>
                  <a:pt x="11865319" y="1176624"/>
                </a:cubicBezTo>
                <a:cubicBezTo>
                  <a:pt x="11822513" y="1184682"/>
                  <a:pt x="11766915" y="1201558"/>
                  <a:pt x="11718353" y="1209136"/>
                </a:cubicBezTo>
                <a:cubicBezTo>
                  <a:pt x="11675379" y="1217463"/>
                  <a:pt x="11638007" y="1216639"/>
                  <a:pt x="11609067" y="1218512"/>
                </a:cubicBezTo>
                <a:cubicBezTo>
                  <a:pt x="11597582" y="1221322"/>
                  <a:pt x="11554280" y="1243577"/>
                  <a:pt x="11545958" y="1240430"/>
                </a:cubicBezTo>
                <a:lnTo>
                  <a:pt x="11445770" y="1225780"/>
                </a:lnTo>
                <a:cubicBezTo>
                  <a:pt x="11425543" y="1230782"/>
                  <a:pt x="11413740" y="1222096"/>
                  <a:pt x="11398842" y="1227250"/>
                </a:cubicBezTo>
                <a:cubicBezTo>
                  <a:pt x="11367060" y="1233093"/>
                  <a:pt x="11269285" y="1263712"/>
                  <a:pt x="11240093" y="1266797"/>
                </a:cubicBezTo>
                <a:cubicBezTo>
                  <a:pt x="11197297" y="1273685"/>
                  <a:pt x="11181311" y="1272682"/>
                  <a:pt x="11141364" y="1288059"/>
                </a:cubicBezTo>
                <a:cubicBezTo>
                  <a:pt x="11099891" y="1305386"/>
                  <a:pt x="11051533" y="1319157"/>
                  <a:pt x="11015396" y="1353104"/>
                </a:cubicBezTo>
                <a:cubicBezTo>
                  <a:pt x="11009424" y="1362217"/>
                  <a:pt x="10992328" y="1361966"/>
                  <a:pt x="10973905" y="1365109"/>
                </a:cubicBezTo>
                <a:cubicBezTo>
                  <a:pt x="10955482" y="1368254"/>
                  <a:pt x="10907369" y="1372817"/>
                  <a:pt x="10904858" y="1371966"/>
                </a:cubicBezTo>
                <a:cubicBezTo>
                  <a:pt x="10880521" y="1379494"/>
                  <a:pt x="10873670" y="1399734"/>
                  <a:pt x="10827883" y="1410270"/>
                </a:cubicBezTo>
                <a:cubicBezTo>
                  <a:pt x="10790248" y="1415655"/>
                  <a:pt x="10724899" y="1420726"/>
                  <a:pt x="10690996" y="1426394"/>
                </a:cubicBezTo>
                <a:cubicBezTo>
                  <a:pt x="10676463" y="1423331"/>
                  <a:pt x="10634514" y="1436908"/>
                  <a:pt x="10624461" y="1444283"/>
                </a:cubicBezTo>
                <a:cubicBezTo>
                  <a:pt x="10601952" y="1468442"/>
                  <a:pt x="10536224" y="1460228"/>
                  <a:pt x="10517208" y="1478947"/>
                </a:cubicBezTo>
                <a:cubicBezTo>
                  <a:pt x="10509508" y="1482271"/>
                  <a:pt x="10505833" y="1468818"/>
                  <a:pt x="10497937" y="1469831"/>
                </a:cubicBezTo>
                <a:lnTo>
                  <a:pt x="10471201" y="1486037"/>
                </a:lnTo>
                <a:lnTo>
                  <a:pt x="10448263" y="1478223"/>
                </a:lnTo>
                <a:lnTo>
                  <a:pt x="10388089" y="1507175"/>
                </a:lnTo>
                <a:cubicBezTo>
                  <a:pt x="10350285" y="1513081"/>
                  <a:pt x="10383281" y="1526586"/>
                  <a:pt x="10333720" y="1515848"/>
                </a:cubicBezTo>
                <a:cubicBezTo>
                  <a:pt x="10286428" y="1526223"/>
                  <a:pt x="10174884" y="1550019"/>
                  <a:pt x="10104338" y="1569424"/>
                </a:cubicBezTo>
                <a:cubicBezTo>
                  <a:pt x="10066963" y="1581564"/>
                  <a:pt x="9967395" y="1605712"/>
                  <a:pt x="9910445" y="1632275"/>
                </a:cubicBezTo>
                <a:cubicBezTo>
                  <a:pt x="9856131" y="1644130"/>
                  <a:pt x="9831118" y="1689967"/>
                  <a:pt x="9770872" y="1688088"/>
                </a:cubicBezTo>
                <a:cubicBezTo>
                  <a:pt x="9769882" y="1691843"/>
                  <a:pt x="9737016" y="1697044"/>
                  <a:pt x="9733849" y="1700034"/>
                </a:cubicBezTo>
                <a:lnTo>
                  <a:pt x="9703714" y="1730093"/>
                </a:lnTo>
                <a:lnTo>
                  <a:pt x="9698351" y="1730377"/>
                </a:lnTo>
                <a:lnTo>
                  <a:pt x="9632895" y="1736363"/>
                </a:lnTo>
                <a:lnTo>
                  <a:pt x="9569107" y="1741010"/>
                </a:lnTo>
                <a:cubicBezTo>
                  <a:pt x="9558961" y="1745882"/>
                  <a:pt x="9548028" y="1750646"/>
                  <a:pt x="9536451" y="1755120"/>
                </a:cubicBezTo>
                <a:lnTo>
                  <a:pt x="9529385" y="1757515"/>
                </a:lnTo>
                <a:lnTo>
                  <a:pt x="9498527" y="1753117"/>
                </a:lnTo>
                <a:lnTo>
                  <a:pt x="9436642" y="1755478"/>
                </a:lnTo>
                <a:lnTo>
                  <a:pt x="9429748" y="1756317"/>
                </a:lnTo>
                <a:lnTo>
                  <a:pt x="9429748" y="1768745"/>
                </a:lnTo>
                <a:lnTo>
                  <a:pt x="9425802" y="1769273"/>
                </a:lnTo>
                <a:cubicBezTo>
                  <a:pt x="9390751" y="1773262"/>
                  <a:pt x="9371406" y="1773457"/>
                  <a:pt x="9349763" y="1776107"/>
                </a:cubicBezTo>
                <a:cubicBezTo>
                  <a:pt x="9314721" y="1782260"/>
                  <a:pt x="9277650" y="1796217"/>
                  <a:pt x="9256503" y="1800699"/>
                </a:cubicBezTo>
                <a:lnTo>
                  <a:pt x="9222873" y="1803003"/>
                </a:lnTo>
                <a:lnTo>
                  <a:pt x="9224095" y="1807355"/>
                </a:lnTo>
                <a:lnTo>
                  <a:pt x="9211603" y="1807675"/>
                </a:lnTo>
                <a:lnTo>
                  <a:pt x="9183719" y="1807781"/>
                </a:lnTo>
                <a:cubicBezTo>
                  <a:pt x="9166319" y="1808439"/>
                  <a:pt x="9117935" y="1807396"/>
                  <a:pt x="9100221" y="1808989"/>
                </a:cubicBezTo>
                <a:cubicBezTo>
                  <a:pt x="9095111" y="1813630"/>
                  <a:pt x="9087224" y="1816160"/>
                  <a:pt x="9077439" y="1817333"/>
                </a:cubicBezTo>
                <a:lnTo>
                  <a:pt x="9055889" y="1817464"/>
                </a:lnTo>
                <a:lnTo>
                  <a:pt x="8930912" y="1828648"/>
                </a:lnTo>
                <a:lnTo>
                  <a:pt x="8913729" y="1829483"/>
                </a:lnTo>
                <a:lnTo>
                  <a:pt x="8904423" y="1833234"/>
                </a:lnTo>
                <a:cubicBezTo>
                  <a:pt x="8897319" y="1833982"/>
                  <a:pt x="8876911" y="1833498"/>
                  <a:pt x="8871099" y="1833979"/>
                </a:cubicBezTo>
                <a:lnTo>
                  <a:pt x="8869557" y="1836113"/>
                </a:lnTo>
                <a:cubicBezTo>
                  <a:pt x="8851043" y="1839524"/>
                  <a:pt x="8781405" y="1850882"/>
                  <a:pt x="8760021" y="1854442"/>
                </a:cubicBezTo>
                <a:cubicBezTo>
                  <a:pt x="8755749" y="1851161"/>
                  <a:pt x="8746183" y="1856343"/>
                  <a:pt x="8741254" y="1857469"/>
                </a:cubicBezTo>
                <a:cubicBezTo>
                  <a:pt x="8740491" y="1855259"/>
                  <a:pt x="8728559" y="1854585"/>
                  <a:pt x="8725039" y="1856552"/>
                </a:cubicBezTo>
                <a:cubicBezTo>
                  <a:pt x="8641157" y="1867333"/>
                  <a:pt x="8683145" y="1845054"/>
                  <a:pt x="8635265" y="1859168"/>
                </a:cubicBezTo>
                <a:cubicBezTo>
                  <a:pt x="8626795" y="1860103"/>
                  <a:pt x="8619931" y="1859212"/>
                  <a:pt x="8613911" y="1857561"/>
                </a:cubicBezTo>
                <a:lnTo>
                  <a:pt x="8604931" y="1854170"/>
                </a:lnTo>
                <a:lnTo>
                  <a:pt x="8570171" y="1860579"/>
                </a:lnTo>
                <a:cubicBezTo>
                  <a:pt x="8553049" y="1862813"/>
                  <a:pt x="8535028" y="1864294"/>
                  <a:pt x="8516537" y="1864971"/>
                </a:cubicBezTo>
                <a:cubicBezTo>
                  <a:pt x="8512388" y="1860455"/>
                  <a:pt x="8497874" y="1866870"/>
                  <a:pt x="8491046" y="1868141"/>
                </a:cubicBezTo>
                <a:cubicBezTo>
                  <a:pt x="8490975" y="1865191"/>
                  <a:pt x="8475847" y="1863778"/>
                  <a:pt x="8470478" y="1866216"/>
                </a:cubicBezTo>
                <a:cubicBezTo>
                  <a:pt x="8357654" y="1876758"/>
                  <a:pt x="8421139" y="1849210"/>
                  <a:pt x="8353433" y="1865729"/>
                </a:cubicBezTo>
                <a:lnTo>
                  <a:pt x="8347675" y="1865075"/>
                </a:lnTo>
                <a:lnTo>
                  <a:pt x="8343939" y="1865677"/>
                </a:lnTo>
                <a:cubicBezTo>
                  <a:pt x="8309852" y="1870841"/>
                  <a:pt x="8272587" y="1875809"/>
                  <a:pt x="8221566" y="1881148"/>
                </a:cubicBezTo>
                <a:cubicBezTo>
                  <a:pt x="8158043" y="1892960"/>
                  <a:pt x="8095547" y="1914042"/>
                  <a:pt x="8066095" y="1919902"/>
                </a:cubicBezTo>
                <a:cubicBezTo>
                  <a:pt x="8058949" y="1919234"/>
                  <a:pt x="8051921" y="1917862"/>
                  <a:pt x="8044849" y="1916308"/>
                </a:cubicBezTo>
                <a:lnTo>
                  <a:pt x="8041142" y="1915506"/>
                </a:lnTo>
                <a:lnTo>
                  <a:pt x="8022159" y="1911521"/>
                </a:lnTo>
                <a:lnTo>
                  <a:pt x="7944932" y="1917265"/>
                </a:lnTo>
                <a:lnTo>
                  <a:pt x="7879011" y="1928570"/>
                </a:lnTo>
                <a:lnTo>
                  <a:pt x="7865529" y="1934399"/>
                </a:lnTo>
                <a:lnTo>
                  <a:pt x="7774801" y="1947969"/>
                </a:lnTo>
                <a:lnTo>
                  <a:pt x="7748398" y="1955982"/>
                </a:lnTo>
                <a:lnTo>
                  <a:pt x="7740684" y="1955717"/>
                </a:lnTo>
                <a:cubicBezTo>
                  <a:pt x="7728362" y="1958584"/>
                  <a:pt x="7714099" y="1968442"/>
                  <a:pt x="7712976" y="1960442"/>
                </a:cubicBezTo>
                <a:lnTo>
                  <a:pt x="7699956" y="1966104"/>
                </a:lnTo>
                <a:lnTo>
                  <a:pt x="7684158" y="1962927"/>
                </a:lnTo>
                <a:cubicBezTo>
                  <a:pt x="7674684" y="1962643"/>
                  <a:pt x="7652105" y="1963177"/>
                  <a:pt x="7643109" y="1964400"/>
                </a:cubicBezTo>
                <a:lnTo>
                  <a:pt x="7630180" y="1970266"/>
                </a:lnTo>
                <a:lnTo>
                  <a:pt x="7609131" y="1971774"/>
                </a:lnTo>
                <a:cubicBezTo>
                  <a:pt x="7596694" y="1971644"/>
                  <a:pt x="7570258" y="1969757"/>
                  <a:pt x="7555555" y="1969491"/>
                </a:cubicBezTo>
                <a:cubicBezTo>
                  <a:pt x="7541460" y="1966540"/>
                  <a:pt x="7530571" y="1964848"/>
                  <a:pt x="7520919" y="1970177"/>
                </a:cubicBezTo>
                <a:cubicBezTo>
                  <a:pt x="7500295" y="1966884"/>
                  <a:pt x="7480780" y="1949401"/>
                  <a:pt x="7456258" y="1960468"/>
                </a:cubicBezTo>
                <a:cubicBezTo>
                  <a:pt x="7434946" y="1957506"/>
                  <a:pt x="7435772" y="1952500"/>
                  <a:pt x="7393047" y="1952408"/>
                </a:cubicBezTo>
                <a:cubicBezTo>
                  <a:pt x="7356520" y="1952860"/>
                  <a:pt x="7236307" y="1958626"/>
                  <a:pt x="7199912" y="1959913"/>
                </a:cubicBezTo>
                <a:cubicBezTo>
                  <a:pt x="7176501" y="1959942"/>
                  <a:pt x="7160098" y="1958343"/>
                  <a:pt x="7146774" y="1956641"/>
                </a:cubicBezTo>
                <a:lnTo>
                  <a:pt x="7122244" y="1953891"/>
                </a:lnTo>
                <a:lnTo>
                  <a:pt x="7032241" y="1962723"/>
                </a:lnTo>
                <a:cubicBezTo>
                  <a:pt x="6997214" y="1965198"/>
                  <a:pt x="6963725" y="1968396"/>
                  <a:pt x="6941492" y="1976868"/>
                </a:cubicBezTo>
                <a:cubicBezTo>
                  <a:pt x="6947015" y="1970398"/>
                  <a:pt x="6923088" y="1965379"/>
                  <a:pt x="6906514" y="1968589"/>
                </a:cubicBezTo>
                <a:cubicBezTo>
                  <a:pt x="6925890" y="1943204"/>
                  <a:pt x="6840983" y="1991464"/>
                  <a:pt x="6826395" y="1974141"/>
                </a:cubicBezTo>
                <a:cubicBezTo>
                  <a:pt x="6825676" y="1990223"/>
                  <a:pt x="6751393" y="2017492"/>
                  <a:pt x="6716431" y="2004297"/>
                </a:cubicBezTo>
                <a:cubicBezTo>
                  <a:pt x="6663167" y="2007518"/>
                  <a:pt x="6625450" y="2020811"/>
                  <a:pt x="6569607" y="2015496"/>
                </a:cubicBezTo>
                <a:cubicBezTo>
                  <a:pt x="6567874" y="2017648"/>
                  <a:pt x="6565034" y="2019449"/>
                  <a:pt x="6561430" y="2020996"/>
                </a:cubicBezTo>
                <a:lnTo>
                  <a:pt x="6549371" y="2024747"/>
                </a:lnTo>
                <a:lnTo>
                  <a:pt x="6547040" y="2024474"/>
                </a:lnTo>
                <a:cubicBezTo>
                  <a:pt x="6537882" y="2024425"/>
                  <a:pt x="6533193" y="2025332"/>
                  <a:pt x="6530482" y="2026659"/>
                </a:cubicBezTo>
                <a:lnTo>
                  <a:pt x="6528565" y="2028600"/>
                </a:lnTo>
                <a:lnTo>
                  <a:pt x="6517741" y="2030558"/>
                </a:lnTo>
                <a:lnTo>
                  <a:pt x="6497855" y="2035650"/>
                </a:lnTo>
                <a:lnTo>
                  <a:pt x="6492785" y="2035444"/>
                </a:lnTo>
                <a:lnTo>
                  <a:pt x="6460692" y="2041321"/>
                </a:lnTo>
                <a:lnTo>
                  <a:pt x="6459609" y="2040851"/>
                </a:lnTo>
                <a:cubicBezTo>
                  <a:pt x="6456451" y="2039933"/>
                  <a:pt x="6452734" y="2039508"/>
                  <a:pt x="6447765" y="2040102"/>
                </a:cubicBezTo>
                <a:cubicBezTo>
                  <a:pt x="6446007" y="2031126"/>
                  <a:pt x="6441093" y="2037380"/>
                  <a:pt x="6426590" y="2039928"/>
                </a:cubicBezTo>
                <a:cubicBezTo>
                  <a:pt x="6423606" y="2033241"/>
                  <a:pt x="6413230" y="2032925"/>
                  <a:pt x="6401693" y="2033537"/>
                </a:cubicBezTo>
                <a:lnTo>
                  <a:pt x="6387141" y="2033161"/>
                </a:lnTo>
                <a:lnTo>
                  <a:pt x="6357846" y="2036782"/>
                </a:lnTo>
                <a:lnTo>
                  <a:pt x="6342914" y="2037585"/>
                </a:lnTo>
                <a:lnTo>
                  <a:pt x="6336300" y="2038781"/>
                </a:lnTo>
                <a:lnTo>
                  <a:pt x="6317178" y="2038968"/>
                </a:lnTo>
                <a:lnTo>
                  <a:pt x="6161427" y="2047338"/>
                </a:lnTo>
                <a:cubicBezTo>
                  <a:pt x="6147824" y="2057658"/>
                  <a:pt x="6118908" y="2077615"/>
                  <a:pt x="6097339" y="2082438"/>
                </a:cubicBezTo>
                <a:cubicBezTo>
                  <a:pt x="6090149" y="2084046"/>
                  <a:pt x="6083776" y="2083972"/>
                  <a:pt x="6079059" y="2081299"/>
                </a:cubicBezTo>
                <a:cubicBezTo>
                  <a:pt x="6063900" y="2082334"/>
                  <a:pt x="6011621" y="2084537"/>
                  <a:pt x="5998439" y="2070958"/>
                </a:cubicBezTo>
                <a:cubicBezTo>
                  <a:pt x="5976443" y="2071759"/>
                  <a:pt x="5925514" y="2069780"/>
                  <a:pt x="5904290" y="2070255"/>
                </a:cubicBezTo>
                <a:cubicBezTo>
                  <a:pt x="5871515" y="2066244"/>
                  <a:pt x="5843986" y="2088249"/>
                  <a:pt x="5814867" y="2079032"/>
                </a:cubicBezTo>
                <a:cubicBezTo>
                  <a:pt x="5792003" y="2070559"/>
                  <a:pt x="5750009" y="2076273"/>
                  <a:pt x="5725743" y="2070558"/>
                </a:cubicBezTo>
                <a:cubicBezTo>
                  <a:pt x="5716432" y="2058355"/>
                  <a:pt x="5667424" y="2047322"/>
                  <a:pt x="5650546" y="2052412"/>
                </a:cubicBezTo>
                <a:cubicBezTo>
                  <a:pt x="5614627" y="2046084"/>
                  <a:pt x="5608108" y="2028306"/>
                  <a:pt x="5581284" y="2023175"/>
                </a:cubicBezTo>
                <a:lnTo>
                  <a:pt x="5572593" y="2018391"/>
                </a:lnTo>
                <a:lnTo>
                  <a:pt x="5548580" y="2016951"/>
                </a:lnTo>
                <a:cubicBezTo>
                  <a:pt x="5523726" y="2017783"/>
                  <a:pt x="5498337" y="2019663"/>
                  <a:pt x="5471173" y="2018786"/>
                </a:cubicBezTo>
                <a:cubicBezTo>
                  <a:pt x="5447687" y="2003020"/>
                  <a:pt x="5353807" y="2022324"/>
                  <a:pt x="5340320" y="2037611"/>
                </a:cubicBezTo>
                <a:cubicBezTo>
                  <a:pt x="5340015" y="2024215"/>
                  <a:pt x="5271937" y="2042455"/>
                  <a:pt x="5254376" y="2042928"/>
                </a:cubicBezTo>
                <a:cubicBezTo>
                  <a:pt x="5248522" y="2043086"/>
                  <a:pt x="5248281" y="2041270"/>
                  <a:pt x="5258035" y="2035649"/>
                </a:cubicBezTo>
                <a:cubicBezTo>
                  <a:pt x="5239374" y="2037214"/>
                  <a:pt x="5220112" y="2030252"/>
                  <a:pt x="5230622" y="2024576"/>
                </a:cubicBezTo>
                <a:cubicBezTo>
                  <a:pt x="5173932" y="2036724"/>
                  <a:pt x="5090262" y="2024645"/>
                  <a:pt x="5026203" y="2030162"/>
                </a:cubicBezTo>
                <a:cubicBezTo>
                  <a:pt x="4991280" y="2016814"/>
                  <a:pt x="5010212" y="2029164"/>
                  <a:pt x="4973988" y="2026668"/>
                </a:cubicBezTo>
                <a:cubicBezTo>
                  <a:pt x="4983896" y="2038955"/>
                  <a:pt x="4930012" y="2019774"/>
                  <a:pt x="4928030" y="2033642"/>
                </a:cubicBezTo>
                <a:cubicBezTo>
                  <a:pt x="4921501" y="2032748"/>
                  <a:pt x="4915238" y="2031445"/>
                  <a:pt x="4908970" y="2030033"/>
                </a:cubicBezTo>
                <a:lnTo>
                  <a:pt x="4905679" y="2029300"/>
                </a:lnTo>
                <a:lnTo>
                  <a:pt x="4892525" y="2028768"/>
                </a:lnTo>
                <a:lnTo>
                  <a:pt x="4888818" y="2025619"/>
                </a:lnTo>
                <a:lnTo>
                  <a:pt x="4869018" y="2022668"/>
                </a:lnTo>
                <a:cubicBezTo>
                  <a:pt x="4861602" y="2022028"/>
                  <a:pt x="4853622" y="2021880"/>
                  <a:pt x="4844804" y="2022527"/>
                </a:cubicBezTo>
                <a:cubicBezTo>
                  <a:pt x="4823110" y="2028022"/>
                  <a:pt x="4789330" y="2021287"/>
                  <a:pt x="4758778" y="2021694"/>
                </a:cubicBezTo>
                <a:lnTo>
                  <a:pt x="4744748" y="2023396"/>
                </a:lnTo>
                <a:lnTo>
                  <a:pt x="4698956" y="2020558"/>
                </a:lnTo>
                <a:cubicBezTo>
                  <a:pt x="4685921" y="2020008"/>
                  <a:pt x="4672392" y="2019718"/>
                  <a:pt x="4658147" y="2019920"/>
                </a:cubicBezTo>
                <a:lnTo>
                  <a:pt x="4631706" y="2021274"/>
                </a:lnTo>
                <a:lnTo>
                  <a:pt x="4624776" y="2020152"/>
                </a:lnTo>
                <a:cubicBezTo>
                  <a:pt x="4612703" y="2020277"/>
                  <a:pt x="4596727" y="2024226"/>
                  <a:pt x="4598150" y="2019429"/>
                </a:cubicBezTo>
                <a:lnTo>
                  <a:pt x="4584588" y="2021092"/>
                </a:lnTo>
                <a:lnTo>
                  <a:pt x="4571203" y="2017263"/>
                </a:lnTo>
                <a:cubicBezTo>
                  <a:pt x="4569736" y="2016374"/>
                  <a:pt x="4568633" y="2015427"/>
                  <a:pt x="4567930" y="2014458"/>
                </a:cubicBezTo>
                <a:lnTo>
                  <a:pt x="4548984" y="2015717"/>
                </a:lnTo>
                <a:lnTo>
                  <a:pt x="4533451" y="2012976"/>
                </a:lnTo>
                <a:lnTo>
                  <a:pt x="4519910" y="2014768"/>
                </a:lnTo>
                <a:lnTo>
                  <a:pt x="4514290" y="2014364"/>
                </a:lnTo>
                <a:lnTo>
                  <a:pt x="4500320" y="2013007"/>
                </a:lnTo>
                <a:cubicBezTo>
                  <a:pt x="4493159" y="2012056"/>
                  <a:pt x="4485144" y="2010910"/>
                  <a:pt x="4476219" y="2009993"/>
                </a:cubicBezTo>
                <a:lnTo>
                  <a:pt x="4468701" y="2009574"/>
                </a:lnTo>
                <a:lnTo>
                  <a:pt x="4452333" y="2004964"/>
                </a:lnTo>
                <a:cubicBezTo>
                  <a:pt x="4440422" y="2001479"/>
                  <a:pt x="4431048" y="1999130"/>
                  <a:pt x="4420644" y="2001021"/>
                </a:cubicBezTo>
                <a:cubicBezTo>
                  <a:pt x="4402911" y="1996519"/>
                  <a:pt x="4390524" y="1983900"/>
                  <a:pt x="4364856" y="1987267"/>
                </a:cubicBezTo>
                <a:cubicBezTo>
                  <a:pt x="4372645" y="1981550"/>
                  <a:pt x="4336350" y="1986575"/>
                  <a:pt x="4332062" y="1980703"/>
                </a:cubicBezTo>
                <a:cubicBezTo>
                  <a:pt x="4330083" y="1975974"/>
                  <a:pt x="4318612" y="1976397"/>
                  <a:pt x="4309876" y="1974653"/>
                </a:cubicBezTo>
                <a:cubicBezTo>
                  <a:pt x="4303650" y="1969824"/>
                  <a:pt x="4259693" y="1965414"/>
                  <a:pt x="4244391" y="1966109"/>
                </a:cubicBezTo>
                <a:cubicBezTo>
                  <a:pt x="4201255" y="1970914"/>
                  <a:pt x="4166558" y="1951471"/>
                  <a:pt x="4132071" y="1954813"/>
                </a:cubicBezTo>
                <a:cubicBezTo>
                  <a:pt x="4123041" y="1954358"/>
                  <a:pt x="4115554" y="1953263"/>
                  <a:pt x="4109069" y="1951778"/>
                </a:cubicBezTo>
                <a:lnTo>
                  <a:pt x="4092908" y="1946662"/>
                </a:lnTo>
                <a:cubicBezTo>
                  <a:pt x="4092707" y="1945539"/>
                  <a:pt x="4092506" y="1944415"/>
                  <a:pt x="4092306" y="1943291"/>
                </a:cubicBezTo>
                <a:lnTo>
                  <a:pt x="4080234" y="1941219"/>
                </a:lnTo>
                <a:lnTo>
                  <a:pt x="4077778" y="1940145"/>
                </a:lnTo>
                <a:cubicBezTo>
                  <a:pt x="4073105" y="1938081"/>
                  <a:pt x="4068339" y="1936119"/>
                  <a:pt x="4062936" y="1934506"/>
                </a:cubicBezTo>
                <a:cubicBezTo>
                  <a:pt x="4048082" y="1947155"/>
                  <a:pt x="4014523" y="1922869"/>
                  <a:pt x="4012506" y="1935475"/>
                </a:cubicBezTo>
                <a:cubicBezTo>
                  <a:pt x="3980228" y="1928812"/>
                  <a:pt x="3986775" y="1942559"/>
                  <a:pt x="3965880" y="1925968"/>
                </a:cubicBezTo>
                <a:cubicBezTo>
                  <a:pt x="3899515" y="1923414"/>
                  <a:pt x="3830855" y="1902158"/>
                  <a:pt x="3765338" y="1906649"/>
                </a:cubicBezTo>
                <a:cubicBezTo>
                  <a:pt x="3780686" y="1902635"/>
                  <a:pt x="3768784" y="1893856"/>
                  <a:pt x="3749493" y="1893071"/>
                </a:cubicBezTo>
                <a:cubicBezTo>
                  <a:pt x="3807776" y="1876857"/>
                  <a:pt x="3656400" y="1898030"/>
                  <a:pt x="3672704" y="1881383"/>
                </a:cubicBezTo>
                <a:cubicBezTo>
                  <a:pt x="3645532" y="1893973"/>
                  <a:pt x="3537791" y="1900656"/>
                  <a:pt x="3530082" y="1883187"/>
                </a:cubicBezTo>
                <a:cubicBezTo>
                  <a:pt x="3479808" y="1875044"/>
                  <a:pt x="3426017" y="1877998"/>
                  <a:pt x="3387664" y="1862579"/>
                </a:cubicBezTo>
                <a:cubicBezTo>
                  <a:pt x="3382649" y="1863935"/>
                  <a:pt x="3377277" y="1864791"/>
                  <a:pt x="3371681" y="1865293"/>
                </a:cubicBezTo>
                <a:lnTo>
                  <a:pt x="3355305" y="1865842"/>
                </a:lnTo>
                <a:lnTo>
                  <a:pt x="3353790" y="1865158"/>
                </a:lnTo>
                <a:cubicBezTo>
                  <a:pt x="3346144" y="1863282"/>
                  <a:pt x="3340687" y="1863057"/>
                  <a:pt x="3336210" y="1863564"/>
                </a:cubicBezTo>
                <a:lnTo>
                  <a:pt x="3331381" y="1864716"/>
                </a:lnTo>
                <a:lnTo>
                  <a:pt x="3319012" y="1864093"/>
                </a:lnTo>
                <a:lnTo>
                  <a:pt x="3293818" y="1864135"/>
                </a:lnTo>
                <a:lnTo>
                  <a:pt x="3289881" y="1862954"/>
                </a:lnTo>
                <a:lnTo>
                  <a:pt x="3253090" y="1861164"/>
                </a:lnTo>
                <a:cubicBezTo>
                  <a:pt x="3253042" y="1860968"/>
                  <a:pt x="3252996" y="1860771"/>
                  <a:pt x="3252949" y="1860574"/>
                </a:cubicBezTo>
                <a:cubicBezTo>
                  <a:pt x="3251799" y="1859213"/>
                  <a:pt x="3249368" y="1858131"/>
                  <a:pt x="3244187" y="1857604"/>
                </a:cubicBezTo>
                <a:cubicBezTo>
                  <a:pt x="3250860" y="1853873"/>
                  <a:pt x="3250577" y="1852999"/>
                  <a:pt x="3246570" y="1852946"/>
                </a:cubicBezTo>
                <a:lnTo>
                  <a:pt x="3237810" y="1853064"/>
                </a:lnTo>
                <a:lnTo>
                  <a:pt x="3230822" y="1855474"/>
                </a:lnTo>
                <a:cubicBezTo>
                  <a:pt x="3206812" y="1862286"/>
                  <a:pt x="3176733" y="1868865"/>
                  <a:pt x="3136549" y="1874037"/>
                </a:cubicBezTo>
                <a:cubicBezTo>
                  <a:pt x="3081163" y="1880168"/>
                  <a:pt x="2902557" y="1900580"/>
                  <a:pt x="2845754" y="1910932"/>
                </a:cubicBezTo>
                <a:cubicBezTo>
                  <a:pt x="2860822" y="1944376"/>
                  <a:pt x="2813389" y="1905358"/>
                  <a:pt x="2786878" y="1917162"/>
                </a:cubicBezTo>
                <a:cubicBezTo>
                  <a:pt x="2766803" y="1917398"/>
                  <a:pt x="2741628" y="1915886"/>
                  <a:pt x="2725298" y="1912340"/>
                </a:cubicBezTo>
                <a:cubicBezTo>
                  <a:pt x="2716680" y="1911427"/>
                  <a:pt x="2707572" y="1911972"/>
                  <a:pt x="2697754" y="1914863"/>
                </a:cubicBezTo>
                <a:cubicBezTo>
                  <a:pt x="2667185" y="1939014"/>
                  <a:pt x="2622149" y="1926211"/>
                  <a:pt x="2568063" y="1936283"/>
                </a:cubicBezTo>
                <a:cubicBezTo>
                  <a:pt x="2552625" y="1932001"/>
                  <a:pt x="2502682" y="1953378"/>
                  <a:pt x="2489784" y="1943720"/>
                </a:cubicBezTo>
                <a:cubicBezTo>
                  <a:pt x="2478524" y="1943155"/>
                  <a:pt x="2467418" y="1949411"/>
                  <a:pt x="2458978" y="1938095"/>
                </a:cubicBezTo>
                <a:cubicBezTo>
                  <a:pt x="2417552" y="1934639"/>
                  <a:pt x="2366376" y="1931293"/>
                  <a:pt x="2318712" y="1934474"/>
                </a:cubicBezTo>
                <a:cubicBezTo>
                  <a:pt x="2296029" y="1936526"/>
                  <a:pt x="2282069" y="1938434"/>
                  <a:pt x="2268709" y="1940521"/>
                </a:cubicBezTo>
                <a:lnTo>
                  <a:pt x="2264080" y="1941232"/>
                </a:lnTo>
                <a:lnTo>
                  <a:pt x="2254684" y="1943524"/>
                </a:lnTo>
                <a:lnTo>
                  <a:pt x="2252523" y="1943004"/>
                </a:lnTo>
                <a:lnTo>
                  <a:pt x="2173350" y="1929202"/>
                </a:lnTo>
                <a:lnTo>
                  <a:pt x="2155266" y="1920267"/>
                </a:lnTo>
                <a:lnTo>
                  <a:pt x="2091013" y="1914631"/>
                </a:lnTo>
                <a:cubicBezTo>
                  <a:pt x="2033357" y="1920614"/>
                  <a:pt x="2070513" y="1905065"/>
                  <a:pt x="2030712" y="1897690"/>
                </a:cubicBezTo>
                <a:cubicBezTo>
                  <a:pt x="1994539" y="1893055"/>
                  <a:pt x="1958569" y="1883188"/>
                  <a:pt x="1908838" y="1892222"/>
                </a:cubicBezTo>
                <a:cubicBezTo>
                  <a:pt x="1897236" y="1896147"/>
                  <a:pt x="1883338" y="1892415"/>
                  <a:pt x="1877796" y="1883887"/>
                </a:cubicBezTo>
                <a:cubicBezTo>
                  <a:pt x="1876842" y="1882419"/>
                  <a:pt x="1876177" y="1880863"/>
                  <a:pt x="1875824" y="1879265"/>
                </a:cubicBezTo>
                <a:cubicBezTo>
                  <a:pt x="1843474" y="1887199"/>
                  <a:pt x="1841511" y="1873818"/>
                  <a:pt x="1823048" y="1881064"/>
                </a:cubicBezTo>
                <a:cubicBezTo>
                  <a:pt x="1792640" y="1872164"/>
                  <a:pt x="1782358" y="1850450"/>
                  <a:pt x="1765736" y="1856578"/>
                </a:cubicBezTo>
                <a:cubicBezTo>
                  <a:pt x="1753024" y="1849107"/>
                  <a:pt x="1745932" y="1828316"/>
                  <a:pt x="1725669" y="1833744"/>
                </a:cubicBezTo>
                <a:cubicBezTo>
                  <a:pt x="1727428" y="1831405"/>
                  <a:pt x="1726953" y="1830157"/>
                  <a:pt x="1725216" y="1829447"/>
                </a:cubicBezTo>
                <a:lnTo>
                  <a:pt x="1721485" y="1828960"/>
                </a:lnTo>
                <a:lnTo>
                  <a:pt x="1717786" y="1832224"/>
                </a:lnTo>
                <a:cubicBezTo>
                  <a:pt x="1703445" y="1843277"/>
                  <a:pt x="1706547" y="1827935"/>
                  <a:pt x="1689907" y="1825425"/>
                </a:cubicBezTo>
                <a:cubicBezTo>
                  <a:pt x="1682338" y="1823445"/>
                  <a:pt x="1685181" y="1820226"/>
                  <a:pt x="1688093" y="1817391"/>
                </a:cubicBezTo>
                <a:lnTo>
                  <a:pt x="1496789" y="1805297"/>
                </a:lnTo>
                <a:cubicBezTo>
                  <a:pt x="1463551" y="1793913"/>
                  <a:pt x="1426345" y="1786892"/>
                  <a:pt x="1392839" y="1758649"/>
                </a:cubicBezTo>
                <a:cubicBezTo>
                  <a:pt x="1386461" y="1750573"/>
                  <a:pt x="1374031" y="1756918"/>
                  <a:pt x="1360872" y="1752441"/>
                </a:cubicBezTo>
                <a:cubicBezTo>
                  <a:pt x="1347711" y="1747963"/>
                  <a:pt x="1332751" y="1735898"/>
                  <a:pt x="1313885" y="1731785"/>
                </a:cubicBezTo>
                <a:cubicBezTo>
                  <a:pt x="1281989" y="1726305"/>
                  <a:pt x="1256405" y="1739744"/>
                  <a:pt x="1247665" y="1727765"/>
                </a:cubicBezTo>
                <a:cubicBezTo>
                  <a:pt x="1231363" y="1728538"/>
                  <a:pt x="1209120" y="1742556"/>
                  <a:pt x="1196850" y="1729622"/>
                </a:cubicBezTo>
                <a:cubicBezTo>
                  <a:pt x="1195195" y="1740224"/>
                  <a:pt x="1178147" y="1721561"/>
                  <a:pt x="1168728" y="1728550"/>
                </a:cubicBezTo>
                <a:cubicBezTo>
                  <a:pt x="1152073" y="1727193"/>
                  <a:pt x="1122804" y="1725926"/>
                  <a:pt x="1096918" y="1721485"/>
                </a:cubicBezTo>
                <a:lnTo>
                  <a:pt x="1094082" y="1720113"/>
                </a:lnTo>
                <a:lnTo>
                  <a:pt x="1040782" y="1721762"/>
                </a:lnTo>
                <a:cubicBezTo>
                  <a:pt x="987172" y="1722352"/>
                  <a:pt x="1023272" y="1708707"/>
                  <a:pt x="955980" y="1719289"/>
                </a:cubicBezTo>
                <a:cubicBezTo>
                  <a:pt x="948995" y="1714208"/>
                  <a:pt x="940521" y="1713816"/>
                  <a:pt x="926108" y="1715917"/>
                </a:cubicBezTo>
                <a:cubicBezTo>
                  <a:pt x="900077" y="1715834"/>
                  <a:pt x="902688" y="1703436"/>
                  <a:pt x="876049" y="1710422"/>
                </a:cubicBezTo>
                <a:cubicBezTo>
                  <a:pt x="881084" y="1703830"/>
                  <a:pt x="826830" y="1706893"/>
                  <a:pt x="839194" y="1700176"/>
                </a:cubicBezTo>
                <a:cubicBezTo>
                  <a:pt x="822548" y="1693764"/>
                  <a:pt x="813674" y="1703628"/>
                  <a:pt x="797112" y="1698014"/>
                </a:cubicBezTo>
                <a:cubicBezTo>
                  <a:pt x="778195" y="1696418"/>
                  <a:pt x="807647" y="1705364"/>
                  <a:pt x="786610" y="1705455"/>
                </a:cubicBezTo>
                <a:cubicBezTo>
                  <a:pt x="761170" y="1704357"/>
                  <a:pt x="760599" y="1716610"/>
                  <a:pt x="741833" y="1700566"/>
                </a:cubicBezTo>
                <a:lnTo>
                  <a:pt x="673985" y="1692278"/>
                </a:lnTo>
                <a:cubicBezTo>
                  <a:pt x="658515" y="1695829"/>
                  <a:pt x="646395" y="1693620"/>
                  <a:pt x="634665" y="1689550"/>
                </a:cubicBezTo>
                <a:cubicBezTo>
                  <a:pt x="599149" y="1689690"/>
                  <a:pt x="567176" y="1683160"/>
                  <a:pt x="527471" y="1679869"/>
                </a:cubicBezTo>
                <a:cubicBezTo>
                  <a:pt x="484099" y="1683240"/>
                  <a:pt x="462693" y="1671949"/>
                  <a:pt x="420260" y="1668475"/>
                </a:cubicBezTo>
                <a:cubicBezTo>
                  <a:pt x="377482" y="1677390"/>
                  <a:pt x="393500" y="1652730"/>
                  <a:pt x="357630" y="1652142"/>
                </a:cubicBezTo>
                <a:cubicBezTo>
                  <a:pt x="298692" y="1659518"/>
                  <a:pt x="359631" y="1643849"/>
                  <a:pt x="269407" y="1643812"/>
                </a:cubicBezTo>
                <a:cubicBezTo>
                  <a:pt x="264204" y="1645215"/>
                  <a:pt x="253436" y="1643159"/>
                  <a:pt x="254769" y="1641013"/>
                </a:cubicBezTo>
                <a:cubicBezTo>
                  <a:pt x="234996" y="1641090"/>
                  <a:pt x="179093" y="1626583"/>
                  <a:pt x="150763" y="1628143"/>
                </a:cubicBezTo>
                <a:cubicBezTo>
                  <a:pt x="96232" y="1619954"/>
                  <a:pt x="68845" y="1629422"/>
                  <a:pt x="29133" y="1626172"/>
                </a:cubicBezTo>
                <a:lnTo>
                  <a:pt x="0" y="1619589"/>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B693573-0BB7-205E-4080-89B9975E873C}"/>
              </a:ext>
            </a:extLst>
          </p:cNvPr>
          <p:cNvSpPr>
            <a:spLocks noGrp="1"/>
          </p:cNvSpPr>
          <p:nvPr>
            <p:ph type="title"/>
          </p:nvPr>
        </p:nvSpPr>
        <p:spPr>
          <a:xfrm>
            <a:off x="687596" y="381593"/>
            <a:ext cx="10534650" cy="783179"/>
          </a:xfrm>
        </p:spPr>
        <p:txBody>
          <a:bodyPr vert="horz" lIns="91440" tIns="45720" rIns="91440" bIns="45720" rtlCol="0" anchor="b">
            <a:normAutofit/>
          </a:bodyPr>
          <a:lstStyle/>
          <a:p>
            <a:pPr algn="ctr"/>
            <a:r>
              <a:rPr lang="en-US" sz="3600" kern="1200" dirty="0">
                <a:solidFill>
                  <a:schemeClr val="tx1"/>
                </a:solidFill>
                <a:latin typeface="+mj-lt"/>
                <a:ea typeface="+mj-ea"/>
                <a:cs typeface="+mj-cs"/>
              </a:rPr>
              <a:t>Results table</a:t>
            </a:r>
          </a:p>
        </p:txBody>
      </p:sp>
      <p:pic>
        <p:nvPicPr>
          <p:cNvPr id="13" name="Content Placeholder 12">
            <a:extLst>
              <a:ext uri="{FF2B5EF4-FFF2-40B4-BE49-F238E27FC236}">
                <a16:creationId xmlns:a16="http://schemas.microsoft.com/office/drawing/2014/main" id="{C5E40B6C-986F-62C7-4CE3-1BCCAC85499D}"/>
              </a:ext>
            </a:extLst>
          </p:cNvPr>
          <p:cNvPicPr>
            <a:picLocks noGrp="1" noChangeAspect="1"/>
          </p:cNvPicPr>
          <p:nvPr>
            <p:ph idx="1"/>
          </p:nvPr>
        </p:nvPicPr>
        <p:blipFill rotWithShape="1">
          <a:blip r:embed="rId3"/>
          <a:srcRect l="4703" t="46234" r="17514" b="29883"/>
          <a:stretch/>
        </p:blipFill>
        <p:spPr>
          <a:xfrm>
            <a:off x="261257" y="1349829"/>
            <a:ext cx="11625943" cy="4702628"/>
          </a:xfrm>
        </p:spPr>
      </p:pic>
    </p:spTree>
    <p:extLst>
      <p:ext uri="{BB962C8B-B14F-4D97-AF65-F5344CB8AC3E}">
        <p14:creationId xmlns:p14="http://schemas.microsoft.com/office/powerpoint/2010/main" val="4305691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a:extLst>
              <a:ext uri="{FF2B5EF4-FFF2-40B4-BE49-F238E27FC236}">
                <a16:creationId xmlns:a16="http://schemas.microsoft.com/office/drawing/2014/main" id="{B8B9DDD2-E7E3-B9D6-B897-CBA86BA40B85}"/>
              </a:ext>
            </a:extLst>
          </p:cNvPr>
          <p:cNvPicPr>
            <a:picLocks noChangeAspect="1"/>
          </p:cNvPicPr>
          <p:nvPr/>
        </p:nvPicPr>
        <p:blipFill rotWithShape="1">
          <a:blip r:embed="rId3"/>
          <a:srcRect t="3872" b="2396"/>
          <a:stretch/>
        </p:blipFill>
        <p:spPr>
          <a:xfrm>
            <a:off x="20" y="1282"/>
            <a:ext cx="12191980" cy="6856718"/>
          </a:xfrm>
          <a:prstGeom prst="rect">
            <a:avLst/>
          </a:prstGeom>
        </p:spPr>
      </p:pic>
    </p:spTree>
    <p:extLst>
      <p:ext uri="{BB962C8B-B14F-4D97-AF65-F5344CB8AC3E}">
        <p14:creationId xmlns:p14="http://schemas.microsoft.com/office/powerpoint/2010/main" val="492584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C33CEB-95B9-0BAD-178A-CFA3BED523D2}"/>
              </a:ext>
            </a:extLst>
          </p:cNvPr>
          <p:cNvSpPr>
            <a:spLocks noGrp="1"/>
          </p:cNvSpPr>
          <p:nvPr>
            <p:ph type="title"/>
          </p:nvPr>
        </p:nvSpPr>
        <p:spPr>
          <a:xfrm>
            <a:off x="2580933" y="643467"/>
            <a:ext cx="7030131" cy="744836"/>
          </a:xfrm>
        </p:spPr>
        <p:txBody>
          <a:bodyPr vert="horz" lIns="91440" tIns="45720" rIns="91440" bIns="45720" rtlCol="0" anchor="ctr">
            <a:normAutofit/>
          </a:bodyPr>
          <a:lstStyle/>
          <a:p>
            <a:pPr algn="ctr"/>
            <a:r>
              <a:rPr lang="en-US" sz="3200" kern="1200" dirty="0">
                <a:solidFill>
                  <a:schemeClr val="bg1"/>
                </a:solidFill>
                <a:latin typeface="+mj-lt"/>
                <a:ea typeface="+mj-ea"/>
                <a:cs typeface="+mj-cs"/>
              </a:rPr>
              <a:t>Pre intervention test &amp; re-test</a:t>
            </a:r>
          </a:p>
        </p:txBody>
      </p:sp>
      <p:pic>
        <p:nvPicPr>
          <p:cNvPr id="7" name="Content Placeholder 6">
            <a:extLst>
              <a:ext uri="{FF2B5EF4-FFF2-40B4-BE49-F238E27FC236}">
                <a16:creationId xmlns:a16="http://schemas.microsoft.com/office/drawing/2014/main" id="{34272A15-D6FB-2B1D-D08A-4258E18D96EF}"/>
              </a:ext>
            </a:extLst>
          </p:cNvPr>
          <p:cNvPicPr>
            <a:picLocks noGrp="1" noChangeAspect="1"/>
          </p:cNvPicPr>
          <p:nvPr>
            <p:ph idx="1"/>
          </p:nvPr>
        </p:nvPicPr>
        <p:blipFill>
          <a:blip r:embed="rId3"/>
          <a:stretch>
            <a:fillRect/>
          </a:stretch>
        </p:blipFill>
        <p:spPr>
          <a:xfrm>
            <a:off x="1714500" y="1565250"/>
            <a:ext cx="8858250" cy="5015217"/>
          </a:xfrm>
          <a:prstGeom prst="rect">
            <a:avLst/>
          </a:prstGeom>
        </p:spPr>
      </p:pic>
    </p:spTree>
    <p:extLst>
      <p:ext uri="{BB962C8B-B14F-4D97-AF65-F5344CB8AC3E}">
        <p14:creationId xmlns:p14="http://schemas.microsoft.com/office/powerpoint/2010/main" val="1160429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1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1D7AF9-D34C-E9C1-B151-0EDC9EA9254C}"/>
              </a:ext>
            </a:extLst>
          </p:cNvPr>
          <p:cNvSpPr>
            <a:spLocks noGrp="1"/>
          </p:cNvSpPr>
          <p:nvPr>
            <p:ph type="title"/>
          </p:nvPr>
        </p:nvSpPr>
        <p:spPr>
          <a:xfrm>
            <a:off x="671513" y="303039"/>
            <a:ext cx="7172287" cy="1068561"/>
          </a:xfrm>
        </p:spPr>
        <p:txBody>
          <a:bodyPr anchor="b">
            <a:normAutofit fontScale="90000"/>
          </a:bodyPr>
          <a:lstStyle/>
          <a:p>
            <a:pPr algn="ctr"/>
            <a:r>
              <a:rPr lang="en-US" sz="3700" dirty="0">
                <a:latin typeface="arial"/>
                <a:cs typeface="arial"/>
              </a:rPr>
              <a:t>Anecdotal Verbal feedback from participant</a:t>
            </a:r>
            <a:endParaRPr lang="en-US" sz="3700" dirty="0">
              <a:cs typeface="Calibri Light"/>
            </a:endParaRPr>
          </a:p>
        </p:txBody>
      </p:sp>
      <p:sp>
        <p:nvSpPr>
          <p:cNvPr id="3" name="Content Placeholder 2">
            <a:extLst>
              <a:ext uri="{FF2B5EF4-FFF2-40B4-BE49-F238E27FC236}">
                <a16:creationId xmlns:a16="http://schemas.microsoft.com/office/drawing/2014/main" id="{2F4FCE8C-E683-8280-2198-8B510F6BAEF0}"/>
              </a:ext>
            </a:extLst>
          </p:cNvPr>
          <p:cNvSpPr>
            <a:spLocks noGrp="1"/>
          </p:cNvSpPr>
          <p:nvPr>
            <p:ph idx="1"/>
          </p:nvPr>
        </p:nvSpPr>
        <p:spPr>
          <a:xfrm>
            <a:off x="622289" y="1371599"/>
            <a:ext cx="6892757" cy="5183361"/>
          </a:xfrm>
        </p:spPr>
        <p:txBody>
          <a:bodyPr vert="horz" lIns="91440" tIns="45720" rIns="91440" bIns="45720" rtlCol="0" anchor="t">
            <a:normAutofit fontScale="47500" lnSpcReduction="20000"/>
          </a:bodyPr>
          <a:lstStyle/>
          <a:p>
            <a:r>
              <a:rPr lang="en-US" sz="4600" dirty="0">
                <a:latin typeface="arial"/>
                <a:cs typeface="arial"/>
              </a:rPr>
              <a:t>“I placed pressure on myself to do my best for every rep”</a:t>
            </a:r>
          </a:p>
          <a:p>
            <a:pPr marL="0" indent="0">
              <a:buNone/>
            </a:pPr>
            <a:endParaRPr lang="en-US" sz="4600" i="0" dirty="0">
              <a:effectLst/>
              <a:latin typeface="arial"/>
              <a:cs typeface="arial"/>
            </a:endParaRPr>
          </a:p>
          <a:p>
            <a:r>
              <a:rPr lang="en-US" sz="4600" i="0" dirty="0">
                <a:effectLst/>
                <a:latin typeface="arial"/>
                <a:cs typeface="arial"/>
              </a:rPr>
              <a:t>“Great to see the progression and speed immediately, I looked forward to it.”</a:t>
            </a:r>
          </a:p>
          <a:p>
            <a:pPr marL="0" indent="0">
              <a:buNone/>
            </a:pPr>
            <a:endParaRPr lang="en-US" sz="4600" i="0" dirty="0">
              <a:effectLst/>
              <a:latin typeface="arial"/>
              <a:cs typeface="arial"/>
            </a:endParaRPr>
          </a:p>
          <a:p>
            <a:r>
              <a:rPr lang="en-US" sz="4600" dirty="0">
                <a:latin typeface="arial"/>
                <a:cs typeface="arial"/>
              </a:rPr>
              <a:t>“The feedback told me I could do more even though I felt I was done.”</a:t>
            </a:r>
          </a:p>
          <a:p>
            <a:pPr marL="0" indent="0">
              <a:buNone/>
            </a:pPr>
            <a:endParaRPr lang="en-US" sz="4600" dirty="0">
              <a:latin typeface="arial"/>
              <a:cs typeface="arial"/>
            </a:endParaRPr>
          </a:p>
          <a:p>
            <a:r>
              <a:rPr lang="en-US" sz="4600" dirty="0">
                <a:latin typeface="arial"/>
                <a:cs typeface="arial"/>
              </a:rPr>
              <a:t>“I looked forward to seeing my results after each set”.</a:t>
            </a:r>
          </a:p>
          <a:p>
            <a:pPr marL="0" indent="0">
              <a:buNone/>
            </a:pPr>
            <a:endParaRPr lang="en-US" sz="4600" i="0" dirty="0">
              <a:effectLst/>
              <a:latin typeface="arial"/>
              <a:cs typeface="arial"/>
            </a:endParaRPr>
          </a:p>
          <a:p>
            <a:r>
              <a:rPr lang="en-US" sz="4600" i="0" dirty="0">
                <a:effectLst/>
                <a:latin typeface="arial"/>
                <a:cs typeface="arial"/>
              </a:rPr>
              <a:t>“Great motivator to push you.”</a:t>
            </a:r>
          </a:p>
          <a:p>
            <a:pPr marL="0" indent="0">
              <a:buNone/>
            </a:pPr>
            <a:endParaRPr lang="en-US" sz="4600" i="0" dirty="0">
              <a:effectLst/>
              <a:latin typeface="arial"/>
              <a:cs typeface="arial"/>
            </a:endParaRPr>
          </a:p>
          <a:p>
            <a:r>
              <a:rPr lang="en-US" sz="4600" dirty="0">
                <a:latin typeface="arial"/>
                <a:cs typeface="arial"/>
              </a:rPr>
              <a:t>“I c</a:t>
            </a:r>
            <a:r>
              <a:rPr lang="en-US" sz="4600" i="0" dirty="0">
                <a:effectLst/>
                <a:latin typeface="arial"/>
                <a:cs typeface="arial"/>
              </a:rPr>
              <a:t>an’t slack off as much as </a:t>
            </a:r>
            <a:r>
              <a:rPr lang="en-US" sz="4600" dirty="0">
                <a:latin typeface="arial"/>
                <a:cs typeface="arial"/>
              </a:rPr>
              <a:t>I</a:t>
            </a:r>
            <a:r>
              <a:rPr lang="en-US" sz="4600" i="0" dirty="0">
                <a:effectLst/>
                <a:latin typeface="arial"/>
                <a:cs typeface="arial"/>
              </a:rPr>
              <a:t> would like to.”</a:t>
            </a:r>
          </a:p>
          <a:p>
            <a:endParaRPr lang="en-US" sz="1100" i="0" dirty="0">
              <a:effectLst/>
              <a:latin typeface="arial"/>
              <a:cs typeface="arial"/>
            </a:endParaRPr>
          </a:p>
          <a:p>
            <a:pPr marL="0" indent="0">
              <a:buNone/>
            </a:pPr>
            <a:endParaRPr lang="en-US" sz="1100" i="0" dirty="0">
              <a:effectLst/>
              <a:latin typeface="arial"/>
              <a:cs typeface="arial"/>
            </a:endParaRPr>
          </a:p>
          <a:p>
            <a:endParaRPr lang="en-US" sz="1100" i="0" dirty="0">
              <a:effectLst/>
              <a:latin typeface="arial"/>
              <a:cs typeface="arial"/>
            </a:endParaRPr>
          </a:p>
          <a:p>
            <a:endParaRPr lang="en-US" sz="1100" i="0" dirty="0">
              <a:effectLst/>
              <a:latin typeface="arial"/>
              <a:cs typeface="arial"/>
            </a:endParaRPr>
          </a:p>
          <a:p>
            <a:endParaRPr lang="en-US" sz="1100" dirty="0">
              <a:highlight>
                <a:srgbClr val="FFFF00"/>
              </a:highlight>
              <a:latin typeface="arial"/>
              <a:cs typeface="arial"/>
            </a:endParaRPr>
          </a:p>
          <a:p>
            <a:pPr marL="0" indent="0">
              <a:buNone/>
            </a:pPr>
            <a:endParaRPr lang="en-US" sz="1100" dirty="0">
              <a:latin typeface="arial"/>
              <a:cs typeface="arial"/>
            </a:endParaRPr>
          </a:p>
        </p:txBody>
      </p:sp>
      <p:sp>
        <p:nvSpPr>
          <p:cNvPr id="10" name="Rectangle 1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72C5C20E-F4B7-54B0-D5BB-7B3E9B2B7288}"/>
              </a:ext>
            </a:extLst>
          </p:cNvPr>
          <p:cNvPicPr>
            <a:picLocks noChangeAspect="1"/>
          </p:cNvPicPr>
          <p:nvPr/>
        </p:nvPicPr>
        <p:blipFill>
          <a:blip r:embed="rId3"/>
          <a:stretch>
            <a:fillRect/>
          </a:stretch>
        </p:blipFill>
        <p:spPr>
          <a:xfrm>
            <a:off x="7843801" y="1114907"/>
            <a:ext cx="4170530" cy="4170530"/>
          </a:xfrm>
          <a:prstGeom prst="rect">
            <a:avLst/>
          </a:prstGeom>
        </p:spPr>
      </p:pic>
    </p:spTree>
    <p:extLst>
      <p:ext uri="{BB962C8B-B14F-4D97-AF65-F5344CB8AC3E}">
        <p14:creationId xmlns:p14="http://schemas.microsoft.com/office/powerpoint/2010/main" val="1599084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2A012C-0332-1804-3E48-7922C7C624D7}"/>
              </a:ext>
            </a:extLst>
          </p:cNvPr>
          <p:cNvSpPr>
            <a:spLocks noGrp="1"/>
          </p:cNvSpPr>
          <p:nvPr>
            <p:ph type="title"/>
          </p:nvPr>
        </p:nvSpPr>
        <p:spPr>
          <a:xfrm>
            <a:off x="3322532" y="208800"/>
            <a:ext cx="5167185" cy="770785"/>
          </a:xfrm>
        </p:spPr>
        <p:txBody>
          <a:bodyPr>
            <a:normAutofit/>
          </a:bodyPr>
          <a:lstStyle/>
          <a:p>
            <a:pPr algn="ctr"/>
            <a:r>
              <a:rPr lang="en-GB" sz="4000" dirty="0"/>
              <a:t>Critical evaluation</a:t>
            </a:r>
          </a:p>
        </p:txBody>
      </p:sp>
      <p:pic>
        <p:nvPicPr>
          <p:cNvPr id="7" name="Picture 6">
            <a:extLst>
              <a:ext uri="{FF2B5EF4-FFF2-40B4-BE49-F238E27FC236}">
                <a16:creationId xmlns:a16="http://schemas.microsoft.com/office/drawing/2014/main" id="{EC2A58E1-BA38-5DA9-4D78-FB55C4F11816}"/>
              </a:ext>
            </a:extLst>
          </p:cNvPr>
          <p:cNvPicPr>
            <a:picLocks noChangeAspect="1"/>
          </p:cNvPicPr>
          <p:nvPr/>
        </p:nvPicPr>
        <p:blipFill rotWithShape="1">
          <a:blip r:embed="rId3"/>
          <a:srcRect l="20860" t="29984" r="51015" b="33499"/>
          <a:stretch/>
        </p:blipFill>
        <p:spPr>
          <a:xfrm>
            <a:off x="6285877" y="1022921"/>
            <a:ext cx="5553972" cy="5090378"/>
          </a:xfrm>
          <a:prstGeom prst="rect">
            <a:avLst/>
          </a:prstGeom>
        </p:spPr>
      </p:pic>
      <p:pic>
        <p:nvPicPr>
          <p:cNvPr id="5" name="Picture 4">
            <a:extLst>
              <a:ext uri="{FF2B5EF4-FFF2-40B4-BE49-F238E27FC236}">
                <a16:creationId xmlns:a16="http://schemas.microsoft.com/office/drawing/2014/main" id="{6EDBA2B9-D382-3F9D-216C-DDCDE753B748}"/>
              </a:ext>
            </a:extLst>
          </p:cNvPr>
          <p:cNvPicPr>
            <a:picLocks noChangeAspect="1"/>
          </p:cNvPicPr>
          <p:nvPr/>
        </p:nvPicPr>
        <p:blipFill rotWithShape="1">
          <a:blip r:embed="rId4"/>
          <a:srcRect l="20079" t="48467" r="60509" b="24406"/>
          <a:stretch/>
        </p:blipFill>
        <p:spPr>
          <a:xfrm>
            <a:off x="329784" y="1022921"/>
            <a:ext cx="5576341" cy="5090378"/>
          </a:xfrm>
          <a:prstGeom prst="rect">
            <a:avLst/>
          </a:prstGeom>
        </p:spPr>
      </p:pic>
      <p:sp>
        <p:nvSpPr>
          <p:cNvPr id="8" name="TextBox 7">
            <a:extLst>
              <a:ext uri="{FF2B5EF4-FFF2-40B4-BE49-F238E27FC236}">
                <a16:creationId xmlns:a16="http://schemas.microsoft.com/office/drawing/2014/main" id="{C20389D4-8794-53F5-50CB-CA881A7DB296}"/>
              </a:ext>
            </a:extLst>
          </p:cNvPr>
          <p:cNvSpPr txBox="1"/>
          <p:nvPr/>
        </p:nvSpPr>
        <p:spPr>
          <a:xfrm>
            <a:off x="3485972" y="6199971"/>
            <a:ext cx="3119120" cy="276999"/>
          </a:xfrm>
          <a:prstGeom prst="rect">
            <a:avLst/>
          </a:prstGeom>
          <a:noFill/>
        </p:spPr>
        <p:txBody>
          <a:bodyPr wrap="square" rtlCol="0">
            <a:spAutoFit/>
          </a:bodyPr>
          <a:lstStyle/>
          <a:p>
            <a:r>
              <a:rPr lang="en-GB" sz="1200" dirty="0"/>
              <a:t>(Menrad &amp; </a:t>
            </a:r>
            <a:r>
              <a:rPr lang="en-GB" sz="1200" dirty="0" err="1"/>
              <a:t>Edelmann-Nusser</a:t>
            </a:r>
            <a:r>
              <a:rPr lang="en-GB" sz="1200" dirty="0"/>
              <a:t>, 2021)</a:t>
            </a:r>
          </a:p>
        </p:txBody>
      </p:sp>
      <p:sp>
        <p:nvSpPr>
          <p:cNvPr id="10" name="TextBox 9">
            <a:extLst>
              <a:ext uri="{FF2B5EF4-FFF2-40B4-BE49-F238E27FC236}">
                <a16:creationId xmlns:a16="http://schemas.microsoft.com/office/drawing/2014/main" id="{D3F737E9-1671-2252-615A-03966AAB8D69}"/>
              </a:ext>
            </a:extLst>
          </p:cNvPr>
          <p:cNvSpPr txBox="1"/>
          <p:nvPr/>
        </p:nvSpPr>
        <p:spPr>
          <a:xfrm>
            <a:off x="10267862" y="6199970"/>
            <a:ext cx="6096000" cy="276999"/>
          </a:xfrm>
          <a:prstGeom prst="rect">
            <a:avLst/>
          </a:prstGeom>
          <a:noFill/>
        </p:spPr>
        <p:txBody>
          <a:bodyPr wrap="square">
            <a:spAutoFit/>
          </a:bodyPr>
          <a:lstStyle/>
          <a:p>
            <a:r>
              <a:rPr lang="en-GB" sz="1200" dirty="0"/>
              <a:t>(Izquierdo </a:t>
            </a:r>
            <a:r>
              <a:rPr lang="en-GB" sz="1200" i="1" dirty="0"/>
              <a:t>et al., </a:t>
            </a:r>
            <a:r>
              <a:rPr lang="en-GB" sz="1200" dirty="0"/>
              <a:t>2006) </a:t>
            </a:r>
          </a:p>
        </p:txBody>
      </p:sp>
    </p:spTree>
    <p:extLst>
      <p:ext uri="{BB962C8B-B14F-4D97-AF65-F5344CB8AC3E}">
        <p14:creationId xmlns:p14="http://schemas.microsoft.com/office/powerpoint/2010/main" val="2738938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6AADCB3-A454-B82E-174B-529C75C2EC0E}"/>
              </a:ext>
            </a:extLst>
          </p:cNvPr>
          <p:cNvSpPr>
            <a:spLocks noGrp="1"/>
          </p:cNvSpPr>
          <p:nvPr>
            <p:ph idx="1"/>
          </p:nvPr>
        </p:nvSpPr>
        <p:spPr>
          <a:xfrm>
            <a:off x="414651" y="1746699"/>
            <a:ext cx="3366154" cy="2483600"/>
          </a:xfrm>
        </p:spPr>
        <p:txBody>
          <a:bodyPr anchor="t">
            <a:normAutofit/>
          </a:bodyPr>
          <a:lstStyle/>
          <a:p>
            <a:r>
              <a:rPr lang="en-US" sz="2200" dirty="0"/>
              <a:t>The VBT group’s actual total tonnage vs traditional % training. </a:t>
            </a:r>
            <a:r>
              <a:rPr lang="en-US" sz="1200" dirty="0"/>
              <a:t>(Singh, 2016)</a:t>
            </a:r>
          </a:p>
        </p:txBody>
      </p:sp>
      <p:pic>
        <p:nvPicPr>
          <p:cNvPr id="5" name="Picture 4" descr="Graphical user interface, text, application&#10;&#10;Description automatically generated">
            <a:extLst>
              <a:ext uri="{FF2B5EF4-FFF2-40B4-BE49-F238E27FC236}">
                <a16:creationId xmlns:a16="http://schemas.microsoft.com/office/drawing/2014/main" id="{44E1A853-8692-0E31-E6A7-3C1AEC525DDD}"/>
              </a:ext>
            </a:extLst>
          </p:cNvPr>
          <p:cNvPicPr>
            <a:picLocks noChangeAspect="1"/>
          </p:cNvPicPr>
          <p:nvPr/>
        </p:nvPicPr>
        <p:blipFill rotWithShape="1">
          <a:blip r:embed="rId3"/>
          <a:srcRect l="44539" t="32548" r="37501" b="29690"/>
          <a:stretch/>
        </p:blipFill>
        <p:spPr>
          <a:xfrm>
            <a:off x="6540847" y="945400"/>
            <a:ext cx="5172618" cy="4553442"/>
          </a:xfrm>
          <a:prstGeom prst="rect">
            <a:avLst/>
          </a:prstGeom>
        </p:spPr>
      </p:pic>
      <p:sp>
        <p:nvSpPr>
          <p:cNvPr id="13" name="Rectangle 12">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C7D8C6-912F-3131-6147-EF0C6C0D0729}"/>
              </a:ext>
            </a:extLst>
          </p:cNvPr>
          <p:cNvSpPr txBox="1"/>
          <p:nvPr/>
        </p:nvSpPr>
        <p:spPr>
          <a:xfrm>
            <a:off x="4139878" y="944973"/>
            <a:ext cx="2662177" cy="430887"/>
          </a:xfrm>
          <a:prstGeom prst="rect">
            <a:avLst/>
          </a:prstGeom>
          <a:noFill/>
        </p:spPr>
        <p:txBody>
          <a:bodyPr wrap="square" rtlCol="0">
            <a:spAutoFit/>
          </a:bodyPr>
          <a:lstStyle/>
          <a:p>
            <a:r>
              <a:rPr lang="en-US" sz="2200" dirty="0"/>
              <a:t>VBT Group </a:t>
            </a:r>
            <a:endParaRPr lang="en-GB" sz="2200" dirty="0"/>
          </a:p>
        </p:txBody>
      </p:sp>
      <p:pic>
        <p:nvPicPr>
          <p:cNvPr id="12" name="Picture 11">
            <a:extLst>
              <a:ext uri="{FF2B5EF4-FFF2-40B4-BE49-F238E27FC236}">
                <a16:creationId xmlns:a16="http://schemas.microsoft.com/office/drawing/2014/main" id="{897D0A8C-BDFB-B6BA-DAD6-05A7B4BEDCC8}"/>
              </a:ext>
            </a:extLst>
          </p:cNvPr>
          <p:cNvPicPr>
            <a:picLocks noChangeAspect="1"/>
          </p:cNvPicPr>
          <p:nvPr/>
        </p:nvPicPr>
        <p:blipFill>
          <a:blip r:embed="rId4"/>
          <a:stretch>
            <a:fillRect/>
          </a:stretch>
        </p:blipFill>
        <p:spPr>
          <a:xfrm>
            <a:off x="5733756" y="1002623"/>
            <a:ext cx="600301" cy="316723"/>
          </a:xfrm>
          <a:prstGeom prst="rect">
            <a:avLst/>
          </a:prstGeom>
        </p:spPr>
      </p:pic>
      <p:pic>
        <p:nvPicPr>
          <p:cNvPr id="18" name="Picture 17">
            <a:extLst>
              <a:ext uri="{FF2B5EF4-FFF2-40B4-BE49-F238E27FC236}">
                <a16:creationId xmlns:a16="http://schemas.microsoft.com/office/drawing/2014/main" id="{9396C125-8A81-2C14-ED26-D235024E2AAB}"/>
              </a:ext>
            </a:extLst>
          </p:cNvPr>
          <p:cNvPicPr>
            <a:picLocks noChangeAspect="1"/>
          </p:cNvPicPr>
          <p:nvPr/>
        </p:nvPicPr>
        <p:blipFill>
          <a:blip r:embed="rId5"/>
          <a:stretch>
            <a:fillRect/>
          </a:stretch>
        </p:blipFill>
        <p:spPr>
          <a:xfrm>
            <a:off x="5736597" y="2813766"/>
            <a:ext cx="597460" cy="310923"/>
          </a:xfrm>
          <a:prstGeom prst="rect">
            <a:avLst/>
          </a:prstGeom>
        </p:spPr>
      </p:pic>
      <p:pic>
        <p:nvPicPr>
          <p:cNvPr id="19" name="Picture 18">
            <a:extLst>
              <a:ext uri="{FF2B5EF4-FFF2-40B4-BE49-F238E27FC236}">
                <a16:creationId xmlns:a16="http://schemas.microsoft.com/office/drawing/2014/main" id="{34FD16D4-8312-B1FA-3989-09C5C2E813FF}"/>
              </a:ext>
            </a:extLst>
          </p:cNvPr>
          <p:cNvPicPr>
            <a:picLocks noChangeAspect="1"/>
          </p:cNvPicPr>
          <p:nvPr/>
        </p:nvPicPr>
        <p:blipFill>
          <a:blip r:embed="rId5"/>
          <a:stretch>
            <a:fillRect/>
          </a:stretch>
        </p:blipFill>
        <p:spPr>
          <a:xfrm>
            <a:off x="5736597" y="2274339"/>
            <a:ext cx="597460" cy="310923"/>
          </a:xfrm>
          <a:prstGeom prst="rect">
            <a:avLst/>
          </a:prstGeom>
        </p:spPr>
      </p:pic>
      <p:pic>
        <p:nvPicPr>
          <p:cNvPr id="20" name="Picture 19">
            <a:extLst>
              <a:ext uri="{FF2B5EF4-FFF2-40B4-BE49-F238E27FC236}">
                <a16:creationId xmlns:a16="http://schemas.microsoft.com/office/drawing/2014/main" id="{C5E4133E-FC29-18EB-A268-474FDEFD83B9}"/>
              </a:ext>
            </a:extLst>
          </p:cNvPr>
          <p:cNvPicPr>
            <a:picLocks noChangeAspect="1"/>
          </p:cNvPicPr>
          <p:nvPr/>
        </p:nvPicPr>
        <p:blipFill>
          <a:blip r:embed="rId5"/>
          <a:stretch>
            <a:fillRect/>
          </a:stretch>
        </p:blipFill>
        <p:spPr>
          <a:xfrm>
            <a:off x="5733756" y="3334125"/>
            <a:ext cx="597460" cy="310923"/>
          </a:xfrm>
          <a:prstGeom prst="rect">
            <a:avLst/>
          </a:prstGeom>
        </p:spPr>
      </p:pic>
      <p:pic>
        <p:nvPicPr>
          <p:cNvPr id="21" name="Picture 20">
            <a:extLst>
              <a:ext uri="{FF2B5EF4-FFF2-40B4-BE49-F238E27FC236}">
                <a16:creationId xmlns:a16="http://schemas.microsoft.com/office/drawing/2014/main" id="{A6E903FE-ED5B-6BE9-5DD6-61F47C77755A}"/>
              </a:ext>
            </a:extLst>
          </p:cNvPr>
          <p:cNvPicPr>
            <a:picLocks noChangeAspect="1"/>
          </p:cNvPicPr>
          <p:nvPr/>
        </p:nvPicPr>
        <p:blipFill>
          <a:blip r:embed="rId5"/>
          <a:stretch>
            <a:fillRect/>
          </a:stretch>
        </p:blipFill>
        <p:spPr>
          <a:xfrm>
            <a:off x="5733756" y="4439994"/>
            <a:ext cx="597460" cy="310923"/>
          </a:xfrm>
          <a:prstGeom prst="rect">
            <a:avLst/>
          </a:prstGeom>
        </p:spPr>
      </p:pic>
      <p:pic>
        <p:nvPicPr>
          <p:cNvPr id="32" name="Picture 31">
            <a:extLst>
              <a:ext uri="{FF2B5EF4-FFF2-40B4-BE49-F238E27FC236}">
                <a16:creationId xmlns:a16="http://schemas.microsoft.com/office/drawing/2014/main" id="{7F52760F-F55C-0682-AC7F-EBF2F0105805}"/>
              </a:ext>
            </a:extLst>
          </p:cNvPr>
          <p:cNvPicPr>
            <a:picLocks noChangeAspect="1"/>
          </p:cNvPicPr>
          <p:nvPr/>
        </p:nvPicPr>
        <p:blipFill>
          <a:blip r:embed="rId5"/>
          <a:stretch>
            <a:fillRect/>
          </a:stretch>
        </p:blipFill>
        <p:spPr>
          <a:xfrm>
            <a:off x="5733338" y="5081179"/>
            <a:ext cx="597460" cy="310923"/>
          </a:xfrm>
          <a:prstGeom prst="rect">
            <a:avLst/>
          </a:prstGeom>
        </p:spPr>
      </p:pic>
      <p:sp>
        <p:nvSpPr>
          <p:cNvPr id="34" name="TextBox 33">
            <a:extLst>
              <a:ext uri="{FF2B5EF4-FFF2-40B4-BE49-F238E27FC236}">
                <a16:creationId xmlns:a16="http://schemas.microsoft.com/office/drawing/2014/main" id="{866DDC4C-5060-9599-C574-E2D5324229F9}"/>
              </a:ext>
            </a:extLst>
          </p:cNvPr>
          <p:cNvSpPr txBox="1"/>
          <p:nvPr/>
        </p:nvSpPr>
        <p:spPr>
          <a:xfrm>
            <a:off x="4038600" y="2214356"/>
            <a:ext cx="1626664" cy="430887"/>
          </a:xfrm>
          <a:prstGeom prst="rect">
            <a:avLst/>
          </a:prstGeom>
          <a:noFill/>
        </p:spPr>
        <p:txBody>
          <a:bodyPr wrap="none" rtlCol="0">
            <a:spAutoFit/>
          </a:bodyPr>
          <a:lstStyle/>
          <a:p>
            <a:r>
              <a:rPr lang="en-US" sz="2200" dirty="0"/>
              <a:t>Participant 1</a:t>
            </a:r>
            <a:endParaRPr lang="en-GB" sz="2200" dirty="0"/>
          </a:p>
        </p:txBody>
      </p:sp>
      <p:sp>
        <p:nvSpPr>
          <p:cNvPr id="35" name="TextBox 34">
            <a:extLst>
              <a:ext uri="{FF2B5EF4-FFF2-40B4-BE49-F238E27FC236}">
                <a16:creationId xmlns:a16="http://schemas.microsoft.com/office/drawing/2014/main" id="{8AAB1F6F-E79A-6AFE-F935-739EA7F5D2CC}"/>
              </a:ext>
            </a:extLst>
          </p:cNvPr>
          <p:cNvSpPr txBox="1"/>
          <p:nvPr/>
        </p:nvSpPr>
        <p:spPr>
          <a:xfrm>
            <a:off x="4024491" y="2773056"/>
            <a:ext cx="1626664" cy="430887"/>
          </a:xfrm>
          <a:prstGeom prst="rect">
            <a:avLst/>
          </a:prstGeom>
          <a:noFill/>
        </p:spPr>
        <p:txBody>
          <a:bodyPr wrap="none" rtlCol="0">
            <a:spAutoFit/>
          </a:bodyPr>
          <a:lstStyle/>
          <a:p>
            <a:r>
              <a:rPr lang="en-US" sz="2200" dirty="0"/>
              <a:t>Participant 2</a:t>
            </a:r>
            <a:endParaRPr lang="en-GB" sz="2200" dirty="0"/>
          </a:p>
        </p:txBody>
      </p:sp>
      <p:sp>
        <p:nvSpPr>
          <p:cNvPr id="36" name="TextBox 35">
            <a:extLst>
              <a:ext uri="{FF2B5EF4-FFF2-40B4-BE49-F238E27FC236}">
                <a16:creationId xmlns:a16="http://schemas.microsoft.com/office/drawing/2014/main" id="{85F52C56-0130-B47C-4BB4-A48602FF3A53}"/>
              </a:ext>
            </a:extLst>
          </p:cNvPr>
          <p:cNvSpPr txBox="1"/>
          <p:nvPr/>
        </p:nvSpPr>
        <p:spPr>
          <a:xfrm>
            <a:off x="4024491" y="4386626"/>
            <a:ext cx="1626664" cy="430887"/>
          </a:xfrm>
          <a:prstGeom prst="rect">
            <a:avLst/>
          </a:prstGeom>
          <a:noFill/>
        </p:spPr>
        <p:txBody>
          <a:bodyPr wrap="none" rtlCol="0">
            <a:spAutoFit/>
          </a:bodyPr>
          <a:lstStyle/>
          <a:p>
            <a:r>
              <a:rPr lang="en-US" sz="2200" dirty="0"/>
              <a:t>Participant 4</a:t>
            </a:r>
            <a:endParaRPr lang="en-GB" sz="2200" dirty="0"/>
          </a:p>
        </p:txBody>
      </p:sp>
      <p:sp>
        <p:nvSpPr>
          <p:cNvPr id="37" name="TextBox 36">
            <a:extLst>
              <a:ext uri="{FF2B5EF4-FFF2-40B4-BE49-F238E27FC236}">
                <a16:creationId xmlns:a16="http://schemas.microsoft.com/office/drawing/2014/main" id="{C8728B1A-A385-4786-00BD-69152AE66B85}"/>
              </a:ext>
            </a:extLst>
          </p:cNvPr>
          <p:cNvSpPr txBox="1"/>
          <p:nvPr/>
        </p:nvSpPr>
        <p:spPr>
          <a:xfrm>
            <a:off x="4038600" y="3283816"/>
            <a:ext cx="1626664" cy="430887"/>
          </a:xfrm>
          <a:prstGeom prst="rect">
            <a:avLst/>
          </a:prstGeom>
          <a:noFill/>
        </p:spPr>
        <p:txBody>
          <a:bodyPr wrap="none" rtlCol="0">
            <a:spAutoFit/>
          </a:bodyPr>
          <a:lstStyle/>
          <a:p>
            <a:r>
              <a:rPr lang="en-US" sz="2200" dirty="0"/>
              <a:t>Participant 3</a:t>
            </a:r>
            <a:endParaRPr lang="en-GB" sz="2200" dirty="0"/>
          </a:p>
        </p:txBody>
      </p:sp>
      <p:sp>
        <p:nvSpPr>
          <p:cNvPr id="38" name="TextBox 37">
            <a:extLst>
              <a:ext uri="{FF2B5EF4-FFF2-40B4-BE49-F238E27FC236}">
                <a16:creationId xmlns:a16="http://schemas.microsoft.com/office/drawing/2014/main" id="{7E177476-E1CD-A2B3-D4B7-E0A76060C67D}"/>
              </a:ext>
            </a:extLst>
          </p:cNvPr>
          <p:cNvSpPr txBox="1"/>
          <p:nvPr/>
        </p:nvSpPr>
        <p:spPr>
          <a:xfrm>
            <a:off x="4052895" y="5021196"/>
            <a:ext cx="1626664" cy="430887"/>
          </a:xfrm>
          <a:prstGeom prst="rect">
            <a:avLst/>
          </a:prstGeom>
          <a:noFill/>
        </p:spPr>
        <p:txBody>
          <a:bodyPr wrap="none" rtlCol="0">
            <a:spAutoFit/>
          </a:bodyPr>
          <a:lstStyle/>
          <a:p>
            <a:r>
              <a:rPr lang="en-US" sz="2200" dirty="0"/>
              <a:t>Participant 5</a:t>
            </a:r>
            <a:endParaRPr lang="en-GB" sz="2200" dirty="0"/>
          </a:p>
        </p:txBody>
      </p:sp>
      <p:sp>
        <p:nvSpPr>
          <p:cNvPr id="40" name="TextBox 39">
            <a:extLst>
              <a:ext uri="{FF2B5EF4-FFF2-40B4-BE49-F238E27FC236}">
                <a16:creationId xmlns:a16="http://schemas.microsoft.com/office/drawing/2014/main" id="{8FD1E61E-D099-7238-5B5A-C65FEF62E307}"/>
              </a:ext>
            </a:extLst>
          </p:cNvPr>
          <p:cNvSpPr txBox="1"/>
          <p:nvPr/>
        </p:nvSpPr>
        <p:spPr>
          <a:xfrm>
            <a:off x="10750950" y="5609124"/>
            <a:ext cx="1441048" cy="276999"/>
          </a:xfrm>
          <a:prstGeom prst="rect">
            <a:avLst/>
          </a:prstGeom>
          <a:noFill/>
        </p:spPr>
        <p:txBody>
          <a:bodyPr wrap="square">
            <a:spAutoFit/>
          </a:bodyPr>
          <a:lstStyle/>
          <a:p>
            <a:r>
              <a:rPr lang="en-GB" sz="1200" dirty="0"/>
              <a:t>(Singh, 2016).</a:t>
            </a:r>
          </a:p>
        </p:txBody>
      </p:sp>
    </p:spTree>
    <p:extLst>
      <p:ext uri="{BB962C8B-B14F-4D97-AF65-F5344CB8AC3E}">
        <p14:creationId xmlns:p14="http://schemas.microsoft.com/office/powerpoint/2010/main" val="23514420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D78C9-F659-54B7-248C-001F71F2AE40}"/>
              </a:ext>
            </a:extLst>
          </p:cNvPr>
          <p:cNvSpPr>
            <a:spLocks noGrp="1"/>
          </p:cNvSpPr>
          <p:nvPr>
            <p:ph type="title"/>
          </p:nvPr>
        </p:nvSpPr>
        <p:spPr/>
        <p:txBody>
          <a:bodyPr/>
          <a:lstStyle/>
          <a:p>
            <a:r>
              <a:rPr lang="en-GB" dirty="0"/>
              <a:t>My reflection on use.</a:t>
            </a:r>
            <a:br>
              <a:rPr lang="en-GB" dirty="0"/>
            </a:br>
            <a:endParaRPr lang="en-GB" dirty="0"/>
          </a:p>
        </p:txBody>
      </p:sp>
      <p:sp>
        <p:nvSpPr>
          <p:cNvPr id="3" name="Content Placeholder 2">
            <a:extLst>
              <a:ext uri="{FF2B5EF4-FFF2-40B4-BE49-F238E27FC236}">
                <a16:creationId xmlns:a16="http://schemas.microsoft.com/office/drawing/2014/main" id="{C3BEA724-6BE1-EDA8-B482-FF1E1D234937}"/>
              </a:ext>
            </a:extLst>
          </p:cNvPr>
          <p:cNvSpPr>
            <a:spLocks noGrp="1"/>
          </p:cNvSpPr>
          <p:nvPr>
            <p:ph idx="1"/>
          </p:nvPr>
        </p:nvSpPr>
        <p:spPr>
          <a:xfrm>
            <a:off x="838200" y="1320573"/>
            <a:ext cx="10515600" cy="4486275"/>
          </a:xfrm>
        </p:spPr>
        <p:txBody>
          <a:bodyPr/>
          <a:lstStyle/>
          <a:p>
            <a:r>
              <a:rPr lang="en-GB" dirty="0">
                <a:solidFill>
                  <a:schemeClr val="accent2">
                    <a:lumMod val="60000"/>
                    <a:lumOff val="40000"/>
                  </a:schemeClr>
                </a:solidFill>
              </a:rPr>
              <a:t>Cost.</a:t>
            </a:r>
          </a:p>
          <a:p>
            <a:r>
              <a:rPr lang="en-GB" dirty="0">
                <a:solidFill>
                  <a:schemeClr val="accent2">
                    <a:lumMod val="60000"/>
                    <a:lumOff val="40000"/>
                  </a:schemeClr>
                </a:solidFill>
              </a:rPr>
              <a:t>Lack of availability at commercial gyms.</a:t>
            </a:r>
          </a:p>
          <a:p>
            <a:r>
              <a:rPr lang="en-GB" dirty="0">
                <a:solidFill>
                  <a:schemeClr val="accent2">
                    <a:lumMod val="60000"/>
                    <a:lumOff val="40000"/>
                  </a:schemeClr>
                </a:solidFill>
              </a:rPr>
              <a:t>suitable for novice/beginners? – maximum intent increases risk of injury due to tendon &amp; neuromuscular adaptation. Would technical failure be more appropriate?</a:t>
            </a:r>
          </a:p>
          <a:p>
            <a:r>
              <a:rPr lang="en-GB" dirty="0">
                <a:solidFill>
                  <a:schemeClr val="accent2">
                    <a:lumMod val="60000"/>
                    <a:lumOff val="40000"/>
                  </a:schemeClr>
                </a:solidFill>
              </a:rPr>
              <a:t>Neglects technique competencies.</a:t>
            </a:r>
          </a:p>
          <a:p>
            <a:r>
              <a:rPr lang="en-GB" dirty="0">
                <a:solidFill>
                  <a:schemeClr val="accent2">
                    <a:lumMod val="60000"/>
                    <a:lumOff val="40000"/>
                  </a:schemeClr>
                </a:solidFill>
              </a:rPr>
              <a:t>Practicalities- setting up, takes time getting comfortable using the equipment.</a:t>
            </a:r>
          </a:p>
          <a:p>
            <a:pPr marL="0" indent="0">
              <a:buNone/>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165313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F0B57-2CF2-29CD-3EE7-8E9A7BFEFB58}"/>
              </a:ext>
            </a:extLst>
          </p:cNvPr>
          <p:cNvSpPr>
            <a:spLocks noGrp="1"/>
          </p:cNvSpPr>
          <p:nvPr>
            <p:ph type="title"/>
          </p:nvPr>
        </p:nvSpPr>
        <p:spPr/>
        <p:txBody>
          <a:bodyPr/>
          <a:lstStyle/>
          <a:p>
            <a:r>
              <a:rPr lang="en-US" dirty="0"/>
              <a:t>Future research</a:t>
            </a:r>
            <a:endParaRPr lang="en-GB" dirty="0"/>
          </a:p>
        </p:txBody>
      </p:sp>
      <p:sp>
        <p:nvSpPr>
          <p:cNvPr id="3" name="Content Placeholder 2">
            <a:extLst>
              <a:ext uri="{FF2B5EF4-FFF2-40B4-BE49-F238E27FC236}">
                <a16:creationId xmlns:a16="http://schemas.microsoft.com/office/drawing/2014/main" id="{395A2FCD-F5C8-DFD2-1A98-37A49B1CBB14}"/>
              </a:ext>
            </a:extLst>
          </p:cNvPr>
          <p:cNvSpPr>
            <a:spLocks noGrp="1"/>
          </p:cNvSpPr>
          <p:nvPr>
            <p:ph idx="1"/>
          </p:nvPr>
        </p:nvSpPr>
        <p:spPr/>
        <p:txBody>
          <a:bodyPr/>
          <a:lstStyle/>
          <a:p>
            <a:r>
              <a:rPr lang="en-US" dirty="0">
                <a:solidFill>
                  <a:srgbClr val="92D050"/>
                </a:solidFill>
              </a:rPr>
              <a:t>To see if my results can be applied to a larger and different population groups.</a:t>
            </a:r>
          </a:p>
          <a:p>
            <a:r>
              <a:rPr lang="en-US" dirty="0">
                <a:solidFill>
                  <a:srgbClr val="92D050"/>
                </a:solidFill>
              </a:rPr>
              <a:t>Monitor the effects of VBT over a longer intervention period to see if there is similar Singh (2016).</a:t>
            </a:r>
            <a:endParaRPr lang="en-GB" dirty="0">
              <a:solidFill>
                <a:srgbClr val="92D050"/>
              </a:solidFill>
            </a:endParaRPr>
          </a:p>
        </p:txBody>
      </p:sp>
    </p:spTree>
    <p:extLst>
      <p:ext uri="{BB962C8B-B14F-4D97-AF65-F5344CB8AC3E}">
        <p14:creationId xmlns:p14="http://schemas.microsoft.com/office/powerpoint/2010/main" val="3568134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70CA3-41A9-9FC5-CEA2-CA33FED84F7C}"/>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A02AA3C-AEB0-9A71-59A3-38CDCA510766}"/>
              </a:ext>
            </a:extLst>
          </p:cNvPr>
          <p:cNvSpPr>
            <a:spLocks noGrp="1"/>
          </p:cNvSpPr>
          <p:nvPr>
            <p:ph idx="1"/>
          </p:nvPr>
        </p:nvSpPr>
        <p:spPr>
          <a:xfrm>
            <a:off x="838200" y="1494745"/>
            <a:ext cx="10515600" cy="4486275"/>
          </a:xfrm>
        </p:spPr>
        <p:txBody>
          <a:bodyPr vert="horz" lIns="91440" tIns="45720" rIns="91440" bIns="45720" rtlCol="0" anchor="t">
            <a:normAutofit lnSpcReduction="10000"/>
          </a:bodyPr>
          <a:lstStyle/>
          <a:p>
            <a:r>
              <a:rPr lang="en-GB" dirty="0">
                <a:solidFill>
                  <a:schemeClr val="accent1"/>
                </a:solidFill>
                <a:cs typeface="Calibri"/>
              </a:rPr>
              <a:t>VBT can assist users in monitoring fatigue.</a:t>
            </a:r>
          </a:p>
          <a:p>
            <a:r>
              <a:rPr lang="en-GB" dirty="0">
                <a:solidFill>
                  <a:schemeClr val="accent1"/>
                </a:solidFill>
                <a:cs typeface="Calibri"/>
              </a:rPr>
              <a:t>VBT is a viable option for improving absolute strength.</a:t>
            </a:r>
          </a:p>
          <a:p>
            <a:r>
              <a:rPr lang="en-GB" dirty="0">
                <a:solidFill>
                  <a:schemeClr val="accent1"/>
                </a:solidFill>
                <a:cs typeface="Calibri"/>
              </a:rPr>
              <a:t>In line with current research gym-aware equipment is an attractive method for teams and coaches to better understand and monitor their athletes.</a:t>
            </a:r>
          </a:p>
          <a:p>
            <a:r>
              <a:rPr lang="en-GB" dirty="0">
                <a:solidFill>
                  <a:schemeClr val="accent1"/>
                </a:solidFill>
                <a:cs typeface="Calibri"/>
              </a:rPr>
              <a:t>Can act as a motivator for some people as it did for my participant, supporting athlete centred, specific training goals.</a:t>
            </a:r>
          </a:p>
          <a:p>
            <a:r>
              <a:rPr lang="en-GB" dirty="0">
                <a:solidFill>
                  <a:schemeClr val="accent1"/>
                </a:solidFill>
                <a:cs typeface="Calibri"/>
              </a:rPr>
              <a:t>Expensive and lack of availability.</a:t>
            </a:r>
          </a:p>
          <a:p>
            <a:r>
              <a:rPr lang="en-GB" dirty="0">
                <a:solidFill>
                  <a:schemeClr val="accent1"/>
                </a:solidFill>
                <a:cs typeface="Calibri"/>
              </a:rPr>
              <a:t>Best suited to competent and experienced lifters.</a:t>
            </a:r>
          </a:p>
          <a:p>
            <a:r>
              <a:rPr lang="en-GB" dirty="0">
                <a:solidFill>
                  <a:schemeClr val="accent1"/>
                </a:solidFill>
                <a:cs typeface="Calibri"/>
              </a:rPr>
              <a:t>Familiarisation period with the equipment.</a:t>
            </a:r>
          </a:p>
          <a:p>
            <a:pPr marL="0" indent="0">
              <a:buNone/>
            </a:pPr>
            <a:endParaRPr lang="en-GB" dirty="0">
              <a:solidFill>
                <a:schemeClr val="accent1"/>
              </a:solidFill>
              <a:cs typeface="Calibri"/>
            </a:endParaRPr>
          </a:p>
          <a:p>
            <a:endParaRPr lang="en-GB" dirty="0">
              <a:solidFill>
                <a:schemeClr val="accent1"/>
              </a:solidFill>
              <a:cs typeface="Calibri"/>
            </a:endParaRPr>
          </a:p>
          <a:p>
            <a:endParaRPr lang="en-GB" dirty="0">
              <a:cs typeface="Calibri"/>
            </a:endParaRPr>
          </a:p>
        </p:txBody>
      </p:sp>
    </p:spTree>
    <p:extLst>
      <p:ext uri="{BB962C8B-B14F-4D97-AF65-F5344CB8AC3E}">
        <p14:creationId xmlns:p14="http://schemas.microsoft.com/office/powerpoint/2010/main" val="2406378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F57D2-1461-C9D4-1FAB-710C9B610517}"/>
              </a:ext>
            </a:extLst>
          </p:cNvPr>
          <p:cNvSpPr>
            <a:spLocks noGrp="1"/>
          </p:cNvSpPr>
          <p:nvPr>
            <p:ph type="title"/>
          </p:nvPr>
        </p:nvSpPr>
        <p:spPr/>
        <p:txBody>
          <a:bodyPr/>
          <a:lstStyle/>
          <a:p>
            <a:r>
              <a:rPr lang="en-GB">
                <a:cs typeface="Calibri Light"/>
              </a:rPr>
              <a:t>Any Questions</a:t>
            </a:r>
            <a:endParaRPr lang="en-GB"/>
          </a:p>
        </p:txBody>
      </p:sp>
      <p:sp>
        <p:nvSpPr>
          <p:cNvPr id="3" name="Content Placeholder 2">
            <a:extLst>
              <a:ext uri="{FF2B5EF4-FFF2-40B4-BE49-F238E27FC236}">
                <a16:creationId xmlns:a16="http://schemas.microsoft.com/office/drawing/2014/main" id="{9B8FD9BA-79E1-999A-AC6B-A728BBE48176}"/>
              </a:ext>
            </a:extLst>
          </p:cNvPr>
          <p:cNvSpPr>
            <a:spLocks noGrp="1"/>
          </p:cNvSpPr>
          <p:nvPr>
            <p:ph idx="1"/>
          </p:nvPr>
        </p:nvSpPr>
        <p:spPr/>
        <p:txBody>
          <a:bodyPr vert="horz" lIns="91440" tIns="45720" rIns="91440" bIns="45720" rtlCol="0" anchor="t">
            <a:normAutofit/>
          </a:bodyPr>
          <a:lstStyle/>
          <a:p>
            <a:r>
              <a:rPr lang="en-GB">
                <a:cs typeface="Calibri"/>
              </a:rPr>
              <a:t>????</a:t>
            </a:r>
            <a:endParaRPr lang="en-GB"/>
          </a:p>
        </p:txBody>
      </p:sp>
    </p:spTree>
    <p:extLst>
      <p:ext uri="{BB962C8B-B14F-4D97-AF65-F5344CB8AC3E}">
        <p14:creationId xmlns:p14="http://schemas.microsoft.com/office/powerpoint/2010/main" val="1858763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7A369-3847-8056-273E-D97A7060C8A1}"/>
              </a:ext>
            </a:extLst>
          </p:cNvPr>
          <p:cNvSpPr>
            <a:spLocks noGrp="1"/>
          </p:cNvSpPr>
          <p:nvPr>
            <p:ph type="title"/>
          </p:nvPr>
        </p:nvSpPr>
        <p:spPr>
          <a:xfrm>
            <a:off x="4232662" y="257550"/>
            <a:ext cx="3412524" cy="422666"/>
          </a:xfrm>
        </p:spPr>
        <p:txBody>
          <a:bodyPr>
            <a:normAutofit fontScale="90000"/>
          </a:bodyPr>
          <a:lstStyle/>
          <a:p>
            <a:r>
              <a:rPr lang="en-GB" dirty="0"/>
              <a:t>Reference List </a:t>
            </a:r>
          </a:p>
        </p:txBody>
      </p:sp>
      <p:sp>
        <p:nvSpPr>
          <p:cNvPr id="3" name="Content Placeholder 2">
            <a:extLst>
              <a:ext uri="{FF2B5EF4-FFF2-40B4-BE49-F238E27FC236}">
                <a16:creationId xmlns:a16="http://schemas.microsoft.com/office/drawing/2014/main" id="{EEA220EA-F0E2-B91F-DD96-FE05F93CE3E1}"/>
              </a:ext>
            </a:extLst>
          </p:cNvPr>
          <p:cNvSpPr>
            <a:spLocks noGrp="1"/>
          </p:cNvSpPr>
          <p:nvPr>
            <p:ph idx="1"/>
          </p:nvPr>
        </p:nvSpPr>
        <p:spPr>
          <a:xfrm>
            <a:off x="268942" y="839096"/>
            <a:ext cx="11542954" cy="5652943"/>
          </a:xfrm>
        </p:spPr>
        <p:txBody>
          <a:bodyPr vert="horz" lIns="91440" tIns="45720" rIns="91440" bIns="45720" rtlCol="0" anchor="t">
            <a:normAutofit fontScale="92500" lnSpcReduction="10000"/>
          </a:bodyPr>
          <a:lstStyle/>
          <a:p>
            <a:pPr marL="0" indent="0">
              <a:buNone/>
            </a:pPr>
            <a:r>
              <a:rPr lang="en-US" sz="1800" dirty="0">
                <a:latin typeface="Arial"/>
                <a:cs typeface="Arial"/>
              </a:rPr>
              <a:t>American College of Sports Medicine, (2017). ACSM's exercise testing and prescription. Lippincott </a:t>
            </a:r>
            <a:r>
              <a:rPr lang="en-US" sz="1800" dirty="0" err="1">
                <a:latin typeface="Arial"/>
                <a:cs typeface="Arial"/>
              </a:rPr>
              <a:t>williams</a:t>
            </a:r>
            <a:r>
              <a:rPr lang="en-US" sz="1800" dirty="0">
                <a:latin typeface="Arial"/>
                <a:cs typeface="Arial"/>
              </a:rPr>
              <a:t> &amp; </a:t>
            </a:r>
            <a:r>
              <a:rPr lang="en-US" sz="1800" dirty="0" err="1">
                <a:latin typeface="Arial"/>
                <a:cs typeface="Arial"/>
              </a:rPr>
              <a:t>wilkins</a:t>
            </a:r>
            <a:r>
              <a:rPr lang="en-US" sz="1800" dirty="0">
                <a:latin typeface="Arial"/>
                <a:cs typeface="Arial"/>
              </a:rPr>
              <a:t>.</a:t>
            </a:r>
          </a:p>
          <a:p>
            <a:pPr marL="0" indent="0">
              <a:buNone/>
            </a:pPr>
            <a:r>
              <a:rPr lang="en-US" sz="1800" dirty="0">
                <a:latin typeface="Arial"/>
                <a:cs typeface="Arial"/>
              </a:rPr>
              <a:t>Conceição, F., Fernandes, J., Lewis, M., </a:t>
            </a:r>
            <a:r>
              <a:rPr lang="en-US" sz="1800" dirty="0" err="1">
                <a:latin typeface="Arial"/>
                <a:cs typeface="Arial"/>
              </a:rPr>
              <a:t>Gonzaléz</a:t>
            </a:r>
            <a:r>
              <a:rPr lang="en-US" sz="1800" dirty="0">
                <a:latin typeface="Arial"/>
                <a:cs typeface="Arial"/>
              </a:rPr>
              <a:t>-Badillo, J.J. and </a:t>
            </a:r>
            <a:r>
              <a:rPr lang="en-US" sz="1800" dirty="0" err="1">
                <a:latin typeface="Arial"/>
                <a:cs typeface="Arial"/>
              </a:rPr>
              <a:t>Jimenéz</a:t>
            </a:r>
            <a:r>
              <a:rPr lang="en-US" sz="1800" dirty="0">
                <a:latin typeface="Arial"/>
                <a:cs typeface="Arial"/>
              </a:rPr>
              <a:t>-Reyes, P., (2016). Movement velocity as a measure of exercise intensity in three lower limb exercises. Journal of sports sciences, 34(12), pp.1099-1106.</a:t>
            </a:r>
          </a:p>
          <a:p>
            <a:pPr marL="0" indent="0">
              <a:buNone/>
            </a:pPr>
            <a:r>
              <a:rPr lang="en-US" sz="1800" dirty="0">
                <a:latin typeface="Arial"/>
                <a:cs typeface="Arial"/>
              </a:rPr>
              <a:t>Fahs, C.A., </a:t>
            </a:r>
            <a:r>
              <a:rPr lang="en-US" sz="1800" dirty="0" err="1">
                <a:latin typeface="Arial"/>
                <a:cs typeface="Arial"/>
              </a:rPr>
              <a:t>Blumkaitis</a:t>
            </a:r>
            <a:r>
              <a:rPr lang="en-US" sz="1800" dirty="0">
                <a:latin typeface="Arial"/>
                <a:cs typeface="Arial"/>
              </a:rPr>
              <a:t>, J.C. and Rossow, L.M., 2019. Factors related to average concentric velocity of four barbell exercises at various loads. </a:t>
            </a:r>
            <a:r>
              <a:rPr lang="en-US" sz="1800" i="1" dirty="0">
                <a:latin typeface="Arial"/>
                <a:cs typeface="Arial"/>
              </a:rPr>
              <a:t>The Journal of Strength &amp; Conditioning Research</a:t>
            </a:r>
            <a:r>
              <a:rPr lang="en-US" sz="1800" dirty="0">
                <a:latin typeface="Arial"/>
                <a:cs typeface="Arial"/>
              </a:rPr>
              <a:t>, </a:t>
            </a:r>
            <a:r>
              <a:rPr lang="en-US" sz="1800" i="1" dirty="0">
                <a:latin typeface="Arial"/>
                <a:cs typeface="Arial"/>
              </a:rPr>
              <a:t>33</a:t>
            </a:r>
            <a:r>
              <a:rPr lang="en-US" sz="1800" dirty="0">
                <a:latin typeface="Arial"/>
                <a:cs typeface="Arial"/>
              </a:rPr>
              <a:t>(3), pp.597-605.</a:t>
            </a:r>
            <a:endParaRPr lang="en-GB" sz="1800" dirty="0">
              <a:ea typeface="+mn-lt"/>
              <a:cs typeface="+mn-lt"/>
            </a:endParaRPr>
          </a:p>
          <a:p>
            <a:pPr marL="0" indent="0">
              <a:buNone/>
            </a:pPr>
            <a:r>
              <a:rPr lang="en-GB" sz="1800" b="0" i="0" dirty="0">
                <a:effectLst/>
                <a:latin typeface="Times New Roman"/>
                <a:cs typeface="Times New Roman"/>
              </a:rPr>
              <a:t>Garcia-Ramos, A. and Jaric, S., (2018). Two-point method: A quick and fatigue-free procedure for assessment of muscle mechanical capacities and the 1 repetition maximum. </a:t>
            </a:r>
            <a:r>
              <a:rPr lang="en-GB" sz="1800" b="0" i="1" dirty="0">
                <a:effectLst/>
                <a:latin typeface="Times New Roman"/>
                <a:cs typeface="Times New Roman"/>
              </a:rPr>
              <a:t>Strength &amp; Conditioning Journal</a:t>
            </a:r>
            <a:r>
              <a:rPr lang="en-GB" sz="1800" b="0" i="0" dirty="0">
                <a:effectLst/>
                <a:latin typeface="Times New Roman"/>
                <a:cs typeface="Times New Roman"/>
              </a:rPr>
              <a:t>, </a:t>
            </a:r>
            <a:r>
              <a:rPr lang="en-GB" sz="1800" b="0" i="1" dirty="0">
                <a:effectLst/>
                <a:latin typeface="Times New Roman"/>
                <a:cs typeface="Times New Roman"/>
              </a:rPr>
              <a:t>40</a:t>
            </a:r>
            <a:r>
              <a:rPr lang="en-GB" sz="1800" b="0" i="0" dirty="0">
                <a:effectLst/>
                <a:latin typeface="Times New Roman"/>
                <a:cs typeface="Times New Roman"/>
              </a:rPr>
              <a:t>(2), pp.54-66.</a:t>
            </a:r>
          </a:p>
          <a:p>
            <a:pPr marL="0" indent="0">
              <a:buNone/>
            </a:pPr>
            <a:r>
              <a:rPr lang="en-GB" sz="1800" dirty="0">
                <a:latin typeface="Times New Roman"/>
                <a:cs typeface="Times New Roman"/>
              </a:rPr>
              <a:t>García-Ramos, A., </a:t>
            </a:r>
            <a:r>
              <a:rPr lang="en-GB" sz="1800" dirty="0" err="1">
                <a:latin typeface="Times New Roman"/>
                <a:cs typeface="Times New Roman"/>
              </a:rPr>
              <a:t>Pestaña-Melero</a:t>
            </a:r>
            <a:r>
              <a:rPr lang="en-GB" sz="1800" dirty="0">
                <a:latin typeface="Times New Roman"/>
                <a:cs typeface="Times New Roman"/>
              </a:rPr>
              <a:t>, F.L., Pérez-Castilla, A., Rojas, F.J. and Haff, G.G., (2018). Mean velocity vs. mean propulsive velocity vs. peak velocity: which variable determines bench press relative load with higher reliability?. The Journal of Strength &amp; Conditioning Research, 32(5), pp.1273-1279.</a:t>
            </a:r>
          </a:p>
          <a:p>
            <a:pPr marL="0" indent="0">
              <a:buNone/>
            </a:pPr>
            <a:r>
              <a:rPr lang="en-US" sz="1800" b="0" i="0" dirty="0">
                <a:effectLst/>
                <a:latin typeface="Times New Roman" panose="02020603050405020304" pitchFamily="18" charset="0"/>
                <a:cs typeface="Times New Roman" panose="02020603050405020304" pitchFamily="18" charset="0"/>
              </a:rPr>
              <a:t>González-Badillo, J.J. and Sánchez-Medina, L., (2010). Movement velocity as a measure of loading intensity in resistance training. International journal of sports medicine, 31(05), pp.347-352.</a:t>
            </a:r>
            <a:endParaRPr lang="en-GB" sz="1800" b="0" i="0" dirty="0">
              <a:effectLst/>
              <a:latin typeface="Times New Roman" panose="02020603050405020304" pitchFamily="18" charset="0"/>
              <a:cs typeface="Times New Roman" panose="02020603050405020304" pitchFamily="18" charset="0"/>
            </a:endParaRPr>
          </a:p>
          <a:p>
            <a:pPr marL="0" indent="0">
              <a:buNone/>
            </a:pPr>
            <a:r>
              <a:rPr lang="en-GB" sz="1800" dirty="0">
                <a:effectLst/>
                <a:latin typeface="Times New Roman"/>
                <a:cs typeface="Times New Roman"/>
              </a:rPr>
              <a:t>Grgic, J., </a:t>
            </a:r>
            <a:r>
              <a:rPr lang="en-GB" sz="1800" dirty="0" err="1">
                <a:effectLst/>
                <a:latin typeface="Times New Roman"/>
                <a:cs typeface="Times New Roman"/>
              </a:rPr>
              <a:t>Scapec</a:t>
            </a:r>
            <a:r>
              <a:rPr lang="en-GB" sz="1800" dirty="0">
                <a:effectLst/>
                <a:latin typeface="Times New Roman"/>
                <a:cs typeface="Times New Roman"/>
              </a:rPr>
              <a:t>, B., </a:t>
            </a:r>
            <a:r>
              <a:rPr lang="en-GB" sz="1800" dirty="0" err="1">
                <a:effectLst/>
                <a:latin typeface="Times New Roman"/>
                <a:cs typeface="Times New Roman"/>
              </a:rPr>
              <a:t>Pedisic</a:t>
            </a:r>
            <a:r>
              <a:rPr lang="en-GB" sz="1800" dirty="0">
                <a:effectLst/>
                <a:latin typeface="Times New Roman"/>
                <a:cs typeface="Times New Roman"/>
              </a:rPr>
              <a:t>, Z. and Mikulic, P., (2020). Test-retest reliability of velocity and power in the deadlift and squat exercises assessed by the </a:t>
            </a:r>
            <a:r>
              <a:rPr lang="en-GB" sz="1800" dirty="0" err="1">
                <a:effectLst/>
                <a:latin typeface="Times New Roman"/>
                <a:cs typeface="Times New Roman"/>
              </a:rPr>
              <a:t>GymAware</a:t>
            </a:r>
            <a:r>
              <a:rPr lang="en-GB" sz="1800" dirty="0">
                <a:effectLst/>
                <a:latin typeface="Times New Roman"/>
                <a:cs typeface="Times New Roman"/>
              </a:rPr>
              <a:t> </a:t>
            </a:r>
            <a:r>
              <a:rPr lang="en-GB" sz="1800" dirty="0" err="1">
                <a:effectLst/>
                <a:latin typeface="Times New Roman"/>
                <a:cs typeface="Times New Roman"/>
              </a:rPr>
              <a:t>PowerTool</a:t>
            </a:r>
            <a:r>
              <a:rPr lang="en-GB" sz="1800" dirty="0">
                <a:effectLst/>
                <a:latin typeface="Times New Roman"/>
                <a:cs typeface="Times New Roman"/>
              </a:rPr>
              <a:t> system. Frontiers in Physiology, 11, p.561682.</a:t>
            </a:r>
          </a:p>
          <a:p>
            <a:pPr marL="0" indent="0">
              <a:buNone/>
            </a:pPr>
            <a:r>
              <a:rPr lang="en-GB" sz="1800" dirty="0">
                <a:effectLst/>
                <a:latin typeface="Times New Roman" panose="02020603050405020304" pitchFamily="18" charset="0"/>
              </a:rPr>
              <a:t>Gymaware (2021). </a:t>
            </a:r>
            <a:r>
              <a:rPr lang="en-GB" sz="1800" i="1" dirty="0">
                <a:effectLst/>
                <a:latin typeface="Times New Roman" panose="02020603050405020304" pitchFamily="18" charset="0"/>
              </a:rPr>
              <a:t>USER GUIDE</a:t>
            </a:r>
            <a:r>
              <a:rPr lang="en-GB" sz="1800" dirty="0">
                <a:effectLst/>
                <a:latin typeface="Times New Roman" panose="02020603050405020304" pitchFamily="18" charset="0"/>
              </a:rPr>
              <a:t>. [online] Gymaware. Available at: https://gymaware.zendesk.com/hc/en-us/article_attachments/4406435182095/GA_User_Guide_Sep_2021.pdf [Accessed 6 Feb. 2023].</a:t>
            </a:r>
          </a:p>
          <a:p>
            <a:pPr marL="0" indent="0">
              <a:buNone/>
            </a:pPr>
            <a:r>
              <a:rPr lang="en-US" sz="1800" dirty="0">
                <a:effectLst/>
                <a:latin typeface="Times New Roman" panose="02020603050405020304" pitchFamily="18" charset="0"/>
              </a:rPr>
              <a:t>Haff, G.G., Garcia-Ramos, A. and James, L.P., (2020). Using velocity to predict the maximum dynamic strength in the power clean. Sports, 8(9), p.129.</a:t>
            </a:r>
            <a:endParaRPr lang="en-GB" sz="1800" dirty="0">
              <a:effectLst/>
              <a:latin typeface="Times New Roman" panose="02020603050405020304" pitchFamily="18" charset="0"/>
            </a:endParaRPr>
          </a:p>
          <a:p>
            <a:pPr marL="0" indent="0">
              <a:buNone/>
            </a:pPr>
            <a:r>
              <a:rPr lang="en-US" sz="1800" dirty="0">
                <a:effectLst/>
                <a:latin typeface="Times New Roman" panose="02020603050405020304" pitchFamily="18" charset="0"/>
                <a:cs typeface="Times New Roman" panose="02020603050405020304" pitchFamily="18" charset="0"/>
              </a:rPr>
              <a:t>Hales, M.E., (2011). Evaluating Common Weight Training Concepts Associated With Developing Muscular Strength: Truths or Myths?. Strength &amp; Conditioning Journal, 33(1), pp.91-95.</a:t>
            </a:r>
            <a:endParaRPr lang="en-GB" sz="1800" dirty="0">
              <a:effectLst/>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8677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439C40-A303-09BB-67D3-48092697BDBB}"/>
              </a:ext>
            </a:extLst>
          </p:cNvPr>
          <p:cNvSpPr>
            <a:spLocks noGrp="1"/>
          </p:cNvSpPr>
          <p:nvPr>
            <p:ph idx="1"/>
          </p:nvPr>
        </p:nvSpPr>
        <p:spPr>
          <a:xfrm>
            <a:off x="136477" y="177421"/>
            <a:ext cx="11900847" cy="6387152"/>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Harris, N.K., Cronin, J., Taylor, K.L., Boris, J. and Sheppard, J., (2010). Understanding position transducer technology for strength and conditioning practitioners. Strength &amp; Conditioning Journal, 32(4), pp.66-79.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Helms, E.R., Storey, A., Cross, M.R., Brown, S.R.,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Lenetsky</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S., Ramsay, H.,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Dillen</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C. and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Zourdos</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M.C., (2017). RPE and velocity relationships for the back squat, bench press, and deadlift in powerlifters. The Journal of Strength &amp; Conditioning Research, 31(2), pp.292-297.</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Izquierdo, M., González-Badillo, J.J.,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Häkkinen</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K., Ibanez, J., Kraemer, W.J.,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Altadill</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A.,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Eslava</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J. and </a:t>
            </a:r>
            <a:r>
              <a:rPr kumimoji="0" lang="en-GB" sz="1800" b="0" i="0" u="none" strike="noStrike" kern="1200" cap="none" spc="0" normalizeH="0" baseline="0" noProof="0" dirty="0" err="1">
                <a:ln>
                  <a:noFill/>
                </a:ln>
                <a:solidFill>
                  <a:prstClr val="white"/>
                </a:solidFill>
                <a:effectLst/>
                <a:uLnTx/>
                <a:uFillTx/>
                <a:latin typeface="Times New Roman"/>
                <a:ea typeface="+mn-ea"/>
                <a:cs typeface="Times New Roman"/>
              </a:rPr>
              <a:t>Gorostiaga</a:t>
            </a:r>
            <a:r>
              <a:rPr kumimoji="0" lang="en-GB" sz="1800" b="0" i="0" u="none" strike="noStrike" kern="1200" cap="none" spc="0" normalizeH="0" baseline="0" noProof="0" dirty="0">
                <a:ln>
                  <a:noFill/>
                </a:ln>
                <a:solidFill>
                  <a:prstClr val="white"/>
                </a:solidFill>
                <a:effectLst/>
                <a:uLnTx/>
                <a:uFillTx/>
                <a:latin typeface="Times New Roman"/>
                <a:ea typeface="+mn-ea"/>
                <a:cs typeface="Times New Roman"/>
              </a:rPr>
              <a:t>, E., (2006). Effect of loading on unintentional lifting velocity declines during single sets of repetitions to failure during upper and lower extremity muscle actions. International journal of sports medicine, 27(09), pp.718-724.</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a:ea typeface="+mn-ea"/>
                <a:cs typeface="Times New Roman"/>
              </a:rPr>
              <a:t>Jidovtseff, B., Harris, N.K., </a:t>
            </a:r>
            <a:r>
              <a:rPr kumimoji="0" lang="en-US" sz="1800" b="0" i="0" u="none" strike="noStrike" kern="1200" cap="none" spc="0" normalizeH="0" baseline="0" noProof="0" dirty="0" err="1">
                <a:ln>
                  <a:noFill/>
                </a:ln>
                <a:solidFill>
                  <a:prstClr val="white"/>
                </a:solidFill>
                <a:effectLst/>
                <a:uLnTx/>
                <a:uFillTx/>
                <a:latin typeface="Times New Roman"/>
                <a:ea typeface="+mn-ea"/>
                <a:cs typeface="Times New Roman"/>
              </a:rPr>
              <a:t>Crielaard</a:t>
            </a:r>
            <a:r>
              <a:rPr kumimoji="0" lang="en-US" sz="1800" b="0" i="0" u="none" strike="noStrike" kern="1200" cap="none" spc="0" normalizeH="0" baseline="0" noProof="0" dirty="0">
                <a:ln>
                  <a:noFill/>
                </a:ln>
                <a:solidFill>
                  <a:prstClr val="white"/>
                </a:solidFill>
                <a:effectLst/>
                <a:uLnTx/>
                <a:uFillTx/>
                <a:latin typeface="Times New Roman"/>
                <a:ea typeface="+mn-ea"/>
                <a:cs typeface="Times New Roman"/>
              </a:rPr>
              <a:t>, J.M. and Cronin, J.B., (2011). Using the load-velocity relationship for 1RM prediction. The Journal of Strength &amp; Conditioning Research, 25(1), pp.267-270.</a:t>
            </a:r>
            <a:endParaRPr kumimoji="0" lang="en-GB" sz="1800" b="0" i="0" u="none" strike="noStrike" kern="1200" cap="none" spc="0" normalizeH="0" baseline="0" noProof="0" dirty="0">
              <a:ln>
                <a:noFill/>
              </a:ln>
              <a:solidFill>
                <a:prstClr val="white"/>
              </a:solidFill>
              <a:effectLst/>
              <a:uLnTx/>
              <a:uFillTx/>
              <a:latin typeface="Times New Roman"/>
              <a:ea typeface="+mn-ea"/>
              <a:cs typeface="Times New Roman"/>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Jovanović, M. and Flanagan, E.P., (2014). Researched applications of velocity based strength training. J Aust Strength Cond, 22(2), pp.58-69.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Liao, K.F., Wang, X.X., Han, M.Y., Li, L.L.,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Nassis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G.P. and Li, Y.M., (2021). Effects of velocity based training vs. traditional 1RM percentage-based training on improving strength, jump, linear sprint and change of direction speed performance: A Systematic review with meta-analysis.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PLoS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One, 16(11), p.e0259790.</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Loturco, I., Pereira, L.A., Abad, C.C.C., Gil, S., Kitamura, K.,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Kobal</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R. and Nakamura, F.Y., (2015). Using the Bar-Velocity to Predict the Maximum Dynamic Strength in the Half. International Journal of Sports Physiology and Performance.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Mann, B. (2021). Velocity Based Training - Dr Bryan Mann. [online] www.youtube.com. Available at: https://www.youtube.com/watch?v=EwWDmBeUFpo [Accessed 6 Feb. 2023].</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Menrad, T. and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Edelmann-Nusser</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 (2021). Validation of velocity measuring devices in velocity based strength training. International Journal of Computer Science in Sport, 20(1), pp.106-118.</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endParaRPr lang="en-GB" dirty="0"/>
          </a:p>
        </p:txBody>
      </p:sp>
    </p:spTree>
    <p:extLst>
      <p:ext uri="{BB962C8B-B14F-4D97-AF65-F5344CB8AC3E}">
        <p14:creationId xmlns:p14="http://schemas.microsoft.com/office/powerpoint/2010/main" val="2018856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B6979E-36CD-BA77-8F0F-589882701022}"/>
              </a:ext>
            </a:extLst>
          </p:cNvPr>
          <p:cNvSpPr>
            <a:spLocks noGrp="1"/>
          </p:cNvSpPr>
          <p:nvPr>
            <p:ph idx="1"/>
          </p:nvPr>
        </p:nvSpPr>
        <p:spPr>
          <a:xfrm>
            <a:off x="430306" y="225911"/>
            <a:ext cx="11446136" cy="5951052"/>
          </a:xfrm>
        </p:spPr>
        <p:txBody>
          <a:bodyPr>
            <a:normAutofit fontScale="92500" lnSpcReduction="10000"/>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Orange, S.T., Metcalfe, J.W., Marshall, P., Vince, R.V., Madden, L.A. and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Liefeith</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 (2020). Test-retest reliability of a commercial linear position transducer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GymAware</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PowerTool</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to measure velocity and power in the back squat and bench press. The Journal of Strength &amp; Conditioning Research, 34(3), pp.728-737.</a:t>
            </a:r>
            <a:endPar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Pareja‐Blanco, F., Rodríguez‐</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Rosell</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D., Sánchez‐Medina, L.,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Sanchis‐Moysi</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 Dorado, C., Mora‐</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Custodio</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R.,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Yáñez</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‐García, J.M., Morales‐Alamo, D., Pérez‐Suárez, I.,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Calbet</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J.A.L. and González‐Badillo, J.J., (2017). Effects of velocity loss during resistance training on athletic performance, strength gains and muscle adaptations. Scandinavian journal of medicine &amp; science in sports, 27(7), pp.724-735.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Paz, G.A., de Freitas Maia, M., de Araújo Farias, D., Miranda, H. and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Willardson</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J.M., (2021). Muscle activation and volume load performance of paired resistance training bouts with differing inter-session recovery periods. Science &amp; Sports, 36(2), pp.152-159.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Pereira, M.I.R. and Gomes, P.S.C., (2003). Muscular strength and endurance tests: reliability and prediction of one repetition maximum-Review and new evidences.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Revista</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Brasileira</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de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Medicina</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do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Esporte</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9, pp.325-335.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Perez-Castilla, A., García-Ramos, A.,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Gijón</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-Nieto, L.M., Marcos-Blanco, A. and García-</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Pinillos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F., (2022). Reliability and concurrent validity of the PUSH Band™ 2.0 to measure barbell velocity during the free-weight and Smith machine squat exercises. Proceedings of the Institution of Mechanical Engineers, Part P: Journal of Sports Engineering and Technology, 236(4), pp.351-359.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Ruf</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L.,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Chéry</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C. and Taylor, K.L., (2018). Validity and reliability of the load-velocity relationship to predict the one-repetition maximum in deadlift. The Journal of Strength &amp; Conditioning Research, 32(3), pp.681-689.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Sánchez-Medina, L.,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Pallarés</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J.G., Pérez, C.E.,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Morán</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-Navarro, R. and González-Badillo, J.J., (2017). Estimation of relative load from bar velocity in the full back squat exercise. Sports medicine international open, 1(02), pp.E80-E88.</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Singh, G., 2016. The influence of velocity based resistance training on neuromuscular strength and power adaptations in semi-professional rugby union and professional rugby league players (Doctoral dissertation, Auckland University of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1200"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4927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E89D1B-B3F6-7AE7-C5F8-77BB35037168}"/>
              </a:ext>
            </a:extLst>
          </p:cNvPr>
          <p:cNvSpPr>
            <a:spLocks noGrp="1"/>
          </p:cNvSpPr>
          <p:nvPr>
            <p:ph idx="1"/>
          </p:nvPr>
        </p:nvSpPr>
        <p:spPr>
          <a:xfrm>
            <a:off x="191069" y="232012"/>
            <a:ext cx="11778018" cy="5944951"/>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Wadhi, T., Rauch, J.T.,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Tamulevicius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N., Andersen, J.C. and De Souza, E.O., (2018). Validity and reliability of the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GymAware</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linear position transducer for squat jump and counter-movement jump height. Sports, 6(4), p.177.</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Weakley, J., Mann, B.,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Banyard</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H., McLaren, S., Scott, T. and Garcia-Ramos, A.,(2021). Velocity-based training: From theory to application. Strength &amp; Conditioning Journal, 43(2), pp.31-49.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Weakley, J., Ramirez-Lopez, C., McLaren, S., Dalton-Barron, N., Weaving, D., Jones, B., Till, K. and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Banyard</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H., (2020). The effects of 10%, 20%, and 30% velocity loss thresholds on kinetic, kinematic, and repetition characteristics during the barbell back squat. International journal of sports physiology and performance, 15(2), pp.180-188.</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Włodarczyk, M.,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Adamus</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P.,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Zieliński</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 and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Kantanista</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 (2021). Effects of velocity-based training on strength and power in elite athletes—a systematic review. International Journal of Environmental Research and Public Health, 18(10), p.5257.</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www.vbtcoach.com. (2021). </a:t>
            </a:r>
            <a:r>
              <a:rPr kumimoji="0" lang="en-US"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VBTcoach</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[online] Available at: https://www.vbtcoach.com/blog/how-to-calculate-your-1rm-with-vbt [Accessed 17 Feb. 2023].</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dirty="0">
                <a:solidFill>
                  <a:prstClr val="white"/>
                </a:solidFill>
                <a:latin typeface="Times New Roman" panose="02020603050405020304" pitchFamily="18" charset="0"/>
                <a:cs typeface="Times New Roman" panose="02020603050405020304" pitchFamily="18" charset="0"/>
              </a:rPr>
              <a:t>W</a:t>
            </a: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ww.youtube.com. (2021). Velocity Based Training - Dr Bryan Mann. [online] Available at: https://www.youtube.com/watch?v=EwWDmBeUFpo [Accessed 6 Feb. 2023].</a:t>
            </a:r>
            <a:endPar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Zhang, X., Feng, S., Peng, R. and Li, H., (2022). The Role of Velocity-Based Training (VBT) in Enhancing Athletic Performance in Trained Individuals: A Meta-Analysis of Controlled Trials. International journal of environmental research and public health, 19(15), p.9252.</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Zourdos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M.C., Dolan, C.,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Quiles</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J.M.,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Klemp</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 Jo, E., </a:t>
            </a:r>
            <a:r>
              <a:rPr kumimoji="0" lang="en-GB" sz="18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Loenneke</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J.P., Blanco, R. and Whitehurst, M., (2016). Efficacy of daily one-repetition maximum training in well-trained powerlifters and weightlifters: a case series. </a:t>
            </a:r>
            <a:r>
              <a:rPr kumimoji="0" lang="en-GB" sz="1800" b="0" i="1"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Nutricion</a:t>
            </a:r>
            <a:r>
              <a:rPr kumimoji="0" lang="en-GB" sz="18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GB" sz="1800" b="0" i="1"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hospitalaria</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GB" sz="18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33</a:t>
            </a:r>
            <a:r>
              <a:rPr kumimoji="0" lang="en-GB"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pp.437-443.</a:t>
            </a:r>
          </a:p>
          <a:p>
            <a:endParaRPr lang="en-GB" dirty="0"/>
          </a:p>
        </p:txBody>
      </p:sp>
    </p:spTree>
    <p:extLst>
      <p:ext uri="{BB962C8B-B14F-4D97-AF65-F5344CB8AC3E}">
        <p14:creationId xmlns:p14="http://schemas.microsoft.com/office/powerpoint/2010/main" val="1387183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395EE-AA76-457E-AD61-1E822406FD8F}"/>
              </a:ext>
            </a:extLst>
          </p:cNvPr>
          <p:cNvSpPr>
            <a:spLocks noGrp="1"/>
          </p:cNvSpPr>
          <p:nvPr>
            <p:ph type="title"/>
          </p:nvPr>
        </p:nvSpPr>
        <p:spPr>
          <a:xfrm>
            <a:off x="838200" y="365125"/>
            <a:ext cx="10515600" cy="792163"/>
          </a:xfrm>
        </p:spPr>
        <p:txBody>
          <a:bodyPr/>
          <a:lstStyle/>
          <a:p>
            <a:r>
              <a:rPr lang="en-GB" dirty="0"/>
              <a:t>Picture References</a:t>
            </a:r>
          </a:p>
        </p:txBody>
      </p:sp>
      <p:sp>
        <p:nvSpPr>
          <p:cNvPr id="3" name="Content Placeholder 2">
            <a:extLst>
              <a:ext uri="{FF2B5EF4-FFF2-40B4-BE49-F238E27FC236}">
                <a16:creationId xmlns:a16="http://schemas.microsoft.com/office/drawing/2014/main" id="{28D5EA12-131B-4939-B5CC-EECE937C8747}"/>
              </a:ext>
            </a:extLst>
          </p:cNvPr>
          <p:cNvSpPr>
            <a:spLocks noGrp="1"/>
          </p:cNvSpPr>
          <p:nvPr>
            <p:ph idx="1"/>
          </p:nvPr>
        </p:nvSpPr>
        <p:spPr>
          <a:xfrm>
            <a:off x="500063" y="1157288"/>
            <a:ext cx="10853737" cy="5019675"/>
          </a:xfrm>
        </p:spPr>
        <p:txBody>
          <a:bodyPr/>
          <a:lstStyle/>
          <a:p>
            <a:r>
              <a:rPr lang="en-US" sz="1800" dirty="0">
                <a:effectLst/>
                <a:latin typeface="Times New Roman" panose="02020603050405020304" pitchFamily="18" charset="0"/>
              </a:rPr>
              <a:t>DKN Technology (2022). F2G Smith Machine. [online] DKN International. Available at: https://www.dkn-technology.com/en/force2go/415-f2g-smith-machine-5412002205584.html [Accessed 14 Feb. 2023].</a:t>
            </a:r>
            <a:endParaRPr lang="en-GB" sz="1800" dirty="0">
              <a:effectLst/>
              <a:latin typeface="Times New Roman" panose="02020603050405020304" pitchFamily="18" charset="0"/>
            </a:endParaRPr>
          </a:p>
          <a:p>
            <a:r>
              <a:rPr lang="en-GB" sz="1800" dirty="0">
                <a:effectLst/>
                <a:latin typeface="Times New Roman" panose="02020603050405020304" pitchFamily="18" charset="0"/>
              </a:rPr>
              <a:t>Gymaware (2021). </a:t>
            </a:r>
            <a:r>
              <a:rPr lang="en-GB" sz="1800" i="1" dirty="0">
                <a:effectLst/>
                <a:latin typeface="Times New Roman" panose="02020603050405020304" pitchFamily="18" charset="0"/>
              </a:rPr>
              <a:t>USER GUIDE</a:t>
            </a:r>
            <a:r>
              <a:rPr lang="en-GB" sz="1800" dirty="0">
                <a:effectLst/>
                <a:latin typeface="Times New Roman" panose="02020603050405020304" pitchFamily="18" charset="0"/>
              </a:rPr>
              <a:t>. [online] Gymaware. Available at: https://gymaware.zendesk.com/hc/en-us/article_attachments/4406435182095/GA_User_Guide_Sep_2021.pdf [Accessed 6 Feb. 2023].</a:t>
            </a:r>
          </a:p>
          <a:p>
            <a:r>
              <a:rPr lang="en-US" sz="1800" dirty="0">
                <a:latin typeface="Times New Roman" panose="02020603050405020304" pitchFamily="18" charset="0"/>
              </a:rPr>
              <a:t>G</a:t>
            </a:r>
            <a:r>
              <a:rPr lang="en-US" sz="1800" dirty="0">
                <a:effectLst/>
                <a:latin typeface="Times New Roman" panose="02020603050405020304" pitchFamily="18" charset="0"/>
              </a:rPr>
              <a:t>ymaware (2020). </a:t>
            </a:r>
            <a:r>
              <a:rPr lang="en-US" sz="1800" dirty="0" err="1">
                <a:effectLst/>
                <a:latin typeface="Times New Roman" panose="02020603050405020304" pitchFamily="18" charset="0"/>
              </a:rPr>
              <a:t>GymAware</a:t>
            </a:r>
            <a:r>
              <a:rPr lang="en-US" sz="1800" dirty="0">
                <a:effectLst/>
                <a:latin typeface="Times New Roman" panose="02020603050405020304" pitchFamily="18" charset="0"/>
              </a:rPr>
              <a:t> | Measure performance and barbell velocity in the gym. [online] </a:t>
            </a:r>
            <a:r>
              <a:rPr lang="en-US" sz="1800" dirty="0" err="1">
                <a:effectLst/>
                <a:latin typeface="Times New Roman" panose="02020603050405020304" pitchFamily="18" charset="0"/>
              </a:rPr>
              <a:t>GymAware</a:t>
            </a:r>
            <a:r>
              <a:rPr lang="en-US" sz="1800" dirty="0">
                <a:effectLst/>
                <a:latin typeface="Times New Roman" panose="02020603050405020304" pitchFamily="18" charset="0"/>
              </a:rPr>
              <a:t>. Available at: https://gymaware.com/.</a:t>
            </a:r>
            <a:endParaRPr lang="en-GB" sz="1800" dirty="0">
              <a:effectLst/>
              <a:latin typeface="Times New Roman" panose="02020603050405020304" pitchFamily="18" charset="0"/>
            </a:endParaRPr>
          </a:p>
          <a:p>
            <a:r>
              <a:rPr lang="en-GB" sz="1800" dirty="0">
                <a:effectLst/>
                <a:latin typeface="Times New Roman" panose="02020603050405020304" pitchFamily="18" charset="0"/>
              </a:rPr>
              <a:t>Mash &amp; Mann (2020). </a:t>
            </a:r>
            <a:r>
              <a:rPr lang="en-GB" sz="1800" i="1" dirty="0">
                <a:effectLst/>
                <a:latin typeface="Times New Roman" panose="02020603050405020304" pitchFamily="18" charset="0"/>
              </a:rPr>
              <a:t>5 Practical Uses of Velocity Based Training</a:t>
            </a:r>
            <a:r>
              <a:rPr lang="en-GB" sz="1800" dirty="0">
                <a:effectLst/>
                <a:latin typeface="Times New Roman" panose="02020603050405020304" pitchFamily="18" charset="0"/>
              </a:rPr>
              <a:t>. [online] </a:t>
            </a:r>
            <a:r>
              <a:rPr lang="en-GB" sz="1800" dirty="0" err="1">
                <a:effectLst/>
                <a:latin typeface="Times New Roman" panose="02020603050405020304" pitchFamily="18" charset="0"/>
              </a:rPr>
              <a:t>GymAware</a:t>
            </a:r>
            <a:r>
              <a:rPr lang="en-GB" sz="1800" dirty="0">
                <a:effectLst/>
                <a:latin typeface="Times New Roman" panose="02020603050405020304" pitchFamily="18" charset="0"/>
              </a:rPr>
              <a:t>. Available at: https://gymaware.com/5-practical-uses-of-velocity-based-training/ [Accessed 6 Feb. 2023].</a:t>
            </a:r>
          </a:p>
          <a:p>
            <a:r>
              <a:rPr lang="en-US" sz="1800" dirty="0">
                <a:effectLst/>
                <a:latin typeface="Times New Roman" panose="02020603050405020304" pitchFamily="18" charset="0"/>
              </a:rPr>
              <a:t>Parker, R. (2019). How to test your one rep max safely. [online] Human Kinetics Blog. Available at: </a:t>
            </a:r>
            <a:r>
              <a:rPr lang="en-US" sz="1800" dirty="0">
                <a:effectLst/>
                <a:latin typeface="Times New Roman" panose="02020603050405020304" pitchFamily="18" charset="0"/>
                <a:hlinkClick r:id="rId3"/>
              </a:rPr>
              <a:t>https://humankinetics.me/2019/01/09/how-to-test-your-one-rep-max-safely/</a:t>
            </a:r>
            <a:r>
              <a:rPr lang="en-US" sz="1800" dirty="0">
                <a:effectLst/>
                <a:latin typeface="Times New Roman" panose="02020603050405020304" pitchFamily="18" charset="0"/>
              </a:rPr>
              <a:t>.</a:t>
            </a:r>
          </a:p>
          <a:p>
            <a:r>
              <a:rPr lang="en-US" sz="1800" dirty="0" err="1">
                <a:effectLst/>
                <a:latin typeface="Times New Roman" panose="02020603050405020304" pitchFamily="18" charset="0"/>
              </a:rPr>
              <a:t>precisionpowerlifting</a:t>
            </a:r>
            <a:r>
              <a:rPr lang="en-US" sz="1800" dirty="0">
                <a:effectLst/>
                <a:latin typeface="Times New Roman" panose="02020603050405020304" pitchFamily="18" charset="0"/>
              </a:rPr>
              <a:t> (2020). </a:t>
            </a:r>
            <a:r>
              <a:rPr lang="en-US" sz="1800" dirty="0" err="1">
                <a:effectLst/>
                <a:latin typeface="Times New Roman" panose="02020603050405020304" pitchFamily="18" charset="0"/>
              </a:rPr>
              <a:t>Prilepin’s</a:t>
            </a:r>
            <a:r>
              <a:rPr lang="en-US" sz="1800" dirty="0">
                <a:effectLst/>
                <a:latin typeface="Times New Roman" panose="02020603050405020304" pitchFamily="18" charset="0"/>
              </a:rPr>
              <a:t> Chart and Powerlifting. [online] Precision Powerlifting Systems. Available at: https://precisionpowerlifting.com/2020/04/20/prilepins-chart-and-powerlifting/ [Accessed 17 Feb. 2023].</a:t>
            </a:r>
            <a:endParaRPr lang="en-GB" sz="1800" dirty="0">
              <a:effectLst/>
              <a:latin typeface="Times New Roman" panose="02020603050405020304" pitchFamily="18" charset="0"/>
            </a:endParaRPr>
          </a:p>
          <a:p>
            <a:r>
              <a:rPr lang="en-US" sz="1800" dirty="0" err="1">
                <a:effectLst/>
                <a:latin typeface="Times New Roman" panose="02020603050405020304" pitchFamily="18" charset="0"/>
              </a:rPr>
              <a:t>SimpliFaster</a:t>
            </a:r>
            <a:r>
              <a:rPr lang="en-US" sz="1800" dirty="0">
                <a:effectLst/>
                <a:latin typeface="Times New Roman" panose="02020603050405020304" pitchFamily="18" charset="0"/>
              </a:rPr>
              <a:t>. (2018). </a:t>
            </a:r>
            <a:r>
              <a:rPr lang="en-US" sz="1800" i="1" dirty="0">
                <a:effectLst/>
                <a:latin typeface="Times New Roman" panose="02020603050405020304" pitchFamily="18" charset="0"/>
              </a:rPr>
              <a:t>Buyer’s Guide to Velocity-Based Training and Weight Room Monitoring Systems</a:t>
            </a:r>
            <a:r>
              <a:rPr lang="en-US" sz="1800" dirty="0">
                <a:effectLst/>
                <a:latin typeface="Times New Roman" panose="02020603050405020304" pitchFamily="18" charset="0"/>
              </a:rPr>
              <a:t>. [online] Available at: https://simplifaster.com/articles/buyers-guide-velocity-based-training-systems/ [Accessed 9 Feb. 2023].</a:t>
            </a:r>
          </a:p>
          <a:p>
            <a:endParaRPr lang="en-GB" sz="1800" dirty="0">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193029818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3" ma:contentTypeDescription="Create a new document." ma:contentTypeScope="" ma:versionID="3a70801d9cb3efada66293fddaa7c500">
  <xsd:schema xmlns:xsd="http://www.w3.org/2001/XMLSchema" xmlns:xs="http://www.w3.org/2001/XMLSchema" xmlns:p="http://schemas.microsoft.com/office/2006/metadata/properties" xmlns:ns3="bf13d2f1-3fb4-4d24-806f-713eb38c1b0e" xmlns:ns4="a3276f14-397d-4ed7-b8c7-ece791485ff1" targetNamespace="http://schemas.microsoft.com/office/2006/metadata/properties" ma:root="true" ma:fieldsID="c2ae2bc7b59ade83d28765e53af5a14f" ns3:_="" ns4:_="">
    <xsd:import namespace="bf13d2f1-3fb4-4d24-806f-713eb38c1b0e"/>
    <xsd:import namespace="a3276f14-397d-4ed7-b8c7-ece791485ff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bf13d2f1-3fb4-4d24-806f-713eb38c1b0e" xsi:nil="true"/>
  </documentManagement>
</p:properties>
</file>

<file path=customXml/itemProps1.xml><?xml version="1.0" encoding="utf-8"?>
<ds:datastoreItem xmlns:ds="http://schemas.openxmlformats.org/officeDocument/2006/customXml" ds:itemID="{C38E1BD1-B6EC-4AD2-AB0F-14D02555F68E}">
  <ds:schemaRefs>
    <ds:schemaRef ds:uri="http://schemas.microsoft.com/sharepoint/v3/contenttype/forms"/>
  </ds:schemaRefs>
</ds:datastoreItem>
</file>

<file path=customXml/itemProps2.xml><?xml version="1.0" encoding="utf-8"?>
<ds:datastoreItem xmlns:ds="http://schemas.openxmlformats.org/officeDocument/2006/customXml" ds:itemID="{EAA2ADBD-B012-4B6F-AB37-161D42281FA2}">
  <ds:schemaRefs>
    <ds:schemaRef ds:uri="a3276f14-397d-4ed7-b8c7-ece791485ff1"/>
    <ds:schemaRef ds:uri="bf13d2f1-3fb4-4d24-806f-713eb38c1b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FBD6D26-A65F-46AD-9848-583E58DFD6C8}">
  <ds:schemaRefs>
    <ds:schemaRef ds:uri="a3276f14-397d-4ed7-b8c7-ece791485ff1"/>
    <ds:schemaRef ds:uri="http://www.w3.org/XML/1998/namespace"/>
    <ds:schemaRef ds:uri="http://purl.org/dc/dcmitype/"/>
    <ds:schemaRef ds:uri="bf13d2f1-3fb4-4d24-806f-713eb38c1b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36034</TotalTime>
  <Words>4301</Words>
  <Application>Microsoft Office PowerPoint</Application>
  <PresentationFormat>Widescreen</PresentationFormat>
  <Paragraphs>289</Paragraphs>
  <Slides>29</Slides>
  <Notes>29</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Arial</vt:lpstr>
      <vt:lpstr>Calibri</vt:lpstr>
      <vt:lpstr>Calibri Light</vt:lpstr>
      <vt:lpstr>Cambria</vt:lpstr>
      <vt:lpstr>Times New Roman</vt:lpstr>
      <vt:lpstr>Office Theme</vt:lpstr>
      <vt:lpstr>Velocity based training </vt:lpstr>
      <vt:lpstr>VBT - Gymaware</vt:lpstr>
      <vt:lpstr>VBT Monitoring Systems as of 2021</vt:lpstr>
      <vt:lpstr>1 rep max testing</vt:lpstr>
      <vt:lpstr>Fatigue control</vt:lpstr>
      <vt:lpstr>Velocity Zones</vt:lpstr>
      <vt:lpstr>Team and group applications</vt:lpstr>
      <vt:lpstr>Benefit of a load velocity profile</vt:lpstr>
      <vt:lpstr>Minimum velocity threshold (MVT)</vt:lpstr>
      <vt:lpstr>Velocity loss threshold </vt:lpstr>
      <vt:lpstr> Smith Machine</vt:lpstr>
      <vt:lpstr>Rationale </vt:lpstr>
      <vt:lpstr>Participant profile</vt:lpstr>
      <vt:lpstr>Participant training schedule summary </vt:lpstr>
      <vt:lpstr>Results table</vt:lpstr>
      <vt:lpstr>PowerPoint Presentation</vt:lpstr>
      <vt:lpstr>Pre intervention test &amp; re-test</vt:lpstr>
      <vt:lpstr>Anecdotal Verbal feedback from participant</vt:lpstr>
      <vt:lpstr>Critical evaluation</vt:lpstr>
      <vt:lpstr>PowerPoint Presentation</vt:lpstr>
      <vt:lpstr>My reflection on use. </vt:lpstr>
      <vt:lpstr>Future research</vt:lpstr>
      <vt:lpstr>Conclusion</vt:lpstr>
      <vt:lpstr>Any Questions</vt:lpstr>
      <vt:lpstr>Reference List </vt:lpstr>
      <vt:lpstr>PowerPoint Presentation</vt:lpstr>
      <vt:lpstr>PowerPoint Presentation</vt:lpstr>
      <vt:lpstr>PowerPoint Presentation</vt:lpstr>
      <vt:lpstr>Picture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Velocity based training</dc:title>
  <dc:creator>Karen Houser</dc:creator>
  <cp:lastModifiedBy>michael sandford</cp:lastModifiedBy>
  <cp:revision>907</cp:revision>
  <cp:lastPrinted>2023-02-24T12:39:32Z</cp:lastPrinted>
  <dcterms:created xsi:type="dcterms:W3CDTF">2023-01-25T12:14:44Z</dcterms:created>
  <dcterms:modified xsi:type="dcterms:W3CDTF">2023-02-27T13:07:42Z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