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2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2968C9-F17F-43FF-99FE-ADE240043CF3}" v="101" dt="2026-01-08T13:41:44.26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14" y="4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Johns" userId="ce5826ff-5543-4a3a-b771-cfc1aeeb9a7b" providerId="ADAL" clId="{A81F33ED-6845-4565-8748-786765AAE73A}"/>
    <pc:docChg chg="custSel modSld">
      <pc:chgData name="Victoria Johns" userId="ce5826ff-5543-4a3a-b771-cfc1aeeb9a7b" providerId="ADAL" clId="{A81F33ED-6845-4565-8748-786765AAE73A}" dt="2026-01-12T09:19:35.731" v="217" actId="20577"/>
      <pc:docMkLst>
        <pc:docMk/>
      </pc:docMkLst>
      <pc:sldChg chg="modSp mod setBg">
        <pc:chgData name="Victoria Johns" userId="ce5826ff-5543-4a3a-b771-cfc1aeeb9a7b" providerId="ADAL" clId="{A81F33ED-6845-4565-8748-786765AAE73A}" dt="2026-01-08T13:41:44.269" v="167"/>
        <pc:sldMkLst>
          <pc:docMk/>
          <pc:sldMk cId="0" sldId="256"/>
        </pc:sldMkLst>
        <pc:grpChg chg="ord">
          <ac:chgData name="Victoria Johns" userId="ce5826ff-5543-4a3a-b771-cfc1aeeb9a7b" providerId="ADAL" clId="{A81F33ED-6845-4565-8748-786765AAE73A}" dt="2026-01-08T13:39:21.102" v="66" actId="166"/>
          <ac:grpSpMkLst>
            <pc:docMk/>
            <pc:sldMk cId="0" sldId="256"/>
            <ac:grpSpMk id="3" creationId="{00000000-0000-0000-0000-000000000000}"/>
          </ac:grpSpMkLst>
        </pc:grpChg>
      </pc:sldChg>
      <pc:sldChg chg="modSp mod">
        <pc:chgData name="Victoria Johns" userId="ce5826ff-5543-4a3a-b771-cfc1aeeb9a7b" providerId="ADAL" clId="{A81F33ED-6845-4565-8748-786765AAE73A}" dt="2026-01-08T16:04:07.930" v="168" actId="2711"/>
        <pc:sldMkLst>
          <pc:docMk/>
          <pc:sldMk cId="0" sldId="257"/>
        </pc:sldMkLst>
        <pc:spChg chg="mod">
          <ac:chgData name="Victoria Johns" userId="ce5826ff-5543-4a3a-b771-cfc1aeeb9a7b" providerId="ADAL" clId="{A81F33ED-6845-4565-8748-786765AAE73A}" dt="2026-01-08T16:04:07.930" v="168" actId="2711"/>
          <ac:spMkLst>
            <pc:docMk/>
            <pc:sldMk cId="0" sldId="257"/>
            <ac:spMk id="11" creationId="{00000000-0000-0000-0000-000000000000}"/>
          </ac:spMkLst>
        </pc:spChg>
      </pc:sldChg>
      <pc:sldChg chg="modSp mod">
        <pc:chgData name="Victoria Johns" userId="ce5826ff-5543-4a3a-b771-cfc1aeeb9a7b" providerId="ADAL" clId="{A81F33ED-6845-4565-8748-786765AAE73A}" dt="2026-01-08T13:34:53.398" v="44" actId="20577"/>
        <pc:sldMkLst>
          <pc:docMk/>
          <pc:sldMk cId="0" sldId="260"/>
        </pc:sldMkLst>
        <pc:spChg chg="mod">
          <ac:chgData name="Victoria Johns" userId="ce5826ff-5543-4a3a-b771-cfc1aeeb9a7b" providerId="ADAL" clId="{A81F33ED-6845-4565-8748-786765AAE73A}" dt="2026-01-08T13:34:53.398" v="44" actId="20577"/>
          <ac:spMkLst>
            <pc:docMk/>
            <pc:sldMk cId="0" sldId="260"/>
            <ac:spMk id="8" creationId="{00000000-0000-0000-0000-000000000000}"/>
          </ac:spMkLst>
        </pc:spChg>
      </pc:sldChg>
      <pc:sldChg chg="addSp modSp mod">
        <pc:chgData name="Victoria Johns" userId="ce5826ff-5543-4a3a-b771-cfc1aeeb9a7b" providerId="ADAL" clId="{A81F33ED-6845-4565-8748-786765AAE73A}" dt="2026-01-08T13:37:04.889" v="52" actId="1076"/>
        <pc:sldMkLst>
          <pc:docMk/>
          <pc:sldMk cId="0" sldId="261"/>
        </pc:sldMkLst>
        <pc:picChg chg="add mod">
          <ac:chgData name="Victoria Johns" userId="ce5826ff-5543-4a3a-b771-cfc1aeeb9a7b" providerId="ADAL" clId="{A81F33ED-6845-4565-8748-786765AAE73A}" dt="2026-01-08T13:37:04.889" v="52" actId="1076"/>
          <ac:picMkLst>
            <pc:docMk/>
            <pc:sldMk cId="0" sldId="261"/>
            <ac:picMk id="9" creationId="{B3CA19DB-46E4-0B2F-C34F-01F09E3F0D6C}"/>
          </ac:picMkLst>
        </pc:picChg>
      </pc:sldChg>
      <pc:sldChg chg="modSp mod">
        <pc:chgData name="Victoria Johns" userId="ce5826ff-5543-4a3a-b771-cfc1aeeb9a7b" providerId="ADAL" clId="{A81F33ED-6845-4565-8748-786765AAE73A}" dt="2026-01-12T09:16:53.585" v="176" actId="20577"/>
        <pc:sldMkLst>
          <pc:docMk/>
          <pc:sldMk cId="0" sldId="263"/>
        </pc:sldMkLst>
        <pc:spChg chg="mod">
          <ac:chgData name="Victoria Johns" userId="ce5826ff-5543-4a3a-b771-cfc1aeeb9a7b" providerId="ADAL" clId="{A81F33ED-6845-4565-8748-786765AAE73A}" dt="2026-01-12T09:16:53.585" v="176" actId="20577"/>
          <ac:spMkLst>
            <pc:docMk/>
            <pc:sldMk cId="0" sldId="263"/>
            <ac:spMk id="9" creationId="{00000000-0000-0000-0000-000000000000}"/>
          </ac:spMkLst>
        </pc:spChg>
      </pc:sldChg>
      <pc:sldChg chg="addSp modSp mod">
        <pc:chgData name="Victoria Johns" userId="ce5826ff-5543-4a3a-b771-cfc1aeeb9a7b" providerId="ADAL" clId="{A81F33ED-6845-4565-8748-786765AAE73A}" dt="2026-01-08T13:37:50.308" v="56" actId="1076"/>
        <pc:sldMkLst>
          <pc:docMk/>
          <pc:sldMk cId="0" sldId="264"/>
        </pc:sldMkLst>
        <pc:picChg chg="add mod">
          <ac:chgData name="Victoria Johns" userId="ce5826ff-5543-4a3a-b771-cfc1aeeb9a7b" providerId="ADAL" clId="{A81F33ED-6845-4565-8748-786765AAE73A}" dt="2026-01-08T13:37:50.308" v="56" actId="1076"/>
          <ac:picMkLst>
            <pc:docMk/>
            <pc:sldMk cId="0" sldId="264"/>
            <ac:picMk id="12" creationId="{C0DAE35D-7F87-EEAE-32BE-264F0AF5954C}"/>
          </ac:picMkLst>
        </pc:picChg>
      </pc:sldChg>
      <pc:sldChg chg="modSp mod">
        <pc:chgData name="Victoria Johns" userId="ce5826ff-5543-4a3a-b771-cfc1aeeb9a7b" providerId="ADAL" clId="{A81F33ED-6845-4565-8748-786765AAE73A}" dt="2026-01-08T13:35:26.242" v="46" actId="20577"/>
        <pc:sldMkLst>
          <pc:docMk/>
          <pc:sldMk cId="0" sldId="265"/>
        </pc:sldMkLst>
        <pc:spChg chg="mod">
          <ac:chgData name="Victoria Johns" userId="ce5826ff-5543-4a3a-b771-cfc1aeeb9a7b" providerId="ADAL" clId="{A81F33ED-6845-4565-8748-786765AAE73A}" dt="2026-01-08T13:35:26.242" v="46" actId="20577"/>
          <ac:spMkLst>
            <pc:docMk/>
            <pc:sldMk cId="0" sldId="265"/>
            <ac:spMk id="9" creationId="{00000000-0000-0000-0000-000000000000}"/>
          </ac:spMkLst>
        </pc:spChg>
      </pc:sldChg>
      <pc:sldChg chg="addSp modSp mod">
        <pc:chgData name="Victoria Johns" userId="ce5826ff-5543-4a3a-b771-cfc1aeeb9a7b" providerId="ADAL" clId="{A81F33ED-6845-4565-8748-786765AAE73A}" dt="2026-01-08T13:38:30.843" v="61" actId="1076"/>
        <pc:sldMkLst>
          <pc:docMk/>
          <pc:sldMk cId="0" sldId="268"/>
        </pc:sldMkLst>
        <pc:picChg chg="add mod">
          <ac:chgData name="Victoria Johns" userId="ce5826ff-5543-4a3a-b771-cfc1aeeb9a7b" providerId="ADAL" clId="{A81F33ED-6845-4565-8748-786765AAE73A}" dt="2026-01-08T13:38:30.843" v="61" actId="1076"/>
          <ac:picMkLst>
            <pc:docMk/>
            <pc:sldMk cId="0" sldId="268"/>
            <ac:picMk id="9" creationId="{CD645541-0598-34AE-F453-57AF38B692C2}"/>
          </ac:picMkLst>
        </pc:picChg>
      </pc:sldChg>
      <pc:sldChg chg="addSp modSp mod">
        <pc:chgData name="Victoria Johns" userId="ce5826ff-5543-4a3a-b771-cfc1aeeb9a7b" providerId="ADAL" clId="{A81F33ED-6845-4565-8748-786765AAE73A}" dt="2026-01-08T13:38:58.450" v="65" actId="1076"/>
        <pc:sldMkLst>
          <pc:docMk/>
          <pc:sldMk cId="0" sldId="269"/>
        </pc:sldMkLst>
        <pc:picChg chg="add mod">
          <ac:chgData name="Victoria Johns" userId="ce5826ff-5543-4a3a-b771-cfc1aeeb9a7b" providerId="ADAL" clId="{A81F33ED-6845-4565-8748-786765AAE73A}" dt="2026-01-08T13:38:58.450" v="65" actId="1076"/>
          <ac:picMkLst>
            <pc:docMk/>
            <pc:sldMk cId="0" sldId="269"/>
            <ac:picMk id="10" creationId="{6CD3A5AC-5EA7-FDB0-C91E-76DE7E9A4A10}"/>
          </ac:picMkLst>
        </pc:picChg>
      </pc:sldChg>
      <pc:sldChg chg="modSp mod">
        <pc:chgData name="Victoria Johns" userId="ce5826ff-5543-4a3a-b771-cfc1aeeb9a7b" providerId="ADAL" clId="{A81F33ED-6845-4565-8748-786765AAE73A}" dt="2026-01-08T13:35:50.950" v="47" actId="20577"/>
        <pc:sldMkLst>
          <pc:docMk/>
          <pc:sldMk cId="0" sldId="270"/>
        </pc:sldMkLst>
        <pc:spChg chg="mod">
          <ac:chgData name="Victoria Johns" userId="ce5826ff-5543-4a3a-b771-cfc1aeeb9a7b" providerId="ADAL" clId="{A81F33ED-6845-4565-8748-786765AAE73A}" dt="2026-01-08T13:35:50.950" v="47" actId="20577"/>
          <ac:spMkLst>
            <pc:docMk/>
            <pc:sldMk cId="0" sldId="270"/>
            <ac:spMk id="9" creationId="{00000000-0000-0000-0000-000000000000}"/>
          </ac:spMkLst>
        </pc:spChg>
      </pc:sldChg>
      <pc:sldChg chg="modSp mod">
        <pc:chgData name="Victoria Johns" userId="ce5826ff-5543-4a3a-b771-cfc1aeeb9a7b" providerId="ADAL" clId="{A81F33ED-6845-4565-8748-786765AAE73A}" dt="2026-01-12T09:19:35.731" v="217" actId="20577"/>
        <pc:sldMkLst>
          <pc:docMk/>
          <pc:sldMk cId="0" sldId="275"/>
        </pc:sldMkLst>
        <pc:spChg chg="mod">
          <ac:chgData name="Victoria Johns" userId="ce5826ff-5543-4a3a-b771-cfc1aeeb9a7b" providerId="ADAL" clId="{A81F33ED-6845-4565-8748-786765AAE73A}" dt="2026-01-12T09:19:35.731" v="217" actId="20577"/>
          <ac:spMkLst>
            <pc:docMk/>
            <pc:sldMk cId="0" sldId="275"/>
            <ac:spMk id="1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50" b="1" i="0">
                <a:solidFill>
                  <a:srgbClr val="2E2E2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2E2E2E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E2E2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2E2E2E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E2E2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50" b="1" i="0">
                <a:solidFill>
                  <a:srgbClr val="2E2E2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651839" y="8622330"/>
            <a:ext cx="4528810" cy="143838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892" y="385264"/>
            <a:ext cx="13997285" cy="11833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50" b="1" i="0">
                <a:solidFill>
                  <a:srgbClr val="2E2E2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63551" y="2420446"/>
            <a:ext cx="11193145" cy="4673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2E2E2E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CnEizgDCNY?si=jbcAGncyJbH2HS2z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RiX_bROvzhE?si=7F5XHh2_CBTyFZN6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l.mccallion@uwtsd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932325" y="2938103"/>
            <a:ext cx="330835" cy="7320915"/>
          </a:xfrm>
          <a:custGeom>
            <a:avLst/>
            <a:gdLst/>
            <a:ahLst/>
            <a:cxnLst/>
            <a:rect l="l" t="t" r="r" b="b"/>
            <a:pathLst>
              <a:path w="330834" h="7320915">
                <a:moveTo>
                  <a:pt x="330343" y="7320467"/>
                </a:moveTo>
                <a:lnTo>
                  <a:pt x="0" y="7320467"/>
                </a:lnTo>
                <a:lnTo>
                  <a:pt x="0" y="0"/>
                </a:lnTo>
                <a:lnTo>
                  <a:pt x="330343" y="0"/>
                </a:lnTo>
                <a:lnTo>
                  <a:pt x="330343" y="7320467"/>
                </a:lnTo>
                <a:close/>
              </a:path>
            </a:pathLst>
          </a:custGeom>
          <a:solidFill>
            <a:srgbClr val="0F0D1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340188" y="4857033"/>
            <a:ext cx="9367520" cy="2324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99285" marR="5080" indent="-1887220">
              <a:lnSpc>
                <a:spcPct val="107000"/>
              </a:lnSpc>
              <a:spcBef>
                <a:spcPts val="95"/>
              </a:spcBef>
            </a:pPr>
            <a:r>
              <a:rPr sz="7050" b="1" spc="-465" dirty="0">
                <a:solidFill>
                  <a:srgbClr val="2E2E2E"/>
                </a:solidFill>
                <a:latin typeface="Arial"/>
                <a:cs typeface="Arial"/>
              </a:rPr>
              <a:t>CREATIVE</a:t>
            </a:r>
            <a:r>
              <a:rPr sz="7050" b="1" spc="-60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7050" b="1" spc="-355" dirty="0">
                <a:solidFill>
                  <a:srgbClr val="2E2E2E"/>
                </a:solidFill>
                <a:latin typeface="Arial"/>
                <a:cs typeface="Arial"/>
              </a:rPr>
              <a:t>INDUSTRIES </a:t>
            </a:r>
            <a:r>
              <a:rPr sz="7050" b="1" spc="-420" dirty="0">
                <a:solidFill>
                  <a:srgbClr val="2E2E2E"/>
                </a:solidFill>
                <a:latin typeface="Arial"/>
                <a:cs typeface="Arial"/>
              </a:rPr>
              <a:t>ACTION</a:t>
            </a:r>
            <a:r>
              <a:rPr sz="7050" b="1" spc="-75" dirty="0">
                <a:solidFill>
                  <a:srgbClr val="2E2E2E"/>
                </a:solidFill>
                <a:latin typeface="Arial"/>
                <a:cs typeface="Arial"/>
              </a:rPr>
              <a:t> </a:t>
            </a:r>
            <a:r>
              <a:rPr sz="7050" b="1" spc="-530" dirty="0">
                <a:solidFill>
                  <a:srgbClr val="2E2E2E"/>
                </a:solidFill>
                <a:latin typeface="Arial"/>
                <a:cs typeface="Arial"/>
              </a:rPr>
              <a:t>PLAN</a:t>
            </a:r>
            <a:endParaRPr sz="7050">
              <a:latin typeface="Arial"/>
              <a:cs typeface="Arial"/>
            </a:endParaRPr>
          </a:p>
        </p:txBody>
      </p: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6709427" y="3370986"/>
            <a:ext cx="4869180" cy="6864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300" spc="-365" dirty="0"/>
              <a:t>LEVEL</a:t>
            </a:r>
            <a:r>
              <a:rPr sz="4300" spc="-35" dirty="0"/>
              <a:t> </a:t>
            </a:r>
            <a:r>
              <a:rPr sz="4300" spc="-185" dirty="0"/>
              <a:t>6:</a:t>
            </a:r>
            <a:r>
              <a:rPr sz="4300" spc="-110" dirty="0"/>
              <a:t> </a:t>
            </a:r>
            <a:r>
              <a:rPr sz="4300" spc="-165" dirty="0"/>
              <a:t>ADPA6004</a:t>
            </a:r>
            <a:endParaRPr sz="4300"/>
          </a:p>
        </p:txBody>
      </p:sp>
      <p:sp>
        <p:nvSpPr>
          <p:cNvPr id="10" name="object 10"/>
          <p:cNvSpPr txBox="1"/>
          <p:nvPr/>
        </p:nvSpPr>
        <p:spPr>
          <a:xfrm>
            <a:off x="1376353" y="8953073"/>
            <a:ext cx="3107055" cy="3143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60" dirty="0">
                <a:solidFill>
                  <a:srgbClr val="4D4D4D"/>
                </a:solidFill>
                <a:latin typeface="Lucida Sans Unicode"/>
                <a:cs typeface="Lucida Sans Unicode"/>
              </a:rPr>
              <a:t>Module</a:t>
            </a:r>
            <a:r>
              <a:rPr sz="1900" spc="-200" dirty="0">
                <a:solidFill>
                  <a:srgbClr val="4D4D4D"/>
                </a:solidFill>
                <a:latin typeface="Lucida Sans Unicode"/>
                <a:cs typeface="Lucida Sans Unicode"/>
              </a:rPr>
              <a:t> </a:t>
            </a:r>
            <a:r>
              <a:rPr sz="1900" spc="-35" dirty="0">
                <a:solidFill>
                  <a:srgbClr val="4D4D4D"/>
                </a:solidFill>
                <a:latin typeface="Lucida Sans Unicode"/>
                <a:cs typeface="Lucida Sans Unicode"/>
              </a:rPr>
              <a:t>Lead:</a:t>
            </a:r>
            <a:r>
              <a:rPr sz="1900" spc="-195" dirty="0">
                <a:solidFill>
                  <a:srgbClr val="4D4D4D"/>
                </a:solidFill>
                <a:latin typeface="Lucida Sans Unicode"/>
                <a:cs typeface="Lucida Sans Unicode"/>
              </a:rPr>
              <a:t> </a:t>
            </a:r>
            <a:r>
              <a:rPr lang="en-GB" sz="1900" spc="-195" dirty="0">
                <a:solidFill>
                  <a:srgbClr val="4D4D4D"/>
                </a:solidFill>
                <a:latin typeface="Lucida Sans Unicode"/>
                <a:cs typeface="Lucida Sans Unicode"/>
              </a:rPr>
              <a:t>Angharad Lee</a:t>
            </a:r>
            <a:endParaRPr sz="1900" dirty="0">
              <a:latin typeface="Lucida Sans Unicode"/>
              <a:cs typeface="Lucida Sans Unicod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5329" y="-87"/>
            <a:ext cx="18263235" cy="10287635"/>
            <a:chOff x="25329" y="-87"/>
            <a:chExt cx="18263235" cy="10287635"/>
          </a:xfrm>
        </p:grpSpPr>
        <p:sp>
          <p:nvSpPr>
            <p:cNvPr id="4" name="object 4"/>
            <p:cNvSpPr/>
            <p:nvPr/>
          </p:nvSpPr>
          <p:spPr>
            <a:xfrm>
              <a:off x="25323" y="-64"/>
              <a:ext cx="10069830" cy="4773295"/>
            </a:xfrm>
            <a:custGeom>
              <a:avLst/>
              <a:gdLst/>
              <a:ahLst/>
              <a:cxnLst/>
              <a:rect l="l" t="t" r="r" b="b"/>
              <a:pathLst>
                <a:path w="10069830" h="4773295">
                  <a:moveTo>
                    <a:pt x="10069830" y="0"/>
                  </a:moveTo>
                  <a:lnTo>
                    <a:pt x="320814" y="0"/>
                  </a:lnTo>
                  <a:lnTo>
                    <a:pt x="0" y="76"/>
                  </a:lnTo>
                  <a:lnTo>
                    <a:pt x="0" y="4773180"/>
                  </a:lnTo>
                  <a:lnTo>
                    <a:pt x="330339" y="4773180"/>
                  </a:lnTo>
                  <a:lnTo>
                    <a:pt x="330339" y="330352"/>
                  </a:lnTo>
                  <a:lnTo>
                    <a:pt x="10069830" y="330352"/>
                  </a:lnTo>
                  <a:lnTo>
                    <a:pt x="1006983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323" y="-76"/>
              <a:ext cx="18237835" cy="10282555"/>
            </a:xfrm>
            <a:custGeom>
              <a:avLst/>
              <a:gdLst/>
              <a:ahLst/>
              <a:cxnLst/>
              <a:rect l="l" t="t" r="r" b="b"/>
              <a:pathLst>
                <a:path w="18237835" h="10282555">
                  <a:moveTo>
                    <a:pt x="18072177" y="9928149"/>
                  </a:moveTo>
                  <a:lnTo>
                    <a:pt x="17381817" y="9928149"/>
                  </a:lnTo>
                  <a:lnTo>
                    <a:pt x="3429901" y="9928187"/>
                  </a:lnTo>
                  <a:lnTo>
                    <a:pt x="330339" y="9928149"/>
                  </a:lnTo>
                  <a:lnTo>
                    <a:pt x="330339" y="4773193"/>
                  </a:lnTo>
                  <a:lnTo>
                    <a:pt x="0" y="4773193"/>
                  </a:lnTo>
                  <a:lnTo>
                    <a:pt x="0" y="10281933"/>
                  </a:lnTo>
                  <a:lnTo>
                    <a:pt x="330339" y="10281933"/>
                  </a:lnTo>
                  <a:lnTo>
                    <a:pt x="330339" y="10258488"/>
                  </a:lnTo>
                  <a:lnTo>
                    <a:pt x="3308680" y="10258488"/>
                  </a:lnTo>
                  <a:lnTo>
                    <a:pt x="17436034" y="10258527"/>
                  </a:lnTo>
                  <a:lnTo>
                    <a:pt x="18072177" y="10258488"/>
                  </a:lnTo>
                  <a:lnTo>
                    <a:pt x="18072177" y="9928149"/>
                  </a:lnTo>
                  <a:close/>
                </a:path>
                <a:path w="18237835" h="10282555">
                  <a:moveTo>
                    <a:pt x="18237683" y="0"/>
                  </a:moveTo>
                  <a:lnTo>
                    <a:pt x="10069411" y="0"/>
                  </a:lnTo>
                  <a:lnTo>
                    <a:pt x="10069411" y="330339"/>
                  </a:lnTo>
                  <a:lnTo>
                    <a:pt x="17907000" y="330339"/>
                  </a:lnTo>
                  <a:lnTo>
                    <a:pt x="17907000" y="3004147"/>
                  </a:lnTo>
                  <a:lnTo>
                    <a:pt x="18237340" y="3004147"/>
                  </a:lnTo>
                  <a:lnTo>
                    <a:pt x="18237340" y="330339"/>
                  </a:lnTo>
                  <a:lnTo>
                    <a:pt x="18237683" y="330339"/>
                  </a:lnTo>
                  <a:lnTo>
                    <a:pt x="18237683" y="0"/>
                  </a:lnTo>
                  <a:close/>
                </a:path>
              </a:pathLst>
            </a:custGeom>
            <a:solidFill>
              <a:srgbClr val="0F0D1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97478" y="1300358"/>
              <a:ext cx="5846112" cy="185478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0501" y="330343"/>
              <a:ext cx="18097498" cy="99566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3499" y="2108920"/>
              <a:ext cx="133350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3499" y="3651970"/>
              <a:ext cx="133350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3499" y="4680670"/>
              <a:ext cx="133350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3499" y="5709370"/>
              <a:ext cx="133350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3499" y="6738070"/>
              <a:ext cx="133350" cy="1333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33499" y="7766769"/>
              <a:ext cx="133350" cy="13334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3499" y="9309819"/>
              <a:ext cx="133350" cy="133349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641971" y="1846017"/>
            <a:ext cx="10568305" cy="7740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62890">
              <a:lnSpc>
                <a:spcPct val="116399"/>
              </a:lnSpc>
              <a:spcBef>
                <a:spcPts val="100"/>
              </a:spcBef>
            </a:pPr>
            <a:r>
              <a:rPr sz="29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Purpose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Action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Plan: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structured,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strategic career</a:t>
            </a:r>
            <a:r>
              <a:rPr sz="2900" spc="-3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development</a:t>
            </a:r>
            <a:endParaRPr sz="2900" dirty="0">
              <a:latin typeface="Lucida Sans Unicode"/>
              <a:cs typeface="Lucida Sans Unicode"/>
            </a:endParaRPr>
          </a:p>
          <a:p>
            <a:pPr marL="12700" marR="1869439">
              <a:lnSpc>
                <a:spcPts val="8100"/>
              </a:lnSpc>
              <a:spcBef>
                <a:spcPts val="1040"/>
              </a:spcBef>
            </a:pPr>
            <a:r>
              <a:rPr sz="29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Supports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900" spc="-2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Industries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module</a:t>
            </a:r>
            <a:r>
              <a:rPr sz="2900" spc="-2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outcomes </a:t>
            </a:r>
            <a:r>
              <a:rPr sz="29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Showcasing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technical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skills</a:t>
            </a:r>
            <a:endParaRPr sz="2900" dirty="0">
              <a:latin typeface="Lucida Sans Unicode"/>
              <a:cs typeface="Lucida Sans Unicode"/>
            </a:endParaRPr>
          </a:p>
          <a:p>
            <a:pPr marL="12700" marR="469900">
              <a:lnSpc>
                <a:spcPts val="8100"/>
              </a:lnSpc>
            </a:pPr>
            <a:r>
              <a:rPr sz="29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Demonstrating</a:t>
            </a:r>
            <a:r>
              <a:rPr sz="29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self-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awareness</a:t>
            </a:r>
            <a:r>
              <a:rPr sz="29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00" spc="-26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employability</a:t>
            </a:r>
            <a:r>
              <a:rPr sz="29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readiness </a:t>
            </a:r>
            <a:r>
              <a:rPr sz="2900" spc="-150" dirty="0">
                <a:solidFill>
                  <a:srgbClr val="2E2E2E"/>
                </a:solidFill>
                <a:latin typeface="Lucida Sans Unicode"/>
                <a:cs typeface="Lucida Sans Unicode"/>
              </a:rPr>
              <a:t>Linking</a:t>
            </a:r>
            <a:r>
              <a:rPr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training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practice</a:t>
            </a:r>
            <a:endParaRPr sz="2900" dirty="0">
              <a:latin typeface="Lucida Sans Unicode"/>
              <a:cs typeface="Lucida Sans Unicode"/>
            </a:endParaRPr>
          </a:p>
          <a:p>
            <a:pPr marL="12700" marR="492759">
              <a:lnSpc>
                <a:spcPct val="116399"/>
              </a:lnSpc>
              <a:spcBef>
                <a:spcPts val="3005"/>
              </a:spcBef>
            </a:pPr>
            <a:r>
              <a:rPr sz="29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Connection</a:t>
            </a:r>
            <a:r>
              <a:rPr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chosen</a:t>
            </a:r>
            <a:r>
              <a:rPr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specialism</a:t>
            </a:r>
            <a:r>
              <a:rPr sz="29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(e.g.</a:t>
            </a:r>
            <a:r>
              <a:rPr lang="en-GB" sz="29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,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musical </a:t>
            </a:r>
            <a:r>
              <a:rPr sz="29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theatre,</a:t>
            </a:r>
            <a:r>
              <a:rPr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lang="en-GB" sz="2900" spc="-285" dirty="0">
                <a:solidFill>
                  <a:srgbClr val="2E2E2E"/>
                </a:solidFill>
                <a:latin typeface="Lucida Sans Unicode" panose="020B0602030504020204" pitchFamily="34" charset="0"/>
                <a:cs typeface="Lucida Sans Unicode" panose="020B0602030504020204" pitchFamily="34" charset="0"/>
              </a:rPr>
              <a:t>teaching, performing</a:t>
            </a:r>
            <a:r>
              <a:rPr lang="en-GB"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,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9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direction)</a:t>
            </a:r>
            <a:endParaRPr sz="29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65"/>
              </a:spcBef>
            </a:pPr>
            <a:endParaRPr sz="29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9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Overview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aims,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objectives,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rationale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29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career</a:t>
            </a:r>
            <a:r>
              <a:rPr sz="29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direction</a:t>
            </a:r>
            <a:endParaRPr sz="2900" dirty="0">
              <a:latin typeface="Lucida Sans Unicode"/>
              <a:cs typeface="Lucida Sans Unicode"/>
            </a:endParaRPr>
          </a:p>
        </p:txBody>
      </p: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97790">
              <a:lnSpc>
                <a:spcPct val="100000"/>
              </a:lnSpc>
              <a:spcBef>
                <a:spcPts val="95"/>
              </a:spcBef>
            </a:pPr>
            <a:r>
              <a:rPr spc="-105" dirty="0"/>
              <a:t>Introduction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16000" y="2316172"/>
            <a:ext cx="16435705" cy="6145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Aim:</a:t>
            </a:r>
            <a:endParaRPr sz="2950">
              <a:latin typeface="Lucida Sans Unicode"/>
              <a:cs typeface="Lucida Sans Unicode"/>
            </a:endParaRPr>
          </a:p>
          <a:p>
            <a:pPr marL="12700" marR="5080">
              <a:lnSpc>
                <a:spcPct val="114700"/>
              </a:lnSpc>
              <a:spcBef>
                <a:spcPts val="4054"/>
              </a:spcBef>
            </a:pP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critically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plan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implement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next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stage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progression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within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the </a:t>
            </a:r>
            <a:r>
              <a:rPr sz="295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performing</a:t>
            </a:r>
            <a:r>
              <a:rPr sz="295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arts/creative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industries.</a:t>
            </a:r>
            <a:endParaRPr sz="29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95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Objectives:</a:t>
            </a:r>
            <a:endParaRPr sz="295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950">
              <a:latin typeface="Lucida Sans Unicode"/>
              <a:cs typeface="Lucida Sans Unicode"/>
            </a:endParaRPr>
          </a:p>
          <a:p>
            <a:pPr marL="649605" indent="-368300">
              <a:lnSpc>
                <a:spcPct val="100000"/>
              </a:lnSpc>
              <a:buAutoNum type="arabicPeriod"/>
              <a:tabLst>
                <a:tab pos="649605" algn="l"/>
              </a:tabLst>
            </a:pP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Evaluate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my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current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strengths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development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needs</a:t>
            </a:r>
            <a:endParaRPr sz="2950">
              <a:latin typeface="Lucida Sans Unicode"/>
              <a:cs typeface="Lucida Sans Unicode"/>
            </a:endParaRPr>
          </a:p>
          <a:p>
            <a:pPr marL="649605" indent="-368300">
              <a:lnSpc>
                <a:spcPct val="100000"/>
              </a:lnSpc>
              <a:spcBef>
                <a:spcPts val="520"/>
              </a:spcBef>
              <a:buAutoNum type="arabicPeriod"/>
              <a:tabLst>
                <a:tab pos="649605" algn="l"/>
              </a:tabLst>
            </a:pPr>
            <a:r>
              <a:rPr sz="295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realistic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evidence-</a:t>
            </a:r>
            <a:r>
              <a:rPr sz="295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based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SMARTIE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goals</a:t>
            </a:r>
            <a:endParaRPr sz="2950">
              <a:latin typeface="Lucida Sans Unicode"/>
              <a:cs typeface="Lucida Sans Unicode"/>
            </a:endParaRPr>
          </a:p>
          <a:p>
            <a:pPr marL="295910" marR="4617720" indent="-15240">
              <a:lnSpc>
                <a:spcPts val="4060"/>
              </a:lnSpc>
              <a:spcBef>
                <a:spcPts val="95"/>
              </a:spcBef>
              <a:buAutoNum type="arabicPeriod"/>
              <a:tabLst>
                <a:tab pos="648970" algn="l"/>
              </a:tabLst>
            </a:pPr>
            <a:r>
              <a:rPr sz="295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	Identify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strategies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marketing,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networking,</a:t>
            </a:r>
            <a:r>
              <a:rPr sz="295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employability </a:t>
            </a:r>
            <a:r>
              <a:rPr sz="2950" spc="-170" dirty="0">
                <a:solidFill>
                  <a:srgbClr val="2E2E2E"/>
                </a:solidFill>
                <a:latin typeface="Lucida Sans Unicode"/>
                <a:cs typeface="Lucida Sans Unicode"/>
              </a:rPr>
              <a:t>4.</a:t>
            </a:r>
            <a:r>
              <a:rPr sz="2950" spc="-6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Integrate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findings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95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support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informed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career</a:t>
            </a:r>
            <a:r>
              <a:rPr sz="295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decisions </a:t>
            </a:r>
            <a:r>
              <a:rPr sz="2950" spc="-190" dirty="0">
                <a:solidFill>
                  <a:srgbClr val="2E2E2E"/>
                </a:solidFill>
                <a:latin typeface="Lucida Sans Unicode"/>
                <a:cs typeface="Lucida Sans Unicode"/>
              </a:rPr>
              <a:t>5.</a:t>
            </a:r>
            <a:r>
              <a:rPr sz="2950" spc="-6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Establish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clear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timelines</a:t>
            </a:r>
            <a:r>
              <a:rPr sz="295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evaluation</a:t>
            </a:r>
            <a:r>
              <a:rPr sz="295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95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methods</a:t>
            </a:r>
            <a:endParaRPr sz="2950">
              <a:latin typeface="Lucida Sans Unicode"/>
              <a:cs typeface="Lucida Sans Unicode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6987" rIns="0" bIns="0" rtlCol="0">
            <a:spAutoFit/>
          </a:bodyPr>
          <a:lstStyle/>
          <a:p>
            <a:pPr marL="27940">
              <a:lnSpc>
                <a:spcPct val="100000"/>
              </a:lnSpc>
              <a:spcBef>
                <a:spcPts val="100"/>
              </a:spcBef>
            </a:pPr>
            <a:r>
              <a:rPr sz="4350" spc="-260" dirty="0"/>
              <a:t>Aims</a:t>
            </a:r>
            <a:r>
              <a:rPr sz="4350" spc="-55" dirty="0"/>
              <a:t> </a:t>
            </a:r>
            <a:r>
              <a:rPr sz="4350" spc="-165" dirty="0"/>
              <a:t>and</a:t>
            </a:r>
            <a:r>
              <a:rPr sz="4350" spc="-120" dirty="0"/>
              <a:t> </a:t>
            </a:r>
            <a:r>
              <a:rPr sz="4350" spc="-170" dirty="0"/>
              <a:t>Objectives</a:t>
            </a:r>
            <a:endParaRPr sz="435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115429" y="9235016"/>
              <a:ext cx="2784972" cy="8899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019571" y="882472"/>
            <a:ext cx="12440920" cy="6851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300" spc="-50" dirty="0"/>
              <a:t>Self-</a:t>
            </a:r>
            <a:r>
              <a:rPr sz="4300" spc="-220" dirty="0"/>
              <a:t>Assessment</a:t>
            </a:r>
            <a:r>
              <a:rPr sz="4300" spc="-80" dirty="0"/>
              <a:t> </a:t>
            </a:r>
            <a:r>
              <a:rPr sz="4300" spc="-145" dirty="0"/>
              <a:t>(Strengths</a:t>
            </a:r>
            <a:r>
              <a:rPr sz="4300" spc="-65" dirty="0"/>
              <a:t> </a:t>
            </a:r>
            <a:r>
              <a:rPr sz="4300" spc="-375" dirty="0"/>
              <a:t>&amp;</a:t>
            </a:r>
            <a:r>
              <a:rPr sz="4300" spc="-30" dirty="0"/>
              <a:t> </a:t>
            </a:r>
            <a:r>
              <a:rPr sz="4300" spc="-155" dirty="0"/>
              <a:t>Development</a:t>
            </a:r>
            <a:r>
              <a:rPr sz="4300" spc="-60" dirty="0"/>
              <a:t> </a:t>
            </a:r>
            <a:r>
              <a:rPr sz="4300" spc="-70" dirty="0"/>
              <a:t>Areas)</a:t>
            </a:r>
            <a:endParaRPr sz="4300"/>
          </a:p>
        </p:txBody>
      </p:sp>
      <p:sp>
        <p:nvSpPr>
          <p:cNvPr id="6" name="object 6"/>
          <p:cNvSpPr txBox="1"/>
          <p:nvPr/>
        </p:nvSpPr>
        <p:spPr>
          <a:xfrm>
            <a:off x="1016000" y="2943847"/>
            <a:ext cx="15723235" cy="505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Strong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technical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55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performance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skills</a:t>
            </a:r>
            <a:r>
              <a:rPr sz="26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developed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through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training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practice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Need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build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stronger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academic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writing</a:t>
            </a:r>
            <a:r>
              <a:rPr sz="26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5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skills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reports</a:t>
            </a:r>
            <a:endParaRPr sz="2600">
              <a:latin typeface="Lucida Sans Unicode"/>
              <a:cs typeface="Lucida Sans Unicode"/>
            </a:endParaRPr>
          </a:p>
          <a:p>
            <a:pPr marL="12700" marR="1705610">
              <a:lnSpc>
                <a:spcPct val="115399"/>
              </a:lnSpc>
              <a:spcBef>
                <a:spcPts val="3600"/>
              </a:spcBef>
            </a:pPr>
            <a:r>
              <a:rPr sz="2600" spc="70" dirty="0">
                <a:solidFill>
                  <a:srgbClr val="2E2E2E"/>
                </a:solidFill>
                <a:latin typeface="Lucida Sans Unicode"/>
                <a:cs typeface="Lucida Sans Unicode"/>
              </a:rPr>
              <a:t>Effective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collaboration,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teamwork,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communication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rehearsals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group</a:t>
            </a:r>
            <a:r>
              <a:rPr sz="26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projects </a:t>
            </a:r>
            <a:r>
              <a:rPr sz="26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Improve</a:t>
            </a:r>
            <a:r>
              <a:rPr sz="26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confidence</a:t>
            </a:r>
            <a:r>
              <a:rPr sz="26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in </a:t>
            </a:r>
            <a:r>
              <a:rPr sz="26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digital</a:t>
            </a:r>
            <a:r>
              <a:rPr sz="26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self-</a:t>
            </a:r>
            <a:r>
              <a:rPr sz="26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promotion</a:t>
            </a:r>
            <a:r>
              <a:rPr sz="26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online</a:t>
            </a:r>
            <a:r>
              <a:rPr sz="26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branding</a:t>
            </a:r>
            <a:endParaRPr sz="26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26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Reliable,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organised,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committed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meeting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deadlines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production</a:t>
            </a:r>
            <a:r>
              <a:rPr sz="26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goals</a:t>
            </a:r>
            <a:endParaRPr sz="26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6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Expand</a:t>
            </a:r>
            <a:r>
              <a:rPr sz="26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understanding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structures,</a:t>
            </a:r>
            <a:r>
              <a:rPr sz="26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funding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routes,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employment</a:t>
            </a:r>
            <a:r>
              <a:rPr sz="26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35" dirty="0">
                <a:solidFill>
                  <a:srgbClr val="2E2E2E"/>
                </a:solidFill>
                <a:latin typeface="Lucida Sans Unicode"/>
                <a:cs typeface="Lucida Sans Unicode"/>
              </a:rPr>
              <a:t>pathways</a:t>
            </a:r>
            <a:endParaRPr sz="2600">
              <a:latin typeface="Lucida Sans Unicode"/>
              <a:cs typeface="Lucida Sans Unicode"/>
            </a:endParaRPr>
          </a:p>
          <a:p>
            <a:pPr marL="12700" marR="4455160">
              <a:lnSpc>
                <a:spcPct val="115399"/>
              </a:lnSpc>
              <a:spcBef>
                <a:spcPts val="3600"/>
              </a:spcBef>
            </a:pP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Adaptable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different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choreographic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55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6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65" dirty="0">
                <a:solidFill>
                  <a:srgbClr val="2E2E2E"/>
                </a:solidFill>
                <a:latin typeface="Lucida Sans Unicode"/>
                <a:cs typeface="Lucida Sans Unicode"/>
              </a:rPr>
              <a:t>styles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feedback Develop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clearer</a:t>
            </a:r>
            <a:r>
              <a:rPr sz="26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long-</a:t>
            </a:r>
            <a:r>
              <a:rPr sz="26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term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50" dirty="0">
                <a:solidFill>
                  <a:srgbClr val="2E2E2E"/>
                </a:solidFill>
                <a:latin typeface="Lucida Sans Unicode"/>
                <a:cs typeface="Lucida Sans Unicode"/>
              </a:rPr>
              <a:t>career</a:t>
            </a:r>
            <a:r>
              <a:rPr sz="26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planning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6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goal-</a:t>
            </a:r>
            <a:r>
              <a:rPr sz="2600" dirty="0">
                <a:solidFill>
                  <a:srgbClr val="2E2E2E"/>
                </a:solidFill>
                <a:latin typeface="Lucida Sans Unicode"/>
                <a:cs typeface="Lucida Sans Unicode"/>
              </a:rPr>
              <a:t>setting</a:t>
            </a:r>
            <a:r>
              <a:rPr sz="26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600" spc="45" dirty="0">
                <a:solidFill>
                  <a:srgbClr val="2E2E2E"/>
                </a:solidFill>
                <a:latin typeface="Lucida Sans Unicode"/>
                <a:cs typeface="Lucida Sans Unicode"/>
              </a:rPr>
              <a:t>strategies</a:t>
            </a:r>
            <a:endParaRPr sz="26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1200150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771775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4343400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6438900"/>
              <a:ext cx="133349" cy="133348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663551" y="939781"/>
            <a:ext cx="12907010" cy="6311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13740">
              <a:lnSpc>
                <a:spcPct val="114599"/>
              </a:lnSpc>
              <a:spcBef>
                <a:spcPts val="100"/>
              </a:spcBef>
            </a:pPr>
            <a:r>
              <a:rPr sz="3000" spc="80" dirty="0">
                <a:solidFill>
                  <a:srgbClr val="2E2E2E"/>
                </a:solidFill>
                <a:latin typeface="Lucida Sans Unicode"/>
                <a:cs typeface="Lucida Sans Unicode"/>
              </a:rPr>
              <a:t>Be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honest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reflective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60" dirty="0">
                <a:solidFill>
                  <a:srgbClr val="2E2E2E"/>
                </a:solidFill>
                <a:latin typeface="Lucida Sans Unicode"/>
                <a:cs typeface="Lucida Sans Unicode"/>
              </a:rPr>
              <a:t>—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this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section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helps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identify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where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next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steps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should</a:t>
            </a:r>
            <a:r>
              <a:rPr sz="3000" spc="-2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focus.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1680210">
              <a:lnSpc>
                <a:spcPct val="114599"/>
              </a:lnSpc>
              <a:spcBef>
                <a:spcPts val="4120"/>
              </a:spcBef>
            </a:pP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Could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you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80" dirty="0">
                <a:solidFill>
                  <a:srgbClr val="2E2E2E"/>
                </a:solidFill>
                <a:latin typeface="Lucida Sans Unicode"/>
                <a:cs typeface="Lucida Sans Unicode"/>
              </a:rPr>
              <a:t>link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reflections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(feedback,</a:t>
            </a:r>
            <a:r>
              <a:rPr lang="en-GB"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assessments,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experience)?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5080">
              <a:lnSpc>
                <a:spcPct val="114599"/>
              </a:lnSpc>
              <a:spcBef>
                <a:spcPts val="4125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Use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reflective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models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such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as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Gibbs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(1988),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Schön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(1983),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Moon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(2013) to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structure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analysis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(e.g.,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what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happened,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what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you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learned,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and what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0" dirty="0">
                <a:solidFill>
                  <a:srgbClr val="2E2E2E"/>
                </a:solidFill>
                <a:latin typeface="Lucida Sans Unicode"/>
                <a:cs typeface="Lucida Sans Unicode"/>
              </a:rPr>
              <a:t>you’ll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do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next).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676275">
              <a:lnSpc>
                <a:spcPct val="114599"/>
              </a:lnSpc>
              <a:spcBef>
                <a:spcPts val="4125"/>
              </a:spcBef>
            </a:pP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These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insights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should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inform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SMARTIE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goals,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timeline,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future actions.</a:t>
            </a:r>
            <a:endParaRPr sz="3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104900" y="2204836"/>
            <a:ext cx="5362575" cy="6431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25"/>
              </a:lnSpc>
            </a:pPr>
            <a:r>
              <a:rPr sz="1200" spc="-10" dirty="0">
                <a:latin typeface="Arial"/>
                <a:cs typeface="Arial"/>
              </a:rPr>
              <a:t>Strengths</a:t>
            </a:r>
            <a:endParaRPr sz="1200">
              <a:latin typeface="Arial"/>
              <a:cs typeface="Arial"/>
            </a:endParaRPr>
          </a:p>
          <a:p>
            <a:pPr marR="271145"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Strong performance and creative skillset developed through degree </a:t>
            </a:r>
            <a:r>
              <a:rPr sz="1200" spc="-10" dirty="0">
                <a:latin typeface="Arial"/>
                <a:cs typeface="Arial"/>
              </a:rPr>
              <a:t>training </a:t>
            </a:r>
            <a:r>
              <a:rPr sz="1200" dirty="0">
                <a:latin typeface="Arial"/>
                <a:cs typeface="Arial"/>
              </a:rPr>
              <a:t>Versatile across multiple dance and performance </a:t>
            </a:r>
            <a:r>
              <a:rPr sz="1200" spc="-10" dirty="0">
                <a:latin typeface="Arial"/>
                <a:cs typeface="Arial"/>
              </a:rPr>
              <a:t>styles</a:t>
            </a:r>
            <a:endParaRPr sz="1200">
              <a:latin typeface="Arial"/>
              <a:cs typeface="Arial"/>
            </a:endParaRPr>
          </a:p>
          <a:p>
            <a:pPr marR="152400"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Good understanding of rehearsal discipline, time management, and </a:t>
            </a:r>
            <a:r>
              <a:rPr sz="1200" spc="-10" dirty="0">
                <a:latin typeface="Arial"/>
                <a:cs typeface="Arial"/>
              </a:rPr>
              <a:t>feedback </a:t>
            </a:r>
            <a:r>
              <a:rPr sz="1200" dirty="0">
                <a:latin typeface="Arial"/>
                <a:cs typeface="Arial"/>
              </a:rPr>
              <a:t>Professional attitude and commitment to </a:t>
            </a:r>
            <a:r>
              <a:rPr sz="1200" spc="-10" dirty="0">
                <a:latin typeface="Arial"/>
                <a:cs typeface="Arial"/>
              </a:rPr>
              <a:t>improvement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75"/>
              </a:spcBef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spc="-10" dirty="0">
                <a:latin typeface="Arial"/>
                <a:cs typeface="Arial"/>
              </a:rPr>
              <a:t>Opportunities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Expanding creative industries sector with new digital and live performance </a:t>
            </a:r>
            <a:r>
              <a:rPr sz="1200" spc="-10" dirty="0">
                <a:latin typeface="Arial"/>
                <a:cs typeface="Arial"/>
              </a:rPr>
              <a:t>roles </a:t>
            </a:r>
            <a:r>
              <a:rPr sz="1200" dirty="0">
                <a:latin typeface="Arial"/>
                <a:cs typeface="Arial"/>
              </a:rPr>
              <a:t>Access to postgraduate training, short courses, and </a:t>
            </a:r>
            <a:r>
              <a:rPr sz="1200" spc="-10" dirty="0">
                <a:latin typeface="Arial"/>
                <a:cs typeface="Arial"/>
              </a:rPr>
              <a:t>residencies</a:t>
            </a:r>
            <a:endParaRPr sz="1200">
              <a:latin typeface="Arial"/>
              <a:cs typeface="Arial"/>
            </a:endParaRPr>
          </a:p>
          <a:p>
            <a:pPr marR="203200"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Emerging trends in digital content, choreography, and teaching </a:t>
            </a:r>
            <a:r>
              <a:rPr sz="1200" spc="-10" dirty="0">
                <a:latin typeface="Arial"/>
                <a:cs typeface="Arial"/>
              </a:rPr>
              <a:t>opportunities </a:t>
            </a:r>
            <a:r>
              <a:rPr sz="1200" dirty="0">
                <a:latin typeface="Arial"/>
                <a:cs typeface="Arial"/>
              </a:rPr>
              <a:t>Networking through festivals, showcases, and social </a:t>
            </a:r>
            <a:r>
              <a:rPr sz="1200" spc="-10" dirty="0">
                <a:latin typeface="Arial"/>
                <a:cs typeface="Arial"/>
              </a:rPr>
              <a:t>media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961225" y="2204836"/>
            <a:ext cx="5396230" cy="6431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25"/>
              </a:lnSpc>
            </a:pPr>
            <a:r>
              <a:rPr sz="1200" spc="-10" dirty="0">
                <a:latin typeface="Arial"/>
                <a:cs typeface="Arial"/>
              </a:rPr>
              <a:t>Weaknesses</a:t>
            </a:r>
            <a:endParaRPr sz="1200">
              <a:latin typeface="Arial"/>
              <a:cs typeface="Arial"/>
            </a:endParaRPr>
          </a:p>
          <a:p>
            <a:pPr marR="1465580"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Limited professional industry credits or paid </a:t>
            </a:r>
            <a:r>
              <a:rPr sz="1200" spc="-10" dirty="0">
                <a:latin typeface="Arial"/>
                <a:cs typeface="Arial"/>
              </a:rPr>
              <a:t>experience </a:t>
            </a:r>
            <a:r>
              <a:rPr sz="1200" dirty="0">
                <a:latin typeface="Arial"/>
                <a:cs typeface="Arial"/>
              </a:rPr>
              <a:t>Need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to build confidence in networking and self-</a:t>
            </a:r>
            <a:r>
              <a:rPr sz="1200" spc="-10" dirty="0">
                <a:latin typeface="Arial"/>
                <a:cs typeface="Arial"/>
              </a:rPr>
              <a:t>promotion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Limited knowledge of business administration, contracts, and tax </a:t>
            </a:r>
            <a:r>
              <a:rPr sz="1200" spc="-10" dirty="0">
                <a:latin typeface="Arial"/>
                <a:cs typeface="Arial"/>
              </a:rPr>
              <a:t>responsibilities </a:t>
            </a:r>
            <a:r>
              <a:rPr sz="1200" dirty="0">
                <a:latin typeface="Arial"/>
                <a:cs typeface="Arial"/>
              </a:rPr>
              <a:t>Need to develop consistency in maintaining a digital portfolio and CV </a:t>
            </a:r>
            <a:r>
              <a:rPr sz="1200" spc="-10" dirty="0">
                <a:latin typeface="Arial"/>
                <a:cs typeface="Arial"/>
              </a:rPr>
              <a:t>updates Threats</a:t>
            </a:r>
            <a:endParaRPr sz="1200">
              <a:latin typeface="Arial"/>
              <a:cs typeface="Arial"/>
            </a:endParaRPr>
          </a:p>
          <a:p>
            <a:pPr marR="636905">
              <a:lnSpc>
                <a:spcPct val="380400"/>
              </a:lnSpc>
            </a:pPr>
            <a:r>
              <a:rPr sz="1200" dirty="0">
                <a:latin typeface="Arial"/>
                <a:cs typeface="Arial"/>
              </a:rPr>
              <a:t>High competition for entry-level contracts and agency </a:t>
            </a:r>
            <a:r>
              <a:rPr sz="1200" spc="-10" dirty="0">
                <a:latin typeface="Arial"/>
                <a:cs typeface="Arial"/>
              </a:rPr>
              <a:t>representation </a:t>
            </a:r>
            <a:r>
              <a:rPr sz="1200" dirty="0">
                <a:latin typeface="Arial"/>
                <a:cs typeface="Arial"/>
              </a:rPr>
              <a:t>Financial instability or freelance insecurity in early career </a:t>
            </a:r>
            <a:r>
              <a:rPr sz="1200" spc="-10" dirty="0">
                <a:latin typeface="Arial"/>
                <a:cs typeface="Arial"/>
              </a:rPr>
              <a:t>stages</a:t>
            </a:r>
            <a:r>
              <a:rPr sz="1200" spc="50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Rapid changes in industry technology and audience </a:t>
            </a:r>
            <a:r>
              <a:rPr sz="1200" spc="-10" dirty="0">
                <a:latin typeface="Arial"/>
                <a:cs typeface="Arial"/>
              </a:rPr>
              <a:t>demands </a:t>
            </a:r>
            <a:r>
              <a:rPr sz="1200" dirty="0">
                <a:latin typeface="Arial"/>
                <a:cs typeface="Arial"/>
              </a:rPr>
              <a:t>Oversaturation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popular performance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markets (commercial,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MT,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etc.)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1023955" y="1957037"/>
          <a:ext cx="13712190" cy="6953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56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56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>
                        <a:alpha val="94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30980" y="8918231"/>
            <a:ext cx="3152774" cy="1123949"/>
          </a:xfrm>
          <a:prstGeom prst="rect">
            <a:avLst/>
          </a:prstGeom>
        </p:spPr>
      </p:pic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6987" rIns="0" bIns="0" rtlCol="0">
            <a:spAutoFit/>
          </a:bodyPr>
          <a:lstStyle/>
          <a:p>
            <a:pPr marL="140970">
              <a:lnSpc>
                <a:spcPct val="100000"/>
              </a:lnSpc>
              <a:spcBef>
                <a:spcPts val="100"/>
              </a:spcBef>
            </a:pPr>
            <a:r>
              <a:rPr sz="4350" spc="-260" dirty="0"/>
              <a:t>SWOT</a:t>
            </a:r>
            <a:r>
              <a:rPr sz="4350" spc="-45" dirty="0"/>
              <a:t> </a:t>
            </a:r>
            <a:r>
              <a:rPr sz="4350" spc="-245" dirty="0"/>
              <a:t>Analysis:</a:t>
            </a:r>
            <a:r>
              <a:rPr sz="4350" spc="-60" dirty="0"/>
              <a:t> </a:t>
            </a:r>
            <a:r>
              <a:rPr sz="4350" spc="-185" dirty="0"/>
              <a:t>Transitioning</a:t>
            </a:r>
            <a:r>
              <a:rPr sz="4350" spc="-114" dirty="0"/>
              <a:t> </a:t>
            </a:r>
            <a:r>
              <a:rPr sz="4350" spc="-165" dirty="0"/>
              <a:t>from</a:t>
            </a:r>
            <a:r>
              <a:rPr sz="4350" spc="-140" dirty="0"/>
              <a:t> </a:t>
            </a:r>
            <a:r>
              <a:rPr sz="4350" spc="-220" dirty="0"/>
              <a:t>University</a:t>
            </a:r>
            <a:r>
              <a:rPr sz="4350" spc="-85" dirty="0"/>
              <a:t> </a:t>
            </a:r>
            <a:r>
              <a:rPr sz="4350" dirty="0"/>
              <a:t>to</a:t>
            </a:r>
            <a:r>
              <a:rPr sz="4350" spc="-95" dirty="0"/>
              <a:t> </a:t>
            </a:r>
            <a:r>
              <a:rPr sz="4350" spc="-160" dirty="0"/>
              <a:t>Industry</a:t>
            </a:r>
            <a:endParaRPr sz="4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A19DB-46E4-0B2F-C34F-01F09E3F0D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9183" y="1953891"/>
            <a:ext cx="13914644" cy="70859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5460" cy="10287000"/>
            <a:chOff x="0" y="0"/>
            <a:chExt cx="1828546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5121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1200150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247900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3819525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5391150"/>
              <a:ext cx="133349" cy="133349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663551" y="1006571"/>
            <a:ext cx="13227050" cy="5197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Use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this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SWOT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plan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short-</a:t>
            </a:r>
            <a:r>
              <a:rPr sz="3000" spc="-170" dirty="0">
                <a:solidFill>
                  <a:srgbClr val="2E2E2E"/>
                </a:solidFill>
                <a:latin typeface="Lucida Sans Unicode"/>
                <a:cs typeface="Lucida Sans Unicode"/>
              </a:rPr>
              <a:t>,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4" dirty="0">
                <a:solidFill>
                  <a:srgbClr val="2E2E2E"/>
                </a:solidFill>
                <a:latin typeface="Lucida Sans Unicode"/>
                <a:cs typeface="Lucida Sans Unicode"/>
              </a:rPr>
              <a:t>medium-</a:t>
            </a:r>
            <a:r>
              <a:rPr sz="3000" spc="-170" dirty="0">
                <a:solidFill>
                  <a:srgbClr val="2E2E2E"/>
                </a:solidFill>
                <a:latin typeface="Lucida Sans Unicode"/>
                <a:cs typeface="Lucida Sans Unicode"/>
              </a:rPr>
              <a:t>,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0" dirty="0">
                <a:solidFill>
                  <a:srgbClr val="2E2E2E"/>
                </a:solidFill>
                <a:latin typeface="Lucida Sans Unicode"/>
                <a:cs typeface="Lucida Sans Unicode"/>
              </a:rPr>
              <a:t>long-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term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actions.</a:t>
            </a:r>
            <a:endParaRPr sz="3000">
              <a:latin typeface="Lucida Sans Unicode"/>
              <a:cs typeface="Lucida Sans Unicode"/>
            </a:endParaRPr>
          </a:p>
          <a:p>
            <a:pPr marL="12700" marR="394335">
              <a:lnSpc>
                <a:spcPct val="114599"/>
              </a:lnSpc>
              <a:spcBef>
                <a:spcPts val="4120"/>
              </a:spcBef>
            </a:pP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Strengths</a:t>
            </a:r>
            <a:r>
              <a:rPr sz="3000" spc="-2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7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opportunities</a:t>
            </a:r>
            <a:r>
              <a:rPr sz="3000" spc="-27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should</a:t>
            </a:r>
            <a:r>
              <a:rPr sz="3000" spc="-27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5" dirty="0">
                <a:solidFill>
                  <a:srgbClr val="2E2E2E"/>
                </a:solidFill>
                <a:latin typeface="Lucida Sans Unicode"/>
                <a:cs typeface="Lucida Sans Unicode"/>
              </a:rPr>
              <a:t>inform</a:t>
            </a:r>
            <a:r>
              <a:rPr sz="3000" spc="-27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30" dirty="0">
                <a:solidFill>
                  <a:srgbClr val="2E2E2E"/>
                </a:solidFill>
                <a:latin typeface="Lucida Sans Unicode"/>
                <a:cs typeface="Lucida Sans Unicode"/>
              </a:rPr>
              <a:t>self-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promotion</a:t>
            </a:r>
            <a:r>
              <a:rPr sz="3000" spc="-27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strategies</a:t>
            </a:r>
            <a:r>
              <a:rPr sz="3000" spc="-27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and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SMARTIE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goals.</a:t>
            </a:r>
            <a:endParaRPr sz="3000">
              <a:latin typeface="Lucida Sans Unicode"/>
              <a:cs typeface="Lucida Sans Unicode"/>
            </a:endParaRPr>
          </a:p>
          <a:p>
            <a:pPr marL="12700" marR="5080">
              <a:lnSpc>
                <a:spcPct val="114599"/>
              </a:lnSpc>
              <a:spcBef>
                <a:spcPts val="4125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Weaknesses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threats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can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help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identify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training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gaps,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mentorship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needs,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development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priorities.</a:t>
            </a:r>
            <a:endParaRPr sz="3000">
              <a:latin typeface="Lucida Sans Unicode"/>
              <a:cs typeface="Lucida Sans Unicode"/>
            </a:endParaRPr>
          </a:p>
          <a:p>
            <a:pPr marL="12700" marR="50165">
              <a:lnSpc>
                <a:spcPct val="114599"/>
              </a:lnSpc>
              <a:spcBef>
                <a:spcPts val="4125"/>
              </a:spcBef>
            </a:pP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Refer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35" dirty="0">
                <a:solidFill>
                  <a:srgbClr val="2E2E2E"/>
                </a:solidFill>
                <a:latin typeface="Lucida Sans Unicode"/>
                <a:cs typeface="Lucida Sans Unicode"/>
              </a:rPr>
              <a:t>Appendix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95" dirty="0">
                <a:solidFill>
                  <a:srgbClr val="2E2E2E"/>
                </a:solidFill>
                <a:latin typeface="Lucida Sans Unicode"/>
                <a:cs typeface="Lucida Sans Unicode"/>
              </a:rPr>
              <a:t>A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full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SWOT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breakdown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supporting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(feedback,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surveys,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55" dirty="0">
                <a:solidFill>
                  <a:srgbClr val="2E2E2E"/>
                </a:solidFill>
                <a:latin typeface="Lucida Sans Unicode"/>
                <a:cs typeface="Lucida Sans Unicode"/>
              </a:rPr>
              <a:t>skill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audits).</a:t>
            </a:r>
            <a:endParaRPr sz="30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512174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3559924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3024" y="4607674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3024" y="6179299"/>
              <a:ext cx="133349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3024" y="7227048"/>
              <a:ext cx="133349" cy="13334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663551" y="2318594"/>
            <a:ext cx="13034644" cy="5479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50" dirty="0">
                <a:solidFill>
                  <a:srgbClr val="2E2E2E"/>
                </a:solidFill>
                <a:latin typeface="Lucida Sans Unicode"/>
                <a:cs typeface="Lucida Sans Unicode"/>
              </a:rPr>
              <a:t>=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foundation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credible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decision-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making</a:t>
            </a:r>
            <a:endParaRPr sz="30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Use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academic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70" dirty="0">
                <a:solidFill>
                  <a:srgbClr val="2E2E2E"/>
                </a:solidFill>
                <a:latin typeface="Lucida Sans Unicode"/>
                <a:cs typeface="Lucida Sans Unicode"/>
              </a:rPr>
              <a:t>+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sources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65" dirty="0">
                <a:solidFill>
                  <a:srgbClr val="2E2E2E"/>
                </a:solidFill>
                <a:latin typeface="Lucida Sans Unicode"/>
                <a:cs typeface="Lucida Sans Unicode"/>
              </a:rPr>
              <a:t>(UWTSD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Harvard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Referencing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required)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5080">
              <a:lnSpc>
                <a:spcPct val="114599"/>
              </a:lnSpc>
              <a:spcBef>
                <a:spcPts val="4120"/>
              </a:spcBef>
            </a:pP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Employ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databases,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networks,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trade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reports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(e.g.,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Arts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Council</a:t>
            </a:r>
            <a:r>
              <a:rPr lang="en-GB"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 Wales /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England,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AdvanceHE)</a:t>
            </a:r>
            <a:endParaRPr sz="30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Critically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analyse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interpret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sources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justify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choices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1585595">
              <a:lnSpc>
                <a:spcPct val="114599"/>
              </a:lnSpc>
              <a:spcBef>
                <a:spcPts val="4125"/>
              </a:spcBef>
            </a:pP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Demonstrate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awareness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employability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trends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pathways</a:t>
            </a:r>
            <a:endParaRPr sz="3000" dirty="0">
              <a:latin typeface="Lucida Sans Unicode"/>
              <a:cs typeface="Lucida Sans Unicode"/>
            </a:endParaRP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537781" y="8414934"/>
            <a:ext cx="4750218" cy="1685924"/>
          </a:xfrm>
          <a:prstGeom prst="rect">
            <a:avLst/>
          </a:prstGeom>
        </p:spPr>
      </p:pic>
      <p:sp>
        <p:nvSpPr>
          <p:cNvPr id="11" name="object 11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83820">
              <a:lnSpc>
                <a:spcPct val="100000"/>
              </a:lnSpc>
              <a:spcBef>
                <a:spcPts val="125"/>
              </a:spcBef>
            </a:pPr>
            <a:r>
              <a:rPr sz="4300" spc="-175" dirty="0"/>
              <a:t>Research</a:t>
            </a:r>
            <a:r>
              <a:rPr sz="4300" spc="-125" dirty="0"/>
              <a:t> </a:t>
            </a:r>
            <a:r>
              <a:rPr sz="4300" spc="-75" dirty="0"/>
              <a:t>Skills</a:t>
            </a:r>
            <a:r>
              <a:rPr sz="4300" spc="-190" dirty="0"/>
              <a:t> </a:t>
            </a:r>
            <a:r>
              <a:rPr sz="4300" spc="-130" dirty="0"/>
              <a:t>Development</a:t>
            </a:r>
            <a:endParaRPr sz="43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651839" y="8622330"/>
              <a:ext cx="4528810" cy="143838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104900" y="2143112"/>
            <a:ext cx="3885565" cy="5823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20" dirty="0">
                <a:latin typeface="Arial Black"/>
                <a:cs typeface="Arial Black"/>
              </a:rPr>
              <a:t>Goal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860"/>
              </a:spcBef>
            </a:pPr>
            <a:endParaRPr sz="1500">
              <a:latin typeface="Arial Black"/>
              <a:cs typeface="Arial Black"/>
            </a:endParaRPr>
          </a:p>
          <a:p>
            <a:pPr marR="647700">
              <a:lnSpc>
                <a:spcPct val="116700"/>
              </a:lnSpc>
              <a:spcBef>
                <a:spcPts val="5"/>
              </a:spcBef>
            </a:pPr>
            <a:r>
              <a:rPr sz="1500" spc="50" dirty="0">
                <a:latin typeface="Arial"/>
                <a:cs typeface="Arial"/>
              </a:rPr>
              <a:t>Create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a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professional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showreel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40" dirty="0">
                <a:latin typeface="Arial"/>
                <a:cs typeface="Arial"/>
              </a:rPr>
              <a:t>and </a:t>
            </a:r>
            <a:r>
              <a:rPr sz="1500" spc="80" dirty="0">
                <a:latin typeface="Arial"/>
                <a:cs typeface="Arial"/>
              </a:rPr>
              <a:t>upload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spc="130" dirty="0">
                <a:latin typeface="Arial"/>
                <a:cs typeface="Arial"/>
              </a:rPr>
              <a:t>it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spc="140" dirty="0">
                <a:latin typeface="Arial"/>
                <a:cs typeface="Arial"/>
              </a:rPr>
              <a:t>to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YouTube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5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Spotlight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296545">
              <a:lnSpc>
                <a:spcPct val="116700"/>
              </a:lnSpc>
            </a:pPr>
            <a:r>
              <a:rPr sz="1500" spc="90" dirty="0">
                <a:latin typeface="Arial"/>
                <a:cs typeface="Arial"/>
              </a:rPr>
              <a:t>Apply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140" dirty="0">
                <a:latin typeface="Arial"/>
                <a:cs typeface="Arial"/>
              </a:rPr>
              <a:t>to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at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least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85" dirty="0">
                <a:latin typeface="Arial"/>
                <a:cs typeface="Arial"/>
              </a:rPr>
              <a:t>three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reputable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85" dirty="0">
                <a:latin typeface="Arial"/>
                <a:cs typeface="Arial"/>
              </a:rPr>
              <a:t>talent </a:t>
            </a:r>
            <a:r>
              <a:rPr sz="1500" dirty="0">
                <a:latin typeface="Arial"/>
                <a:cs typeface="Arial"/>
              </a:rPr>
              <a:t>agencies</a:t>
            </a:r>
            <a:r>
              <a:rPr sz="1500" spc="4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or</a:t>
            </a:r>
            <a:r>
              <a:rPr sz="1500" spc="4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casting</a:t>
            </a:r>
            <a:r>
              <a:rPr sz="1500" spc="40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platforms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16700"/>
              </a:lnSpc>
            </a:pPr>
            <a:r>
              <a:rPr sz="1500" spc="70" dirty="0">
                <a:latin typeface="Arial"/>
                <a:cs typeface="Arial"/>
              </a:rPr>
              <a:t>Develop</a:t>
            </a:r>
            <a:r>
              <a:rPr sz="1500" spc="-1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an</a:t>
            </a:r>
            <a:r>
              <a:rPr sz="1500" spc="-15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updated</a:t>
            </a:r>
            <a:r>
              <a:rPr sz="1500" spc="-15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industry-</a:t>
            </a:r>
            <a:r>
              <a:rPr sz="1500" spc="95" dirty="0">
                <a:latin typeface="Arial"/>
                <a:cs typeface="Arial"/>
              </a:rPr>
              <a:t>standard</a:t>
            </a:r>
            <a:r>
              <a:rPr sz="1500" spc="-15" dirty="0">
                <a:latin typeface="Arial"/>
                <a:cs typeface="Arial"/>
              </a:rPr>
              <a:t> </a:t>
            </a:r>
            <a:r>
              <a:rPr sz="1500" spc="-25" dirty="0">
                <a:latin typeface="Arial"/>
                <a:cs typeface="Arial"/>
              </a:rPr>
              <a:t>CV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headshot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-10" dirty="0">
                <a:latin typeface="Arial"/>
                <a:cs typeface="Arial"/>
              </a:rPr>
              <a:t>package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340995">
              <a:lnSpc>
                <a:spcPct val="116700"/>
              </a:lnSpc>
            </a:pPr>
            <a:r>
              <a:rPr sz="1500" spc="80" dirty="0">
                <a:latin typeface="Arial"/>
                <a:cs typeface="Arial"/>
              </a:rPr>
              <a:t>Build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a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professional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online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10" dirty="0">
                <a:latin typeface="Arial"/>
                <a:cs typeface="Arial"/>
              </a:rPr>
              <a:t>portfolio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or </a:t>
            </a:r>
            <a:r>
              <a:rPr sz="1500" spc="70" dirty="0">
                <a:latin typeface="Arial"/>
                <a:cs typeface="Arial"/>
              </a:rPr>
              <a:t>website</a:t>
            </a:r>
            <a:r>
              <a:rPr sz="1500" spc="95" dirty="0">
                <a:latin typeface="Arial"/>
                <a:cs typeface="Arial"/>
              </a:rPr>
              <a:t> </a:t>
            </a:r>
            <a:r>
              <a:rPr sz="1500" spc="20" dirty="0">
                <a:latin typeface="Arial"/>
                <a:cs typeface="Arial"/>
              </a:rPr>
              <a:t>showcasing</a:t>
            </a:r>
            <a:r>
              <a:rPr sz="1500" spc="95" dirty="0">
                <a:latin typeface="Arial"/>
                <a:cs typeface="Arial"/>
              </a:rPr>
              <a:t> </a:t>
            </a:r>
            <a:r>
              <a:rPr sz="1500" spc="-10" dirty="0">
                <a:latin typeface="Arial"/>
                <a:cs typeface="Arial"/>
              </a:rPr>
              <a:t>skills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88900">
              <a:lnSpc>
                <a:spcPct val="116700"/>
              </a:lnSpc>
              <a:spcBef>
                <a:spcPts val="5"/>
              </a:spcBef>
            </a:pPr>
            <a:r>
              <a:rPr sz="1500" spc="105" dirty="0">
                <a:latin typeface="Arial"/>
                <a:cs typeface="Arial"/>
              </a:rPr>
              <a:t>Attend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at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least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120" dirty="0">
                <a:latin typeface="Arial"/>
                <a:cs typeface="Arial"/>
              </a:rPr>
              <a:t>two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workshops,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auditions, </a:t>
            </a:r>
            <a:r>
              <a:rPr sz="1500" spc="100" dirty="0">
                <a:latin typeface="Arial"/>
                <a:cs typeface="Arial"/>
              </a:rPr>
              <a:t>or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networking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events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218440">
              <a:lnSpc>
                <a:spcPct val="116700"/>
              </a:lnSpc>
            </a:pPr>
            <a:r>
              <a:rPr sz="1500" dirty="0">
                <a:latin typeface="Arial"/>
                <a:cs typeface="Arial"/>
              </a:rPr>
              <a:t>Begin</a:t>
            </a:r>
            <a:r>
              <a:rPr sz="1500" spc="6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short</a:t>
            </a:r>
            <a:r>
              <a:rPr sz="1500" spc="65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online</a:t>
            </a:r>
            <a:r>
              <a:rPr sz="1500" spc="65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business</a:t>
            </a:r>
            <a:r>
              <a:rPr sz="1500" spc="65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course</a:t>
            </a:r>
            <a:r>
              <a:rPr sz="1500" spc="65" dirty="0">
                <a:latin typeface="Arial"/>
                <a:cs typeface="Arial"/>
              </a:rPr>
              <a:t> </a:t>
            </a:r>
            <a:r>
              <a:rPr sz="1500" spc="-10" dirty="0">
                <a:latin typeface="Arial"/>
                <a:cs typeface="Arial"/>
              </a:rPr>
              <a:t>(e.g., </a:t>
            </a:r>
            <a:r>
              <a:rPr sz="1500" spc="75" dirty="0">
                <a:latin typeface="Arial"/>
                <a:cs typeface="Arial"/>
              </a:rPr>
              <a:t>Arts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Council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or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40" dirty="0">
                <a:latin typeface="Arial"/>
                <a:cs typeface="Arial"/>
              </a:rPr>
              <a:t>FutureLearn)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62549" y="2143112"/>
            <a:ext cx="3728720" cy="5690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05" dirty="0">
                <a:latin typeface="Arial Black"/>
                <a:cs typeface="Arial Black"/>
              </a:rPr>
              <a:t>Measure</a:t>
            </a:r>
            <a:r>
              <a:rPr sz="1500" spc="-130" dirty="0">
                <a:latin typeface="Arial Black"/>
                <a:cs typeface="Arial Black"/>
              </a:rPr>
              <a:t> </a:t>
            </a:r>
            <a:r>
              <a:rPr sz="1500" spc="-45" dirty="0">
                <a:latin typeface="Arial Black"/>
                <a:cs typeface="Arial Black"/>
              </a:rPr>
              <a:t>of</a:t>
            </a:r>
            <a:r>
              <a:rPr sz="1500" spc="-125" dirty="0">
                <a:latin typeface="Arial Black"/>
                <a:cs typeface="Arial Black"/>
              </a:rPr>
              <a:t> </a:t>
            </a:r>
            <a:r>
              <a:rPr sz="1500" spc="-10" dirty="0">
                <a:latin typeface="Arial Black"/>
                <a:cs typeface="Arial Black"/>
              </a:rPr>
              <a:t>Success</a:t>
            </a:r>
            <a:endParaRPr sz="1500">
              <a:latin typeface="Arial Black"/>
              <a:cs typeface="Arial Black"/>
            </a:endParaRPr>
          </a:p>
          <a:p>
            <a:pPr marR="132715">
              <a:lnSpc>
                <a:spcPct val="395900"/>
              </a:lnSpc>
            </a:pPr>
            <a:r>
              <a:rPr sz="1500" spc="50" dirty="0">
                <a:latin typeface="Arial"/>
                <a:cs typeface="Arial"/>
              </a:rPr>
              <a:t>Showreel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live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shared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105" dirty="0">
                <a:latin typeface="Arial"/>
                <a:cs typeface="Arial"/>
              </a:rPr>
              <a:t>with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-10" dirty="0">
                <a:latin typeface="Arial"/>
                <a:cs typeface="Arial"/>
              </a:rPr>
              <a:t>agencies </a:t>
            </a:r>
            <a:r>
              <a:rPr sz="1500" spc="85" dirty="0">
                <a:latin typeface="Arial"/>
                <a:cs typeface="Arial"/>
              </a:rPr>
              <a:t>Number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25" dirty="0">
                <a:latin typeface="Arial"/>
                <a:cs typeface="Arial"/>
              </a:rPr>
              <a:t>of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applications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submitted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5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Finalised</a:t>
            </a:r>
            <a:r>
              <a:rPr sz="1500" spc="4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materials</a:t>
            </a:r>
            <a:r>
              <a:rPr sz="1500" spc="50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added</a:t>
            </a:r>
            <a:r>
              <a:rPr sz="1500" spc="50" dirty="0">
                <a:latin typeface="Arial"/>
                <a:cs typeface="Arial"/>
              </a:rPr>
              <a:t> </a:t>
            </a:r>
            <a:r>
              <a:rPr sz="1500" spc="140" dirty="0">
                <a:latin typeface="Arial"/>
                <a:cs typeface="Arial"/>
              </a:rPr>
              <a:t>to</a:t>
            </a:r>
            <a:r>
              <a:rPr sz="1500" spc="5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portfolio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5"/>
              </a:spcBef>
            </a:pPr>
            <a:endParaRPr sz="1500">
              <a:latin typeface="Arial"/>
              <a:cs typeface="Arial"/>
            </a:endParaRPr>
          </a:p>
          <a:p>
            <a:pPr marR="24130">
              <a:lnSpc>
                <a:spcPct val="116700"/>
              </a:lnSpc>
            </a:pPr>
            <a:r>
              <a:rPr sz="1500" spc="50" dirty="0">
                <a:latin typeface="Arial"/>
                <a:cs typeface="Arial"/>
              </a:rPr>
              <a:t>Website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live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105" dirty="0">
                <a:latin typeface="Arial"/>
                <a:cs typeface="Arial"/>
              </a:rPr>
              <a:t>with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bio,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photos,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media </a:t>
            </a:r>
            <a:r>
              <a:rPr sz="1500" spc="-10" dirty="0">
                <a:latin typeface="Arial"/>
                <a:cs typeface="Arial"/>
              </a:rPr>
              <a:t>links</a:t>
            </a:r>
            <a:endParaRPr sz="1500">
              <a:latin typeface="Arial"/>
              <a:cs typeface="Arial"/>
            </a:endParaRPr>
          </a:p>
          <a:p>
            <a:pPr>
              <a:lnSpc>
                <a:spcPts val="7130"/>
              </a:lnSpc>
            </a:pPr>
            <a:r>
              <a:rPr sz="1500" spc="85" dirty="0">
                <a:latin typeface="Arial"/>
                <a:cs typeface="Arial"/>
              </a:rPr>
              <a:t>Documented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attendance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reflections </a:t>
            </a:r>
            <a:r>
              <a:rPr sz="1500" spc="80" dirty="0">
                <a:latin typeface="Arial"/>
                <a:cs typeface="Arial"/>
              </a:rPr>
              <a:t>Completion</a:t>
            </a:r>
            <a:r>
              <a:rPr sz="1500" spc="-15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certificate</a:t>
            </a:r>
            <a:r>
              <a:rPr sz="1500" spc="-1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achieved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20200" y="2143112"/>
            <a:ext cx="1013460" cy="5695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latin typeface="Arial Black"/>
                <a:cs typeface="Arial Black"/>
              </a:rPr>
              <a:t>Deadline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135"/>
              </a:spcBef>
            </a:pPr>
            <a:endParaRPr sz="1500">
              <a:latin typeface="Arial Black"/>
              <a:cs typeface="Arial Black"/>
            </a:endParaRPr>
          </a:p>
          <a:p>
            <a:pPr marL="113664">
              <a:lnSpc>
                <a:spcPct val="100000"/>
              </a:lnSpc>
            </a:pPr>
            <a:r>
              <a:rPr sz="1500" spc="55" dirty="0">
                <a:latin typeface="Arial"/>
                <a:cs typeface="Arial"/>
              </a:rPr>
              <a:t>Jan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latin typeface="Arial"/>
                <a:cs typeface="Arial"/>
              </a:rPr>
              <a:t>Feb</a:t>
            </a:r>
            <a:r>
              <a:rPr sz="1500" spc="25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Dec</a:t>
            </a:r>
            <a:r>
              <a:rPr sz="1500" spc="80" dirty="0">
                <a:latin typeface="Arial"/>
                <a:cs typeface="Arial"/>
              </a:rPr>
              <a:t> </a:t>
            </a:r>
            <a:r>
              <a:rPr sz="1500" spc="35" dirty="0">
                <a:latin typeface="Arial"/>
                <a:cs typeface="Arial"/>
              </a:rPr>
              <a:t>2025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spc="65" dirty="0">
                <a:latin typeface="Arial"/>
                <a:cs typeface="Arial"/>
              </a:rPr>
              <a:t>Mar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5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spc="75" dirty="0">
                <a:latin typeface="Arial"/>
                <a:cs typeface="Arial"/>
              </a:rPr>
              <a:t>Apr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spc="65" dirty="0">
                <a:latin typeface="Arial"/>
                <a:cs typeface="Arial"/>
              </a:rPr>
              <a:t>May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277850" y="2143112"/>
            <a:ext cx="3795395" cy="5823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14" dirty="0">
                <a:latin typeface="Arial Black"/>
                <a:cs typeface="Arial Black"/>
              </a:rPr>
              <a:t>Impact</a:t>
            </a:r>
            <a:r>
              <a:rPr sz="1500" spc="-120" dirty="0">
                <a:latin typeface="Arial Black"/>
                <a:cs typeface="Arial Black"/>
              </a:rPr>
              <a:t> </a:t>
            </a:r>
            <a:r>
              <a:rPr sz="1500" spc="210" dirty="0">
                <a:latin typeface="Arial Black"/>
                <a:cs typeface="Arial Black"/>
              </a:rPr>
              <a:t>/</a:t>
            </a:r>
            <a:r>
              <a:rPr sz="1500" spc="-120" dirty="0">
                <a:latin typeface="Arial Black"/>
                <a:cs typeface="Arial Black"/>
              </a:rPr>
              <a:t> </a:t>
            </a:r>
            <a:r>
              <a:rPr sz="1500" spc="-10" dirty="0">
                <a:latin typeface="Arial Black"/>
                <a:cs typeface="Arial Black"/>
              </a:rPr>
              <a:t>Purpose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095"/>
              </a:spcBef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1500" dirty="0">
                <a:latin typeface="Arial"/>
                <a:cs typeface="Arial"/>
              </a:rPr>
              <a:t>Increases</a:t>
            </a:r>
            <a:r>
              <a:rPr sz="1500" spc="70" dirty="0">
                <a:latin typeface="Arial"/>
                <a:cs typeface="Arial"/>
              </a:rPr>
              <a:t> </a:t>
            </a:r>
            <a:r>
              <a:rPr sz="1500" spc="85" dirty="0">
                <a:latin typeface="Arial"/>
                <a:cs typeface="Arial"/>
              </a:rPr>
              <a:t>visibility</a:t>
            </a:r>
            <a:r>
              <a:rPr sz="1500" spc="7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70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employability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0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Expands</a:t>
            </a:r>
            <a:r>
              <a:rPr sz="1500" spc="8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professional</a:t>
            </a:r>
            <a:r>
              <a:rPr sz="1500" spc="85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opportunities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5"/>
              </a:spcBef>
            </a:pPr>
            <a:endParaRPr sz="1500">
              <a:latin typeface="Arial"/>
              <a:cs typeface="Arial"/>
            </a:endParaRPr>
          </a:p>
          <a:p>
            <a:pPr marR="1038860">
              <a:lnSpc>
                <a:spcPct val="116700"/>
              </a:lnSpc>
            </a:pPr>
            <a:r>
              <a:rPr sz="1500" spc="65" dirty="0">
                <a:latin typeface="Arial"/>
                <a:cs typeface="Arial"/>
              </a:rPr>
              <a:t>Strengthens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presentation</a:t>
            </a:r>
            <a:r>
              <a:rPr sz="1500" spc="-25" dirty="0">
                <a:latin typeface="Arial"/>
                <a:cs typeface="Arial"/>
              </a:rPr>
              <a:t> </a:t>
            </a:r>
            <a:r>
              <a:rPr sz="1500" spc="40" dirty="0">
                <a:latin typeface="Arial"/>
                <a:cs typeface="Arial"/>
              </a:rPr>
              <a:t>and </a:t>
            </a:r>
            <a:r>
              <a:rPr sz="1500" spc="55" dirty="0">
                <a:latin typeface="Arial"/>
                <a:cs typeface="Arial"/>
              </a:rPr>
              <a:t>professionalism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759460">
              <a:lnSpc>
                <a:spcPct val="116700"/>
              </a:lnSpc>
              <a:spcBef>
                <a:spcPts val="5"/>
              </a:spcBef>
            </a:pPr>
            <a:r>
              <a:rPr sz="1500" spc="60" dirty="0">
                <a:latin typeface="Arial"/>
                <a:cs typeface="Arial"/>
              </a:rPr>
              <a:t>Builds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personal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brand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online </a:t>
            </a:r>
            <a:r>
              <a:rPr sz="1500" spc="40" dirty="0">
                <a:latin typeface="Arial"/>
                <a:cs typeface="Arial"/>
              </a:rPr>
              <a:t>presence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 marR="965835">
              <a:lnSpc>
                <a:spcPct val="116700"/>
              </a:lnSpc>
            </a:pPr>
            <a:r>
              <a:rPr sz="1500" dirty="0">
                <a:latin typeface="Arial"/>
                <a:cs typeface="Arial"/>
              </a:rPr>
              <a:t>Grows</a:t>
            </a:r>
            <a:r>
              <a:rPr sz="1500" spc="30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industry</a:t>
            </a:r>
            <a:r>
              <a:rPr sz="1500" spc="3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knowledge</a:t>
            </a:r>
            <a:r>
              <a:rPr sz="1500" spc="30" dirty="0">
                <a:latin typeface="Arial"/>
                <a:cs typeface="Arial"/>
              </a:rPr>
              <a:t> </a:t>
            </a:r>
            <a:r>
              <a:rPr sz="1500" spc="40" dirty="0">
                <a:latin typeface="Arial"/>
                <a:cs typeface="Arial"/>
              </a:rPr>
              <a:t>and </a:t>
            </a:r>
            <a:r>
              <a:rPr sz="1500" spc="65" dirty="0">
                <a:latin typeface="Arial"/>
                <a:cs typeface="Arial"/>
              </a:rPr>
              <a:t>professional</a:t>
            </a:r>
            <a:r>
              <a:rPr sz="1500" spc="-2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connections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16700"/>
              </a:lnSpc>
            </a:pPr>
            <a:r>
              <a:rPr sz="1500" spc="75" dirty="0">
                <a:latin typeface="Arial"/>
                <a:cs typeface="Arial"/>
              </a:rPr>
              <a:t>Improves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understanding</a:t>
            </a:r>
            <a:r>
              <a:rPr sz="1500" spc="-25" dirty="0">
                <a:latin typeface="Arial"/>
                <a:cs typeface="Arial"/>
              </a:rPr>
              <a:t> </a:t>
            </a:r>
            <a:r>
              <a:rPr sz="1500" spc="125" dirty="0">
                <a:latin typeface="Arial"/>
                <a:cs typeface="Arial"/>
              </a:rPr>
              <a:t>of</a:t>
            </a:r>
            <a:r>
              <a:rPr sz="1500" spc="-2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freelance</a:t>
            </a:r>
            <a:r>
              <a:rPr sz="1500" spc="-25" dirty="0">
                <a:latin typeface="Arial"/>
                <a:cs typeface="Arial"/>
              </a:rPr>
              <a:t> </a:t>
            </a:r>
            <a:r>
              <a:rPr sz="1500" spc="40" dirty="0">
                <a:latin typeface="Arial"/>
                <a:cs typeface="Arial"/>
              </a:rPr>
              <a:t>and </a:t>
            </a:r>
            <a:r>
              <a:rPr sz="1500" spc="65" dirty="0">
                <a:latin typeface="Arial"/>
                <a:cs typeface="Arial"/>
              </a:rPr>
              <a:t>financial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management</a:t>
            </a:r>
            <a:endParaRPr sz="150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1024096" y="1818090"/>
          <a:ext cx="16230600" cy="63341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5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5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05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04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6453" rIns="0" bIns="0" rtlCol="0">
            <a:spAutoFit/>
          </a:bodyPr>
          <a:lstStyle/>
          <a:p>
            <a:pPr marL="56515">
              <a:lnSpc>
                <a:spcPct val="100000"/>
              </a:lnSpc>
              <a:spcBef>
                <a:spcPts val="105"/>
              </a:spcBef>
            </a:pPr>
            <a:r>
              <a:rPr sz="4350" spc="-204" dirty="0"/>
              <a:t>SMARTIE</a:t>
            </a:r>
            <a:r>
              <a:rPr sz="4350" spc="-110" dirty="0"/>
              <a:t> </a:t>
            </a:r>
            <a:r>
              <a:rPr sz="4350" spc="-229" dirty="0"/>
              <a:t>Goals:</a:t>
            </a:r>
            <a:r>
              <a:rPr sz="4350" spc="-70" dirty="0"/>
              <a:t> </a:t>
            </a:r>
            <a:r>
              <a:rPr sz="4350" spc="-170" dirty="0"/>
              <a:t>Next</a:t>
            </a:r>
            <a:r>
              <a:rPr sz="4350" spc="-135" dirty="0"/>
              <a:t> </a:t>
            </a:r>
            <a:r>
              <a:rPr sz="4350" spc="-160" dirty="0"/>
              <a:t>Steps</a:t>
            </a:r>
            <a:r>
              <a:rPr sz="4350" spc="-114" dirty="0"/>
              <a:t> </a:t>
            </a:r>
            <a:r>
              <a:rPr sz="4350" spc="-120" dirty="0"/>
              <a:t>After</a:t>
            </a:r>
            <a:r>
              <a:rPr sz="4350" spc="-100" dirty="0"/>
              <a:t> </a:t>
            </a:r>
            <a:r>
              <a:rPr sz="4350" spc="-150" dirty="0"/>
              <a:t>Graduation</a:t>
            </a:r>
            <a:endParaRPr sz="435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0DAE35D-7F87-EEAE-32BE-264F0AF59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798151"/>
            <a:ext cx="16804142" cy="65667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512174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3559924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3024" y="4607674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3024" y="5655424"/>
              <a:ext cx="133349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43024" y="6703173"/>
              <a:ext cx="133349" cy="13334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663551" y="2318594"/>
            <a:ext cx="12676505" cy="47320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Build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a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cohesive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personal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brand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identity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aligned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values</a:t>
            </a:r>
            <a:endParaRPr sz="30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website,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CV,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showreel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standards</a:t>
            </a:r>
            <a:endParaRPr sz="3000" dirty="0">
              <a:latin typeface="Lucida Sans Unicode"/>
              <a:cs typeface="Lucida Sans Unicode"/>
            </a:endParaRPr>
          </a:p>
          <a:p>
            <a:pPr marL="12700" marR="477520">
              <a:lnSpc>
                <a:spcPts val="8250"/>
              </a:lnSpc>
              <a:spcBef>
                <a:spcPts val="1050"/>
              </a:spcBef>
            </a:pP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Engage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LinkedIn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sector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networks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endParaRPr lang="en-GB" sz="3000" spc="-300" dirty="0">
              <a:solidFill>
                <a:srgbClr val="2E2E2E"/>
              </a:solidFill>
              <a:latin typeface="Lucida Sans Unicode"/>
              <a:cs typeface="Lucida Sans Unicode"/>
            </a:endParaRPr>
          </a:p>
          <a:p>
            <a:pPr marL="12700" marR="477520">
              <a:lnSpc>
                <a:spcPts val="8250"/>
              </a:lnSpc>
              <a:spcBef>
                <a:spcPts val="105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Showcase</a:t>
            </a:r>
            <a:r>
              <a:rPr sz="30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research-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informed</a:t>
            </a:r>
            <a:r>
              <a:rPr sz="30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leadership</a:t>
            </a:r>
            <a:r>
              <a:rPr sz="30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0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30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30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HE</a:t>
            </a:r>
            <a:endParaRPr sz="3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60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Use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storytelling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connect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identity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audience/employers</a:t>
            </a:r>
            <a:endParaRPr sz="3000" dirty="0">
              <a:latin typeface="Lucida Sans Unicode"/>
              <a:cs typeface="Lucida Sans Unicode"/>
            </a:endParaRP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3083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125"/>
              </a:spcBef>
            </a:pPr>
            <a:r>
              <a:rPr sz="4300" spc="-110" dirty="0"/>
              <a:t>Strategies</a:t>
            </a:r>
            <a:r>
              <a:rPr sz="4300" spc="-165" dirty="0"/>
              <a:t> </a:t>
            </a:r>
            <a:r>
              <a:rPr sz="4300" spc="-45" dirty="0"/>
              <a:t>for</a:t>
            </a:r>
            <a:r>
              <a:rPr sz="4300" spc="-160" dirty="0"/>
              <a:t> </a:t>
            </a:r>
            <a:r>
              <a:rPr sz="4300" spc="-50" dirty="0"/>
              <a:t>Self-</a:t>
            </a:r>
            <a:r>
              <a:rPr sz="4300" spc="-105" dirty="0"/>
              <a:t>Promotion</a:t>
            </a:r>
            <a:endParaRPr sz="43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3102916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4150666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5198415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6246165"/>
              <a:ext cx="133349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7817790"/>
              <a:ext cx="133349" cy="13334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663551" y="2909336"/>
            <a:ext cx="12517120" cy="5197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3000" spc="-3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agencies,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employers,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roles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0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3000" spc="-3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HE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sector</a:t>
            </a:r>
            <a:endParaRPr sz="3000">
              <a:latin typeface="Lucida Sans Unicode"/>
              <a:cs typeface="Lucida Sans Unicode"/>
            </a:endParaRPr>
          </a:p>
          <a:p>
            <a:pPr marL="12700" marR="1755775">
              <a:lnSpc>
                <a:spcPts val="8250"/>
              </a:lnSpc>
              <a:spcBef>
                <a:spcPts val="1050"/>
              </a:spcBef>
            </a:pP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Compare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entry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requirements,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expectations,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55" dirty="0">
                <a:solidFill>
                  <a:srgbClr val="2E2E2E"/>
                </a:solidFill>
                <a:latin typeface="Lucida Sans Unicode"/>
                <a:cs typeface="Lucida Sans Unicode"/>
              </a:rPr>
              <a:t>skill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profiles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Identify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where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skillset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aligns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current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industry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needs</a:t>
            </a:r>
            <a:endParaRPr sz="3000">
              <a:latin typeface="Lucida Sans Unicode"/>
              <a:cs typeface="Lucida Sans Unicode"/>
            </a:endParaRPr>
          </a:p>
          <a:p>
            <a:pPr marL="12700" marR="5080">
              <a:lnSpc>
                <a:spcPct val="114599"/>
              </a:lnSpc>
              <a:spcBef>
                <a:spcPts val="3070"/>
              </a:spcBef>
            </a:pP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Recognise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emerging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opportunities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(e.g.,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neurodiversity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leadership,</a:t>
            </a:r>
            <a:r>
              <a:rPr sz="30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arts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management)</a:t>
            </a:r>
            <a:endParaRPr sz="30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Include</a:t>
            </a:r>
            <a:r>
              <a:rPr sz="3000" spc="-3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a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table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comparison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110" dirty="0">
                <a:solidFill>
                  <a:srgbClr val="2E2E2E"/>
                </a:solidFill>
                <a:latin typeface="Lucida Sans Unicode"/>
                <a:cs typeface="Lucida Sans Unicode"/>
              </a:rPr>
              <a:t>(as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advised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40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module</a:t>
            </a:r>
            <a:r>
              <a:rPr sz="3000" spc="-31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PDF)</a:t>
            </a:r>
            <a:endParaRPr sz="3000">
              <a:latin typeface="Lucida Sans Unicode"/>
              <a:cs typeface="Lucida Sans Unicode"/>
            </a:endParaRP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42545">
              <a:lnSpc>
                <a:spcPct val="100000"/>
              </a:lnSpc>
              <a:spcBef>
                <a:spcPts val="95"/>
              </a:spcBef>
            </a:pPr>
            <a:r>
              <a:rPr spc="-160" dirty="0"/>
              <a:t>Industry</a:t>
            </a:r>
            <a:r>
              <a:rPr spc="-145" dirty="0"/>
              <a:t> Research </a:t>
            </a:r>
            <a:r>
              <a:rPr spc="-80" dirty="0"/>
              <a:t>and</a:t>
            </a:r>
            <a:r>
              <a:rPr spc="-135" dirty="0"/>
              <a:t> </a:t>
            </a:r>
            <a:r>
              <a:rPr spc="-85" dirty="0"/>
              <a:t>Positioning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614026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3661776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4709526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5757276"/>
              <a:ext cx="133349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6805026"/>
              <a:ext cx="133349" cy="133349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Use</a:t>
            </a:r>
            <a:r>
              <a:rPr spc="-280" dirty="0"/>
              <a:t> </a:t>
            </a:r>
            <a:r>
              <a:rPr spc="-30" dirty="0"/>
              <a:t>reflective</a:t>
            </a:r>
            <a:r>
              <a:rPr spc="-285" dirty="0"/>
              <a:t> </a:t>
            </a:r>
            <a:r>
              <a:rPr spc="-10" dirty="0"/>
              <a:t>practice</a:t>
            </a:r>
            <a:r>
              <a:rPr spc="-280" dirty="0"/>
              <a:t> </a:t>
            </a:r>
            <a:r>
              <a:rPr dirty="0"/>
              <a:t>cycles</a:t>
            </a:r>
            <a:r>
              <a:rPr spc="-280" dirty="0"/>
              <a:t> </a:t>
            </a:r>
            <a:r>
              <a:rPr spc="-30" dirty="0"/>
              <a:t>(Gibbs</a:t>
            </a:r>
            <a:r>
              <a:rPr spc="-280" dirty="0"/>
              <a:t> </a:t>
            </a:r>
            <a:r>
              <a:rPr spc="-120" dirty="0"/>
              <a:t>or</a:t>
            </a:r>
            <a:r>
              <a:rPr spc="-280" dirty="0"/>
              <a:t> </a:t>
            </a:r>
            <a:r>
              <a:rPr spc="-60" dirty="0"/>
              <a:t>Rolfe</a:t>
            </a:r>
            <a:r>
              <a:rPr spc="-280" dirty="0"/>
              <a:t> </a:t>
            </a:r>
            <a:r>
              <a:rPr spc="-55" dirty="0"/>
              <a:t>model)</a:t>
            </a:r>
            <a:r>
              <a:rPr spc="-280" dirty="0"/>
              <a:t> </a:t>
            </a:r>
            <a:r>
              <a:rPr spc="-10" dirty="0"/>
              <a:t>monthly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pc="-10" dirty="0"/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pc="-90" dirty="0"/>
              <a:t>Track</a:t>
            </a:r>
            <a:r>
              <a:rPr spc="-315" dirty="0"/>
              <a:t> </a:t>
            </a:r>
            <a:r>
              <a:rPr spc="-25" dirty="0"/>
              <a:t>actions</a:t>
            </a:r>
            <a:r>
              <a:rPr spc="-310" dirty="0"/>
              <a:t> </a:t>
            </a:r>
            <a:r>
              <a:rPr spc="-75" dirty="0"/>
              <a:t>via</a:t>
            </a:r>
            <a:r>
              <a:rPr spc="-315" dirty="0"/>
              <a:t> </a:t>
            </a:r>
            <a:r>
              <a:rPr spc="-105" dirty="0"/>
              <a:t>digital</a:t>
            </a:r>
            <a:r>
              <a:rPr spc="-310" dirty="0"/>
              <a:t> </a:t>
            </a:r>
            <a:r>
              <a:rPr spc="-90" dirty="0"/>
              <a:t>planner</a:t>
            </a:r>
            <a:r>
              <a:rPr spc="-315" dirty="0"/>
              <a:t> </a:t>
            </a:r>
            <a:r>
              <a:rPr spc="-120" dirty="0"/>
              <a:t>or</a:t>
            </a:r>
            <a:r>
              <a:rPr spc="-310" dirty="0"/>
              <a:t> </a:t>
            </a:r>
            <a:r>
              <a:rPr spc="-10" dirty="0"/>
              <a:t>spreadsheet</a:t>
            </a:r>
          </a:p>
          <a:p>
            <a:pPr marL="12700" marR="5080">
              <a:lnSpc>
                <a:spcPts val="8250"/>
              </a:lnSpc>
              <a:spcBef>
                <a:spcPts val="850"/>
              </a:spcBef>
            </a:pPr>
            <a:r>
              <a:rPr dirty="0"/>
              <a:t>Seek</a:t>
            </a:r>
            <a:r>
              <a:rPr spc="-290" dirty="0"/>
              <a:t> </a:t>
            </a:r>
            <a:r>
              <a:rPr spc="-45" dirty="0"/>
              <a:t>feedback</a:t>
            </a:r>
            <a:r>
              <a:rPr spc="-290" dirty="0"/>
              <a:t> </a:t>
            </a:r>
            <a:r>
              <a:rPr spc="-145" dirty="0"/>
              <a:t>from</a:t>
            </a:r>
            <a:r>
              <a:rPr spc="-290" dirty="0"/>
              <a:t> </a:t>
            </a:r>
            <a:r>
              <a:rPr spc="-85" dirty="0"/>
              <a:t>mentors,</a:t>
            </a:r>
            <a:r>
              <a:rPr spc="-290" dirty="0"/>
              <a:t> </a:t>
            </a:r>
            <a:r>
              <a:rPr spc="-75" dirty="0"/>
              <a:t>supervisors,</a:t>
            </a:r>
            <a:r>
              <a:rPr spc="-290" dirty="0"/>
              <a:t> </a:t>
            </a:r>
            <a:r>
              <a:rPr spc="-120" dirty="0"/>
              <a:t>or</a:t>
            </a:r>
            <a:r>
              <a:rPr spc="-285" dirty="0"/>
              <a:t> </a:t>
            </a:r>
            <a:r>
              <a:rPr spc="-70" dirty="0"/>
              <a:t>professional</a:t>
            </a:r>
            <a:r>
              <a:rPr spc="-290" dirty="0"/>
              <a:t> </a:t>
            </a:r>
            <a:r>
              <a:rPr spc="-10" dirty="0"/>
              <a:t>peers </a:t>
            </a:r>
            <a:r>
              <a:rPr spc="-80" dirty="0"/>
              <a:t>Document</a:t>
            </a:r>
            <a:r>
              <a:rPr spc="-320" dirty="0"/>
              <a:t> </a:t>
            </a:r>
            <a:r>
              <a:rPr spc="-65" dirty="0"/>
              <a:t>progress</a:t>
            </a:r>
            <a:r>
              <a:rPr spc="-315" dirty="0"/>
              <a:t> </a:t>
            </a:r>
            <a:r>
              <a:rPr spc="-80" dirty="0"/>
              <a:t>and</a:t>
            </a:r>
            <a:r>
              <a:rPr spc="-315" dirty="0"/>
              <a:t> </a:t>
            </a:r>
            <a:r>
              <a:rPr spc="-40" dirty="0"/>
              <a:t>revise</a:t>
            </a:r>
            <a:r>
              <a:rPr spc="-315" dirty="0"/>
              <a:t> </a:t>
            </a:r>
            <a:r>
              <a:rPr dirty="0"/>
              <a:t>the</a:t>
            </a:r>
            <a:r>
              <a:rPr spc="-315" dirty="0"/>
              <a:t> </a:t>
            </a:r>
            <a:r>
              <a:rPr spc="-105" dirty="0"/>
              <a:t>plan</a:t>
            </a:r>
            <a:r>
              <a:rPr spc="-315" dirty="0"/>
              <a:t> </a:t>
            </a:r>
            <a:r>
              <a:rPr spc="-10" dirty="0"/>
              <a:t>every</a:t>
            </a:r>
            <a:r>
              <a:rPr spc="-315" dirty="0"/>
              <a:t> </a:t>
            </a:r>
            <a:r>
              <a:rPr spc="-254" dirty="0"/>
              <a:t>3</a:t>
            </a:r>
            <a:r>
              <a:rPr spc="-315" dirty="0"/>
              <a:t> </a:t>
            </a:r>
            <a:r>
              <a:rPr spc="-10" dirty="0"/>
              <a:t>months </a:t>
            </a:r>
            <a:r>
              <a:rPr spc="-60" dirty="0"/>
              <a:t>Demonstrate</a:t>
            </a:r>
            <a:r>
              <a:rPr spc="-285" dirty="0"/>
              <a:t> </a:t>
            </a:r>
            <a:r>
              <a:rPr spc="-70" dirty="0"/>
              <a:t>adaptability</a:t>
            </a:r>
            <a:r>
              <a:rPr spc="-285" dirty="0"/>
              <a:t> </a:t>
            </a:r>
            <a:r>
              <a:rPr spc="-80" dirty="0"/>
              <a:t>and</a:t>
            </a:r>
            <a:r>
              <a:rPr spc="-280" dirty="0"/>
              <a:t> </a:t>
            </a:r>
            <a:r>
              <a:rPr spc="-55" dirty="0"/>
              <a:t>continuous</a:t>
            </a:r>
            <a:r>
              <a:rPr spc="-285" dirty="0"/>
              <a:t> </a:t>
            </a:r>
            <a:r>
              <a:rPr spc="-10" dirty="0"/>
              <a:t>improvement</a:t>
            </a: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49530">
              <a:lnSpc>
                <a:spcPct val="100000"/>
              </a:lnSpc>
              <a:spcBef>
                <a:spcPts val="95"/>
              </a:spcBef>
            </a:pPr>
            <a:r>
              <a:rPr spc="-85" dirty="0"/>
              <a:t>Monitoring,</a:t>
            </a:r>
            <a:r>
              <a:rPr spc="-160" dirty="0"/>
              <a:t> </a:t>
            </a:r>
            <a:r>
              <a:rPr spc="-130" dirty="0"/>
              <a:t>Evaluation,</a:t>
            </a:r>
            <a:r>
              <a:rPr spc="-155" dirty="0"/>
              <a:t> </a:t>
            </a:r>
            <a:r>
              <a:rPr spc="-80" dirty="0"/>
              <a:t>and</a:t>
            </a:r>
            <a:r>
              <a:rPr spc="-155" dirty="0"/>
              <a:t> </a:t>
            </a:r>
            <a:r>
              <a:rPr spc="-45" dirty="0"/>
              <a:t>Reflection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104900" y="3289907"/>
            <a:ext cx="3001010" cy="383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latin typeface="Arial Black"/>
                <a:cs typeface="Arial Black"/>
              </a:rPr>
              <a:t>Barrier/Risk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521500"/>
              </a:lnSpc>
            </a:pPr>
            <a:r>
              <a:rPr sz="1500" spc="75" dirty="0">
                <a:latin typeface="Arial"/>
                <a:cs typeface="Arial"/>
              </a:rPr>
              <a:t>ADHD-</a:t>
            </a:r>
            <a:r>
              <a:rPr sz="1500" spc="50" dirty="0">
                <a:latin typeface="Arial"/>
                <a:cs typeface="Arial"/>
              </a:rPr>
              <a:t>related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95" dirty="0">
                <a:latin typeface="Arial"/>
                <a:cs typeface="Arial"/>
              </a:rPr>
              <a:t>time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management </a:t>
            </a:r>
            <a:r>
              <a:rPr sz="1500" spc="80" dirty="0">
                <a:latin typeface="Arial"/>
                <a:cs typeface="Arial"/>
              </a:rPr>
              <a:t>Limited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funding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120" dirty="0">
                <a:latin typeface="Arial"/>
                <a:cs typeface="Arial"/>
              </a:rPr>
              <a:t>for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-25" dirty="0">
                <a:latin typeface="Arial"/>
                <a:cs typeface="Arial"/>
              </a:rPr>
              <a:t>CPD </a:t>
            </a:r>
            <a:r>
              <a:rPr sz="1500" spc="60" dirty="0">
                <a:latin typeface="Arial"/>
                <a:cs typeface="Arial"/>
              </a:rPr>
              <a:t>Workload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5" dirty="0">
                <a:latin typeface="Arial"/>
                <a:cs typeface="Arial"/>
              </a:rPr>
              <a:t>in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lecturing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role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71101" y="3289907"/>
            <a:ext cx="2437130" cy="383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80" dirty="0">
                <a:latin typeface="Arial Black"/>
                <a:cs typeface="Arial Black"/>
              </a:rPr>
              <a:t>Potential</a:t>
            </a:r>
            <a:r>
              <a:rPr sz="1500" spc="-100" dirty="0">
                <a:latin typeface="Arial Black"/>
                <a:cs typeface="Arial Black"/>
              </a:rPr>
              <a:t> </a:t>
            </a:r>
            <a:r>
              <a:rPr sz="1500" spc="-10" dirty="0">
                <a:latin typeface="Arial Black"/>
                <a:cs typeface="Arial Black"/>
              </a:rPr>
              <a:t>Impact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521500"/>
              </a:lnSpc>
            </a:pPr>
            <a:r>
              <a:rPr sz="1500" dirty="0">
                <a:latin typeface="Arial"/>
                <a:cs typeface="Arial"/>
              </a:rPr>
              <a:t>Missed</a:t>
            </a:r>
            <a:r>
              <a:rPr sz="1500" spc="90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goals</a:t>
            </a:r>
            <a:r>
              <a:rPr sz="1500" spc="95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or</a:t>
            </a:r>
            <a:r>
              <a:rPr sz="1500" spc="95" dirty="0">
                <a:latin typeface="Arial"/>
                <a:cs typeface="Arial"/>
              </a:rPr>
              <a:t> burnout </a:t>
            </a:r>
            <a:r>
              <a:rPr sz="1500" spc="55" dirty="0">
                <a:latin typeface="Arial"/>
                <a:cs typeface="Arial"/>
              </a:rPr>
              <a:t>Delayed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skill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80" dirty="0">
                <a:latin typeface="Arial"/>
                <a:cs typeface="Arial"/>
              </a:rPr>
              <a:t>development </a:t>
            </a:r>
            <a:r>
              <a:rPr sz="1500" spc="50" dirty="0">
                <a:latin typeface="Arial"/>
                <a:cs typeface="Arial"/>
              </a:rPr>
              <a:t>Reduced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creative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capacity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37302" y="3289907"/>
            <a:ext cx="4684395" cy="3836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80" dirty="0">
                <a:latin typeface="Arial Black"/>
                <a:cs typeface="Arial Black"/>
              </a:rPr>
              <a:t>Mitigation</a:t>
            </a:r>
            <a:r>
              <a:rPr sz="1500" spc="-95" dirty="0">
                <a:latin typeface="Arial Black"/>
                <a:cs typeface="Arial Black"/>
              </a:rPr>
              <a:t> </a:t>
            </a:r>
            <a:r>
              <a:rPr sz="1500" spc="-10" dirty="0">
                <a:latin typeface="Arial Black"/>
                <a:cs typeface="Arial Black"/>
              </a:rPr>
              <a:t>Strategy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245"/>
              </a:spcBef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r>
              <a:rPr sz="1500" spc="90" dirty="0">
                <a:latin typeface="Arial"/>
                <a:cs typeface="Arial"/>
              </a:rPr>
              <a:t>Structured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weekly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review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70" dirty="0">
                <a:latin typeface="Arial"/>
                <a:cs typeface="Arial"/>
              </a:rPr>
              <a:t>time-</a:t>
            </a:r>
            <a:r>
              <a:rPr sz="1500" spc="65" dirty="0">
                <a:latin typeface="Arial"/>
                <a:cs typeface="Arial"/>
              </a:rPr>
              <a:t>blocking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85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spc="90" dirty="0">
                <a:latin typeface="Arial"/>
                <a:cs typeface="Arial"/>
              </a:rPr>
              <a:t>Apply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120" dirty="0">
                <a:latin typeface="Arial"/>
                <a:cs typeface="Arial"/>
              </a:rPr>
              <a:t>for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grants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or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-20" dirty="0">
                <a:latin typeface="Arial"/>
                <a:cs typeface="Arial"/>
              </a:rPr>
              <a:t>UWTSD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staff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90" dirty="0">
                <a:latin typeface="Arial"/>
                <a:cs typeface="Arial"/>
              </a:rPr>
              <a:t>development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85" dirty="0">
                <a:latin typeface="Arial"/>
                <a:cs typeface="Arial"/>
              </a:rPr>
              <a:t>fund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90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spc="70" dirty="0">
                <a:latin typeface="Arial"/>
                <a:cs typeface="Arial"/>
              </a:rPr>
              <a:t>Prioritise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delegate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where</a:t>
            </a:r>
            <a:r>
              <a:rPr sz="1500" spc="-40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possible</a:t>
            </a:r>
            <a:endParaRPr sz="15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24090" y="2822010"/>
          <a:ext cx="16697325" cy="4767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6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5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65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1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1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1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18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134764" y="879551"/>
            <a:ext cx="9471025" cy="688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350" spc="-195" dirty="0"/>
              <a:t>Barriers,</a:t>
            </a:r>
            <a:r>
              <a:rPr sz="4350" spc="-75" dirty="0"/>
              <a:t> </a:t>
            </a:r>
            <a:r>
              <a:rPr sz="4350" spc="-225" dirty="0"/>
              <a:t>Risks,</a:t>
            </a:r>
            <a:r>
              <a:rPr sz="4350" spc="-70" dirty="0"/>
              <a:t> </a:t>
            </a:r>
            <a:r>
              <a:rPr sz="4350" spc="-165" dirty="0"/>
              <a:t>and</a:t>
            </a:r>
            <a:r>
              <a:rPr sz="4350" spc="-75" dirty="0"/>
              <a:t> </a:t>
            </a:r>
            <a:r>
              <a:rPr sz="4350" spc="-220" dirty="0"/>
              <a:t>Contingency</a:t>
            </a:r>
            <a:r>
              <a:rPr sz="4350" spc="-75" dirty="0"/>
              <a:t> </a:t>
            </a:r>
            <a:r>
              <a:rPr sz="4350" spc="-130" dirty="0"/>
              <a:t>Plans</a:t>
            </a:r>
            <a:endParaRPr sz="435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645541-0598-34AE-F453-57AF38B69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27" y="2790837"/>
            <a:ext cx="16800049" cy="480829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104900" y="2696022"/>
            <a:ext cx="1348105" cy="464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latin typeface="Arial Black"/>
                <a:cs typeface="Arial Black"/>
              </a:rPr>
              <a:t>Phase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495"/>
              </a:spcBef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r>
              <a:rPr sz="1500" spc="60" dirty="0">
                <a:latin typeface="Arial"/>
                <a:cs typeface="Arial"/>
              </a:rPr>
              <a:t>Oct–</a:t>
            </a:r>
            <a:r>
              <a:rPr sz="1500" spc="70" dirty="0">
                <a:latin typeface="Arial"/>
                <a:cs typeface="Arial"/>
              </a:rPr>
              <a:t>Dec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35" dirty="0">
                <a:latin typeface="Arial"/>
                <a:cs typeface="Arial"/>
              </a:rPr>
              <a:t>2025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Jan–Feb</a:t>
            </a:r>
            <a:r>
              <a:rPr sz="1500" spc="18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spc="65" dirty="0">
                <a:latin typeface="Arial"/>
                <a:cs typeface="Arial"/>
              </a:rPr>
              <a:t>Mar–</a:t>
            </a:r>
            <a:r>
              <a:rPr sz="1500" spc="60" dirty="0">
                <a:latin typeface="Arial"/>
                <a:cs typeface="Arial"/>
              </a:rPr>
              <a:t>Apr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spc="60" dirty="0">
                <a:latin typeface="Arial"/>
                <a:cs typeface="Arial"/>
              </a:rPr>
              <a:t>May–</a:t>
            </a:r>
            <a:r>
              <a:rPr sz="1500" spc="55" dirty="0">
                <a:latin typeface="Arial"/>
                <a:cs typeface="Arial"/>
              </a:rPr>
              <a:t>Jun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13074" y="2696022"/>
            <a:ext cx="1537970" cy="464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35" dirty="0">
                <a:latin typeface="Arial Black"/>
                <a:cs typeface="Arial Black"/>
              </a:rPr>
              <a:t>Focus</a:t>
            </a:r>
            <a:r>
              <a:rPr sz="1500" spc="-114" dirty="0">
                <a:latin typeface="Arial Black"/>
                <a:cs typeface="Arial Black"/>
              </a:rPr>
              <a:t> </a:t>
            </a:r>
            <a:r>
              <a:rPr sz="1500" spc="-20" dirty="0">
                <a:latin typeface="Arial Black"/>
                <a:cs typeface="Arial Black"/>
              </a:rPr>
              <a:t>Area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480000"/>
              </a:lnSpc>
            </a:pPr>
            <a:r>
              <a:rPr sz="1500" dirty="0">
                <a:latin typeface="Arial"/>
                <a:cs typeface="Arial"/>
              </a:rPr>
              <a:t>Research</a:t>
            </a:r>
            <a:r>
              <a:rPr sz="1500" spc="40" dirty="0">
                <a:latin typeface="Arial"/>
                <a:cs typeface="Arial"/>
              </a:rPr>
              <a:t> </a:t>
            </a:r>
            <a:r>
              <a:rPr sz="1500" dirty="0">
                <a:latin typeface="Arial"/>
                <a:cs typeface="Arial"/>
              </a:rPr>
              <a:t>&amp;</a:t>
            </a:r>
            <a:r>
              <a:rPr sz="1500" spc="40" dirty="0">
                <a:latin typeface="Arial"/>
                <a:cs typeface="Arial"/>
              </a:rPr>
              <a:t> </a:t>
            </a:r>
            <a:r>
              <a:rPr sz="1500" spc="-10" dirty="0">
                <a:latin typeface="Arial"/>
                <a:cs typeface="Arial"/>
              </a:rPr>
              <a:t>Skills </a:t>
            </a:r>
            <a:r>
              <a:rPr sz="1500" spc="50" dirty="0">
                <a:latin typeface="Arial"/>
                <a:cs typeface="Arial"/>
              </a:rPr>
              <a:t>Leadership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-25" dirty="0">
                <a:latin typeface="Arial"/>
                <a:cs typeface="Arial"/>
              </a:rPr>
              <a:t>CPD </a:t>
            </a:r>
            <a:r>
              <a:rPr sz="1500" spc="80" dirty="0">
                <a:latin typeface="Arial"/>
                <a:cs typeface="Arial"/>
              </a:rPr>
              <a:t>Self-</a:t>
            </a:r>
            <a:r>
              <a:rPr sz="1500" spc="85" dirty="0">
                <a:latin typeface="Arial"/>
                <a:cs typeface="Arial"/>
              </a:rPr>
              <a:t>promotion </a:t>
            </a:r>
            <a:r>
              <a:rPr sz="1500" spc="60" dirty="0">
                <a:latin typeface="Arial"/>
                <a:cs typeface="Arial"/>
              </a:rPr>
              <a:t>Reflection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21249" y="2696022"/>
            <a:ext cx="3329304" cy="464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155" dirty="0">
                <a:latin typeface="Arial Black"/>
                <a:cs typeface="Arial Black"/>
              </a:rPr>
              <a:t>Key</a:t>
            </a:r>
            <a:r>
              <a:rPr sz="1500" spc="-130" dirty="0">
                <a:latin typeface="Arial Black"/>
                <a:cs typeface="Arial Black"/>
              </a:rPr>
              <a:t> </a:t>
            </a:r>
            <a:r>
              <a:rPr sz="1500" spc="-10" dirty="0">
                <a:latin typeface="Arial Black"/>
                <a:cs typeface="Arial Black"/>
              </a:rPr>
              <a:t>Actions</a:t>
            </a:r>
            <a:endParaRPr sz="1500">
              <a:latin typeface="Arial Black"/>
              <a:cs typeface="Arial Black"/>
            </a:endParaRPr>
          </a:p>
          <a:p>
            <a:pPr marR="593725">
              <a:lnSpc>
                <a:spcPct val="480000"/>
              </a:lnSpc>
            </a:pPr>
            <a:r>
              <a:rPr sz="1500" spc="65" dirty="0">
                <a:latin typeface="Arial"/>
                <a:cs typeface="Arial"/>
              </a:rPr>
              <a:t>Digital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marketing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course </a:t>
            </a:r>
            <a:r>
              <a:rPr sz="1500" spc="-20" dirty="0">
                <a:latin typeface="Arial"/>
                <a:cs typeface="Arial"/>
              </a:rPr>
              <a:t>UWTSD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50" dirty="0">
                <a:latin typeface="Arial"/>
                <a:cs typeface="Arial"/>
              </a:rPr>
              <a:t>Leadership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45" dirty="0">
                <a:latin typeface="Arial"/>
                <a:cs typeface="Arial"/>
              </a:rPr>
              <a:t>Workshop </a:t>
            </a:r>
            <a:r>
              <a:rPr sz="1500" spc="50" dirty="0">
                <a:latin typeface="Arial"/>
                <a:cs typeface="Arial"/>
              </a:rPr>
              <a:t>Website</a:t>
            </a:r>
            <a:r>
              <a:rPr sz="1500" spc="-35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spc="-30" dirty="0">
                <a:latin typeface="Arial"/>
                <a:cs typeface="Arial"/>
              </a:rPr>
              <a:t> </a:t>
            </a:r>
            <a:r>
              <a:rPr sz="1500" spc="60" dirty="0">
                <a:latin typeface="Arial"/>
                <a:cs typeface="Arial"/>
              </a:rPr>
              <a:t>applications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Final </a:t>
            </a:r>
            <a:r>
              <a:rPr sz="1500" spc="75" dirty="0">
                <a:latin typeface="Arial"/>
                <a:cs typeface="Arial"/>
              </a:rPr>
              <a:t>evaluation</a:t>
            </a:r>
            <a:r>
              <a:rPr sz="1500" dirty="0">
                <a:latin typeface="Arial"/>
                <a:cs typeface="Arial"/>
              </a:rPr>
              <a:t> </a:t>
            </a:r>
            <a:r>
              <a:rPr sz="1500" spc="65" dirty="0">
                <a:latin typeface="Arial"/>
                <a:cs typeface="Arial"/>
              </a:rPr>
              <a:t>and</a:t>
            </a:r>
            <a:r>
              <a:rPr sz="150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progress</a:t>
            </a:r>
            <a:r>
              <a:rPr sz="1500" dirty="0">
                <a:latin typeface="Arial"/>
                <a:cs typeface="Arial"/>
              </a:rPr>
              <a:t> </a:t>
            </a:r>
            <a:r>
              <a:rPr sz="1500" spc="100" dirty="0">
                <a:latin typeface="Arial"/>
                <a:cs typeface="Arial"/>
              </a:rPr>
              <a:t>report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29423" y="2696022"/>
            <a:ext cx="1588135" cy="4653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500" spc="-80" dirty="0">
                <a:latin typeface="Arial Black"/>
                <a:cs typeface="Arial Black"/>
              </a:rPr>
              <a:t>Completion</a:t>
            </a:r>
            <a:r>
              <a:rPr sz="1500" spc="-100" dirty="0">
                <a:latin typeface="Arial Black"/>
                <a:cs typeface="Arial Black"/>
              </a:rPr>
              <a:t> </a:t>
            </a:r>
            <a:r>
              <a:rPr sz="1500" spc="-80" dirty="0">
                <a:latin typeface="Arial Black"/>
                <a:cs typeface="Arial Black"/>
              </a:rPr>
              <a:t>Date</a:t>
            </a: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</a:pPr>
            <a:endParaRPr sz="15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530"/>
              </a:spcBef>
            </a:pPr>
            <a:endParaRPr sz="1500">
              <a:latin typeface="Arial Black"/>
              <a:cs typeface="Arial Black"/>
            </a:endParaRPr>
          </a:p>
          <a:p>
            <a:pPr marL="113664">
              <a:lnSpc>
                <a:spcPct val="100000"/>
              </a:lnSpc>
              <a:spcBef>
                <a:spcPts val="5"/>
              </a:spcBef>
            </a:pPr>
            <a:r>
              <a:rPr sz="1500" dirty="0">
                <a:latin typeface="Arial"/>
                <a:cs typeface="Arial"/>
              </a:rPr>
              <a:t>Dec</a:t>
            </a:r>
            <a:r>
              <a:rPr sz="1500" spc="80" dirty="0">
                <a:latin typeface="Arial"/>
                <a:cs typeface="Arial"/>
              </a:rPr>
              <a:t> </a:t>
            </a:r>
            <a:r>
              <a:rPr sz="1500" spc="35" dirty="0">
                <a:latin typeface="Arial"/>
                <a:cs typeface="Arial"/>
              </a:rPr>
              <a:t>2025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0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dirty="0">
                <a:latin typeface="Arial"/>
                <a:cs typeface="Arial"/>
              </a:rPr>
              <a:t>Feb</a:t>
            </a:r>
            <a:r>
              <a:rPr sz="1500" spc="25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spc="75" dirty="0">
                <a:latin typeface="Arial"/>
                <a:cs typeface="Arial"/>
              </a:rPr>
              <a:t>Apr</a:t>
            </a:r>
            <a:r>
              <a:rPr sz="1500" spc="-45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64"/>
              </a:spcBef>
            </a:pPr>
            <a:endParaRPr sz="1500">
              <a:latin typeface="Arial"/>
              <a:cs typeface="Arial"/>
            </a:endParaRPr>
          </a:p>
          <a:p>
            <a:pPr marL="113664">
              <a:lnSpc>
                <a:spcPct val="100000"/>
              </a:lnSpc>
            </a:pPr>
            <a:r>
              <a:rPr sz="1500" spc="80" dirty="0">
                <a:latin typeface="Arial"/>
                <a:cs typeface="Arial"/>
              </a:rPr>
              <a:t>Jun</a:t>
            </a:r>
            <a:r>
              <a:rPr sz="1500" spc="-50" dirty="0">
                <a:latin typeface="Arial"/>
                <a:cs typeface="Arial"/>
              </a:rPr>
              <a:t> </a:t>
            </a:r>
            <a:r>
              <a:rPr sz="1500" spc="55" dirty="0">
                <a:latin typeface="Arial"/>
                <a:cs typeface="Arial"/>
              </a:rPr>
              <a:t>2026</a:t>
            </a:r>
            <a:endParaRPr sz="15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023954" y="2275750"/>
          <a:ext cx="16832580" cy="54832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08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8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08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081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66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D9D9D9"/>
                      </a:solidFill>
                      <a:prstDash val="solid"/>
                    </a:lnL>
                    <a:lnR w="9525">
                      <a:solidFill>
                        <a:srgbClr val="D9D9D9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116205">
              <a:lnSpc>
                <a:spcPct val="100000"/>
              </a:lnSpc>
              <a:spcBef>
                <a:spcPts val="95"/>
              </a:spcBef>
            </a:pPr>
            <a:r>
              <a:rPr spc="-105" dirty="0"/>
              <a:t>Timeline</a:t>
            </a:r>
            <a:r>
              <a:rPr spc="-145" dirty="0"/>
              <a:t> </a:t>
            </a:r>
            <a:r>
              <a:rPr dirty="0"/>
              <a:t>of</a:t>
            </a:r>
            <a:r>
              <a:rPr spc="-145" dirty="0"/>
              <a:t> </a:t>
            </a:r>
            <a:r>
              <a:rPr spc="-114" dirty="0"/>
              <a:t>Actions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D3A5AC-5EA7-FDB0-C91E-76DE7E9A4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77" y="2275750"/>
            <a:ext cx="17012934" cy="55347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654767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3702517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4750267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3024" y="5798017"/>
              <a:ext cx="133349" cy="133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3024" y="6845766"/>
              <a:ext cx="133349" cy="13334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016000" y="2461187"/>
            <a:ext cx="15561944" cy="62581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9765">
              <a:lnSpc>
                <a:spcPct val="100000"/>
              </a:lnSpc>
              <a:spcBef>
                <a:spcPts val="100"/>
              </a:spcBef>
            </a:pP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Communication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presentation</a:t>
            </a:r>
            <a:endParaRPr sz="3000" dirty="0">
              <a:latin typeface="Lucida Sans Unicode"/>
              <a:cs typeface="Lucida Sans Unicode"/>
            </a:endParaRPr>
          </a:p>
          <a:p>
            <a:pPr marL="659765" marR="8068309">
              <a:lnSpc>
                <a:spcPts val="8250"/>
              </a:lnSpc>
              <a:spcBef>
                <a:spcPts val="1050"/>
              </a:spcBef>
            </a:pPr>
            <a:r>
              <a:rPr sz="30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Organisation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conduct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Leadership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30" dirty="0">
                <a:solidFill>
                  <a:srgbClr val="2E2E2E"/>
                </a:solidFill>
                <a:latin typeface="Lucida Sans Unicode"/>
                <a:cs typeface="Lucida Sans Unicode"/>
              </a:rPr>
              <a:t>self-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management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75" dirty="0">
                <a:solidFill>
                  <a:srgbClr val="2E2E2E"/>
                </a:solidFill>
                <a:latin typeface="Lucida Sans Unicode"/>
                <a:cs typeface="Lucida Sans Unicode"/>
              </a:rPr>
              <a:t>problem-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solving 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Creativity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adaptability</a:t>
            </a:r>
            <a:endParaRPr sz="3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600"/>
              </a:spcBef>
            </a:pP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(These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align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directly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“Transferable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Skills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Life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55" dirty="0">
                <a:solidFill>
                  <a:srgbClr val="2E2E2E"/>
                </a:solidFill>
                <a:latin typeface="Lucida Sans Unicode"/>
                <a:cs typeface="Lucida Sans Unicode"/>
              </a:rPr>
              <a:t>&amp;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28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2E2E2E"/>
                </a:solidFill>
                <a:latin typeface="Lucida Sans Unicode"/>
                <a:cs typeface="Lucida Sans Unicode"/>
              </a:rPr>
              <a:t>Practice”</a:t>
            </a:r>
            <a:r>
              <a:rPr sz="3000" spc="-28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criteria!</a:t>
            </a:r>
            <a:r>
              <a:rPr lang="en-GB"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)</a:t>
            </a:r>
            <a:endParaRPr sz="3000" dirty="0">
              <a:latin typeface="Lucida Sans Unicode"/>
              <a:cs typeface="Lucida Sans Unicode"/>
            </a:endParaRP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1070768" y="882472"/>
            <a:ext cx="8545830" cy="6851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300" spc="-160" dirty="0"/>
              <a:t>Employability</a:t>
            </a:r>
            <a:r>
              <a:rPr sz="4300" spc="-125" dirty="0"/>
              <a:t> </a:t>
            </a:r>
            <a:r>
              <a:rPr sz="4300" spc="-375" dirty="0"/>
              <a:t>&amp;</a:t>
            </a:r>
            <a:r>
              <a:rPr sz="4300" spc="-30" dirty="0"/>
              <a:t> </a:t>
            </a:r>
            <a:r>
              <a:rPr sz="4300" spc="-145" dirty="0"/>
              <a:t>Transferable</a:t>
            </a:r>
            <a:r>
              <a:rPr sz="4300" spc="-75" dirty="0"/>
              <a:t> </a:t>
            </a:r>
            <a:r>
              <a:rPr sz="4300" spc="-30" dirty="0"/>
              <a:t>Skills</a:t>
            </a:r>
            <a:endParaRPr sz="43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939952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3024" y="3987702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43024" y="5035452"/>
              <a:ext cx="133349" cy="13334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43024" y="6083202"/>
              <a:ext cx="133349" cy="133349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338626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/>
              <a:t>Increased</a:t>
            </a:r>
            <a:r>
              <a:rPr spc="-300" dirty="0"/>
              <a:t> </a:t>
            </a:r>
            <a:r>
              <a:rPr spc="-50" dirty="0"/>
              <a:t>clarity</a:t>
            </a:r>
            <a:r>
              <a:rPr spc="-300" dirty="0"/>
              <a:t> </a:t>
            </a:r>
            <a:r>
              <a:rPr spc="-95" dirty="0"/>
              <a:t>on</a:t>
            </a:r>
            <a:r>
              <a:rPr spc="-300" dirty="0"/>
              <a:t> </a:t>
            </a:r>
            <a:r>
              <a:rPr spc="-70" dirty="0"/>
              <a:t>professional</a:t>
            </a:r>
            <a:r>
              <a:rPr spc="-300" dirty="0"/>
              <a:t> </a:t>
            </a:r>
            <a:r>
              <a:rPr spc="-10" dirty="0"/>
              <a:t>direction</a:t>
            </a:r>
          </a:p>
          <a:p>
            <a:pPr marL="12700" marR="1647825">
              <a:lnSpc>
                <a:spcPts val="8250"/>
              </a:lnSpc>
              <a:spcBef>
                <a:spcPts val="1050"/>
              </a:spcBef>
            </a:pPr>
            <a:r>
              <a:rPr spc="-120" dirty="0"/>
              <a:t>Improved</a:t>
            </a:r>
            <a:r>
              <a:rPr spc="-285" dirty="0"/>
              <a:t> </a:t>
            </a:r>
            <a:r>
              <a:rPr spc="-80" dirty="0"/>
              <a:t>organisational</a:t>
            </a:r>
            <a:r>
              <a:rPr spc="-280" dirty="0"/>
              <a:t> </a:t>
            </a:r>
            <a:r>
              <a:rPr spc="-80" dirty="0"/>
              <a:t>and</a:t>
            </a:r>
            <a:r>
              <a:rPr spc="-280" dirty="0"/>
              <a:t> </a:t>
            </a:r>
            <a:r>
              <a:rPr spc="-30" dirty="0"/>
              <a:t>reflective</a:t>
            </a:r>
            <a:r>
              <a:rPr spc="-285" dirty="0"/>
              <a:t> </a:t>
            </a:r>
            <a:r>
              <a:rPr spc="-10" dirty="0"/>
              <a:t>capacity\ </a:t>
            </a:r>
            <a:r>
              <a:rPr spc="-70" dirty="0"/>
              <a:t>Integration</a:t>
            </a:r>
            <a:r>
              <a:rPr spc="-315" dirty="0"/>
              <a:t> </a:t>
            </a:r>
            <a:r>
              <a:rPr spc="-70" dirty="0"/>
              <a:t>of</a:t>
            </a:r>
            <a:r>
              <a:rPr spc="-305" dirty="0"/>
              <a:t> </a:t>
            </a:r>
            <a:r>
              <a:rPr spc="-10" dirty="0"/>
              <a:t>creative</a:t>
            </a:r>
            <a:r>
              <a:rPr spc="-305" dirty="0"/>
              <a:t> </a:t>
            </a:r>
            <a:r>
              <a:rPr spc="-80" dirty="0"/>
              <a:t>and</a:t>
            </a:r>
            <a:r>
              <a:rPr spc="-305" dirty="0"/>
              <a:t> </a:t>
            </a:r>
            <a:r>
              <a:rPr spc="-40" dirty="0"/>
              <a:t>academic</a:t>
            </a:r>
            <a:r>
              <a:rPr spc="-305" dirty="0"/>
              <a:t> </a:t>
            </a:r>
            <a:r>
              <a:rPr spc="-75" dirty="0"/>
              <a:t>leadership</a:t>
            </a:r>
            <a:r>
              <a:rPr spc="-300" dirty="0"/>
              <a:t> </a:t>
            </a:r>
            <a:r>
              <a:rPr spc="-50" dirty="0"/>
              <a:t>skills</a:t>
            </a:r>
          </a:p>
          <a:p>
            <a:pPr marL="12700">
              <a:lnSpc>
                <a:spcPct val="100000"/>
              </a:lnSpc>
              <a:spcBef>
                <a:spcPts val="3600"/>
              </a:spcBef>
            </a:pPr>
            <a:r>
              <a:rPr spc="-30" dirty="0"/>
              <a:t>Readiness</a:t>
            </a:r>
            <a:r>
              <a:rPr spc="-305" dirty="0"/>
              <a:t> </a:t>
            </a:r>
            <a:r>
              <a:rPr spc="-10" dirty="0"/>
              <a:t>to</a:t>
            </a:r>
            <a:r>
              <a:rPr spc="-305" dirty="0"/>
              <a:t> </a:t>
            </a:r>
            <a:r>
              <a:rPr spc="-50" dirty="0"/>
              <a:t>contribute</a:t>
            </a:r>
            <a:r>
              <a:rPr spc="-305" dirty="0"/>
              <a:t> </a:t>
            </a:r>
            <a:r>
              <a:rPr spc="-10" dirty="0"/>
              <a:t>to</a:t>
            </a:r>
            <a:r>
              <a:rPr spc="-305" dirty="0"/>
              <a:t> </a:t>
            </a:r>
            <a:r>
              <a:rPr dirty="0"/>
              <a:t>the</a:t>
            </a:r>
            <a:r>
              <a:rPr spc="-305" dirty="0"/>
              <a:t> </a:t>
            </a:r>
            <a:r>
              <a:rPr spc="-70" dirty="0"/>
              <a:t>industry</a:t>
            </a:r>
            <a:r>
              <a:rPr spc="-305" dirty="0"/>
              <a:t> </a:t>
            </a:r>
            <a:r>
              <a:rPr spc="-80" dirty="0"/>
              <a:t>and</a:t>
            </a:r>
            <a:r>
              <a:rPr spc="-305" dirty="0"/>
              <a:t> </a:t>
            </a:r>
            <a:r>
              <a:rPr spc="-45" dirty="0"/>
              <a:t>education</a:t>
            </a:r>
            <a:r>
              <a:rPr spc="-305" dirty="0"/>
              <a:t> </a:t>
            </a:r>
            <a:r>
              <a:rPr spc="-10" dirty="0"/>
              <a:t>sectors</a:t>
            </a:r>
          </a:p>
        </p:txBody>
      </p: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645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350" spc="-135" dirty="0"/>
              <a:t>Reflection</a:t>
            </a:r>
            <a:r>
              <a:rPr sz="4350" spc="-114" dirty="0"/>
              <a:t> </a:t>
            </a:r>
            <a:r>
              <a:rPr sz="4350" spc="-165" dirty="0"/>
              <a:t>and</a:t>
            </a:r>
            <a:r>
              <a:rPr sz="4350" spc="-120" dirty="0"/>
              <a:t> </a:t>
            </a:r>
            <a:r>
              <a:rPr sz="4350" spc="-195" dirty="0"/>
              <a:t>Growth</a:t>
            </a:r>
            <a:endParaRPr sz="435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2532544"/>
              <a:ext cx="133349" cy="1333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3580294"/>
              <a:ext cx="133349" cy="133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3024" y="4628044"/>
              <a:ext cx="133349" cy="13334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663551" y="2338964"/>
            <a:ext cx="9951720" cy="2578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Summary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aims,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goals,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evidence-</a:t>
            </a:r>
            <a:r>
              <a:rPr sz="30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based</a:t>
            </a:r>
            <a:r>
              <a:rPr sz="3000" spc="-30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actions</a:t>
            </a:r>
            <a:endParaRPr sz="3000">
              <a:latin typeface="Lucida Sans Unicode"/>
              <a:cs typeface="Lucida Sans Unicode"/>
            </a:endParaRPr>
          </a:p>
          <a:p>
            <a:pPr marL="12700" marR="5080">
              <a:lnSpc>
                <a:spcPts val="8250"/>
              </a:lnSpc>
              <a:spcBef>
                <a:spcPts val="850"/>
              </a:spcBef>
            </a:pP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Emphasis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on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flexibility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reflective</a:t>
            </a:r>
            <a:r>
              <a:rPr sz="3000" spc="-30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learning </a:t>
            </a:r>
            <a:r>
              <a:rPr sz="30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Reinforcement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employability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3000" spc="-29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3000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identity</a:t>
            </a:r>
            <a:endParaRPr sz="3000">
              <a:latin typeface="Lucida Sans Unicode"/>
              <a:cs typeface="Lucida Sans Unicode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6987" rIns="0" bIns="0" rtlCol="0">
            <a:spAutoFit/>
          </a:bodyPr>
          <a:lstStyle/>
          <a:p>
            <a:pPr marL="263525">
              <a:lnSpc>
                <a:spcPct val="100000"/>
              </a:lnSpc>
              <a:spcBef>
                <a:spcPts val="100"/>
              </a:spcBef>
            </a:pPr>
            <a:r>
              <a:rPr sz="4350" spc="-210" dirty="0"/>
              <a:t>Conclusion</a:t>
            </a:r>
            <a:endParaRPr sz="435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16000" y="1960465"/>
            <a:ext cx="13743305" cy="655383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Bryman,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60" dirty="0">
                <a:solidFill>
                  <a:srgbClr val="2E2E2E"/>
                </a:solidFill>
                <a:latin typeface="Lucida Sans Unicode"/>
                <a:cs typeface="Lucida Sans Unicode"/>
              </a:rPr>
              <a:t>A.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(2016)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Social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Methods.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Oxford: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Oxford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University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Press.</a:t>
            </a:r>
            <a:endParaRPr sz="2500">
              <a:latin typeface="Lucida Sans Unicode"/>
              <a:cs typeface="Lucida Sans Unicode"/>
            </a:endParaRPr>
          </a:p>
          <a:p>
            <a:pPr marL="12700" marR="5080" indent="63500">
              <a:lnSpc>
                <a:spcPct val="115199"/>
              </a:lnSpc>
              <a:spcBef>
                <a:spcPts val="3459"/>
              </a:spcBef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Caves,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R.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(2000)</a:t>
            </a:r>
            <a:r>
              <a:rPr sz="2500" spc="-20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Industries: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Contracts</a:t>
            </a:r>
            <a:r>
              <a:rPr sz="2500" spc="-20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Between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Art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0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Commerce.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Cambridge,</a:t>
            </a:r>
            <a:r>
              <a:rPr sz="2500" spc="-21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MA: </a:t>
            </a: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Harvard</a:t>
            </a:r>
            <a:r>
              <a:rPr sz="2500" spc="-229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University</a:t>
            </a:r>
            <a:r>
              <a:rPr sz="2500" spc="-229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Press.</a:t>
            </a:r>
            <a:endParaRPr sz="25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2500">
              <a:latin typeface="Lucida Sans Unicode"/>
              <a:cs typeface="Lucida Sans Unicode"/>
            </a:endParaRPr>
          </a:p>
          <a:p>
            <a:pPr marL="76200">
              <a:lnSpc>
                <a:spcPct val="100000"/>
              </a:lnSpc>
            </a:pP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Gibbs,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G.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(1988)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Learning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by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30" dirty="0">
                <a:solidFill>
                  <a:srgbClr val="2E2E2E"/>
                </a:solidFill>
                <a:latin typeface="Lucida Sans Unicode"/>
                <a:cs typeface="Lucida Sans Unicode"/>
              </a:rPr>
              <a:t>Doing.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Oxford: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25" dirty="0">
                <a:solidFill>
                  <a:srgbClr val="2E2E2E"/>
                </a:solidFill>
                <a:latin typeface="Lucida Sans Unicode"/>
                <a:cs typeface="Lucida Sans Unicode"/>
              </a:rPr>
              <a:t>Oxford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Polytechnic.</a:t>
            </a:r>
            <a:endParaRPr sz="2500">
              <a:latin typeface="Lucida Sans Unicode"/>
              <a:cs typeface="Lucida Sans Unicode"/>
            </a:endParaRPr>
          </a:p>
          <a:p>
            <a:pPr marL="76200" marR="2217420">
              <a:lnSpc>
                <a:spcPct val="230399"/>
              </a:lnSpc>
            </a:pP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Moon,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110" dirty="0">
                <a:solidFill>
                  <a:srgbClr val="2E2E2E"/>
                </a:solidFill>
                <a:latin typeface="Lucida Sans Unicode"/>
                <a:cs typeface="Lucida Sans Unicode"/>
              </a:rPr>
              <a:t>J.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(2013)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Reflection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Employability.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35" dirty="0">
                <a:solidFill>
                  <a:srgbClr val="2E2E2E"/>
                </a:solidFill>
                <a:latin typeface="Lucida Sans Unicode"/>
                <a:cs typeface="Lucida Sans Unicode"/>
              </a:rPr>
              <a:t>York: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Higher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Education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Academy. Schön,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75" dirty="0">
                <a:solidFill>
                  <a:srgbClr val="2E2E2E"/>
                </a:solidFill>
                <a:latin typeface="Lucida Sans Unicode"/>
                <a:cs typeface="Lucida Sans Unicode"/>
              </a:rPr>
              <a:t>D.A.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(1983)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Reflective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Practitioner.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New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35" dirty="0">
                <a:solidFill>
                  <a:srgbClr val="2E2E2E"/>
                </a:solidFill>
                <a:latin typeface="Lucida Sans Unicode"/>
                <a:cs typeface="Lucida Sans Unicode"/>
              </a:rPr>
              <a:t>York: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Basic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Books.</a:t>
            </a:r>
            <a:endParaRPr sz="2500">
              <a:latin typeface="Lucida Sans Unicode"/>
              <a:cs typeface="Lucida Sans Unicode"/>
            </a:endParaRPr>
          </a:p>
          <a:p>
            <a:pPr marL="12700" marR="544195" indent="63500">
              <a:lnSpc>
                <a:spcPct val="115199"/>
              </a:lnSpc>
              <a:spcBef>
                <a:spcPts val="3454"/>
              </a:spcBef>
            </a:pP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Williams,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110" dirty="0">
                <a:solidFill>
                  <a:srgbClr val="2E2E2E"/>
                </a:solidFill>
                <a:latin typeface="Lucida Sans Unicode"/>
                <a:cs typeface="Lucida Sans Unicode"/>
              </a:rPr>
              <a:t>J.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&amp;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Mavin,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S.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(2023)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Neurodiversity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Leadership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Higher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Education.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London: Routledge.</a:t>
            </a:r>
            <a:endParaRPr sz="25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2500">
              <a:latin typeface="Lucida Sans Unicode"/>
              <a:cs typeface="Lucida Sans Unicode"/>
            </a:endParaRPr>
          </a:p>
          <a:p>
            <a:pPr marL="76200">
              <a:lnSpc>
                <a:spcPct val="100000"/>
              </a:lnSpc>
            </a:pP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Grant,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90" dirty="0">
                <a:solidFill>
                  <a:srgbClr val="2E2E2E"/>
                </a:solidFill>
                <a:latin typeface="Lucida Sans Unicode"/>
                <a:cs typeface="Lucida Sans Unicode"/>
              </a:rPr>
              <a:t>D.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(2021)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80" dirty="0">
                <a:solidFill>
                  <a:srgbClr val="2E2E2E"/>
                </a:solidFill>
                <a:latin typeface="Lucida Sans Unicode"/>
                <a:cs typeface="Lucida Sans Unicode"/>
              </a:rPr>
              <a:t>ADHD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Mind.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New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35" dirty="0">
                <a:solidFill>
                  <a:srgbClr val="2E2E2E"/>
                </a:solidFill>
                <a:latin typeface="Lucida Sans Unicode"/>
                <a:cs typeface="Lucida Sans Unicode"/>
              </a:rPr>
              <a:t>York: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Routledge.</a:t>
            </a:r>
            <a:endParaRPr sz="2500">
              <a:latin typeface="Lucida Sans Unicode"/>
              <a:cs typeface="Lucida Sans Unicode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20320">
              <a:lnSpc>
                <a:spcPct val="100000"/>
              </a:lnSpc>
              <a:spcBef>
                <a:spcPts val="95"/>
              </a:spcBef>
            </a:pPr>
            <a:r>
              <a:rPr spc="-120" dirty="0"/>
              <a:t>References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2124719"/>
              <a:ext cx="111730" cy="11173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3002601"/>
              <a:ext cx="111730" cy="11173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3880484"/>
              <a:ext cx="111730" cy="11173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4758366"/>
              <a:ext cx="111730" cy="11173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5636248"/>
              <a:ext cx="111730" cy="111730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558566" y="1960465"/>
            <a:ext cx="9107805" cy="39204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AdvanceHE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(2024)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Leadership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Frameworks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2500" spc="-25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HE</a:t>
            </a:r>
            <a:endParaRPr sz="2500">
              <a:latin typeface="Lucida Sans Unicode"/>
              <a:cs typeface="Lucida Sans Unicode"/>
            </a:endParaRPr>
          </a:p>
          <a:p>
            <a:pPr marL="12700" marR="1329690">
              <a:lnSpc>
                <a:spcPct val="230399"/>
              </a:lnSpc>
            </a:pP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Arts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Council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England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(2023)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Careers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Report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FutureLearn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(2024)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5" dirty="0">
                <a:solidFill>
                  <a:srgbClr val="2E2E2E"/>
                </a:solidFill>
                <a:latin typeface="Lucida Sans Unicode"/>
                <a:cs typeface="Lucida Sans Unicode"/>
              </a:rPr>
              <a:t>Digital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Marketing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for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Creatives</a:t>
            </a:r>
            <a:endParaRPr sz="2500">
              <a:latin typeface="Lucida Sans Unicode"/>
              <a:cs typeface="Lucida Sans Unicode"/>
            </a:endParaRPr>
          </a:p>
          <a:p>
            <a:pPr marL="12700" marR="5080">
              <a:lnSpc>
                <a:spcPct val="230399"/>
              </a:lnSpc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UWTSD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(2025)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Development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CPD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Handbook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One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Dance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UK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(2024)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Employment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Trends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2500" spc="-2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Dance</a:t>
            </a:r>
            <a:r>
              <a:rPr sz="2500" spc="-26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Education</a:t>
            </a:r>
            <a:endParaRPr sz="2500">
              <a:latin typeface="Lucida Sans Unicode"/>
              <a:cs typeface="Lucida Sans Unicode"/>
            </a:endParaRP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165735">
              <a:lnSpc>
                <a:spcPct val="100000"/>
              </a:lnSpc>
              <a:spcBef>
                <a:spcPts val="95"/>
              </a:spcBef>
            </a:pPr>
            <a:r>
              <a:rPr spc="-135" dirty="0"/>
              <a:t>Bibliography </a:t>
            </a:r>
            <a:r>
              <a:rPr spc="-105" dirty="0"/>
              <a:t>(Further</a:t>
            </a:r>
            <a:r>
              <a:rPr spc="-130" dirty="0"/>
              <a:t> </a:t>
            </a:r>
            <a:r>
              <a:rPr spc="-85" dirty="0"/>
              <a:t>Reading)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4156461"/>
              <a:ext cx="111730" cy="11173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4595402"/>
              <a:ext cx="111730" cy="11173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5034344"/>
              <a:ext cx="111730" cy="11173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5473285"/>
              <a:ext cx="111730" cy="11173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5912226"/>
              <a:ext cx="111730" cy="11172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6351167"/>
              <a:ext cx="111730" cy="11172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6790108"/>
              <a:ext cx="111730" cy="11173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7229049"/>
              <a:ext cx="111730" cy="11172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7667990"/>
              <a:ext cx="111730" cy="11172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8545872"/>
              <a:ext cx="111730" cy="11172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2064" y="8984813"/>
              <a:ext cx="111730" cy="11172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064" y="9423755"/>
              <a:ext cx="111730" cy="11172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016000" y="1797502"/>
            <a:ext cx="13726794" cy="78708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Appendix</a:t>
            </a:r>
            <a:r>
              <a:rPr sz="2500" spc="-22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Purpose:</a:t>
            </a:r>
            <a:endParaRPr sz="2500" dirty="0">
              <a:latin typeface="Lucida Sans Unicode"/>
              <a:cs typeface="Lucida Sans Unicode"/>
            </a:endParaRPr>
          </a:p>
          <a:p>
            <a:pPr marL="12700" marR="5080" indent="63500">
              <a:lnSpc>
                <a:spcPct val="115199"/>
              </a:lnSpc>
              <a:spcBef>
                <a:spcPts val="3459"/>
              </a:spcBef>
            </a:pP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research,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reflection,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practical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application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90" dirty="0">
                <a:solidFill>
                  <a:srgbClr val="2E2E2E"/>
                </a:solidFill>
                <a:latin typeface="Lucida Sans Unicode"/>
                <a:cs typeface="Lucida Sans Unicode"/>
              </a:rPr>
              <a:t>underpinning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Action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Plan. </a:t>
            </a:r>
            <a:r>
              <a:rPr lang="en-GB"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I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t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supports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your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 err="1">
                <a:solidFill>
                  <a:srgbClr val="2E2E2E"/>
                </a:solidFill>
                <a:latin typeface="Lucida Sans Unicode"/>
                <a:cs typeface="Lucida Sans Unicode"/>
              </a:rPr>
              <a:t>argumen</a:t>
            </a:r>
            <a:r>
              <a:rPr lang="en-GB"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t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credibility.</a:t>
            </a:r>
            <a:endParaRPr sz="25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Include:</a:t>
            </a:r>
            <a:endParaRPr sz="2500" dirty="0">
              <a:latin typeface="Lucida Sans Unicode"/>
              <a:cs typeface="Lucida Sans Unicode"/>
            </a:endParaRPr>
          </a:p>
          <a:p>
            <a:pPr marL="554990" marR="4128770">
              <a:lnSpc>
                <a:spcPct val="115199"/>
              </a:lnSpc>
            </a:pPr>
            <a:r>
              <a:rPr sz="2500" spc="-50" dirty="0">
                <a:solidFill>
                  <a:srgbClr val="2E2E2E"/>
                </a:solidFill>
                <a:latin typeface="Lucida Sans Unicode"/>
                <a:cs typeface="Lucida Sans Unicode"/>
              </a:rPr>
              <a:t>Completed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SWOT,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SMARTIE,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timeline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tables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(if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extended)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Skills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audit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self-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assessment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checklist</a:t>
            </a:r>
            <a:endParaRPr sz="2500" dirty="0">
              <a:latin typeface="Lucida Sans Unicode"/>
              <a:cs typeface="Lucida Sans Unicode"/>
            </a:endParaRPr>
          </a:p>
          <a:p>
            <a:pPr marL="554990">
              <a:lnSpc>
                <a:spcPct val="100000"/>
              </a:lnSpc>
              <a:spcBef>
                <a:spcPts val="455"/>
              </a:spcBef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Screenshots</a:t>
            </a:r>
            <a:r>
              <a:rPr sz="2500" spc="-1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500" spc="-16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LinkedIn/website</a:t>
            </a:r>
            <a:r>
              <a:rPr sz="2500" spc="-16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progress</a:t>
            </a:r>
            <a:endParaRPr sz="2500" dirty="0">
              <a:latin typeface="Lucida Sans Unicode"/>
              <a:cs typeface="Lucida Sans Unicode"/>
            </a:endParaRPr>
          </a:p>
          <a:p>
            <a:pPr marL="554990" marR="3260725">
              <a:lnSpc>
                <a:spcPct val="115199"/>
              </a:lnSpc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Certificates</a:t>
            </a:r>
            <a:r>
              <a:rPr sz="2500" spc="-229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enrolment</a:t>
            </a:r>
            <a:r>
              <a:rPr sz="2500" spc="-2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confirmations</a:t>
            </a:r>
            <a:r>
              <a:rPr sz="2500" spc="-2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(CPD,</a:t>
            </a:r>
            <a:r>
              <a:rPr sz="2500" spc="-229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workshops,</a:t>
            </a:r>
            <a:r>
              <a:rPr sz="2500" spc="-22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courses)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Excerpts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20" dirty="0">
                <a:solidFill>
                  <a:srgbClr val="2E2E2E"/>
                </a:solidFill>
                <a:latin typeface="Lucida Sans Unicode"/>
                <a:cs typeface="Lucida Sans Unicode"/>
              </a:rPr>
              <a:t>from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reflective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0" dirty="0">
                <a:solidFill>
                  <a:srgbClr val="2E2E2E"/>
                </a:solidFill>
                <a:latin typeface="Lucida Sans Unicode"/>
                <a:cs typeface="Lucida Sans Unicode"/>
              </a:rPr>
              <a:t>journals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mentor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feedback</a:t>
            </a:r>
            <a:endParaRPr sz="2500" dirty="0">
              <a:latin typeface="Lucida Sans Unicode"/>
              <a:cs typeface="Lucida Sans Unicode"/>
            </a:endParaRPr>
          </a:p>
          <a:p>
            <a:pPr marL="554990" marR="6088380">
              <a:lnSpc>
                <a:spcPct val="115199"/>
              </a:lnSpc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Research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notes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interview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transcripts </a:t>
            </a:r>
            <a:r>
              <a:rPr sz="2500" spc="-95" dirty="0">
                <a:solidFill>
                  <a:srgbClr val="2E2E2E"/>
                </a:solidFill>
                <a:latin typeface="Lucida Sans Unicode"/>
                <a:cs typeface="Lucida Sans Unicode"/>
              </a:rPr>
              <a:t>Additional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55" dirty="0">
                <a:solidFill>
                  <a:srgbClr val="2E2E2E"/>
                </a:solidFill>
                <a:latin typeface="Lucida Sans Unicode"/>
                <a:cs typeface="Lucida Sans Unicode"/>
              </a:rPr>
              <a:t>visuals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85" dirty="0">
                <a:solidFill>
                  <a:srgbClr val="2E2E2E"/>
                </a:solidFill>
                <a:latin typeface="Lucida Sans Unicode"/>
                <a:cs typeface="Lucida Sans Unicode"/>
              </a:rPr>
              <a:t>diagrams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(e.g.,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Gantt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chart)</a:t>
            </a:r>
            <a:endParaRPr sz="2500" dirty="0">
              <a:latin typeface="Lucida Sans Unicode"/>
              <a:cs typeface="Lucida Sans Unicode"/>
            </a:endParaRPr>
          </a:p>
          <a:p>
            <a:pPr marL="554990">
              <a:lnSpc>
                <a:spcPct val="100000"/>
              </a:lnSpc>
              <a:spcBef>
                <a:spcPts val="455"/>
              </a:spcBef>
            </a:pP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Any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evidence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of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communication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with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employers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or</a:t>
            </a:r>
            <a:r>
              <a:rPr sz="2500" spc="-254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institutions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25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500" spc="-75" dirty="0">
                <a:solidFill>
                  <a:srgbClr val="2E2E2E"/>
                </a:solidFill>
                <a:latin typeface="Lucida Sans Unicode"/>
                <a:cs typeface="Lucida Sans Unicode"/>
              </a:rPr>
              <a:t>How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Use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5" dirty="0">
                <a:solidFill>
                  <a:srgbClr val="2E2E2E"/>
                </a:solidFill>
                <a:latin typeface="Lucida Sans Unicode"/>
                <a:cs typeface="Lucida Sans Unicode"/>
              </a:rPr>
              <a:t>It:</a:t>
            </a:r>
            <a:endParaRPr sz="2500" dirty="0">
              <a:latin typeface="Lucida Sans Unicode"/>
              <a:cs typeface="Lucida Sans Unicode"/>
            </a:endParaRPr>
          </a:p>
          <a:p>
            <a:pPr marL="554990" marR="3397885">
              <a:lnSpc>
                <a:spcPct val="115199"/>
              </a:lnSpc>
            </a:pP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Refer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to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appendices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215" dirty="0">
                <a:solidFill>
                  <a:srgbClr val="2E2E2E"/>
                </a:solidFill>
                <a:latin typeface="Lucida Sans Unicode"/>
                <a:cs typeface="Lucida Sans Unicode"/>
              </a:rPr>
              <a:t>in-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text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5" dirty="0">
                <a:solidFill>
                  <a:srgbClr val="2E2E2E"/>
                </a:solidFill>
                <a:latin typeface="Lucida Sans Unicode"/>
                <a:cs typeface="Lucida Sans Unicode"/>
              </a:rPr>
              <a:t>(e.g.,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55" dirty="0">
                <a:solidFill>
                  <a:srgbClr val="2E2E2E"/>
                </a:solidFill>
                <a:latin typeface="Lucida Sans Unicode"/>
                <a:cs typeface="Lucida Sans Unicode"/>
              </a:rPr>
              <a:t>see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0" dirty="0">
                <a:solidFill>
                  <a:srgbClr val="2E2E2E"/>
                </a:solidFill>
                <a:latin typeface="Lucida Sans Unicode"/>
                <a:cs typeface="Lucida Sans Unicode"/>
              </a:rPr>
              <a:t>Appendix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0" dirty="0">
                <a:solidFill>
                  <a:srgbClr val="2E2E2E"/>
                </a:solidFill>
                <a:latin typeface="Lucida Sans Unicode"/>
                <a:cs typeface="Lucida Sans Unicode"/>
              </a:rPr>
              <a:t>A: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SWOT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Analysis). </a:t>
            </a:r>
            <a:r>
              <a:rPr sz="2500" spc="-20" dirty="0">
                <a:solidFill>
                  <a:srgbClr val="2E2E2E"/>
                </a:solidFill>
                <a:latin typeface="Lucida Sans Unicode"/>
                <a:cs typeface="Lucida Sans Unicode"/>
              </a:rPr>
              <a:t>Ensure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clarity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and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professional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70" dirty="0">
                <a:solidFill>
                  <a:srgbClr val="2E2E2E"/>
                </a:solidFill>
                <a:latin typeface="Lucida Sans Unicode"/>
                <a:cs typeface="Lucida Sans Unicode"/>
              </a:rPr>
              <a:t>formatting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(titles,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5" dirty="0">
                <a:solidFill>
                  <a:srgbClr val="2E2E2E"/>
                </a:solidFill>
                <a:latin typeface="Lucida Sans Unicode"/>
                <a:cs typeface="Lucida Sans Unicode"/>
              </a:rPr>
              <a:t>page</a:t>
            </a:r>
            <a:r>
              <a:rPr sz="2500" spc="-23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numbers).</a:t>
            </a:r>
            <a:endParaRPr sz="2500" dirty="0">
              <a:latin typeface="Lucida Sans Unicode"/>
              <a:cs typeface="Lucida Sans Unicode"/>
            </a:endParaRPr>
          </a:p>
          <a:p>
            <a:pPr marL="554990">
              <a:lnSpc>
                <a:spcPct val="100000"/>
              </a:lnSpc>
              <a:spcBef>
                <a:spcPts val="455"/>
              </a:spcBef>
            </a:pP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Place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the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2E2E2E"/>
                </a:solidFill>
                <a:latin typeface="Lucida Sans Unicode"/>
                <a:cs typeface="Lucida Sans Unicode"/>
              </a:rPr>
              <a:t>reference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0" dirty="0">
                <a:solidFill>
                  <a:srgbClr val="2E2E2E"/>
                </a:solidFill>
                <a:latin typeface="Lucida Sans Unicode"/>
                <a:cs typeface="Lucida Sans Unicode"/>
              </a:rPr>
              <a:t>list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14" dirty="0">
                <a:solidFill>
                  <a:srgbClr val="2E2E2E"/>
                </a:solidFill>
                <a:latin typeface="Lucida Sans Unicode"/>
                <a:cs typeface="Lucida Sans Unicode"/>
              </a:rPr>
              <a:t>in</a:t>
            </a:r>
            <a:r>
              <a:rPr sz="2500" spc="-245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30" dirty="0">
                <a:solidFill>
                  <a:srgbClr val="2E2E2E"/>
                </a:solidFill>
                <a:latin typeface="Lucida Sans Unicode"/>
                <a:cs typeface="Lucida Sans Unicode"/>
              </a:rPr>
              <a:t>one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40" dirty="0">
                <a:solidFill>
                  <a:srgbClr val="2E2E2E"/>
                </a:solidFill>
                <a:latin typeface="Lucida Sans Unicode"/>
                <a:cs typeface="Lucida Sans Unicode"/>
              </a:rPr>
              <a:t>continuous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65" dirty="0">
                <a:solidFill>
                  <a:srgbClr val="2E2E2E"/>
                </a:solidFill>
                <a:latin typeface="Lucida Sans Unicode"/>
                <a:cs typeface="Lucida Sans Unicode"/>
              </a:rPr>
              <a:t>PDF</a:t>
            </a:r>
            <a:r>
              <a:rPr sz="2500" spc="-24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spc="-10" dirty="0">
                <a:solidFill>
                  <a:srgbClr val="2E2E2E"/>
                </a:solidFill>
                <a:latin typeface="Lucida Sans Unicode"/>
                <a:cs typeface="Lucida Sans Unicode"/>
              </a:rPr>
              <a:t>document.</a:t>
            </a:r>
            <a:endParaRPr sz="2500" dirty="0">
              <a:latin typeface="Lucida Sans Unicode"/>
              <a:cs typeface="Lucida Sans Unicode"/>
            </a:endParaRPr>
          </a:p>
        </p:txBody>
      </p:sp>
      <p:sp>
        <p:nvSpPr>
          <p:cNvPr id="17" name="object 1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41275">
              <a:lnSpc>
                <a:spcPct val="100000"/>
              </a:lnSpc>
              <a:spcBef>
                <a:spcPts val="95"/>
              </a:spcBef>
            </a:pPr>
            <a:r>
              <a:rPr spc="-165" dirty="0"/>
              <a:t>Appendix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9" cy="102869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19206" rIns="0" bIns="0" rtlCol="0">
            <a:spAutoFit/>
          </a:bodyPr>
          <a:lstStyle/>
          <a:p>
            <a:pPr marL="107314">
              <a:lnSpc>
                <a:spcPct val="100000"/>
              </a:lnSpc>
              <a:spcBef>
                <a:spcPts val="95"/>
              </a:spcBef>
            </a:pPr>
            <a:r>
              <a:rPr spc="-95" dirty="0"/>
              <a:t>Useful</a:t>
            </a:r>
            <a:r>
              <a:rPr spc="-175" dirty="0"/>
              <a:t> </a:t>
            </a:r>
            <a:r>
              <a:rPr spc="-114" dirty="0"/>
              <a:t>Videos</a:t>
            </a:r>
          </a:p>
        </p:txBody>
      </p:sp>
      <p:sp>
        <p:nvSpPr>
          <p:cNvPr id="4" name="object 4"/>
          <p:cNvSpPr/>
          <p:nvPr/>
        </p:nvSpPr>
        <p:spPr>
          <a:xfrm>
            <a:off x="4980327" y="2484901"/>
            <a:ext cx="46990" cy="28575"/>
          </a:xfrm>
          <a:custGeom>
            <a:avLst/>
            <a:gdLst/>
            <a:ahLst/>
            <a:cxnLst/>
            <a:rect l="l" t="t" r="r" b="b"/>
            <a:pathLst>
              <a:path w="46989" h="28575">
                <a:moveTo>
                  <a:pt x="46490" y="28574"/>
                </a:moveTo>
                <a:lnTo>
                  <a:pt x="0" y="28574"/>
                </a:lnTo>
                <a:lnTo>
                  <a:pt x="0" y="0"/>
                </a:lnTo>
                <a:lnTo>
                  <a:pt x="46490" y="0"/>
                </a:lnTo>
                <a:lnTo>
                  <a:pt x="46490" y="28574"/>
                </a:lnTo>
                <a:close/>
              </a:path>
            </a:pathLst>
          </a:custGeom>
          <a:solidFill>
            <a:srgbClr val="2E2E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16000" y="2133969"/>
            <a:ext cx="4023995" cy="216154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u="heavy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3"/>
              </a:rPr>
              <a:t>Reference</a:t>
            </a:r>
            <a:r>
              <a:rPr sz="2500" u="heavy" spc="-16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3"/>
              </a:rPr>
              <a:t> </a:t>
            </a:r>
            <a:r>
              <a:rPr sz="2500" u="heavy" spc="-7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3"/>
              </a:rPr>
              <a:t>list/Bibliography</a:t>
            </a:r>
            <a:endParaRPr sz="2500">
              <a:latin typeface="Lucida Sans Unicode"/>
              <a:cs typeface="Lucida Sans Unicode"/>
            </a:endParaRPr>
          </a:p>
          <a:p>
            <a:pPr marL="12700" marR="1562100">
              <a:lnSpc>
                <a:spcPct val="229999"/>
              </a:lnSpc>
            </a:pPr>
            <a:r>
              <a:rPr sz="2500" u="heavy" spc="-4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4"/>
              </a:rPr>
              <a:t>Appendix</a:t>
            </a:r>
            <a:r>
              <a:rPr sz="2500" u="heavy" spc="-29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4"/>
              </a:rPr>
              <a:t> </a:t>
            </a:r>
            <a:r>
              <a:rPr sz="2500" u="none" spc="-290" dirty="0">
                <a:solidFill>
                  <a:srgbClr val="2E2E2E"/>
                </a:solidFill>
                <a:latin typeface="Lucida Sans Unicode"/>
                <a:cs typeface="Lucida Sans Unicode"/>
              </a:rPr>
              <a:t> </a:t>
            </a:r>
            <a:r>
              <a:rPr sz="2500" u="heavy" spc="-5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4"/>
              </a:rPr>
              <a:t>Action</a:t>
            </a:r>
            <a:r>
              <a:rPr sz="2500" u="heavy" spc="-24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4"/>
              </a:rPr>
              <a:t> </a:t>
            </a:r>
            <a:r>
              <a:rPr sz="2500" u="heavy" spc="-10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Lucida Sans Unicode"/>
                <a:cs typeface="Lucida Sans Unicode"/>
                <a:hlinkClick r:id="rId4"/>
              </a:rPr>
              <a:t>Planning</a:t>
            </a:r>
            <a:r>
              <a:rPr sz="2500" u="heavy" spc="625" dirty="0">
                <a:solidFill>
                  <a:srgbClr val="2E2E2E"/>
                </a:solidFill>
                <a:uFill>
                  <a:solidFill>
                    <a:srgbClr val="2E2E2E"/>
                  </a:solidFill>
                </a:uFill>
                <a:latin typeface="Times New Roman"/>
                <a:cs typeface="Times New Roman"/>
                <a:hlinkClick r:id="rId4"/>
              </a:rPr>
              <a:t> 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8000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537781" y="8414934"/>
              <a:ext cx="4750218" cy="1685924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6968716" y="4239066"/>
            <a:ext cx="4351020" cy="8540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400" b="0" spc="-459" dirty="0">
                <a:latin typeface="Arial"/>
                <a:cs typeface="Arial"/>
              </a:rPr>
              <a:t>Any</a:t>
            </a:r>
            <a:r>
              <a:rPr sz="5400" b="0" spc="-140" dirty="0">
                <a:latin typeface="Arial"/>
                <a:cs typeface="Arial"/>
              </a:rPr>
              <a:t> </a:t>
            </a:r>
            <a:r>
              <a:rPr sz="5400" b="0" spc="-295" dirty="0">
                <a:latin typeface="Arial"/>
                <a:cs typeface="Arial"/>
              </a:rPr>
              <a:t>Questions?</a:t>
            </a:r>
            <a:endParaRPr sz="5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1123" y="8649080"/>
            <a:ext cx="305689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spc="-55" dirty="0">
                <a:solidFill>
                  <a:srgbClr val="4D4D4D"/>
                </a:solidFill>
                <a:latin typeface="Lucida Sans Unicode"/>
                <a:cs typeface="Lucida Sans Unicode"/>
                <a:hlinkClick r:id="rId4"/>
              </a:rPr>
              <a:t>l.mccallion@uwtsd.ac.uk</a:t>
            </a:r>
            <a:endParaRPr sz="21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5506</TotalTime>
  <Words>1458</Words>
  <Application>Microsoft Office PowerPoint</Application>
  <PresentationFormat>Custom</PresentationFormat>
  <Paragraphs>243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Arial Black</vt:lpstr>
      <vt:lpstr>Lucida Sans Unicode</vt:lpstr>
      <vt:lpstr>Times New Roman</vt:lpstr>
      <vt:lpstr>Office Theme</vt:lpstr>
      <vt:lpstr>LEVEL 6: ADPA6004</vt:lpstr>
      <vt:lpstr>Introduction</vt:lpstr>
      <vt:lpstr>Aims and Objectives</vt:lpstr>
      <vt:lpstr>Self-Assessment (Strengths &amp; Development Areas)</vt:lpstr>
      <vt:lpstr>PowerPoint Presentation</vt:lpstr>
      <vt:lpstr>SWOT Analysis: Transitioning from University to Industry</vt:lpstr>
      <vt:lpstr>PowerPoint Presentation</vt:lpstr>
      <vt:lpstr>Research Skills Development</vt:lpstr>
      <vt:lpstr>SMARTIE Goals: Next Steps After Graduation</vt:lpstr>
      <vt:lpstr>Strategies for Self-Promotion</vt:lpstr>
      <vt:lpstr>Industry Research and Positioning</vt:lpstr>
      <vt:lpstr>Monitoring, Evaluation, and Reflection</vt:lpstr>
      <vt:lpstr>Barriers, Risks, and Contingency Plans</vt:lpstr>
      <vt:lpstr>Timeline of Actions</vt:lpstr>
      <vt:lpstr>Employability &amp; Transferable Skills</vt:lpstr>
      <vt:lpstr>Reflection and Growth</vt:lpstr>
      <vt:lpstr>Conclusion</vt:lpstr>
      <vt:lpstr>References</vt:lpstr>
      <vt:lpstr>Bibliography (Further Reading)</vt:lpstr>
      <vt:lpstr>Appendix</vt:lpstr>
      <vt:lpstr>Useful Videos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Industries: Action Plan Presentation</dc:title>
  <dc:creator>Lee McCallion</dc:creator>
  <cp:keywords>DAG08f2ee8Q,BAC58NEO0C4,0</cp:keywords>
  <cp:lastModifiedBy>Victoria Johns</cp:lastModifiedBy>
  <cp:revision>1</cp:revision>
  <dcterms:created xsi:type="dcterms:W3CDTF">2026-01-08T13:23:37Z</dcterms:created>
  <dcterms:modified xsi:type="dcterms:W3CDTF">2026-01-12T09:19:44Z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2025-10-07T00:00:00Z</vt:filetime>
  </property>
  <property fmtid="{D5CDD505-2E9C-101B-9397-08002B2CF9AE}" pid="3" name="Creator">
    <vt:lpwstr>Canva</vt:lpwstr>
  </property>
  <property fmtid="{D5CDD505-2E9C-101B-9397-08002B2CF9AE}" pid="4" name="LastSaved">
    <vt:filetime>2026-01-08T00:00:00Z</vt:filetime>
  </property>
  <property fmtid="{D5CDD505-2E9C-101B-9397-08002B2CF9AE}" pid="5" name="Producer">
    <vt:lpwstr>Canva</vt:lpwstr>
  </property>
</Properties>
</file>