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3BA0AD-0A2A-4B87-9C2E-F746EA371BC5}" v="9" dt="2026-03-15T18:30:47.4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2E7E7"/>
          </a:solidFill>
        </a:fill>
      </a:tcStyle>
    </a:wholeTbl>
    <a:band1H>
      <a:tcStyle>
        <a:tcBdr/>
        <a:fill>
          <a:solidFill>
            <a:srgbClr val="E4CCCC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4CCCC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01513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01513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B01513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B0151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e Colibaba" userId="86b03e1e06002479" providerId="LiveId" clId="{8E481B18-350C-40F0-BAFD-705BA34ACA7F}"/>
    <pc:docChg chg="custSel modSld">
      <pc:chgData name="George Colibaba" userId="86b03e1e06002479" providerId="LiveId" clId="{8E481B18-350C-40F0-BAFD-705BA34ACA7F}" dt="2026-03-15T18:40:04.758" v="1633" actId="20577"/>
      <pc:docMkLst>
        <pc:docMk/>
      </pc:docMkLst>
      <pc:sldChg chg="modSp mod">
        <pc:chgData name="George Colibaba" userId="86b03e1e06002479" providerId="LiveId" clId="{8E481B18-350C-40F0-BAFD-705BA34ACA7F}" dt="2026-03-15T11:53:04.500" v="334" actId="27636"/>
        <pc:sldMkLst>
          <pc:docMk/>
          <pc:sldMk cId="0" sldId="258"/>
        </pc:sldMkLst>
        <pc:spChg chg="mod">
          <ac:chgData name="George Colibaba" userId="86b03e1e06002479" providerId="LiveId" clId="{8E481B18-350C-40F0-BAFD-705BA34ACA7F}" dt="2026-03-15T11:53:04.500" v="334" actId="27636"/>
          <ac:spMkLst>
            <pc:docMk/>
            <pc:sldMk cId="0" sldId="258"/>
            <ac:spMk id="3" creationId="{BFD74DBE-D98D-EEE1-6B20-98E01FF3AAB6}"/>
          </ac:spMkLst>
        </pc:spChg>
      </pc:sldChg>
      <pc:sldChg chg="modSp mod">
        <pc:chgData name="George Colibaba" userId="86b03e1e06002479" providerId="LiveId" clId="{8E481B18-350C-40F0-BAFD-705BA34ACA7F}" dt="2026-03-15T18:40:04.758" v="1633" actId="20577"/>
        <pc:sldMkLst>
          <pc:docMk/>
          <pc:sldMk cId="0" sldId="260"/>
        </pc:sldMkLst>
        <pc:spChg chg="mod">
          <ac:chgData name="George Colibaba" userId="86b03e1e06002479" providerId="LiveId" clId="{8E481B18-350C-40F0-BAFD-705BA34ACA7F}" dt="2026-03-15T18:40:04.758" v="1633" actId="20577"/>
          <ac:spMkLst>
            <pc:docMk/>
            <pc:sldMk cId="0" sldId="260"/>
            <ac:spMk id="3" creationId="{EAF0545C-31A7-D0BA-4AA9-0EDCC3F1A06E}"/>
          </ac:spMkLst>
        </pc:spChg>
        <pc:graphicFrameChg chg="mod">
          <ac:chgData name="George Colibaba" userId="86b03e1e06002479" providerId="LiveId" clId="{8E481B18-350C-40F0-BAFD-705BA34ACA7F}" dt="2026-03-15T18:30:44.816" v="1029"/>
          <ac:graphicFrameMkLst>
            <pc:docMk/>
            <pc:sldMk cId="0" sldId="260"/>
            <ac:graphicFrameMk id="4" creationId="{1E9AD0E4-3074-57FA-7548-82FC587B891A}"/>
          </ac:graphicFrameMkLst>
        </pc:graphicFrameChg>
      </pc:sldChg>
      <pc:sldChg chg="addSp delSp modSp mod">
        <pc:chgData name="George Colibaba" userId="86b03e1e06002479" providerId="LiveId" clId="{8E481B18-350C-40F0-BAFD-705BA34ACA7F}" dt="2026-03-15T12:03:11.397" v="428"/>
        <pc:sldMkLst>
          <pc:docMk/>
          <pc:sldMk cId="0" sldId="261"/>
        </pc:sldMkLst>
        <pc:spChg chg="add del mod">
          <ac:chgData name="George Colibaba" userId="86b03e1e06002479" providerId="LiveId" clId="{8E481B18-350C-40F0-BAFD-705BA34ACA7F}" dt="2026-03-15T12:03:11.396" v="426"/>
          <ac:spMkLst>
            <pc:docMk/>
            <pc:sldMk cId="0" sldId="261"/>
            <ac:spMk id="25" creationId="{449A40D3-BBFB-794E-CF0E-14EF70325F41}"/>
          </ac:spMkLst>
        </pc:spChg>
        <pc:spChg chg="add del mod">
          <ac:chgData name="George Colibaba" userId="86b03e1e06002479" providerId="LiveId" clId="{8E481B18-350C-40F0-BAFD-705BA34ACA7F}" dt="2026-03-15T12:03:11.397" v="428"/>
          <ac:spMkLst>
            <pc:docMk/>
            <pc:sldMk cId="0" sldId="261"/>
            <ac:spMk id="26" creationId="{CFD0D70F-50F3-5BBF-09C8-8711D7395492}"/>
          </ac:spMkLst>
        </pc:spChg>
        <pc:spChg chg="add mod">
          <ac:chgData name="George Colibaba" userId="86b03e1e06002479" providerId="LiveId" clId="{8E481B18-350C-40F0-BAFD-705BA34ACA7F}" dt="2026-03-15T12:03:04.574" v="424" actId="20577"/>
          <ac:spMkLst>
            <pc:docMk/>
            <pc:sldMk cId="0" sldId="261"/>
            <ac:spMk id="27" creationId="{750D074E-2EF5-B80F-F3D9-96E669512230}"/>
          </ac:spMkLst>
        </pc:spChg>
      </pc:sldChg>
      <pc:sldChg chg="modSp mod">
        <pc:chgData name="George Colibaba" userId="86b03e1e06002479" providerId="LiveId" clId="{8E481B18-350C-40F0-BAFD-705BA34ACA7F}" dt="2026-03-15T12:04:09.457" v="469" actId="20577"/>
        <pc:sldMkLst>
          <pc:docMk/>
          <pc:sldMk cId="0" sldId="263"/>
        </pc:sldMkLst>
        <pc:spChg chg="mod">
          <ac:chgData name="George Colibaba" userId="86b03e1e06002479" providerId="LiveId" clId="{8E481B18-350C-40F0-BAFD-705BA34ACA7F}" dt="2026-03-15T12:04:09.457" v="469" actId="20577"/>
          <ac:spMkLst>
            <pc:docMk/>
            <pc:sldMk cId="0" sldId="263"/>
            <ac:spMk id="3" creationId="{D0E1EF22-8AF1-E55E-4CCB-914AF222742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NULL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c:style val="2"/>
  <c:chart>
    <c:autoTitleDeleted val="1"/>
    <c:plotArea>
      <c:layout/>
      <c:pie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</c:spPr>
    </c:plotArea>
    <c:plotVisOnly val="1"/>
    <c:dispBlanksAs val="gap"/>
    <c:showDLblsOverMax val="0"/>
  </c:chart>
  <c:spPr>
    <a:noFill/>
    <a:ln>
      <a:noFill/>
    </a:ln>
  </c:spPr>
  <c:txPr>
    <a:bodyPr lIns="0" tIns="0" rIns="0" bIns="0"/>
    <a:lstStyle/>
    <a:p>
      <a:pPr marL="0" marR="0" indent="0" defTabSz="914400" fontAlgn="auto" hangingPunct="1">
        <a:lnSpc>
          <a:spcPct val="100000"/>
        </a:lnSpc>
        <a:spcBef>
          <a:spcPts val="0"/>
        </a:spcBef>
        <a:spcAft>
          <a:spcPts val="0"/>
        </a:spcAft>
        <a:tabLst/>
        <a:defRPr lang="en-US" sz="1197" b="0" i="0" u="none" strike="noStrike" kern="1200" baseline="0">
          <a:solidFill>
            <a:srgbClr val="FFFFFF"/>
          </a:solidFill>
          <a:latin typeface="Century Gothic"/>
        </a:defRPr>
      </a:pPr>
      <a:endParaRPr lang="en-US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38778-747E-DA2E-E4AB-7C80093FC22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54951" y="1447796"/>
            <a:ext cx="8825660" cy="3329577"/>
          </a:xfrm>
        </p:spPr>
        <p:txBody>
          <a:bodyPr anchor="b"/>
          <a:lstStyle>
            <a:lvl1pPr>
              <a:defRPr sz="7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32933E-F3CD-32C3-2A52-AC5B086EDDC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54951" y="4777383"/>
            <a:ext cx="8825660" cy="861419"/>
          </a:xfrm>
        </p:spPr>
        <p:txBody>
          <a:bodyPr/>
          <a:lstStyle>
            <a:lvl1pPr marL="0" indent="0">
              <a:buNone/>
              <a:defRPr cap="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B6A96-B13E-AED4-E290-689523B1DA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7B783C-AA97-49CF-90B3-F8089B44024C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1BD21F-CA8D-F38D-3301-08859011CB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BF61D-7E22-0F14-F217-5936168D0C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328D4C-C626-4192-AB93-8F86524E15F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96572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4B691-1844-E2C2-AC93-2575D9DF3CE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4F536-3357-150A-EF8F-CA4A3DB0489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06E007-5D55-1D80-03D0-6D8428DB8F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5BB674-9792-4825-8D10-A2ED55D8C8E4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02CFA-9A82-D1BB-8185-B09A82B0CB3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8E4CB6-C9E4-A45D-E2A0-F8F521538B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75C63C-556A-4314-8A6D-1B5BD5BB985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60664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7BA31-F219-3CA2-E667-1FF832FD8FF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60" y="2861733"/>
            <a:ext cx="8825660" cy="1915649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26F3C1-F644-2BF4-2D9E-A849667A8E3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 cap="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186FEC-7F8C-10CB-4C1E-6FC906C475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03DC49-6D56-4BE1-B274-DB0D347B0BEE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CA0B7-4244-DD36-07CF-2937BA2CCA2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79ED6E-71BF-9955-24B1-5C1EECA807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0E9D93-0DB8-4569-8AAF-06188D19856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873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CAC3E-F592-7B02-9EA3-D1C181535F5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9A726-92AB-1E65-9FD6-B6B5A9F537D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5" y="2060572"/>
            <a:ext cx="4396334" cy="419576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7BD20F-35F0-F178-F105-883AA1ED8A7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654494" y="2056092"/>
            <a:ext cx="4396343" cy="4200241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BE22B-438F-32BD-228E-FD2F1441A8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62D4DC-C0D3-4FB3-97AB-537F346ABDF4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ECABC-46F2-ADBA-72D7-C8FEF8FF83E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EBF2B8-C5B3-AE6C-8B37-4F3F0FAC55D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23CE4A-1B7D-4B73-89DE-51B59F08DB1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662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98E77-D43F-512B-BB3A-65DBA0BC7CC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09C0FA-AD60-840F-D006-C216CFBC4F7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03315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57D12F-67E1-E091-9199-59736A50578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103315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780923-F344-B4CF-4028-1A3B12CE18C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654494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E5BD3E-BB1D-70FC-3A3D-4BE2C548DE10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654494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555E12-7F32-82C9-3EB6-7AB80A0574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CCD85F-8F4D-4499-980F-92081CEB0281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066BE8-AC5A-5EA0-74E5-0640862F439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A3AEE4-4250-EE00-A640-56119BDCB65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31E3F5-7C37-4723-AC64-A301C46B87B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810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8E69E-5314-0852-CAB2-2A95DB33DAB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462CFC-0475-4841-BEA2-B5C9773DAE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3C99B7-7909-43A3-B71E-8031F3C90544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F7CB35-E498-DAA0-0AAC-7AB222C0E8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FE3D5E-8DF4-FDDD-37FC-1B0CA9EB38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3203BC-DADA-4799-970F-B735ED714F0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357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4D9DE3-86DA-4507-01FA-6DCF383964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509C14-DA3B-4F60-ADDC-8A590B09CDE3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07C005-5F3E-2042-3ED5-397BFFB10A7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E7E69E-A0FD-700F-41AC-4BD4522882B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04D437-D21C-4C42-B844-B76C020045C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996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73529-0717-A015-2B1D-B8523879AE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3401065" cy="1447796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BE11A-E668-C71F-7924-CBA8953DF29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84616" y="1447796"/>
            <a:ext cx="5195995" cy="4572000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7C6C56-D43D-C38D-7A74-0C77B6E8F7C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129277"/>
            <a:ext cx="3401065" cy="2895603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ACC70E-6E92-7332-FEF5-D81BB7B1476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774274-7D5F-47A8-90E6-2D53D4154A0F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7DBA3E-0BFE-6460-4B60-80EA60A29B8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7DBD5-6CCB-1DB1-EBBB-A0A468E64F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8DE1EB-B7C2-435F-A7EC-C8FF07A6841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391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959D1-4332-CC4E-7D6C-7F857B9B90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3908" y="1854192"/>
            <a:ext cx="5092906" cy="157480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184622-D9A4-209B-B532-DC9FA277BCE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949549" y="1143000"/>
            <a:ext cx="3200400" cy="4572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01A0D-28FF-F964-095A-3295AE01BC7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657600"/>
            <a:ext cx="5084978" cy="137160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BC5883-F78D-687C-89A8-26DBAD9B85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7C8A99-4CA8-42A2-A654-AD8595E9F17A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1050F2-D90A-3B39-9EDA-D3F76DDEEDD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42C64D-372F-D05C-5992-A7484F9A40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517743-47E5-4C4E-9747-0DBC5C31F0F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986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4A04D-F7D0-3D4A-BBF3-1231608EE3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60" y="4800590"/>
            <a:ext cx="8825660" cy="56673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E37857-91BE-ED86-9A2F-B9933A347A6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54951" y="685800"/>
            <a:ext cx="8825660" cy="3640665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9DB43D-CAB0-985C-1232-6FDE27B1409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60" y="5367326"/>
            <a:ext cx="8825651" cy="493711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79123D-6AFD-D8EA-ECEB-B9E4F5F37E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C28219-FE69-4175-8FC1-5D3FAB73F7F5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642B0A-E86D-C6CA-8B9F-93576E0A49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361120-56DB-CF89-40E8-AB770B87C6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1F3C1E-71F5-4059-BC16-7156AC59BF8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630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FC2BB-81B9-D5BC-3CF8-5DDDE6EB22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8825660" cy="1981203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66B08C11-7A9E-FE7F-4CA3-B601EC0EA55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3122C-70E0-1907-1FB1-5744F7B6CF4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E1CDD2-B5D3-445A-8BCB-7D156772EAAA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D48C6B-D47B-D62D-9C87-C6BC5710DA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0598B-DC33-FCA2-2E3F-08383403F6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C86CE4-7D16-486A-A336-F6A33F1A60A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1855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F9AEB-0F17-106B-25D1-8D426D1573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74797" y="1447796"/>
            <a:ext cx="7999317" cy="2323371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DDAF1E15-A1C4-908A-6629-96656888B51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930398" y="3771177"/>
            <a:ext cx="7279648" cy="342177"/>
          </a:xfrm>
        </p:spPr>
        <p:txBody>
          <a:bodyPr/>
          <a:lstStyle>
            <a:lvl1pPr marL="0" indent="0">
              <a:buNone/>
              <a:defRPr sz="1400" cap="sm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8D771C-214A-4EFB-9515-9C6E956F995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350660"/>
            <a:ext cx="8825660" cy="16763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1D6D04B-DC6A-4014-B85E-0E00C1CDD0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9470FE-C18F-4CD6-81EE-DBB9C6D8EB33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FB7EE4B-D1B1-BB55-B4DD-291D025BB85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A9BC9EF-2499-35DD-A9FE-8918DCBCE20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C97B8D-3772-414B-B3F1-78178C6E2E7E}" type="slidenum">
              <a:t>‹#›</a:t>
            </a:fld>
            <a:endParaRPr lang="en-GB"/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B3279E13-28A1-6355-0F75-03B7A37D83B3}"/>
              </a:ext>
            </a:extLst>
          </p:cNvPr>
          <p:cNvSpPr txBox="1"/>
          <p:nvPr/>
        </p:nvSpPr>
        <p:spPr>
          <a:xfrm>
            <a:off x="898297" y="971257"/>
            <a:ext cx="801910" cy="19697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8AD0D6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1DCCCDC5-351B-9122-08A3-19028E7B88A2}"/>
              </a:ext>
            </a:extLst>
          </p:cNvPr>
          <p:cNvSpPr txBox="1"/>
          <p:nvPr/>
        </p:nvSpPr>
        <p:spPr>
          <a:xfrm>
            <a:off x="9330491" y="2613784"/>
            <a:ext cx="801910" cy="19697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8AD0D6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87416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E0081-AD78-A97F-3969-AFCD6763A7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3124203"/>
            <a:ext cx="8825660" cy="1653180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2D3A4-3EF9-518E-6252-8590F7FD6F5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4B1829-A2EA-2EF9-8D9F-EADF9F30AA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7B1669-6713-4D7D-903F-9E74CFDC843A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CE3177-D6C6-B548-A911-DC9C331D7D5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06D324-5E6A-F6CA-1542-D2401C0089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AA384E-8BD4-4D24-AE68-576161D6EE0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9069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31B18-A608-830C-508F-9B947C59C47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6E50AF-1F55-9D04-8593-BD297CB11A5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2947" y="1981203"/>
            <a:ext cx="294686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600655-9197-CD07-6D13-F2B647B8A15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2667003"/>
            <a:ext cx="292735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B11E4E-6790-096B-04B4-972E0D92C39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3657" y="1981203"/>
            <a:ext cx="29362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404586B-8B3B-635E-41A4-E2E52D94D6C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73105" y="2667003"/>
            <a:ext cx="294679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372DB08A-D9B3-DA15-B78F-65481CC9EDB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1981203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191BF20E-C9ED-D2AC-FAC0-4B00D684EA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2667003"/>
            <a:ext cx="2932115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843726BA-A6FE-31DC-8F77-4D53026B5999}"/>
              </a:ext>
            </a:extLst>
          </p:cNvPr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id="{C6C2AA35-1B2C-B9AE-79E0-3772CA7D372F}"/>
              </a:ext>
            </a:extLst>
          </p:cNvPr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8A8B4F58-E2AB-2E08-6ACE-239C5C3BE3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F91324-C8AE-4B50-8206-4E8F63C222E4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A3085F55-F1EA-9B6C-CD29-5F3C5A8DC0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50688E13-E435-ECA1-A36C-D5030D53C7C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96303B-B63E-4BF3-AE69-579F5CEE1D9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680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972D7-12DA-70D8-3B41-DF76EE78801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2A8F31-C1FC-0922-F3EC-70FD5519E1D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4250945"/>
            <a:ext cx="2940052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87E1C70B-F06E-A89F-7AD4-918F2EFFD2F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52460" y="2209803"/>
            <a:ext cx="2940052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0B4DEE90-5775-853F-5BDF-D0597A863F1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4827209"/>
            <a:ext cx="2940052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0970E7D2-66C5-0D13-221D-4D769BF8879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9372" y="4250945"/>
            <a:ext cx="2930523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BD811B36-8F24-F1AB-A8FF-5E783F1CEDA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889372" y="2209803"/>
            <a:ext cx="2930523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949C802E-0994-577E-4C41-81FA0C81FE4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8019" y="4827209"/>
            <a:ext cx="2934410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31FCC5AB-112C-27BD-8882-042A6526E77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4250945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89016032-90A4-60CC-3EDF-914E29049EB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124703" y="2209803"/>
            <a:ext cx="2932115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38CBF06D-0F66-1586-D6CF-E70C9FAFDBA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575" y="4827209"/>
            <a:ext cx="2936001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2" name="Straight Connector 18">
            <a:extLst>
              <a:ext uri="{FF2B5EF4-FFF2-40B4-BE49-F238E27FC236}">
                <a16:creationId xmlns:a16="http://schemas.microsoft.com/office/drawing/2014/main" id="{6708F90E-E426-8738-803B-CFE319F967B6}"/>
              </a:ext>
            </a:extLst>
          </p:cNvPr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cxnSp>
        <p:nvCxnSpPr>
          <p:cNvPr id="13" name="Straight Connector 19">
            <a:extLst>
              <a:ext uri="{FF2B5EF4-FFF2-40B4-BE49-F238E27FC236}">
                <a16:creationId xmlns:a16="http://schemas.microsoft.com/office/drawing/2014/main" id="{BCA240DB-EB2A-C63A-9DEC-F390E1925C98}"/>
              </a:ext>
            </a:extLst>
          </p:cNvPr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96D79670-28C4-3CA0-416B-60FFDB881B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876FFF-D82C-4019-836A-09AACD8EAFC7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AE5E4F5F-EEDA-2891-1875-057D3D3EC03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6785A4C-04E4-315C-BF7E-932241270C6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F6D17A-635D-44C6-8B7C-294F17E27ED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9699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6EDD2-7F3A-F783-53B1-96BD71C6C9C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CF582-7367-4081-97D0-E928E46D119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D925DF-B92A-2661-937C-A78C8739B5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B84317-21BD-4F0E-918C-156BFC57C083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7423CA-8AC7-B5B0-8041-6B463030C4D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F09212-C4BD-79B0-4EF6-5F94417D57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8F3369-362A-46AA-A397-9A4188EDF28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4417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6620DD-2F1C-972A-1E08-D6C20C51483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304215" y="430216"/>
            <a:ext cx="1752603" cy="5826127"/>
          </a:xfrm>
        </p:spPr>
        <p:txBody>
          <a:bodyPr vert="eaVert"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A4213D-6344-04F2-5AEE-E758A1BB54A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52460" y="887416"/>
            <a:ext cx="7423144" cy="536892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FBF3A6-C94C-043D-B1AF-AC77B700B0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B39BA3-51B4-46D4-91F0-A24D62D2AAA1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A63ACC-081F-C3BB-493C-56BBE5211B4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D4EC6-9BBB-759B-2C50-6679382701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BD3B83-DCCE-4314-93DA-5005F7CB20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860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841A550B-CB1C-6486-2C1B-485E66A4100A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FE130918-3F4C-694E-49C2-EE4636545D4B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Oval 15">
            <a:extLst>
              <a:ext uri="{FF2B5EF4-FFF2-40B4-BE49-F238E27FC236}">
                <a16:creationId xmlns:a16="http://schemas.microsoft.com/office/drawing/2014/main" id="{2878198F-EC89-E09C-F34E-EE2C82002694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063D551B-DEDE-0F1D-E4D6-8C3545054CDF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9">
            <a:extLst>
              <a:ext uri="{FF2B5EF4-FFF2-40B4-BE49-F238E27FC236}">
                <a16:creationId xmlns:a16="http://schemas.microsoft.com/office/drawing/2014/main" id="{81FB3DF5-F859-45BC-F6B9-CB7B7C40BD77}"/>
              </a:ext>
            </a:extLst>
          </p:cNvPr>
          <p:cNvPicPr>
            <a:picLocks noChangeAspect="1"/>
          </p:cNvPicPr>
          <p:nvPr/>
        </p:nvPicPr>
        <p:blipFill>
          <a:blip r:embed="rId23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Rectangle 13">
            <a:extLst>
              <a:ext uri="{FF2B5EF4-FFF2-40B4-BE49-F238E27FC236}">
                <a16:creationId xmlns:a16="http://schemas.microsoft.com/office/drawing/2014/main" id="{AE72EDF5-0ACA-B7EB-E0D3-2F1BE74562FE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CD3A7F0E-5848-9ADA-44D0-29BD9B6FAF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2CA59BA-4F46-5680-CB2A-36454DF6F09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03315" y="2052919"/>
            <a:ext cx="8946544" cy="41954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4CEA4B94-09CF-E83E-29DB-001F3104179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5400013">
            <a:off x="10155609" y="1790697"/>
            <a:ext cx="990596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A4D4D1A9-2C6E-4387-B6F4-A22B140A2F09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9391A34C-5DB9-4458-1D41-F4135C4B06B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5400013">
            <a:off x="8951532" y="3225295"/>
            <a:ext cx="3859792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B9FDC1A-C0AB-7EF6-02C8-2C856AC2AEE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352544" y="295726"/>
            <a:ext cx="838203" cy="7676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80C11AD1-C626-4852-837D-9013DA26FF1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200" b="0" i="0" u="none" strike="noStrike" kern="1200" cap="none" spc="0" baseline="0">
          <a:solidFill>
            <a:srgbClr val="EBEBEB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FFFFFF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7B48D-717A-528B-2710-59222B8905E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20274" y="-2804062"/>
            <a:ext cx="9040169" cy="6743745"/>
          </a:xfrm>
        </p:spPr>
        <p:txBody>
          <a:bodyPr>
            <a:normAutofit/>
          </a:bodyPr>
          <a:lstStyle/>
          <a:p>
            <a:pPr lvl="0"/>
            <a:r>
              <a:rPr lang="en-GB" sz="6500"/>
              <a:t>Problem Solving and Decision Making</a:t>
            </a:r>
            <a:br>
              <a:rPr lang="en-GB" sz="6500"/>
            </a:br>
            <a:br>
              <a:rPr lang="en-GB" sz="6500"/>
            </a:br>
            <a:endParaRPr lang="en-GB" sz="65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707A68-9751-DB31-9DA8-79ED87EABA9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20274" y="1966453"/>
            <a:ext cx="9551447" cy="4891546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6500" cap="none">
                <a:solidFill>
                  <a:srgbClr val="EBEBEB"/>
                </a:solidFill>
              </a:rPr>
              <a:t>LCLM4004_LON</a:t>
            </a:r>
            <a:br>
              <a:rPr lang="en-GB" sz="6500" cap="none">
                <a:solidFill>
                  <a:srgbClr val="EBEBEB"/>
                </a:solidFill>
              </a:rPr>
            </a:br>
            <a:r>
              <a:rPr lang="en-GB" sz="6500" cap="none">
                <a:solidFill>
                  <a:srgbClr val="EBEBEB"/>
                </a:solidFill>
              </a:rPr>
              <a:t>GEORGE-ANDREI COLIBABA</a:t>
            </a:r>
            <a:br>
              <a:rPr lang="en-GB" sz="6500" cap="none">
                <a:solidFill>
                  <a:srgbClr val="EBEBEB"/>
                </a:solidFill>
              </a:rPr>
            </a:br>
            <a:r>
              <a:rPr lang="en-GB" sz="6500" cap="none">
                <a:solidFill>
                  <a:srgbClr val="EBEBEB"/>
                </a:solidFill>
              </a:rPr>
              <a:t>2508306</a:t>
            </a:r>
            <a:br>
              <a:rPr lang="en-GB" sz="6500" cap="none">
                <a:solidFill>
                  <a:srgbClr val="EBEBEB"/>
                </a:solidFill>
              </a:rPr>
            </a:br>
            <a:r>
              <a:rPr lang="en-GB" sz="6500" cap="none">
                <a:solidFill>
                  <a:srgbClr val="EBEBEB"/>
                </a:solidFill>
              </a:rPr>
              <a:t>CHARLES OBINWA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25609-6C47-F6B4-CD88-EBF7905658A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Introduction &amp;Context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CE6D8-90FF-6207-E73F-E6246BEF37B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4293" y="1853251"/>
            <a:ext cx="8946544" cy="4195477"/>
          </a:xfrm>
        </p:spPr>
        <p:txBody>
          <a:bodyPr/>
          <a:lstStyle/>
          <a:p>
            <a:pPr marL="0" lvl="0" indent="0">
              <a:buNone/>
            </a:pPr>
            <a:r>
              <a:rPr lang="en-GB">
                <a:solidFill>
                  <a:srgbClr val="0D0D0D"/>
                </a:solidFill>
              </a:rPr>
              <a:t>Business Profile</a:t>
            </a:r>
            <a:r>
              <a:rPr lang="en-GB"/>
              <a:t>: Founded in 2016 in Norwich by Liam &amp; Priya Patel.</a:t>
            </a:r>
          </a:p>
          <a:p>
            <a:pPr marL="0" lvl="0" indent="0">
              <a:buNone/>
            </a:pPr>
            <a:r>
              <a:rPr lang="en-GB">
                <a:solidFill>
                  <a:srgbClr val="000000"/>
                </a:solidFill>
              </a:rPr>
              <a:t>Mission</a:t>
            </a:r>
            <a:r>
              <a:rPr lang="en-GB"/>
              <a:t>: Bespoke floral arrangements with a sustainable , eco-friendly ethos.</a:t>
            </a:r>
          </a:p>
          <a:p>
            <a:pPr marL="0" lvl="0" indent="0">
              <a:buNone/>
            </a:pPr>
            <a:r>
              <a:rPr lang="en-GB">
                <a:solidFill>
                  <a:srgbClr val="000000"/>
                </a:solidFill>
              </a:rPr>
              <a:t>The Problem</a:t>
            </a:r>
            <a:r>
              <a:rPr lang="en-GB"/>
              <a:t>: 30% decline in in-store sales over the last year.</a:t>
            </a:r>
          </a:p>
          <a:p>
            <a:pPr marL="0" lvl="0" indent="0">
              <a:buNone/>
            </a:pPr>
            <a:r>
              <a:rPr lang="en-GB">
                <a:solidFill>
                  <a:srgbClr val="000000"/>
                </a:solidFill>
              </a:rPr>
              <a:t>Presentation Goal</a:t>
            </a:r>
            <a:r>
              <a:rPr lang="en-GB"/>
              <a:t>: To  identify the “why” behind the decline and provide a path forward using 5W2H, PESTLE, and Fishbone models.</a:t>
            </a:r>
            <a:endParaRPr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8AB4B-D546-4648-64B6-60B84524A39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Nature and Scope of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74DBE-D98D-EEE1-6B20-98E01FF3AAB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Font typeface="Arial" pitchFamily="34"/>
              <a:buChar char="•"/>
            </a:pPr>
            <a:r>
              <a:rPr lang="en-GB" dirty="0">
                <a:solidFill>
                  <a:srgbClr val="000000"/>
                </a:solidFill>
              </a:rPr>
              <a:t>Foot Traffic: </a:t>
            </a:r>
            <a:r>
              <a:rPr lang="en-GB" dirty="0"/>
              <a:t>High street activity is down due to nearby business closures.</a:t>
            </a:r>
          </a:p>
          <a:p>
            <a:pPr lvl="0">
              <a:buFont typeface="Arial" pitchFamily="34"/>
              <a:buChar char="•"/>
            </a:pPr>
            <a:r>
              <a:rPr lang="en-GB" dirty="0">
                <a:solidFill>
                  <a:srgbClr val="000000"/>
                </a:solidFill>
              </a:rPr>
              <a:t>Rising Costs: </a:t>
            </a:r>
            <a:r>
              <a:rPr lang="en-GB" dirty="0"/>
              <a:t>Imported Flowers (orchids/ tulips) surged due to inflation.</a:t>
            </a:r>
          </a:p>
          <a:p>
            <a:pPr marL="0" lvl="0" indent="0">
              <a:buNone/>
            </a:pPr>
            <a:r>
              <a:rPr lang="en-GB" dirty="0">
                <a:solidFill>
                  <a:srgbClr val="000000"/>
                </a:solidFill>
              </a:rPr>
              <a:t>                           </a:t>
            </a:r>
            <a:r>
              <a:rPr lang="en-GB" dirty="0"/>
              <a:t>Sustainable materials (biodegradable wrapping) are                                   becoming more expensive.</a:t>
            </a:r>
          </a:p>
          <a:p>
            <a:pPr lvl="0">
              <a:buFont typeface="Arial" pitchFamily="34"/>
              <a:buChar char="•"/>
            </a:pPr>
            <a:r>
              <a:rPr lang="en-GB" dirty="0">
                <a:solidFill>
                  <a:srgbClr val="000000"/>
                </a:solidFill>
              </a:rPr>
              <a:t>Digital Gap: </a:t>
            </a:r>
            <a:r>
              <a:rPr lang="en-GB" dirty="0"/>
              <a:t>Website is outdated; lack of social media marketing.</a:t>
            </a:r>
          </a:p>
          <a:p>
            <a:pPr lvl="0">
              <a:buFont typeface="Arial" pitchFamily="34"/>
              <a:buChar char="•"/>
            </a:pPr>
            <a:r>
              <a:rPr lang="en-GB" dirty="0">
                <a:solidFill>
                  <a:srgbClr val="000000"/>
                </a:solidFill>
              </a:rPr>
              <a:t>Competition: </a:t>
            </a:r>
            <a:r>
              <a:rPr lang="en-GB" dirty="0"/>
              <a:t>Pressure from a “trendy Instagram boutique” and a “cheap national chain”</a:t>
            </a:r>
          </a:p>
          <a:p>
            <a:pPr marL="0" lvl="0" indent="0">
              <a:buNone/>
            </a:pPr>
            <a:endParaRPr lang="en-GB" dirty="0">
              <a:solidFill>
                <a:srgbClr val="000000"/>
              </a:solidFill>
            </a:endParaRPr>
          </a:p>
          <a:p>
            <a:pPr marL="0" lvl="0" indent="0">
              <a:buNone/>
            </a:pPr>
            <a:r>
              <a:rPr lang="en-GB" dirty="0"/>
              <a:t>Deloitte UK (2023)</a:t>
            </a:r>
          </a:p>
          <a:p>
            <a:pPr marL="0" lv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B8203-018A-166C-D32F-461B095C21E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5W2H Model (The Problem at a Glance)</a:t>
            </a:r>
          </a:p>
        </p:txBody>
      </p:sp>
      <p:graphicFrame>
        <p:nvGraphicFramePr>
          <p:cNvPr id="3" name="Content Placeholder 20">
            <a:extLst>
              <a:ext uri="{FF2B5EF4-FFF2-40B4-BE49-F238E27FC236}">
                <a16:creationId xmlns:a16="http://schemas.microsoft.com/office/drawing/2014/main" id="{FFB970DD-BB90-F091-B198-962D3270F37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03315" y="2052635"/>
          <a:ext cx="8947146" cy="404369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473573">
                  <a:extLst>
                    <a:ext uri="{9D8B030D-6E8A-4147-A177-3AD203B41FA5}">
                      <a16:colId xmlns:a16="http://schemas.microsoft.com/office/drawing/2014/main" val="1461524348"/>
                    </a:ext>
                  </a:extLst>
                </a:gridCol>
                <a:gridCol w="4473573">
                  <a:extLst>
                    <a:ext uri="{9D8B030D-6E8A-4147-A177-3AD203B41FA5}">
                      <a16:colId xmlns:a16="http://schemas.microsoft.com/office/drawing/2014/main" val="369705419"/>
                    </a:ext>
                  </a:extLst>
                </a:gridCol>
              </a:tblGrid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Finding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1172106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Liam,Priya, and the local Norwich community.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4349475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30% drop in foot traffic and sales.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864553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Physical storefront Norwich.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6458521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When?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Last 12 months.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3852562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Inflation, outdated tech, and new competitors.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6009657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How?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Through loss of market share to online-first retailers.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9532970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How Much?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Significant loss in profitability; rising operational costs.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41026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2F241-E451-28D0-AD3B-C7B7A448BA2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0545C-31A7-D0BA-4AA9-0EDCC3F1A06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6115" y="1730477"/>
            <a:ext cx="9493213" cy="5127522"/>
          </a:xfrm>
        </p:spPr>
        <p:txBody>
          <a:bodyPr>
            <a:normAutofit fontScale="85000" lnSpcReduction="20000"/>
          </a:bodyPr>
          <a:lstStyle/>
          <a:p>
            <a:pPr lvl="0">
              <a:buFont typeface="Arial" pitchFamily="34"/>
              <a:buChar char="•"/>
            </a:pPr>
            <a:r>
              <a:rPr lang="en-GB" dirty="0">
                <a:solidFill>
                  <a:srgbClr val="000000"/>
                </a:solidFill>
              </a:rPr>
              <a:t>Political: </a:t>
            </a:r>
            <a:r>
              <a:rPr lang="en-GB" dirty="0">
                <a:solidFill>
                  <a:schemeClr val="bg1"/>
                </a:solidFill>
              </a:rPr>
              <a:t>Trade Regulations and Customs./ Local </a:t>
            </a:r>
            <a:r>
              <a:rPr lang="en-GB" dirty="0" err="1">
                <a:solidFill>
                  <a:schemeClr val="bg1"/>
                </a:solidFill>
              </a:rPr>
              <a:t>Gouverment</a:t>
            </a:r>
            <a:r>
              <a:rPr lang="en-GB" dirty="0">
                <a:solidFill>
                  <a:schemeClr val="bg1"/>
                </a:solidFill>
              </a:rPr>
              <a:t> High Street Initiatives</a:t>
            </a:r>
            <a:endParaRPr lang="en-GB" dirty="0">
              <a:solidFill>
                <a:srgbClr val="000000"/>
              </a:solidFill>
            </a:endParaRPr>
          </a:p>
          <a:p>
            <a:pPr lvl="0">
              <a:buFont typeface="Arial" pitchFamily="34"/>
              <a:buChar char="•"/>
            </a:pPr>
            <a:r>
              <a:rPr lang="en-GB" dirty="0">
                <a:solidFill>
                  <a:srgbClr val="000000"/>
                </a:solidFill>
              </a:rPr>
              <a:t>Economic: </a:t>
            </a:r>
            <a:r>
              <a:rPr lang="en-GB" dirty="0"/>
              <a:t>High inflation making imported flowers more expensive/ Energy Costs: Independent Shops face higher utility bills for climate-controlled storage (refrigeration) to keep stock fresh.</a:t>
            </a:r>
          </a:p>
          <a:p>
            <a:pPr lvl="0">
              <a:buFont typeface="Arial" pitchFamily="34"/>
              <a:buChar char="•"/>
            </a:pPr>
            <a:r>
              <a:rPr lang="en-GB" dirty="0">
                <a:solidFill>
                  <a:srgbClr val="000000"/>
                </a:solidFill>
              </a:rPr>
              <a:t>Social: </a:t>
            </a:r>
            <a:r>
              <a:rPr lang="en-GB" dirty="0"/>
              <a:t>Customers now prefer the convenience of home delivery and “</a:t>
            </a:r>
            <a:r>
              <a:rPr lang="en-GB" dirty="0" err="1"/>
              <a:t>Instagrammable</a:t>
            </a:r>
            <a:r>
              <a:rPr lang="en-GB" dirty="0"/>
              <a:t>” brands./ The “ </a:t>
            </a:r>
            <a:r>
              <a:rPr lang="en-GB" dirty="0" err="1"/>
              <a:t>Expererience</a:t>
            </a:r>
            <a:r>
              <a:rPr lang="en-GB" dirty="0"/>
              <a:t> Economy”: Consumers in places like Norwich are shifting from buying “ just a product” to </a:t>
            </a:r>
            <a:r>
              <a:rPr lang="en-GB" dirty="0" err="1"/>
              <a:t>wainting</a:t>
            </a:r>
            <a:r>
              <a:rPr lang="en-GB" dirty="0"/>
              <a:t> “workshops”.</a:t>
            </a:r>
          </a:p>
          <a:p>
            <a:pPr lvl="0">
              <a:buFont typeface="Arial" pitchFamily="34"/>
              <a:buChar char="•"/>
            </a:pPr>
            <a:r>
              <a:rPr lang="en-GB" dirty="0">
                <a:solidFill>
                  <a:srgbClr val="000000"/>
                </a:solidFill>
              </a:rPr>
              <a:t>Technological: </a:t>
            </a:r>
            <a:r>
              <a:rPr lang="en-GB" dirty="0"/>
              <a:t>The shift toward mobile-friendly websites and subscription services./ Data analytics: Large national chains use CRM (Customer </a:t>
            </a:r>
            <a:r>
              <a:rPr lang="en-GB" dirty="0" err="1"/>
              <a:t>Relantionship</a:t>
            </a:r>
            <a:r>
              <a:rPr lang="en-GB" dirty="0"/>
              <a:t> Management) Tools to send reminders for birthdays/anniversaries.</a:t>
            </a:r>
          </a:p>
          <a:p>
            <a:pPr lvl="0">
              <a:buFont typeface="Arial" pitchFamily="34"/>
              <a:buChar char="•"/>
            </a:pPr>
            <a:r>
              <a:rPr lang="en-GB" dirty="0">
                <a:solidFill>
                  <a:srgbClr val="000000"/>
                </a:solidFill>
              </a:rPr>
              <a:t>Environmental: </a:t>
            </a:r>
            <a:r>
              <a:rPr lang="en-GB" dirty="0"/>
              <a:t>The struggle to keep a “green” brand while costs for sustainable materials rise./ Waste management: Stricter UK regulations on commercial waste disposal increase the cost of disposing of organic green waste.</a:t>
            </a:r>
          </a:p>
          <a:p>
            <a:pPr lvl="0">
              <a:buFont typeface="Arial" pitchFamily="34"/>
              <a:buChar char="•"/>
            </a:pPr>
            <a:r>
              <a:rPr lang="en-GB" dirty="0">
                <a:solidFill>
                  <a:schemeClr val="tx1"/>
                </a:solidFill>
              </a:rPr>
              <a:t>Legal: </a:t>
            </a:r>
            <a:r>
              <a:rPr lang="en-GB" dirty="0">
                <a:solidFill>
                  <a:schemeClr val="bg1"/>
                </a:solidFill>
              </a:rPr>
              <a:t>National Minimum Wage Increase: The UK’s recent increase in the National Living Wage (April 2024) Raises operational costs if Liam and Priya have staff. /  Consumer Rights Act: Increased online sales require Green Haven To be strictly compliant with distance selling regulations and return policies for </a:t>
            </a:r>
            <a:r>
              <a:rPr lang="en-GB" dirty="0" err="1">
                <a:solidFill>
                  <a:schemeClr val="bg1"/>
                </a:solidFill>
              </a:rPr>
              <a:t>perisable</a:t>
            </a:r>
            <a:r>
              <a:rPr lang="en-GB" dirty="0">
                <a:solidFill>
                  <a:schemeClr val="bg1"/>
                </a:solidFill>
              </a:rPr>
              <a:t> goods.</a:t>
            </a:r>
            <a:endParaRPr lang="en-GB" dirty="0">
              <a:solidFill>
                <a:schemeClr val="tx1"/>
              </a:solidFill>
            </a:endParaRPr>
          </a:p>
          <a:p>
            <a:pPr lvl="0">
              <a:buFont typeface="Arial" pitchFamily="34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0" lvl="0" indent="0">
              <a:buNone/>
            </a:pPr>
            <a:r>
              <a:rPr lang="en-GB" dirty="0">
                <a:solidFill>
                  <a:srgbClr val="000000"/>
                </a:solidFill>
                <a:latin typeface="Cascadia Mono SemiBold" panose="020B0609020000020004" pitchFamily="49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Mintel (2024)   Low </a:t>
            </a:r>
            <a:r>
              <a:rPr lang="en-GB">
                <a:solidFill>
                  <a:srgbClr val="000000"/>
                </a:solidFill>
                <a:latin typeface="Cascadia Mono SemiBold" panose="020B0609020000020004" pitchFamily="49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Pay Commission (2024)</a:t>
            </a:r>
            <a:endParaRPr lang="en-GB" dirty="0">
              <a:solidFill>
                <a:srgbClr val="000000"/>
              </a:solidFill>
              <a:latin typeface="Cascadia Mono SemiBold" panose="020B0609020000020004" pitchFamily="49" charset="0"/>
              <a:ea typeface="Cascadia Mono SemiBold" panose="020B0609020000020004" pitchFamily="49" charset="0"/>
              <a:cs typeface="Cascadia Mono SemiBold" panose="020B0609020000020004" pitchFamily="49" charset="0"/>
            </a:endParaRPr>
          </a:p>
        </p:txBody>
      </p:sp>
      <p:graphicFrame>
        <p:nvGraphicFramePr>
          <p:cNvPr id="4" name="Chart 5">
            <a:extLst>
              <a:ext uri="{FF2B5EF4-FFF2-40B4-BE49-F238E27FC236}">
                <a16:creationId xmlns:a16="http://schemas.microsoft.com/office/drawing/2014/main" id="{1E9AD0E4-3074-57FA-7548-82FC587B89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8744023"/>
              </p:ext>
            </p:extLst>
          </p:nvPr>
        </p:nvGraphicFramePr>
        <p:xfrm>
          <a:off x="9072877" y="4632963"/>
          <a:ext cx="2135897" cy="22250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22E30-8FB1-3062-0EE2-BFA7243407F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Fishbone Diagram (Root Cause Analysis)</a:t>
            </a:r>
          </a:p>
        </p:txBody>
      </p:sp>
      <p:sp>
        <p:nvSpPr>
          <p:cNvPr id="3" name="Content Placeholder 290">
            <a:extLst>
              <a:ext uri="{FF2B5EF4-FFF2-40B4-BE49-F238E27FC236}">
                <a16:creationId xmlns:a16="http://schemas.microsoft.com/office/drawing/2014/main" id="{CCF24E6E-33B6-C13A-56ED-4D3EA07CBA5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4" y="2052919"/>
            <a:ext cx="10923033" cy="5152951"/>
          </a:xfrm>
        </p:spPr>
        <p:txBody>
          <a:bodyPr/>
          <a:lstStyle/>
          <a:p>
            <a:pPr marL="0" lvl="0" indent="0">
              <a:buNone/>
            </a:pPr>
            <a:r>
              <a:rPr lang="en-US" dirty="0"/>
              <a:t>                                                                  </a:t>
            </a:r>
          </a:p>
          <a:p>
            <a:pPr marL="0" lvl="0" indent="0">
              <a:buNone/>
            </a:pPr>
            <a:r>
              <a:rPr lang="en-US" dirty="0"/>
              <a:t>   </a:t>
            </a:r>
          </a:p>
          <a:p>
            <a:pPr marL="0" lvl="0" indent="0">
              <a:buNone/>
            </a:pPr>
            <a:endParaRPr lang="en-US" dirty="0"/>
          </a:p>
          <a:p>
            <a:pPr marL="0" lvl="0" indent="0">
              <a:buNone/>
            </a:pPr>
            <a:endParaRPr lang="en-US" dirty="0"/>
          </a:p>
          <a:p>
            <a:pPr marL="0" lvl="0" indent="0">
              <a:buNone/>
            </a:pPr>
            <a:r>
              <a:rPr lang="en-US" dirty="0"/>
              <a:t>                                                                                                      The main problem: </a:t>
            </a:r>
          </a:p>
          <a:p>
            <a:pPr marL="0" lvl="0" indent="0">
              <a:buNone/>
            </a:pPr>
            <a:r>
              <a:rPr lang="en-US" dirty="0"/>
              <a:t>                                                                                                        30% Decline in In Store Sales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F610A68-F7BB-4682-5C79-3A59D72C58C8}"/>
              </a:ext>
            </a:extLst>
          </p:cNvPr>
          <p:cNvCxnSpPr/>
          <p:nvPr/>
        </p:nvCxnSpPr>
        <p:spPr>
          <a:xfrm>
            <a:off x="2526890" y="4119716"/>
            <a:ext cx="5594555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D95BE633-520C-A8C4-32A1-3A3E41802C60}"/>
              </a:ext>
            </a:extLst>
          </p:cNvPr>
          <p:cNvSpPr txBox="1"/>
          <p:nvPr/>
        </p:nvSpPr>
        <p:spPr>
          <a:xfrm>
            <a:off x="5227983" y="2096269"/>
            <a:ext cx="20474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Methods- </a:t>
            </a:r>
            <a:r>
              <a:rPr lang="en-GB" dirty="0">
                <a:solidFill>
                  <a:schemeClr val="bg1"/>
                </a:solidFill>
              </a:rPr>
              <a:t>Relying on word-of- mouth; No </a:t>
            </a:r>
            <a:r>
              <a:rPr lang="en-GB" dirty="0" err="1">
                <a:solidFill>
                  <a:schemeClr val="bg1"/>
                </a:solidFill>
              </a:rPr>
              <a:t>subrcription</a:t>
            </a:r>
            <a:r>
              <a:rPr lang="en-GB" dirty="0">
                <a:solidFill>
                  <a:schemeClr val="bg1"/>
                </a:solidFill>
              </a:rPr>
              <a:t> options.</a:t>
            </a:r>
            <a:endParaRPr lang="en-GB" dirty="0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7B12F92-9D64-EB3B-E1BF-533F53F878FE}"/>
              </a:ext>
            </a:extLst>
          </p:cNvPr>
          <p:cNvCxnSpPr/>
          <p:nvPr/>
        </p:nvCxnSpPr>
        <p:spPr>
          <a:xfrm flipH="1">
            <a:off x="6828183" y="4119716"/>
            <a:ext cx="626165" cy="64112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F032CD78-C2FD-3A1E-2D8D-BAFAB49B6F52}"/>
              </a:ext>
            </a:extLst>
          </p:cNvPr>
          <p:cNvSpPr txBox="1"/>
          <p:nvPr/>
        </p:nvSpPr>
        <p:spPr>
          <a:xfrm>
            <a:off x="6023113" y="4860235"/>
            <a:ext cx="15206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Materials: </a:t>
            </a:r>
            <a:r>
              <a:rPr lang="en-GB" dirty="0">
                <a:solidFill>
                  <a:schemeClr val="bg1"/>
                </a:solidFill>
              </a:rPr>
              <a:t>Supply chain disruptions; high cost of “eco” stock.</a:t>
            </a:r>
            <a:endParaRPr lang="en-GB" dirty="0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135588E-930F-1826-343B-B0976ABB67FD}"/>
              </a:ext>
            </a:extLst>
          </p:cNvPr>
          <p:cNvCxnSpPr/>
          <p:nvPr/>
        </p:nvCxnSpPr>
        <p:spPr>
          <a:xfrm>
            <a:off x="3548270" y="3573597"/>
            <a:ext cx="1053547" cy="54611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0F9D1CF-D818-6083-1701-1A37D19C71FD}"/>
              </a:ext>
            </a:extLst>
          </p:cNvPr>
          <p:cNvSpPr txBox="1"/>
          <p:nvPr/>
        </p:nvSpPr>
        <p:spPr>
          <a:xfrm>
            <a:off x="2922104" y="1406441"/>
            <a:ext cx="145111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Environment: </a:t>
            </a:r>
            <a:r>
              <a:rPr lang="en-GB" dirty="0">
                <a:solidFill>
                  <a:schemeClr val="bg1"/>
                </a:solidFill>
              </a:rPr>
              <a:t>Declining high street foot traffic; competitors with better online presence.</a:t>
            </a:r>
            <a:endParaRPr lang="en-GB" dirty="0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E13EDE91-09CE-8779-F021-1EC50761FDED}"/>
              </a:ext>
            </a:extLst>
          </p:cNvPr>
          <p:cNvCxnSpPr/>
          <p:nvPr/>
        </p:nvCxnSpPr>
        <p:spPr>
          <a:xfrm flipH="1">
            <a:off x="3965713" y="4119716"/>
            <a:ext cx="954157" cy="86972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A1D789DB-6279-CAAA-E798-F8B26FDBFC14}"/>
              </a:ext>
            </a:extLst>
          </p:cNvPr>
          <p:cNvSpPr txBox="1"/>
          <p:nvPr/>
        </p:nvSpPr>
        <p:spPr>
          <a:xfrm>
            <a:off x="3160643" y="4989442"/>
            <a:ext cx="1649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Technology: </a:t>
            </a:r>
            <a:r>
              <a:rPr lang="en-GB" dirty="0">
                <a:solidFill>
                  <a:schemeClr val="bg1"/>
                </a:solidFill>
              </a:rPr>
              <a:t>Outdated website; difficult user experience.</a:t>
            </a:r>
            <a:endParaRPr lang="en-GB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97666284-7BB9-0D90-791E-3EED320B4053}"/>
              </a:ext>
            </a:extLst>
          </p:cNvPr>
          <p:cNvCxnSpPr/>
          <p:nvPr/>
        </p:nvCxnSpPr>
        <p:spPr>
          <a:xfrm>
            <a:off x="6927574" y="3429000"/>
            <a:ext cx="695739" cy="69071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750D074E-2EF5-B80F-F3D9-96E669512230}"/>
              </a:ext>
            </a:extLst>
          </p:cNvPr>
          <p:cNvSpPr txBox="1"/>
          <p:nvPr/>
        </p:nvSpPr>
        <p:spPr>
          <a:xfrm>
            <a:off x="9054548" y="5938630"/>
            <a:ext cx="25841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Department for Business and Trade (2024)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6844E-1D31-6176-4B1F-B3B7635D243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Key Findings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3BF4E-8E4B-4B79-7D29-4C2DE6CAEF0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Arial" pitchFamily="34"/>
              <a:buChar char="•"/>
            </a:pPr>
            <a:r>
              <a:rPr lang="en-GB">
                <a:solidFill>
                  <a:srgbClr val="000000"/>
                </a:solidFill>
              </a:rPr>
              <a:t>Modernization is Urgent: </a:t>
            </a:r>
            <a:r>
              <a:rPr lang="en-GB"/>
              <a:t>The website is the biggest barrier to growth.</a:t>
            </a:r>
          </a:p>
          <a:p>
            <a:pPr lvl="0">
              <a:buFont typeface="Arial" pitchFamily="34"/>
              <a:buChar char="•"/>
            </a:pPr>
            <a:r>
              <a:rPr lang="en-GB">
                <a:solidFill>
                  <a:srgbClr val="000000"/>
                </a:solidFill>
              </a:rPr>
              <a:t>Brand Identity: </a:t>
            </a:r>
            <a:r>
              <a:rPr lang="en-GB"/>
              <a:t>Needs to blend “Sustainability” with “Modern Trends” to beat the boutique competitor. </a:t>
            </a:r>
          </a:p>
          <a:p>
            <a:pPr lvl="0">
              <a:buFont typeface="Arial" pitchFamily="34"/>
              <a:buChar char="•"/>
            </a:pPr>
            <a:r>
              <a:rPr lang="en-GB">
                <a:solidFill>
                  <a:srgbClr val="000000"/>
                </a:solidFill>
              </a:rPr>
              <a:t>Pricing Strategy: </a:t>
            </a:r>
            <a:r>
              <a:rPr lang="en-GB"/>
              <a:t>Must find a middle ground to compete with national chains without losing the “bespoke” feel.</a:t>
            </a:r>
          </a:p>
          <a:p>
            <a:pPr lvl="0">
              <a:buFont typeface="Arial" pitchFamily="34"/>
              <a:buChar char="•"/>
            </a:pPr>
            <a:r>
              <a:rPr lang="en-GB">
                <a:solidFill>
                  <a:srgbClr val="000000"/>
                </a:solidFill>
              </a:rPr>
              <a:t>Service Pivot: </a:t>
            </a:r>
            <a:r>
              <a:rPr lang="en-GB"/>
              <a:t>Expand from “walk-ins” to “delivery and subscriptions” to survive the dying high street.</a:t>
            </a:r>
            <a:endParaRPr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0E765-ACED-0D14-3048-3FC99694580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1EF22-8AF1-E55E-4CCB-914AF222742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Green Haven Florist Case Study (2024). Task Description &amp; Context.</a:t>
            </a:r>
          </a:p>
          <a:p>
            <a:pPr lvl="0"/>
            <a:r>
              <a:rPr lang="en-GB" dirty="0"/>
              <a:t>House of Commons Library(2024).</a:t>
            </a:r>
          </a:p>
          <a:p>
            <a:pPr lvl="0"/>
            <a:r>
              <a:rPr lang="en-GB" dirty="0"/>
              <a:t>Mintel (2024)</a:t>
            </a:r>
          </a:p>
          <a:p>
            <a:pPr lvl="0"/>
            <a:r>
              <a:rPr lang="en-GB" dirty="0"/>
              <a:t>Deloitte UK (2023)</a:t>
            </a:r>
          </a:p>
          <a:p>
            <a:pPr lvl="0"/>
            <a:r>
              <a:rPr lang="en-GB" dirty="0"/>
              <a:t>Department for Business and Trade (2024)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o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4" ma:contentTypeDescription="Create a new document." ma:contentTypeScope="" ma:versionID="269829c5745b1ed117aa0a568bdcbb03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298654f109d209d4227863c9e1edb120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199C576-567E-4238-A130-6C3806A87F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B6F3EE9-3AD8-4D8B-B0F9-39F39A4C795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ED3C81-7FD0-4E9C-932B-716C7C9E24CA}">
  <ds:schemaRefs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716bca3a-9bc9-4129-a185-7ea87f9d73cc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220</TotalTime>
  <Words>663</Words>
  <Application>Microsoft Office PowerPoint</Application>
  <PresentationFormat>Widescreen</PresentationFormat>
  <Paragraphs>64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Cascadia Mono SemiBold</vt:lpstr>
      <vt:lpstr>Century Gothic</vt:lpstr>
      <vt:lpstr>Wingdings 3</vt:lpstr>
      <vt:lpstr>Ion</vt:lpstr>
      <vt:lpstr>Problem Solving and Decision Making  </vt:lpstr>
      <vt:lpstr>Introduction &amp;Context</vt:lpstr>
      <vt:lpstr>Nature and Scope of Issues</vt:lpstr>
      <vt:lpstr>5W2H Model (The Problem at a Glance)</vt:lpstr>
      <vt:lpstr>PESTEL Analysis</vt:lpstr>
      <vt:lpstr>Fishbone Diagram (Root Cause Analysis)</vt:lpstr>
      <vt:lpstr>Key Findings Summary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George-Andrei Colibaba (2508306)</dc:creator>
  <cp:lastModifiedBy>George Colibaba</cp:lastModifiedBy>
  <cp:revision>9</cp:revision>
  <dcterms:created xsi:type="dcterms:W3CDTF">2026-03-13T19:41:11Z</dcterms:created>
  <dcterms:modified xsi:type="dcterms:W3CDTF">2026-03-15T18:40:05Z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