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B4ACFE-D9A3-2EBF-21F2-5AE55FA79A2D}" v="13" dt="2026-06-21T23:05:11.939"/>
    <p1510:client id="{A2811481-5F10-3990-D585-89445B90573F}" v="463" dt="2026-06-21T23:02:06.5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viewProps" Target="viewProp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presProps" Target="presProps.xml" Id="rId12" /><Relationship Type="http://schemas.microsoft.com/office/2015/10/relationships/revisionInfo" Target="revisionInfo.xml" Id="rId1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notesMaster" Target="notesMasters/notesMaster1.xml" Id="rId11" /><Relationship Type="http://schemas.openxmlformats.org/officeDocument/2006/relationships/slide" Target="slides/slide4.xml" Id="rId5" /><Relationship Type="http://schemas.openxmlformats.org/officeDocument/2006/relationships/tableStyles" Target="tableStyles.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heme" Target="theme/theme1.xml" Id="rId14"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A2D5FE-BD5E-4E8A-A831-D9FD8D9592F6}" type="datetimeFigureOut">
              <a:t>6/21/2026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FD0C2C-C076-4711-BF70-E0B0FA6705E6}" type="slidenum">
              <a:t>‹#›</a:t>
            </a:fld>
            <a:endParaRPr lang="en-GB"/>
          </a:p>
        </p:txBody>
      </p:sp>
    </p:spTree>
    <p:extLst>
      <p:ext uri="{BB962C8B-B14F-4D97-AF65-F5344CB8AC3E}">
        <p14:creationId xmlns:p14="http://schemas.microsoft.com/office/powerpoint/2010/main" val="3117921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Today, I will be discussing communication as a key skill in health and social care. I will explain what communication is, why it is important in professional practice, and how it can be used effectively in a real healthcare setting. I will also introduce a communication model that is widely used in healthcare.</a:t>
            </a:r>
          </a:p>
          <a:p>
            <a:br>
              <a:rPr lang="en-US" dirty="0"/>
            </a:b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2FD0C2C-C076-4711-BF70-E0B0FA6705E6}" type="slidenum">
              <a:t>2</a:t>
            </a:fld>
            <a:endParaRPr lang="en-GB"/>
          </a:p>
        </p:txBody>
      </p:sp>
    </p:spTree>
    <p:extLst>
      <p:ext uri="{BB962C8B-B14F-4D97-AF65-F5344CB8AC3E}">
        <p14:creationId xmlns:p14="http://schemas.microsoft.com/office/powerpoint/2010/main" val="3288612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Communication is much more than simply talking to someone. It involves listening carefully, observing body language and ensuring that messages are understood. In health and social care, professionals communicate with people from different backgrounds and with different needs, so communication must be adapted appropriately.</a:t>
            </a:r>
          </a:p>
        </p:txBody>
      </p:sp>
      <p:sp>
        <p:nvSpPr>
          <p:cNvPr id="4" name="Slide Number Placeholder 3"/>
          <p:cNvSpPr>
            <a:spLocks noGrp="1"/>
          </p:cNvSpPr>
          <p:nvPr>
            <p:ph type="sldNum" sz="quarter" idx="5"/>
          </p:nvPr>
        </p:nvSpPr>
        <p:spPr/>
        <p:txBody>
          <a:bodyPr/>
          <a:lstStyle/>
          <a:p>
            <a:fld id="{B2FD0C2C-C076-4711-BF70-E0B0FA6705E6}" type="slidenum">
              <a:t>3</a:t>
            </a:fld>
            <a:endParaRPr lang="en-GB"/>
          </a:p>
        </p:txBody>
      </p:sp>
    </p:spTree>
    <p:extLst>
      <p:ext uri="{BB962C8B-B14F-4D97-AF65-F5344CB8AC3E}">
        <p14:creationId xmlns:p14="http://schemas.microsoft.com/office/powerpoint/2010/main" val="1752203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has a direct impact on the quality of care patients receive. Patients are more likely to feel respected and involved when professionals communicate clearly and listen to their concerns. Communication also allows healthcare teams to share important information accurately, helping to prevent mistakes and improve patient outcomes.</a:t>
            </a:r>
          </a:p>
        </p:txBody>
      </p:sp>
      <p:sp>
        <p:nvSpPr>
          <p:cNvPr id="4" name="Slide Number Placeholder 3"/>
          <p:cNvSpPr>
            <a:spLocks noGrp="1"/>
          </p:cNvSpPr>
          <p:nvPr>
            <p:ph type="sldNum" sz="quarter" idx="5"/>
          </p:nvPr>
        </p:nvSpPr>
        <p:spPr/>
        <p:txBody>
          <a:bodyPr/>
          <a:lstStyle/>
          <a:p>
            <a:fld id="{B2FD0C2C-C076-4711-BF70-E0B0FA6705E6}" type="slidenum">
              <a:t>4</a:t>
            </a:fld>
            <a:endParaRPr lang="en-GB"/>
          </a:p>
        </p:txBody>
      </p:sp>
    </p:spTree>
    <p:extLst>
      <p:ext uri="{BB962C8B-B14F-4D97-AF65-F5344CB8AC3E}">
        <p14:creationId xmlns:p14="http://schemas.microsoft.com/office/powerpoint/2010/main" val="2924848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essential in professional practice because healthcare workers rarely work alone. Information must be shared accurately between different professionals to ensure continuity of care. Professionals must also communicate respectfully and maintain confidentiality at all times.</a:t>
            </a:r>
          </a:p>
        </p:txBody>
      </p:sp>
      <p:sp>
        <p:nvSpPr>
          <p:cNvPr id="4" name="Slide Number Placeholder 3"/>
          <p:cNvSpPr>
            <a:spLocks noGrp="1"/>
          </p:cNvSpPr>
          <p:nvPr>
            <p:ph type="sldNum" sz="quarter" idx="5"/>
          </p:nvPr>
        </p:nvSpPr>
        <p:spPr/>
        <p:txBody>
          <a:bodyPr/>
          <a:lstStyle/>
          <a:p>
            <a:fld id="{B2FD0C2C-C076-4711-BF70-E0B0FA6705E6}" type="slidenum">
              <a:t>5</a:t>
            </a:fld>
            <a:endParaRPr lang="en-GB"/>
          </a:p>
        </p:txBody>
      </p:sp>
    </p:spTree>
    <p:extLst>
      <p:ext uri="{BB962C8B-B14F-4D97-AF65-F5344CB8AC3E}">
        <p14:creationId xmlns:p14="http://schemas.microsoft.com/office/powerpoint/2010/main" val="1382770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SBAR model helps healthcare professionals communicate information in a clear and </a:t>
            </a:r>
            <a:r>
              <a:rPr lang="en-US" dirty="0" err="1"/>
              <a:t>organised</a:t>
            </a:r>
            <a:r>
              <a:rPr lang="en-US" dirty="0"/>
              <a:t> way. It is particularly useful when speaking to another professional about a patient. By following a structured format, important information is less likely to be missed, which helps improve patient safety.</a:t>
            </a:r>
          </a:p>
        </p:txBody>
      </p:sp>
      <p:sp>
        <p:nvSpPr>
          <p:cNvPr id="4" name="Slide Number Placeholder 3"/>
          <p:cNvSpPr>
            <a:spLocks noGrp="1"/>
          </p:cNvSpPr>
          <p:nvPr>
            <p:ph type="sldNum" sz="quarter" idx="5"/>
          </p:nvPr>
        </p:nvSpPr>
        <p:spPr/>
        <p:txBody>
          <a:bodyPr/>
          <a:lstStyle/>
          <a:p>
            <a:fld id="{B2FD0C2C-C076-4711-BF70-E0B0FA6705E6}" type="slidenum">
              <a:t>6</a:t>
            </a:fld>
            <a:endParaRPr lang="en-GB"/>
          </a:p>
        </p:txBody>
      </p:sp>
    </p:spTree>
    <p:extLst>
      <p:ext uri="{BB962C8B-B14F-4D97-AF65-F5344CB8AC3E}">
        <p14:creationId xmlns:p14="http://schemas.microsoft.com/office/powerpoint/2010/main" val="1897964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example shows how communication can directly affect patient outcomes. By using the SBAR model, the nurse provides clear and relevant information to the doctor. This allows the doctor to respond quickly and provide appropriate treatment, improving patient safety and quality of care.</a:t>
            </a:r>
          </a:p>
        </p:txBody>
      </p:sp>
      <p:sp>
        <p:nvSpPr>
          <p:cNvPr id="4" name="Slide Number Placeholder 3"/>
          <p:cNvSpPr>
            <a:spLocks noGrp="1"/>
          </p:cNvSpPr>
          <p:nvPr>
            <p:ph type="sldNum" sz="quarter" idx="5"/>
          </p:nvPr>
        </p:nvSpPr>
        <p:spPr/>
        <p:txBody>
          <a:bodyPr/>
          <a:lstStyle/>
          <a:p>
            <a:fld id="{B2FD0C2C-C076-4711-BF70-E0B0FA6705E6}" type="slidenum">
              <a:t>7</a:t>
            </a:fld>
            <a:endParaRPr lang="en-GB"/>
          </a:p>
        </p:txBody>
      </p:sp>
    </p:spTree>
    <p:extLst>
      <p:ext uri="{BB962C8B-B14F-4D97-AF65-F5344CB8AC3E}">
        <p14:creationId xmlns:p14="http://schemas.microsoft.com/office/powerpoint/2010/main" val="8986463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communication plays a vital role in all areas of health and social care. It helps professionals provide safe, effective and person-</a:t>
            </a:r>
            <a:r>
              <a:rPr lang="en-US" dirty="0" err="1"/>
              <a:t>centred</a:t>
            </a:r>
            <a:r>
              <a:rPr lang="en-US" dirty="0"/>
              <a:t> care while supporting teamwork and positive patient relationships. The SBAR model is a valuable tool that promotes clear communication and better healthcare outcomes. Thank you for listening. Are there any questions?</a:t>
            </a:r>
          </a:p>
        </p:txBody>
      </p:sp>
      <p:sp>
        <p:nvSpPr>
          <p:cNvPr id="4" name="Slide Number Placeholder 3"/>
          <p:cNvSpPr>
            <a:spLocks noGrp="1"/>
          </p:cNvSpPr>
          <p:nvPr>
            <p:ph type="sldNum" sz="quarter" idx="5"/>
          </p:nvPr>
        </p:nvSpPr>
        <p:spPr/>
        <p:txBody>
          <a:bodyPr/>
          <a:lstStyle/>
          <a:p>
            <a:fld id="{B2FD0C2C-C076-4711-BF70-E0B0FA6705E6}" type="slidenum">
              <a:t>8</a:t>
            </a:fld>
            <a:endParaRPr lang="en-GB"/>
          </a:p>
        </p:txBody>
      </p:sp>
    </p:spTree>
    <p:extLst>
      <p:ext uri="{BB962C8B-B14F-4D97-AF65-F5344CB8AC3E}">
        <p14:creationId xmlns:p14="http://schemas.microsoft.com/office/powerpoint/2010/main" val="3898374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3E3EF5-F340-EF7A-076A-7EE32D0FC527}"/>
              </a:ext>
            </a:extLst>
          </p:cNvPr>
          <p:cNvSpPr txBox="1"/>
          <p:nvPr/>
        </p:nvSpPr>
        <p:spPr>
          <a:xfrm>
            <a:off x="771437" y="968400"/>
            <a:ext cx="10586749" cy="29854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a:p>
            <a:r>
              <a:rPr lang="en-GB" sz="3400">
                <a:latin typeface="Arial"/>
                <a:cs typeface="Arial"/>
              </a:rPr>
              <a:t>Student Name: Nazma Raza</a:t>
            </a:r>
            <a:endParaRPr lang="en-GB" sz="3400" dirty="0">
              <a:latin typeface="Arial"/>
              <a:cs typeface="Arial"/>
            </a:endParaRPr>
          </a:p>
          <a:p>
            <a:r>
              <a:rPr lang="en-GB" sz="3400">
                <a:latin typeface="Arial"/>
                <a:cs typeface="Arial"/>
              </a:rPr>
              <a:t>Student ID: 2515554</a:t>
            </a:r>
            <a:endParaRPr lang="en-GB" sz="3400" dirty="0">
              <a:latin typeface="Arial"/>
              <a:cs typeface="Arial"/>
            </a:endParaRPr>
          </a:p>
          <a:p>
            <a:r>
              <a:rPr lang="en-GB" sz="3400" dirty="0">
                <a:latin typeface="Arial"/>
                <a:cs typeface="Arial"/>
              </a:rPr>
              <a:t>Module Title: Professional Development Within Health </a:t>
            </a:r>
            <a:r>
              <a:rPr lang="en-GB" sz="3400">
                <a:latin typeface="Arial"/>
                <a:cs typeface="Arial"/>
              </a:rPr>
              <a:t>And Social Care-LCHS4009</a:t>
            </a:r>
          </a:p>
          <a:p>
            <a:r>
              <a:rPr lang="en-GB" sz="3400">
                <a:latin typeface="Arial"/>
                <a:cs typeface="Arial"/>
              </a:rPr>
              <a:t>Date: Monday 22nd June 2026</a:t>
            </a:r>
          </a:p>
        </p:txBody>
      </p:sp>
    </p:spTree>
    <p:extLst>
      <p:ext uri="{BB962C8B-B14F-4D97-AF65-F5344CB8AC3E}">
        <p14:creationId xmlns:p14="http://schemas.microsoft.com/office/powerpoint/2010/main" val="1111386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4ED713-80B7-8E2F-D4A5-DC227AD03DA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FAB91DF-41C8-F885-8B09-0DEFEFBFBA2E}"/>
              </a:ext>
            </a:extLst>
          </p:cNvPr>
          <p:cNvSpPr txBox="1"/>
          <p:nvPr/>
        </p:nvSpPr>
        <p:spPr>
          <a:xfrm>
            <a:off x="996804" y="1598253"/>
            <a:ext cx="9688998" cy="3385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Arial"/>
                <a:cs typeface="Arial"/>
              </a:rPr>
              <a:t>Communication Skills in Health and Social Care</a:t>
            </a:r>
            <a:endParaRPr lang="en-US" sz="3200" b="1">
              <a:latin typeface="Arial"/>
              <a:cs typeface="Arial"/>
            </a:endParaRPr>
          </a:p>
          <a:p>
            <a:pPr marL="285750" indent="-285750">
              <a:buFont typeface="Arial"/>
              <a:buChar char="•"/>
            </a:pPr>
            <a:endParaRPr lang="en-GB" sz="3600" dirty="0">
              <a:latin typeface="Arial"/>
              <a:ea typeface="+mn-lt"/>
              <a:cs typeface="Arial"/>
            </a:endParaRPr>
          </a:p>
          <a:p>
            <a:pPr marL="285750" indent="-285750">
              <a:buFont typeface="Arial"/>
              <a:buChar char="•"/>
            </a:pPr>
            <a:r>
              <a:rPr lang="en-GB" sz="3200">
                <a:latin typeface="Arial"/>
                <a:ea typeface="+mn-lt"/>
                <a:cs typeface="Arial"/>
              </a:rPr>
              <a:t>Communication is a key skill that supports safe and effective care.</a:t>
            </a:r>
            <a:endParaRPr lang="en-GB" sz="3200">
              <a:latin typeface="Arial"/>
              <a:cs typeface="Arial"/>
            </a:endParaRPr>
          </a:p>
          <a:p>
            <a:pPr marL="285750" indent="-285750">
              <a:buFont typeface="Arial"/>
              <a:buChar char="•"/>
            </a:pPr>
            <a:r>
              <a:rPr lang="en-GB" sz="3200">
                <a:latin typeface="Arial"/>
                <a:ea typeface="+mn-lt"/>
                <a:cs typeface="Arial"/>
              </a:rPr>
              <a:t>It helps professionals build positive relationships with patients and colleague</a:t>
            </a:r>
            <a:r>
              <a:rPr lang="en-GB" sz="3200">
                <a:ea typeface="+mn-lt"/>
                <a:cs typeface="+mn-lt"/>
              </a:rPr>
              <a:t>s.</a:t>
            </a:r>
            <a:endParaRPr lang="en-GB" sz="3200"/>
          </a:p>
          <a:p>
            <a:pPr algn="l"/>
            <a:endParaRPr lang="en-GB" dirty="0"/>
          </a:p>
        </p:txBody>
      </p:sp>
    </p:spTree>
    <p:extLst>
      <p:ext uri="{BB962C8B-B14F-4D97-AF65-F5344CB8AC3E}">
        <p14:creationId xmlns:p14="http://schemas.microsoft.com/office/powerpoint/2010/main" val="3853993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17DFD0-8862-AA96-2C66-522E28CF43E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C2E3313-8998-7A60-D920-ABA3ED2B0146}"/>
              </a:ext>
            </a:extLst>
          </p:cNvPr>
          <p:cNvSpPr txBox="1"/>
          <p:nvPr/>
        </p:nvSpPr>
        <p:spPr>
          <a:xfrm>
            <a:off x="591752" y="324880"/>
            <a:ext cx="11015468" cy="66787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000" b="1">
                <a:latin typeface="Arial"/>
                <a:cs typeface="Arial"/>
              </a:rPr>
              <a:t>What is Communication?</a:t>
            </a:r>
            <a:endParaRPr lang="en-US" sz="3000" b="1">
              <a:latin typeface="Arial"/>
              <a:cs typeface="Arial"/>
            </a:endParaRPr>
          </a:p>
          <a:p>
            <a:pPr marL="285750" indent="-285750">
              <a:buFont typeface="Arial"/>
              <a:buChar char="•"/>
            </a:pPr>
            <a:endParaRPr lang="en-GB" sz="2800" dirty="0">
              <a:latin typeface="Arial"/>
              <a:ea typeface="+mn-lt"/>
              <a:cs typeface="Arial"/>
            </a:endParaRPr>
          </a:p>
          <a:p>
            <a:pPr marL="285750" indent="-285750">
              <a:buFont typeface="Arial"/>
              <a:buChar char="•"/>
            </a:pPr>
            <a:r>
              <a:rPr lang="en-GB" sz="2800">
                <a:latin typeface="Arial"/>
                <a:ea typeface="+mn-lt"/>
                <a:cs typeface="Arial"/>
              </a:rPr>
              <a:t>Communication is the process of exchanging information, ideas, thoughts and feelings with others.</a:t>
            </a:r>
            <a:endParaRPr lang="en-GB" sz="2800">
              <a:latin typeface="Arial"/>
              <a:cs typeface="Arial"/>
            </a:endParaRPr>
          </a:p>
          <a:p>
            <a:pPr marL="285750" indent="-285750">
              <a:buFont typeface="Arial"/>
              <a:buChar char="•"/>
            </a:pPr>
            <a:r>
              <a:rPr lang="en-GB" sz="2800">
                <a:latin typeface="Arial"/>
                <a:ea typeface="+mn-lt"/>
                <a:cs typeface="Arial"/>
              </a:rPr>
              <a:t>It can be verbal, non-verbal, written or digital depending on the situation.</a:t>
            </a:r>
            <a:endParaRPr lang="en-GB" sz="2800" dirty="0">
              <a:latin typeface="Arial"/>
              <a:cs typeface="Arial"/>
            </a:endParaRPr>
          </a:p>
          <a:p>
            <a:pPr marL="285750" indent="-285750">
              <a:buFont typeface="Arial"/>
              <a:buChar char="•"/>
            </a:pPr>
            <a:r>
              <a:rPr lang="en-GB" sz="2800">
                <a:latin typeface="Arial"/>
                <a:ea typeface="+mn-lt"/>
                <a:cs typeface="Arial"/>
              </a:rPr>
              <a:t>Effective communication requires both clear speaking and active listening.</a:t>
            </a:r>
            <a:endParaRPr lang="en-GB" sz="2800" dirty="0">
              <a:latin typeface="Arial"/>
              <a:cs typeface="Arial"/>
            </a:endParaRPr>
          </a:p>
          <a:p>
            <a:pPr marL="285750" indent="-285750">
              <a:buFont typeface="Arial"/>
              <a:buChar char="•"/>
            </a:pPr>
            <a:r>
              <a:rPr lang="en-GB" sz="2800">
                <a:latin typeface="Arial"/>
                <a:ea typeface="+mn-lt"/>
                <a:cs typeface="Arial"/>
              </a:rPr>
              <a:t>Healthcare professionals must adapt their communication style to meet individual patient needs.</a:t>
            </a:r>
            <a:endParaRPr lang="en-GB" sz="2800" dirty="0">
              <a:latin typeface="Arial"/>
              <a:cs typeface="Arial"/>
            </a:endParaRPr>
          </a:p>
          <a:p>
            <a:pPr marL="285750" indent="-285750">
              <a:buFont typeface="Arial"/>
              <a:buChar char="•"/>
            </a:pPr>
            <a:r>
              <a:rPr lang="en-GB" sz="2800">
                <a:latin typeface="Arial"/>
                <a:ea typeface="+mn-lt"/>
                <a:cs typeface="Arial"/>
              </a:rPr>
              <a:t>Good communication helps ensure information is understood correctly and accurately.</a:t>
            </a:r>
            <a:endParaRPr lang="en-GB" sz="2800" dirty="0">
              <a:latin typeface="Arial"/>
              <a:cs typeface="Arial"/>
            </a:endParaRPr>
          </a:p>
          <a:p>
            <a:pPr marL="285750" indent="-285750" algn="l">
              <a:buFont typeface="Arial"/>
              <a:buChar char="•"/>
            </a:pPr>
            <a:endParaRPr lang="en-GB" sz="2800" dirty="0">
              <a:latin typeface="Arial"/>
              <a:cs typeface="Arial"/>
            </a:endParaRPr>
          </a:p>
          <a:p>
            <a:r>
              <a:rPr lang="en-GB" sz="2800">
                <a:latin typeface="Arial"/>
                <a:ea typeface="+mn-lt"/>
                <a:cs typeface="Arial"/>
              </a:rPr>
              <a:t>(Balzer Riley, 2024)</a:t>
            </a:r>
            <a:endParaRPr lang="en-GB" sz="2800" dirty="0">
              <a:latin typeface="Arial"/>
              <a:cs typeface="Arial"/>
            </a:endParaRPr>
          </a:p>
          <a:p>
            <a:pPr marL="285750" indent="-285750">
              <a:buFont typeface="Arial"/>
              <a:buChar char="•"/>
            </a:pPr>
            <a:endParaRPr lang="en-GB" dirty="0"/>
          </a:p>
          <a:p>
            <a:endParaRPr lang="en-GB" dirty="0"/>
          </a:p>
        </p:txBody>
      </p:sp>
    </p:spTree>
    <p:extLst>
      <p:ext uri="{BB962C8B-B14F-4D97-AF65-F5344CB8AC3E}">
        <p14:creationId xmlns:p14="http://schemas.microsoft.com/office/powerpoint/2010/main" val="2280988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C6360C-8B27-4714-8729-6629229E341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1EE28DB-470E-C490-D964-8CB3BE074262}"/>
              </a:ext>
            </a:extLst>
          </p:cNvPr>
          <p:cNvSpPr txBox="1"/>
          <p:nvPr/>
        </p:nvSpPr>
        <p:spPr>
          <a:xfrm>
            <a:off x="719018" y="516493"/>
            <a:ext cx="11044304" cy="68018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Why is Communication Important in Health and Social Care?</a:t>
            </a:r>
            <a:endParaRPr lang="en-US" sz="2800" b="1">
              <a:latin typeface="Arial"/>
              <a:cs typeface="Arial"/>
            </a:endParaRPr>
          </a:p>
          <a:p>
            <a:pPr marL="285750" indent="-285750">
              <a:buFont typeface="Arial"/>
              <a:buChar char="•"/>
            </a:pPr>
            <a:endParaRPr lang="en-GB" sz="2600" dirty="0">
              <a:latin typeface="Arial"/>
              <a:ea typeface="+mn-lt"/>
              <a:cs typeface="Arial"/>
            </a:endParaRPr>
          </a:p>
          <a:p>
            <a:pPr marL="285750" indent="-285750">
              <a:buFont typeface="Arial"/>
              <a:buChar char="•"/>
            </a:pPr>
            <a:r>
              <a:rPr lang="en-GB" sz="2600">
                <a:latin typeface="Arial"/>
                <a:ea typeface="+mn-lt"/>
                <a:cs typeface="Arial"/>
              </a:rPr>
              <a:t>Effective communication helps improve patient safety by reducing misunderstandings and errors.</a:t>
            </a:r>
            <a:endParaRPr lang="en-GB" sz="2600" dirty="0">
              <a:latin typeface="Arial"/>
              <a:cs typeface="Arial"/>
            </a:endParaRPr>
          </a:p>
          <a:p>
            <a:pPr marL="285750" indent="-285750">
              <a:buFont typeface="Arial"/>
              <a:buChar char="•"/>
            </a:pPr>
            <a:r>
              <a:rPr lang="en-GB" sz="2600">
                <a:latin typeface="Arial"/>
                <a:ea typeface="+mn-lt"/>
                <a:cs typeface="Arial"/>
              </a:rPr>
              <a:t>It enables healthcare professionals to build trust and positive relationships with patients.</a:t>
            </a:r>
            <a:endParaRPr lang="en-GB" sz="2600" dirty="0">
              <a:latin typeface="Arial"/>
              <a:cs typeface="Arial"/>
            </a:endParaRPr>
          </a:p>
          <a:p>
            <a:pPr marL="285750" indent="-285750">
              <a:buFont typeface="Arial"/>
              <a:buChar char="•"/>
            </a:pPr>
            <a:r>
              <a:rPr lang="en-GB" sz="2600">
                <a:latin typeface="Arial"/>
                <a:ea typeface="+mn-lt"/>
                <a:cs typeface="Arial"/>
              </a:rPr>
              <a:t>Good communication supports person-centred care by involving patients in decisions about their treatment.</a:t>
            </a:r>
            <a:endParaRPr lang="en-GB" sz="2600" dirty="0">
              <a:latin typeface="Arial"/>
              <a:cs typeface="Arial"/>
            </a:endParaRPr>
          </a:p>
          <a:p>
            <a:pPr marL="285750" indent="-285750">
              <a:buFont typeface="Arial"/>
              <a:buChar char="•"/>
            </a:pPr>
            <a:r>
              <a:rPr lang="en-GB" sz="2600">
                <a:latin typeface="Arial"/>
                <a:ea typeface="+mn-lt"/>
                <a:cs typeface="Arial"/>
              </a:rPr>
              <a:t>It improves teamwork between professionals working in multidisciplinary teams.</a:t>
            </a:r>
            <a:endParaRPr lang="en-GB" sz="2600" dirty="0">
              <a:latin typeface="Arial"/>
              <a:cs typeface="Arial"/>
            </a:endParaRPr>
          </a:p>
          <a:p>
            <a:pPr marL="285750" indent="-285750">
              <a:buFont typeface="Arial"/>
              <a:buChar char="•"/>
            </a:pPr>
            <a:r>
              <a:rPr lang="en-GB" sz="2600">
                <a:latin typeface="Arial"/>
                <a:ea typeface="+mn-lt"/>
                <a:cs typeface="Arial"/>
              </a:rPr>
              <a:t>Poor communication can result in delays, mistakes and lower quality care.</a:t>
            </a:r>
            <a:endParaRPr lang="en-GB" sz="2600" dirty="0">
              <a:latin typeface="Arial"/>
              <a:cs typeface="Arial"/>
            </a:endParaRPr>
          </a:p>
          <a:p>
            <a:pPr marL="285750" indent="-285750" algn="l">
              <a:buFont typeface="Arial"/>
              <a:buChar char="•"/>
            </a:pPr>
            <a:endParaRPr lang="en-GB" sz="2600" dirty="0">
              <a:latin typeface="Arial"/>
              <a:cs typeface="Arial"/>
            </a:endParaRPr>
          </a:p>
          <a:p>
            <a:pPr marL="285750" indent="-285750">
              <a:buFont typeface="Arial"/>
              <a:buChar char="•"/>
            </a:pPr>
            <a:endParaRPr lang="en-GB" sz="2600" dirty="0">
              <a:latin typeface="Arial"/>
              <a:cs typeface="Arial"/>
            </a:endParaRPr>
          </a:p>
          <a:p>
            <a:r>
              <a:rPr lang="en-GB" sz="2600">
                <a:latin typeface="Arial"/>
                <a:ea typeface="+mn-lt"/>
                <a:cs typeface="Arial"/>
              </a:rPr>
              <a:t>(Balzer Riley, 2024; Nursing and Midwifery Council, 2018)</a:t>
            </a:r>
            <a:endParaRPr lang="en-GB" sz="2600" dirty="0">
              <a:latin typeface="Arial"/>
              <a:ea typeface="+mn-lt"/>
              <a:cs typeface="Arial"/>
            </a:endParaRPr>
          </a:p>
          <a:p>
            <a:endParaRPr lang="en-GB" sz="2600" dirty="0"/>
          </a:p>
          <a:p>
            <a:endParaRPr lang="en-GB" dirty="0"/>
          </a:p>
        </p:txBody>
      </p:sp>
    </p:spTree>
    <p:extLst>
      <p:ext uri="{BB962C8B-B14F-4D97-AF65-F5344CB8AC3E}">
        <p14:creationId xmlns:p14="http://schemas.microsoft.com/office/powerpoint/2010/main" val="842363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E21CD-FD06-ECBE-2AF6-0691DF3D5DD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7C30AE0-49EA-0373-21C2-B9ED5A3B5785}"/>
              </a:ext>
            </a:extLst>
          </p:cNvPr>
          <p:cNvSpPr txBox="1"/>
          <p:nvPr/>
        </p:nvSpPr>
        <p:spPr>
          <a:xfrm>
            <a:off x="346035" y="490217"/>
            <a:ext cx="11592194" cy="65864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400" b="1">
                <a:latin typeface="Arial"/>
                <a:cs typeface="Arial"/>
              </a:rPr>
              <a:t>Communication in Professional Practice</a:t>
            </a:r>
            <a:endParaRPr lang="en-US" sz="3400" b="1">
              <a:latin typeface="Arial"/>
              <a:cs typeface="Arial"/>
            </a:endParaRPr>
          </a:p>
          <a:p>
            <a:pPr marL="285750" indent="-285750">
              <a:buFont typeface="Arial"/>
              <a:buChar char="•"/>
            </a:pPr>
            <a:endParaRPr lang="en-GB" sz="3200" dirty="0">
              <a:latin typeface="Arial"/>
              <a:ea typeface="+mn-lt"/>
              <a:cs typeface="Arial"/>
            </a:endParaRPr>
          </a:p>
          <a:p>
            <a:pPr marL="285750" indent="-285750">
              <a:buFont typeface="Arial"/>
              <a:buChar char="•"/>
            </a:pPr>
            <a:r>
              <a:rPr lang="en-GB" sz="3200">
                <a:latin typeface="Arial"/>
                <a:ea typeface="+mn-lt"/>
                <a:cs typeface="Arial"/>
              </a:rPr>
              <a:t>Healthcare professionals must communicate professionally, respectfully and confidentially.</a:t>
            </a:r>
            <a:endParaRPr lang="en-GB"/>
          </a:p>
          <a:p>
            <a:pPr marL="285750" indent="-285750">
              <a:buFont typeface="Arial"/>
              <a:buChar char="•"/>
            </a:pPr>
            <a:r>
              <a:rPr lang="en-GB" sz="3200">
                <a:latin typeface="Arial"/>
                <a:ea typeface="+mn-lt"/>
                <a:cs typeface="Arial"/>
              </a:rPr>
              <a:t>Clear communication helps ensure accurate record keeping and information sharing.</a:t>
            </a:r>
          </a:p>
          <a:p>
            <a:pPr marL="285750" indent="-285750">
              <a:buFont typeface="Arial"/>
              <a:buChar char="•"/>
            </a:pPr>
            <a:r>
              <a:rPr lang="en-GB" sz="3200">
                <a:latin typeface="Arial"/>
                <a:ea typeface="+mn-lt"/>
                <a:cs typeface="Arial"/>
              </a:rPr>
              <a:t>Effective communication supports collaboration between nurses, doctors, social workers and other professionals.</a:t>
            </a:r>
          </a:p>
          <a:p>
            <a:pPr marL="285750" indent="-285750">
              <a:buFont typeface="Arial"/>
              <a:buChar char="•"/>
            </a:pPr>
            <a:r>
              <a:rPr lang="en-GB" sz="3200">
                <a:latin typeface="Arial"/>
                <a:ea typeface="+mn-lt"/>
                <a:cs typeface="Arial"/>
              </a:rPr>
              <a:t>Professionals must consider factors such as culture, language and individual communication needs.</a:t>
            </a:r>
          </a:p>
          <a:p>
            <a:pPr marL="285750" indent="-285750">
              <a:buFont typeface="Arial"/>
              <a:buChar char="•"/>
            </a:pPr>
            <a:r>
              <a:rPr lang="en-GB" sz="3200">
                <a:latin typeface="Arial"/>
                <a:ea typeface="+mn-lt"/>
                <a:cs typeface="Arial"/>
              </a:rPr>
              <a:t>Strong communication skills contribute to safe and effective care delivery.</a:t>
            </a:r>
          </a:p>
          <a:p>
            <a:endParaRPr lang="en-GB" dirty="0"/>
          </a:p>
          <a:p>
            <a:pPr algn="l"/>
            <a:endParaRPr lang="en-GB" dirty="0"/>
          </a:p>
        </p:txBody>
      </p:sp>
    </p:spTree>
    <p:extLst>
      <p:ext uri="{BB962C8B-B14F-4D97-AF65-F5344CB8AC3E}">
        <p14:creationId xmlns:p14="http://schemas.microsoft.com/office/powerpoint/2010/main" val="3505980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7FCA9-BF84-D64A-882B-BA8E72FDA19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02463D5-3271-A7DF-DD87-27A4A035DC20}"/>
              </a:ext>
            </a:extLst>
          </p:cNvPr>
          <p:cNvSpPr txBox="1"/>
          <p:nvPr/>
        </p:nvSpPr>
        <p:spPr>
          <a:xfrm>
            <a:off x="201853" y="461380"/>
            <a:ext cx="11505685"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Arial"/>
                <a:cs typeface="Arial"/>
              </a:rPr>
              <a:t>The SBAR Communication Model</a:t>
            </a:r>
            <a:endParaRPr lang="en-US" sz="3200" b="1">
              <a:latin typeface="Arial"/>
              <a:cs typeface="Arial"/>
            </a:endParaRPr>
          </a:p>
          <a:p>
            <a:pPr marL="285750" indent="-285750">
              <a:buFont typeface="Arial"/>
              <a:buChar char="•"/>
            </a:pPr>
            <a:endParaRPr lang="en-GB" sz="2800" dirty="0">
              <a:latin typeface="Arial"/>
              <a:ea typeface="+mn-lt"/>
              <a:cs typeface="Arial"/>
            </a:endParaRPr>
          </a:p>
          <a:p>
            <a:pPr marL="285750" indent="-285750">
              <a:buFont typeface="Arial"/>
              <a:buChar char="•"/>
            </a:pPr>
            <a:r>
              <a:rPr lang="en-GB" sz="3000">
                <a:latin typeface="Arial"/>
                <a:ea typeface="+mn-lt"/>
                <a:cs typeface="Arial"/>
              </a:rPr>
              <a:t>SBAR is a structured communication tool commonly used in healthcare settings.</a:t>
            </a:r>
            <a:endParaRPr lang="en-GB" sz="3000">
              <a:latin typeface="Arial"/>
              <a:cs typeface="Arial"/>
            </a:endParaRPr>
          </a:p>
          <a:p>
            <a:pPr marL="285750" indent="-285750">
              <a:buFont typeface="Arial"/>
              <a:buChar char="•"/>
            </a:pPr>
            <a:r>
              <a:rPr lang="en-GB" sz="3000">
                <a:latin typeface="Arial"/>
                <a:ea typeface="+mn-lt"/>
                <a:cs typeface="Arial"/>
              </a:rPr>
              <a:t>Situation identifies the immediate issue or concern.</a:t>
            </a:r>
            <a:endParaRPr lang="en-GB" sz="3000">
              <a:latin typeface="Arial"/>
              <a:cs typeface="Arial"/>
            </a:endParaRPr>
          </a:p>
          <a:p>
            <a:pPr marL="285750" indent="-285750">
              <a:buFont typeface="Arial"/>
              <a:buChar char="•"/>
            </a:pPr>
            <a:r>
              <a:rPr lang="en-GB" sz="3000">
                <a:latin typeface="Arial"/>
                <a:ea typeface="+mn-lt"/>
                <a:cs typeface="Arial"/>
              </a:rPr>
              <a:t>Background provides relevant patient history and information.</a:t>
            </a:r>
            <a:endParaRPr lang="en-GB" sz="3000">
              <a:latin typeface="Arial"/>
              <a:cs typeface="Arial"/>
            </a:endParaRPr>
          </a:p>
          <a:p>
            <a:pPr marL="285750" indent="-285750">
              <a:buFont typeface="Arial"/>
              <a:buChar char="•"/>
            </a:pPr>
            <a:r>
              <a:rPr lang="en-GB" sz="3000">
                <a:latin typeface="Arial"/>
                <a:ea typeface="+mn-lt"/>
                <a:cs typeface="Arial"/>
              </a:rPr>
              <a:t>Assessment explains the healthcare professional’s observations and findings.</a:t>
            </a:r>
            <a:endParaRPr lang="en-GB" sz="3000">
              <a:latin typeface="Arial"/>
              <a:cs typeface="Arial"/>
            </a:endParaRPr>
          </a:p>
          <a:p>
            <a:pPr marL="285750" indent="-285750">
              <a:buFont typeface="Arial"/>
              <a:buChar char="•"/>
            </a:pPr>
            <a:r>
              <a:rPr lang="en-GB" sz="3000">
                <a:latin typeface="Arial"/>
                <a:ea typeface="+mn-lt"/>
                <a:cs typeface="Arial"/>
              </a:rPr>
              <a:t>Recommendation outlines what action is required next.</a:t>
            </a:r>
            <a:endParaRPr lang="en-GB" sz="3000">
              <a:latin typeface="Arial"/>
              <a:cs typeface="Arial"/>
            </a:endParaRPr>
          </a:p>
          <a:p>
            <a:pPr marL="285750" indent="-285750">
              <a:buFont typeface="Arial"/>
              <a:buChar char="•"/>
            </a:pPr>
            <a:r>
              <a:rPr lang="en-GB" sz="3000">
                <a:latin typeface="Arial"/>
                <a:ea typeface="+mn-lt"/>
                <a:cs typeface="Arial"/>
              </a:rPr>
              <a:t>SBAR improves communication during patient handovers and urgent situations.</a:t>
            </a:r>
            <a:endParaRPr lang="en-GB" sz="3000">
              <a:latin typeface="Arial"/>
              <a:cs typeface="Arial"/>
            </a:endParaRPr>
          </a:p>
          <a:p>
            <a:pPr algn="l"/>
            <a:endParaRPr lang="en-GB" sz="3200" dirty="0">
              <a:latin typeface="Arial"/>
              <a:cs typeface="Arial"/>
            </a:endParaRPr>
          </a:p>
        </p:txBody>
      </p:sp>
    </p:spTree>
    <p:extLst>
      <p:ext uri="{BB962C8B-B14F-4D97-AF65-F5344CB8AC3E}">
        <p14:creationId xmlns:p14="http://schemas.microsoft.com/office/powerpoint/2010/main" val="2207893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F4F29-2A5C-3012-CFEE-50264850CB7E}"/>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F185611-6538-6A20-7BD3-827DCD866566}"/>
              </a:ext>
            </a:extLst>
          </p:cNvPr>
          <p:cNvSpPr txBox="1"/>
          <p:nvPr/>
        </p:nvSpPr>
        <p:spPr>
          <a:xfrm>
            <a:off x="446690" y="453879"/>
            <a:ext cx="11521965" cy="6832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000" b="1">
                <a:latin typeface="Arial"/>
                <a:cs typeface="Arial"/>
              </a:rPr>
              <a:t>Practical Example of Communication</a:t>
            </a:r>
          </a:p>
          <a:p>
            <a:pPr>
              <a:buFont typeface=""/>
              <a:buChar char="•"/>
            </a:pPr>
            <a:endParaRPr lang="en-US" sz="2800" dirty="0">
              <a:latin typeface="Arial"/>
              <a:cs typeface="Arial"/>
            </a:endParaRPr>
          </a:p>
          <a:p>
            <a:pPr>
              <a:buFont typeface=""/>
              <a:buChar char="•"/>
            </a:pPr>
            <a:r>
              <a:rPr lang="en-US" sz="2800">
                <a:latin typeface="Arial"/>
                <a:cs typeface="Arial"/>
              </a:rPr>
              <a:t>A nurse notices that a patient is experiencing shortness of breath and appears distressed.</a:t>
            </a:r>
            <a:endParaRPr lang="en-US" sz="2800" dirty="0">
              <a:latin typeface="Arial"/>
              <a:cs typeface="Arial"/>
            </a:endParaRPr>
          </a:p>
          <a:p>
            <a:pPr>
              <a:buFont typeface=""/>
              <a:buChar char="•"/>
            </a:pPr>
            <a:r>
              <a:rPr lang="en-US" sz="2800">
                <a:latin typeface="Arial"/>
                <a:cs typeface="Arial"/>
              </a:rPr>
              <a:t>The nurse uses the SBAR model to communicate concerns to the doctor.</a:t>
            </a:r>
            <a:endParaRPr lang="en-US" sz="2800" dirty="0">
              <a:latin typeface="Arial"/>
              <a:cs typeface="Arial"/>
            </a:endParaRPr>
          </a:p>
          <a:p>
            <a:pPr>
              <a:buFont typeface=""/>
              <a:buChar char="•"/>
            </a:pPr>
            <a:r>
              <a:rPr lang="en-US" sz="2800">
                <a:latin typeface="Arial"/>
                <a:cs typeface="Arial"/>
              </a:rPr>
              <a:t>Relevant information about the patient’s condition and medical history is shared clearly.</a:t>
            </a:r>
            <a:endParaRPr lang="en-US" sz="2800" dirty="0">
              <a:latin typeface="Arial"/>
              <a:cs typeface="Arial"/>
            </a:endParaRPr>
          </a:p>
          <a:p>
            <a:pPr>
              <a:buFont typeface=""/>
              <a:buChar char="•"/>
            </a:pPr>
            <a:r>
              <a:rPr lang="en-US" sz="2800" dirty="0">
                <a:latin typeface="Arial"/>
                <a:cs typeface="Arial"/>
              </a:rPr>
              <a:t>The doctor is able to assess the situation quickly and make an informed decision.</a:t>
            </a:r>
          </a:p>
          <a:p>
            <a:pPr>
              <a:buFont typeface=""/>
              <a:buChar char="•"/>
            </a:pPr>
            <a:r>
              <a:rPr lang="en-US" sz="2800">
                <a:latin typeface="Arial"/>
                <a:cs typeface="Arial"/>
              </a:rPr>
              <a:t>The patient receives timely treatment, reducing the risk of further complications.</a:t>
            </a:r>
            <a:endParaRPr lang="en-US" sz="2800" dirty="0">
              <a:latin typeface="Arial"/>
              <a:cs typeface="Arial"/>
            </a:endParaRPr>
          </a:p>
          <a:p>
            <a:pPr>
              <a:buFont typeface=""/>
              <a:buChar char="•"/>
            </a:pPr>
            <a:endParaRPr lang="en-US" sz="2800" dirty="0">
              <a:latin typeface="Arial"/>
              <a:cs typeface="Arial"/>
            </a:endParaRPr>
          </a:p>
          <a:p>
            <a:r>
              <a:rPr lang="en-US" sz="2800">
                <a:latin typeface="Arial"/>
                <a:ea typeface="+mn-lt"/>
                <a:cs typeface="Arial"/>
              </a:rPr>
              <a:t>(NHS England, 2023)</a:t>
            </a:r>
          </a:p>
          <a:p>
            <a:pPr>
              <a:buFont typeface=""/>
            </a:pPr>
            <a:endParaRPr lang="en-US" sz="2800" dirty="0">
              <a:latin typeface="Arial"/>
              <a:cs typeface="Arial"/>
            </a:endParaRPr>
          </a:p>
          <a:p>
            <a:endParaRPr lang="en-US" b="1" dirty="0"/>
          </a:p>
        </p:txBody>
      </p:sp>
    </p:spTree>
    <p:extLst>
      <p:ext uri="{BB962C8B-B14F-4D97-AF65-F5344CB8AC3E}">
        <p14:creationId xmlns:p14="http://schemas.microsoft.com/office/powerpoint/2010/main" val="3579825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AE341D-2A0D-0F4F-ED02-E4CBD81B3CE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C71851B-7D6D-7D45-A8F4-B90ECB57BC53}"/>
              </a:ext>
            </a:extLst>
          </p:cNvPr>
          <p:cNvSpPr txBox="1"/>
          <p:nvPr/>
        </p:nvSpPr>
        <p:spPr>
          <a:xfrm>
            <a:off x="547889" y="634398"/>
            <a:ext cx="11044304" cy="59708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000" b="1">
                <a:latin typeface="Arial"/>
                <a:cs typeface="Arial"/>
              </a:rPr>
              <a:t>Conclusion</a:t>
            </a:r>
            <a:endParaRPr lang="en-US" sz="3000" b="1">
              <a:latin typeface="Arial"/>
              <a:cs typeface="Arial"/>
            </a:endParaRPr>
          </a:p>
          <a:p>
            <a:endParaRPr lang="en-GB" sz="2800" dirty="0">
              <a:latin typeface="Arial"/>
              <a:cs typeface="Arial"/>
            </a:endParaRPr>
          </a:p>
          <a:p>
            <a:r>
              <a:rPr lang="en-GB" sz="2800" b="1">
                <a:latin typeface="Arial"/>
                <a:cs typeface="Arial"/>
              </a:rPr>
              <a:t>Key Points</a:t>
            </a:r>
            <a:endParaRPr lang="en-GB" b="1"/>
          </a:p>
          <a:p>
            <a:pPr marL="285750" indent="-285750">
              <a:buFont typeface="Arial"/>
              <a:buChar char="•"/>
            </a:pPr>
            <a:r>
              <a:rPr lang="en-GB" sz="2800">
                <a:latin typeface="Arial"/>
                <a:ea typeface="+mn-lt"/>
                <a:cs typeface="Arial"/>
              </a:rPr>
              <a:t>Communication is one of the most important skills in health and social care.</a:t>
            </a:r>
            <a:endParaRPr lang="en-GB" sz="2800">
              <a:latin typeface="Arial"/>
              <a:cs typeface="Arial"/>
            </a:endParaRPr>
          </a:p>
          <a:p>
            <a:pPr marL="285750" indent="-285750">
              <a:buFont typeface="Arial"/>
              <a:buChar char="•"/>
            </a:pPr>
            <a:r>
              <a:rPr lang="en-GB" sz="2800">
                <a:latin typeface="Arial"/>
                <a:ea typeface="+mn-lt"/>
                <a:cs typeface="Arial"/>
              </a:rPr>
              <a:t>It supports patient safety, person-centred care and professional teamwork.</a:t>
            </a:r>
            <a:endParaRPr lang="en-GB" sz="2800">
              <a:latin typeface="Arial"/>
              <a:cs typeface="Arial"/>
            </a:endParaRPr>
          </a:p>
          <a:p>
            <a:pPr marL="285750" indent="-285750">
              <a:buFont typeface="Arial"/>
              <a:buChar char="•"/>
            </a:pPr>
            <a:r>
              <a:rPr lang="en-GB" sz="2800">
                <a:latin typeface="Arial"/>
                <a:ea typeface="+mn-lt"/>
                <a:cs typeface="Arial"/>
              </a:rPr>
              <a:t>Effective communication helps build trust and improve healthcare experiences.</a:t>
            </a:r>
            <a:endParaRPr lang="en-GB" sz="2800">
              <a:latin typeface="Arial"/>
              <a:cs typeface="Arial"/>
            </a:endParaRPr>
          </a:p>
          <a:p>
            <a:pPr marL="285750" indent="-285750">
              <a:buFont typeface="Arial"/>
              <a:buChar char="•"/>
            </a:pPr>
            <a:r>
              <a:rPr lang="en-GB" sz="2800">
                <a:latin typeface="Arial"/>
                <a:ea typeface="+mn-lt"/>
                <a:cs typeface="Arial"/>
              </a:rPr>
              <a:t>The SBAR model provides a structured approach to sharing information.</a:t>
            </a:r>
            <a:endParaRPr lang="en-GB" sz="2800">
              <a:latin typeface="Arial"/>
              <a:cs typeface="Arial"/>
            </a:endParaRPr>
          </a:p>
          <a:p>
            <a:pPr marL="285750" indent="-285750">
              <a:buFont typeface="Arial"/>
              <a:buChar char="•"/>
            </a:pPr>
            <a:r>
              <a:rPr lang="en-GB" sz="2800">
                <a:latin typeface="Arial"/>
                <a:ea typeface="+mn-lt"/>
                <a:cs typeface="Arial"/>
              </a:rPr>
              <a:t>Strong communication skills contribute to better outcomes for patients and professionals</a:t>
            </a:r>
            <a:endParaRPr lang="en-GB" sz="2800">
              <a:latin typeface="Arial"/>
              <a:cs typeface="Arial"/>
            </a:endParaRPr>
          </a:p>
          <a:p>
            <a:pPr algn="l"/>
            <a:endParaRPr lang="en-GB" dirty="0"/>
          </a:p>
        </p:txBody>
      </p:sp>
    </p:spTree>
    <p:extLst>
      <p:ext uri="{BB962C8B-B14F-4D97-AF65-F5344CB8AC3E}">
        <p14:creationId xmlns:p14="http://schemas.microsoft.com/office/powerpoint/2010/main" val="2244263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575411-3D6D-8A06-D3D5-A1F5E946273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1DE4002-34AF-5913-4BEA-322784AA50B2}"/>
              </a:ext>
            </a:extLst>
          </p:cNvPr>
          <p:cNvSpPr txBox="1"/>
          <p:nvPr/>
        </p:nvSpPr>
        <p:spPr>
          <a:xfrm>
            <a:off x="403707" y="403707"/>
            <a:ext cx="1133266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000" b="1">
                <a:latin typeface="Arial"/>
                <a:cs typeface="Arial"/>
              </a:rPr>
              <a:t>Reference List</a:t>
            </a:r>
            <a:endParaRPr lang="en-US" sz="3000" b="1">
              <a:latin typeface="Arial"/>
              <a:cs typeface="Arial"/>
            </a:endParaRPr>
          </a:p>
          <a:p>
            <a:endParaRPr lang="en-GB" sz="2800" dirty="0">
              <a:latin typeface="Arial"/>
              <a:ea typeface="+mn-lt"/>
              <a:cs typeface="Arial"/>
            </a:endParaRPr>
          </a:p>
          <a:p>
            <a:r>
              <a:rPr lang="en-GB" sz="2800">
                <a:latin typeface="Arial"/>
                <a:ea typeface="+mn-lt"/>
                <a:cs typeface="Arial"/>
              </a:rPr>
              <a:t>Balzer Riley, J. (2024) </a:t>
            </a:r>
            <a:r>
              <a:rPr lang="en-GB" sz="2800" i="1" dirty="0">
                <a:latin typeface="Arial"/>
                <a:ea typeface="+mn-lt"/>
                <a:cs typeface="Arial"/>
              </a:rPr>
              <a:t>Communication in Nursing</a:t>
            </a:r>
            <a:r>
              <a:rPr lang="en-GB" sz="2800" dirty="0">
                <a:latin typeface="Arial"/>
                <a:ea typeface="+mn-lt"/>
                <a:cs typeface="Arial"/>
              </a:rPr>
              <a:t>. 10th </a:t>
            </a:r>
            <a:r>
              <a:rPr lang="en-GB" sz="2800" err="1">
                <a:latin typeface="Arial"/>
                <a:ea typeface="+mn-lt"/>
                <a:cs typeface="Arial"/>
              </a:rPr>
              <a:t>edn</a:t>
            </a:r>
            <a:r>
              <a:rPr lang="en-GB" sz="2800" dirty="0">
                <a:latin typeface="Arial"/>
                <a:ea typeface="+mn-lt"/>
                <a:cs typeface="Arial"/>
              </a:rPr>
              <a:t>. St. Louis: Elsevier.</a:t>
            </a:r>
            <a:endParaRPr lang="en-GB" sz="2800">
              <a:latin typeface="Arial"/>
              <a:cs typeface="Arial"/>
            </a:endParaRPr>
          </a:p>
          <a:p>
            <a:r>
              <a:rPr lang="en-GB" sz="2800">
                <a:latin typeface="Arial"/>
                <a:ea typeface="+mn-lt"/>
                <a:cs typeface="Arial"/>
              </a:rPr>
              <a:t>Nursing and Midwifery Council (2018) </a:t>
            </a:r>
            <a:r>
              <a:rPr lang="en-GB" sz="2800" i="1">
                <a:latin typeface="Arial"/>
                <a:ea typeface="+mn-lt"/>
                <a:cs typeface="Arial"/>
              </a:rPr>
              <a:t>The Code: Professional standards of practice and behaviour for nurses, midwives and nursing associates</a:t>
            </a:r>
            <a:r>
              <a:rPr lang="en-GB" sz="2800">
                <a:latin typeface="Arial"/>
                <a:ea typeface="+mn-lt"/>
                <a:cs typeface="Arial"/>
              </a:rPr>
              <a:t>. London: NMC.</a:t>
            </a:r>
            <a:endParaRPr lang="en-GB" sz="2800">
              <a:latin typeface="Arial"/>
              <a:cs typeface="Arial"/>
            </a:endParaRPr>
          </a:p>
          <a:p>
            <a:r>
              <a:rPr lang="en-GB" sz="2800">
                <a:latin typeface="Arial"/>
                <a:ea typeface="+mn-lt"/>
                <a:cs typeface="Arial"/>
              </a:rPr>
              <a:t>NHS England (2023) </a:t>
            </a:r>
            <a:r>
              <a:rPr lang="en-GB" sz="2800" i="1">
                <a:latin typeface="Arial"/>
                <a:ea typeface="+mn-lt"/>
                <a:cs typeface="Arial"/>
              </a:rPr>
              <a:t>SBAR Communication Tool</a:t>
            </a:r>
            <a:r>
              <a:rPr lang="en-GB" sz="2800">
                <a:latin typeface="Arial"/>
                <a:ea typeface="+mn-lt"/>
                <a:cs typeface="Arial"/>
              </a:rPr>
              <a:t>. London: NHS England.</a:t>
            </a:r>
            <a:endParaRPr lang="en-GB" sz="2800">
              <a:latin typeface="Arial"/>
              <a:cs typeface="Arial"/>
            </a:endParaRPr>
          </a:p>
          <a:p>
            <a:pPr algn="l"/>
            <a:endParaRPr lang="en-GB" dirty="0"/>
          </a:p>
        </p:txBody>
      </p:sp>
    </p:spTree>
    <p:extLst>
      <p:ext uri="{BB962C8B-B14F-4D97-AF65-F5344CB8AC3E}">
        <p14:creationId xmlns:p14="http://schemas.microsoft.com/office/powerpoint/2010/main" val="16019720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139</cp:revision>
  <dcterms:created xsi:type="dcterms:W3CDTF">2026-06-21T21:49:56Z</dcterms:created>
  <dcterms:modified xsi:type="dcterms:W3CDTF">2026-06-21T23:05:12Z</dcterms:modified>
</cp:coreProperties>
</file>