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6" r:id="rId2"/>
    <p:sldId id="257" r:id="rId3"/>
    <p:sldId id="296" r:id="rId4"/>
    <p:sldId id="258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95" r:id="rId13"/>
    <p:sldId id="285" r:id="rId14"/>
    <p:sldId id="293" r:id="rId15"/>
    <p:sldId id="286" r:id="rId16"/>
    <p:sldId id="287" r:id="rId17"/>
    <p:sldId id="288" r:id="rId18"/>
    <p:sldId id="289" r:id="rId19"/>
    <p:sldId id="290" r:id="rId20"/>
    <p:sldId id="275" r:id="rId21"/>
    <p:sldId id="277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2E749639-5689-4430-B845-7496F5001837}"/>
    <pc:docChg chg="modSld">
      <pc:chgData name="Said Usman" userId="2be69f11-f7c0-4ef2-b3f5-4496cccf096e" providerId="ADAL" clId="{2E749639-5689-4430-B845-7496F5001837}" dt="2026-08-20T09:02:53.203" v="7" actId="20577"/>
      <pc:docMkLst>
        <pc:docMk/>
      </pc:docMkLst>
      <pc:sldChg chg="modSp mod">
        <pc:chgData name="Said Usman" userId="2be69f11-f7c0-4ef2-b3f5-4496cccf096e" providerId="ADAL" clId="{2E749639-5689-4430-B845-7496F5001837}" dt="2026-08-20T09:02:53.203" v="7" actId="20577"/>
        <pc:sldMkLst>
          <pc:docMk/>
          <pc:sldMk cId="0" sldId="256"/>
        </pc:sldMkLst>
        <pc:spChg chg="mod">
          <ac:chgData name="Said Usman" userId="2be69f11-f7c0-4ef2-b3f5-4496cccf096e" providerId="ADAL" clId="{2E749639-5689-4430-B845-7496F5001837}" dt="2026-08-20T09:02:53.203" v="7" actId="20577"/>
          <ac:spMkLst>
            <pc:docMk/>
            <pc:sldMk cId="0" sldId="256"/>
            <ac:spMk id="49154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opMMoHstJ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412776"/>
            <a:ext cx="8604448" cy="34563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US" sz="3200" dirty="0"/>
            </a:br>
            <a:r>
              <a:rPr lang="en-US" sz="3200" dirty="0"/>
              <a:t>Project Management LCCB 6006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Project Management Knowledge Areas and Critical Success/Failure Factors </a:t>
            </a:r>
            <a:br>
              <a:rPr lang="en-US" sz="3200" dirty="0"/>
            </a:br>
            <a:r>
              <a:rPr lang="en-US" sz="3200" dirty="0"/>
              <a:t>Week 3 </a:t>
            </a:r>
            <a:br>
              <a:rPr lang="en-US" sz="3200" dirty="0"/>
            </a:br>
            <a:r>
              <a:rPr lang="en-US" sz="3200" dirty="0"/>
              <a:t>Session 1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714375" y="5214938"/>
            <a:ext cx="8077200" cy="500062"/>
          </a:xfrm>
          <a:prstGeom prst="rect">
            <a:avLst/>
          </a:prstGeom>
        </p:spPr>
        <p:txBody>
          <a:bodyPr lIns="118872" tIns="0" rIns="45720" bIns="0" anchor="b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defRPr/>
            </a:pPr>
            <a:r>
              <a:rPr lang="en-US" sz="1600" b="1" dirty="0"/>
              <a:t>"Everything should be made as simple as possible, but not simpler."</a:t>
            </a:r>
            <a:endParaRPr lang="en-US" sz="1600" b="1" dirty="0">
              <a:solidFill>
                <a:srgbClr val="FFFFFF"/>
              </a:solidFill>
              <a:latin typeface="+mn-lt"/>
              <a:cs typeface="+mn-cs"/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161277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Last week we covered the phases of project management and looked at the processes that enables their functionality.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C3226-81A3-6059-A658-7503AAC8A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90DEC-5A60-3E18-8692-9C7F6FE00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Project Management Process Groups and Knowledge Areas | PMP Knowledge Areas and Processes | PMBOK (youtube.com)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E36DB-005B-357B-513B-73D7DE5F98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3868A-99A5-9E3B-AAF8-1CA201AEA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4960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40905"/>
            <a:ext cx="8641655" cy="402758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PMBOK suggest that the ten knowledge areas are core technical elements that foster effective project management; and each of them represents a specialisation that covers what PMs need to know.</a:t>
            </a:r>
          </a:p>
          <a:p>
            <a:pPr marL="0" indent="0">
              <a:buNone/>
            </a:pPr>
            <a:r>
              <a:rPr lang="en-GB" sz="2800" dirty="0"/>
              <a:t>The knowledge areas provides project managers a broad base of guidance.</a:t>
            </a:r>
          </a:p>
          <a:p>
            <a:pPr marL="0" indent="0">
              <a:buNone/>
            </a:pPr>
            <a:r>
              <a:rPr lang="en-GB" sz="2800" dirty="0"/>
              <a:t>They are critical and determine the successful or failure of a project.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884A1-E462-459A-8BB5-4BC80F1F4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634082"/>
          </a:xfrm>
        </p:spPr>
        <p:txBody>
          <a:bodyPr/>
          <a:lstStyle/>
          <a:p>
            <a:r>
              <a:rPr lang="en-GB" sz="3200" b="1" dirty="0"/>
              <a:t>Project Integration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9B9A5-33BB-45BB-A1C8-C27E6F75F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836712"/>
            <a:ext cx="8568952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Integration management is the first and most unique component of all the project management knowledge areas.</a:t>
            </a:r>
          </a:p>
          <a:p>
            <a:pPr marL="0" indent="0">
              <a:buNone/>
            </a:pPr>
            <a:r>
              <a:rPr lang="en-GB" sz="2400" dirty="0"/>
              <a:t>It underpins, unifies and coordinate all of the other project knowledge areas.</a:t>
            </a:r>
          </a:p>
          <a:p>
            <a:pPr marL="0" indent="0">
              <a:buNone/>
            </a:pPr>
            <a:r>
              <a:rPr lang="en-GB" sz="2800" dirty="0"/>
              <a:t>It consist of seven processes: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Develop project charter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Develop project management plan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Direct and manage project work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Manage project knowledge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Monitor and control project work 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Perform integrated change control</a:t>
            </a:r>
          </a:p>
          <a:p>
            <a:pPr lvl="1" indent="-342900">
              <a:buFont typeface="Arial" panose="020B0604020202020204" pitchFamily="34" charset="0"/>
              <a:buChar char="•"/>
            </a:pPr>
            <a:r>
              <a:rPr lang="en-GB" sz="2000" dirty="0"/>
              <a:t>Close project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A70D3-0DD5-443B-AF0B-1BB1A992C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C7B15B-D08D-4B5F-AD6E-BD27F3300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6457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C9E83-58E1-4E76-874E-625C3E3E3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06090"/>
          </a:xfrm>
        </p:spPr>
        <p:txBody>
          <a:bodyPr/>
          <a:lstStyle/>
          <a:p>
            <a:r>
              <a:rPr lang="en-GB" sz="3200" b="1" dirty="0"/>
              <a:t>Project Scope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46A09-A3B7-4079-95B4-D8632DFD79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09" y="1556792"/>
            <a:ext cx="8229600" cy="266429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scope management ensure that the project requirements are clearly defined.</a:t>
            </a:r>
          </a:p>
          <a:p>
            <a:pPr marL="0" indent="0">
              <a:buNone/>
            </a:pPr>
            <a:r>
              <a:rPr lang="en-GB" sz="2800" dirty="0"/>
              <a:t>It takes into consideration all the parameters and the boundaries the project resources.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B54BB-419E-4701-9FF0-90C5DD45A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D19DE9-C102-4CAB-BDDA-57B76291D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400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0ED2B-0076-4F7B-BFF8-A85230E83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63849"/>
          </a:xfrm>
        </p:spPr>
        <p:txBody>
          <a:bodyPr/>
          <a:lstStyle/>
          <a:p>
            <a:r>
              <a:rPr lang="en-GB" sz="3200" b="1" dirty="0"/>
              <a:t>Project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53DD9-3734-4C85-A417-C345250BB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1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time management involves developing the schedules of project tasks.</a:t>
            </a:r>
          </a:p>
          <a:p>
            <a:pPr marL="0" indent="0">
              <a:buNone/>
            </a:pPr>
            <a:r>
              <a:rPr lang="en-GB" sz="2800" dirty="0"/>
              <a:t>It provides realistic estimate for project resources to execute the project. </a:t>
            </a:r>
          </a:p>
          <a:p>
            <a:pPr marL="0" indent="0">
              <a:buNone/>
            </a:pPr>
            <a:r>
              <a:rPr lang="en-GB" sz="2800" dirty="0"/>
              <a:t>It involves assigning durations to project activities, controlling and monitoring the durations to ensure that the project is completed in a timely manner.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AA7F3-3632-4077-B9E7-F48C0592E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B1EBF4-5C83-4068-AD7A-226A3121A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13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2BED5-C986-4B31-8F3F-0CF3F58E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Project Cost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28A46-2B8E-4E80-9882-14251357C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628800"/>
            <a:ext cx="8229600" cy="223224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cost management covers all the financial related components of the project.</a:t>
            </a:r>
          </a:p>
          <a:p>
            <a:pPr marL="0" indent="0">
              <a:buNone/>
            </a:pPr>
            <a:r>
              <a:rPr lang="en-GB" sz="2800" dirty="0"/>
              <a:t>The planning and allocation of project budget, including funding and financing project resources.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C249F4-5662-4286-ADE8-BCD40FFCB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AAE1C6-DAC6-478A-8781-F4E7EDBE7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706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97448-67B0-40E5-AB5C-53A5D646D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200" b="1" dirty="0"/>
              <a:t>Project Quality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F48A-3DE1-4CA9-9850-329E73096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75843"/>
            <a:ext cx="8229600" cy="228825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Quality is subjective; however, it is considered to be a project free of deficiencies.</a:t>
            </a:r>
          </a:p>
          <a:p>
            <a:pPr marL="0" indent="0">
              <a:buNone/>
            </a:pPr>
            <a:r>
              <a:rPr lang="en-GB" sz="2800" dirty="0"/>
              <a:t>Quality management encompasses the activities that ensure project requirements are fulfilled.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CA5C74-D1F3-4B54-BD8D-0CA5FB140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219999-C919-44D9-BCE4-C49706E7C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141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644D7-659C-4D8A-9F70-1C9693DFB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850106"/>
          </a:xfrm>
        </p:spPr>
        <p:txBody>
          <a:bodyPr/>
          <a:lstStyle/>
          <a:p>
            <a:r>
              <a:rPr lang="en-GB" sz="3200" b="1" dirty="0"/>
              <a:t>Project Human Resource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D4613A-60E7-46DA-8E09-48B23AC3A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816" y="1302107"/>
            <a:ext cx="8598031" cy="425378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Assembling the right people for a project is crucial.</a:t>
            </a:r>
          </a:p>
          <a:p>
            <a:pPr marL="0" indent="0">
              <a:buNone/>
            </a:pPr>
            <a:r>
              <a:rPr lang="en-GB" sz="2800" dirty="0"/>
              <a:t>This is usually handled by the Human Resources Department, on the request of the project board.</a:t>
            </a:r>
          </a:p>
          <a:p>
            <a:pPr marL="0" indent="0">
              <a:buNone/>
            </a:pPr>
            <a:r>
              <a:rPr lang="en-GB" sz="2800" dirty="0"/>
              <a:t>Ensure they are competent for the task, allocate them to the right roles and issues responsibilities.</a:t>
            </a:r>
          </a:p>
          <a:p>
            <a:pPr marL="0" indent="0">
              <a:buNone/>
            </a:pPr>
            <a:r>
              <a:rPr lang="en-GB" sz="2800" dirty="0"/>
              <a:t>Identify in-house skills, possible areas for training and development, and how viable they are to the project.</a:t>
            </a:r>
          </a:p>
          <a:p>
            <a:pPr marL="0" indent="0">
              <a:buNone/>
            </a:pPr>
            <a:r>
              <a:rPr lang="en-GB" sz="2800" dirty="0"/>
              <a:t>It is the PM’s responsibility to manage project team, monitor performance and resolve internal conflicts.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D9D60-D687-4285-9E03-23F84BB3C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9805D7-BE77-4105-B491-2142E685A6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485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F7AF7-0441-4F47-BF4B-549352B8AF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569"/>
            <a:ext cx="8229600" cy="706090"/>
          </a:xfrm>
        </p:spPr>
        <p:txBody>
          <a:bodyPr/>
          <a:lstStyle/>
          <a:p>
            <a:r>
              <a:rPr lang="en-GB" sz="3200" b="1" dirty="0"/>
              <a:t>Project Communication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4261-38D9-47D9-9212-A5E2C16F9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Effective communitive is of paramount importance and fundamental to project success; it is the most critical success factor in project management.</a:t>
            </a:r>
          </a:p>
          <a:p>
            <a:pPr marL="0" indent="0">
              <a:buNone/>
            </a:pPr>
            <a:r>
              <a:rPr lang="en-GB" sz="2600" dirty="0"/>
              <a:t>It keeps project team and stakeholders informed and ensures project objectives are communicated through proper communication channels.</a:t>
            </a:r>
          </a:p>
          <a:p>
            <a:pPr marL="0" indent="0">
              <a:buNone/>
            </a:pPr>
            <a:r>
              <a:rPr lang="en-GB" sz="2600" dirty="0"/>
              <a:t>Effective communication with appropriate leaders within the project ensures that performance is managed.</a:t>
            </a:r>
          </a:p>
          <a:p>
            <a:pPr marL="0" indent="0">
              <a:buNone/>
            </a:pPr>
            <a:r>
              <a:rPr lang="en-GB" sz="2600" dirty="0"/>
              <a:t>Poor communication among project team can be detrimental to the project; project risk and budget can also be misunderstood.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C5702-D3BB-4FEC-BDB3-E27CCD94E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D163B6-03AB-444D-99D1-84F2BB5C8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58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37823-EE12-493D-9B52-EAA1DA486E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Communication management practices ensures that appropriate and effective communication approaches are adopted:</a:t>
            </a:r>
          </a:p>
          <a:p>
            <a:r>
              <a:rPr lang="en-GB" sz="2800" dirty="0"/>
              <a:t>Face to face and written communication</a:t>
            </a:r>
          </a:p>
          <a:p>
            <a:r>
              <a:rPr lang="en-GB" sz="2800" dirty="0"/>
              <a:t>Managing technology </a:t>
            </a:r>
          </a:p>
          <a:p>
            <a:r>
              <a:rPr lang="en-GB" sz="2800" dirty="0"/>
              <a:t>Communication technology </a:t>
            </a:r>
          </a:p>
          <a:p>
            <a:r>
              <a:rPr lang="en-GB" sz="2800" dirty="0"/>
              <a:t>Communication strategies </a:t>
            </a:r>
          </a:p>
          <a:p>
            <a:r>
              <a:rPr lang="en-GB" sz="2800" dirty="0"/>
              <a:t>Reporting tools</a:t>
            </a:r>
          </a:p>
          <a:p>
            <a:r>
              <a:rPr lang="en-GB" sz="2800" dirty="0"/>
              <a:t>Knowledge sharing and information management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5EB37-7ECE-444C-B305-6487B08B5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648BEC-62B3-4619-9789-EAC8654E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020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A57EB-741A-45E5-BA09-0C1F67B2C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356" y="159421"/>
            <a:ext cx="8229600" cy="634082"/>
          </a:xfrm>
        </p:spPr>
        <p:txBody>
          <a:bodyPr/>
          <a:lstStyle/>
          <a:p>
            <a:r>
              <a:rPr lang="en-GB" sz="3200" b="1" dirty="0"/>
              <a:t>Project 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F92F4-4D69-455A-8621-671CEC057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08720"/>
            <a:ext cx="8507288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Risk is an uncertain event that is inherent to projects; if it occurs, there could be positive or adverse consequences. </a:t>
            </a:r>
          </a:p>
          <a:p>
            <a:pPr marL="0" indent="0">
              <a:buNone/>
            </a:pPr>
            <a:r>
              <a:rPr lang="en-GB" sz="2800" dirty="0"/>
              <a:t>The impact  of risk can potentially cause project delays or failure. It could impact on time, cost and quality of the project.</a:t>
            </a:r>
          </a:p>
          <a:p>
            <a:pPr marL="0" indent="0">
              <a:buNone/>
            </a:pPr>
            <a:r>
              <a:rPr lang="en-GB" sz="2800" dirty="0"/>
              <a:t>Risks can be anticipated or beyond imagination.</a:t>
            </a:r>
          </a:p>
          <a:p>
            <a:pPr marL="0" indent="0">
              <a:buNone/>
            </a:pPr>
            <a:r>
              <a:rPr lang="en-GB" sz="2800" dirty="0"/>
              <a:t>The sources of risks can are unlimited; they can emerge from both internal (within the project) and external sources(outside the project).</a:t>
            </a:r>
          </a:p>
          <a:p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2112A9-F907-4F38-BA3B-BD1D1F2A6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07884-505B-43BE-BF69-F2686A56E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197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9DF9-A68D-42D5-9550-8CDEFE32B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5" y="332656"/>
            <a:ext cx="8928992" cy="5256584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Risks can be classified as quantitative or qualitative; hence, risk management attempts to identify, adopt mitigation approaches, and minimise the impact of the project uncertainties.</a:t>
            </a:r>
          </a:p>
          <a:p>
            <a:pPr marL="0" indent="0">
              <a:buNone/>
            </a:pPr>
            <a:r>
              <a:rPr lang="en-GB" sz="2600" dirty="0"/>
              <a:t>Risk management is a proactive approach; hence, it is important to pay attention to the early stages of the project as risks are greatest then.</a:t>
            </a:r>
          </a:p>
          <a:p>
            <a:pPr marL="0" indent="0">
              <a:buNone/>
            </a:pPr>
            <a:r>
              <a:rPr lang="en-GB" sz="2600" dirty="0"/>
              <a:t>It is also a way for PMs to control unexpected surprises, and take action on project schedule, budget and performance.</a:t>
            </a:r>
          </a:p>
          <a:p>
            <a:pPr marL="0" indent="0">
              <a:buNone/>
            </a:pPr>
            <a:r>
              <a:rPr lang="en-GB" sz="2600" dirty="0"/>
              <a:t>Therefore, it is imperative to adopt a robust risk management process, risk breakdown structure, risk profile and risk response matrix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D8693-2948-4B21-A030-F74902C77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9AA03B-8EF1-4E78-B42A-682394039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698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2AF1-9F09-4200-BADB-3EF8FA692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200" b="1" dirty="0"/>
              <a:t>Project Procurement 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739F8-37DA-499B-ADEF-7BAD838FB0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446449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Procurement management involves identifying the external needs of the project, such as hire contractors and subcontractors.</a:t>
            </a:r>
          </a:p>
          <a:p>
            <a:pPr marL="0" indent="0">
              <a:buNone/>
            </a:pPr>
            <a:r>
              <a:rPr lang="en-GB" sz="2800" dirty="0"/>
              <a:t>It is a detailed process and requires a lot of bureaucracy, including the development statement of work, terms of reference, request for proposal and choosing vendors.</a:t>
            </a:r>
          </a:p>
          <a:p>
            <a:pPr marL="0" indent="0">
              <a:buNone/>
            </a:pPr>
            <a:r>
              <a:rPr lang="en-GB" sz="2800" dirty="0"/>
              <a:t>All contractors and subcontractors will need to present a comprehensive breakdown of their time, cost and resource needs for the project.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AFBED-8C47-47AE-97BD-8C3869A9E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7C4B78-ACBF-4EB9-810F-5A3821BC6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381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CC0E0-C161-4D09-A876-ABA15BA58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30" y="239764"/>
            <a:ext cx="8229600" cy="706090"/>
          </a:xfrm>
        </p:spPr>
        <p:txBody>
          <a:bodyPr/>
          <a:lstStyle/>
          <a:p>
            <a:r>
              <a:rPr lang="en-GB" sz="3200" b="1" dirty="0"/>
              <a:t>Project Stakeholder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B8B25-F2A1-4FA4-9156-55F0BDE3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763" y="1124744"/>
            <a:ext cx="8713663" cy="456795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most crucial aspect of running a successful project, is getting the right people to advocate and support it.</a:t>
            </a:r>
          </a:p>
          <a:p>
            <a:pPr marL="0" indent="0">
              <a:buNone/>
            </a:pPr>
            <a:r>
              <a:rPr lang="en-GB" sz="2800" dirty="0"/>
              <a:t>It is important to identify and manage stakeholders effectively; it is a proactive way to win their support and it will foster the success of the project.</a:t>
            </a:r>
          </a:p>
          <a:p>
            <a:pPr marL="0" indent="0">
              <a:buNone/>
            </a:pPr>
            <a:r>
              <a:rPr lang="en-GB" sz="2800" dirty="0"/>
              <a:t>Stakeholders analysis is an effective way to brainstorm, identify people who have to be won over, prioritize them by power and interest, and plan how to engage with them.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D7DE8-6833-41B0-936B-DB7E17B6F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D159E-B0F6-4603-BE2E-A3C6F9F8F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194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4A35A-1672-4B88-ABC9-CE14BE64D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sz="3200" b="1" dirty="0"/>
              <a:t>Stakeholders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5E729-80E3-4F9D-B1BC-CA4B59010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836" y="1423169"/>
            <a:ext cx="3574182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563CF-923F-45A4-8601-DA7370443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C4A713-1F55-4129-A43F-C46118982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506977D-CEF7-440A-BCF4-79E7ED39C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37475"/>
            <a:ext cx="7379567" cy="422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1913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C2067-D8FB-4297-B17E-345E1ABCD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Stakeholders Map, Power/Interest Grid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957F2-774B-486A-AA46-E6B44F272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F2B78B-E046-44EB-B2B5-8A1B1F289A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07292638-03EB-4986-9593-421D2F11826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44" y="1470818"/>
            <a:ext cx="8619128" cy="4046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25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C5CF8-34B5-418D-811C-3F669FF91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763" y="114300"/>
            <a:ext cx="8229600" cy="677503"/>
          </a:xfrm>
        </p:spPr>
        <p:txBody>
          <a:bodyPr/>
          <a:lstStyle/>
          <a:p>
            <a:r>
              <a:rPr lang="en-GB" sz="3200" b="1" dirty="0"/>
              <a:t>Understanding your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1836B-680E-4551-9611-023E7A990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371" y="908720"/>
            <a:ext cx="8865257" cy="475252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Be thorough in identifying what emotional, financial and philosophical sentiments they have about the project.</a:t>
            </a:r>
          </a:p>
          <a:p>
            <a:pPr marL="0" indent="0">
              <a:buNone/>
            </a:pPr>
            <a:r>
              <a:rPr lang="en-GB" sz="2800" dirty="0"/>
              <a:t>What are their perceptions about the project? Is it positive or negative?</a:t>
            </a:r>
          </a:p>
          <a:p>
            <a:pPr marL="0" indent="0">
              <a:buNone/>
            </a:pPr>
            <a:r>
              <a:rPr lang="en-GB" sz="2800" dirty="0"/>
              <a:t>How do you want to receive information from them?</a:t>
            </a:r>
          </a:p>
          <a:p>
            <a:pPr marL="0" indent="0">
              <a:buNone/>
            </a:pPr>
            <a:r>
              <a:rPr lang="en-GB" sz="2800" dirty="0"/>
              <a:t>How best do you want to communicate with them?</a:t>
            </a:r>
          </a:p>
          <a:p>
            <a:pPr marL="0" indent="0">
              <a:buNone/>
            </a:pPr>
            <a:r>
              <a:rPr lang="en-GB" sz="2800" dirty="0"/>
              <a:t>Use colour codes to tag them for clarity: </a:t>
            </a:r>
          </a:p>
          <a:p>
            <a:pPr marL="0" indent="0">
              <a:buNone/>
            </a:pPr>
            <a:r>
              <a:rPr lang="en-GB" sz="2400" dirty="0"/>
              <a:t>Green-advocates and supporters-low; Orange- Neutral-medium; Red-Blockers and critics or High.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05FD9-CC96-49E8-85D9-31410D304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433B7-61C0-4510-8B16-1480CB55F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903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478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The project management knowledge areas are the core success factors of projects; poor application of any of them contributes to the project failure.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r>
              <a:rPr lang="en-US" altLang="en-US" sz="2800" dirty="0"/>
              <a:t>PMI (2006) </a:t>
            </a:r>
            <a:r>
              <a:rPr lang="en-US" altLang="en-US" sz="2800" i="1" dirty="0"/>
              <a:t>The Guide to the Project Management Body of Knowledge (</a:t>
            </a:r>
            <a:r>
              <a:rPr lang="en-US" altLang="en-US" sz="2800" i="1" dirty="0" err="1"/>
              <a:t>PMBoK</a:t>
            </a:r>
            <a:r>
              <a:rPr lang="en-US" altLang="en-US" sz="2800" i="1" dirty="0"/>
              <a:t>)</a:t>
            </a:r>
            <a:r>
              <a:rPr lang="en-US" altLang="en-US" sz="2800" dirty="0"/>
              <a:t>, 5th Edition: PMI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1100</Words>
  <Application>Microsoft Office PowerPoint</Application>
  <PresentationFormat>On-screen Show (4:3)</PresentationFormat>
  <Paragraphs>130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Verdana</vt:lpstr>
      <vt:lpstr>20140311PresentationUWTSDTemplate</vt:lpstr>
      <vt:lpstr> Project Management LCCB 6006  Project Management Knowledge Areas and Critical Success/Failure Factors  Week 3  Session 1 </vt:lpstr>
      <vt:lpstr>Recap </vt:lpstr>
      <vt:lpstr>PowerPoint Presentation</vt:lpstr>
      <vt:lpstr>Introduction</vt:lpstr>
      <vt:lpstr>Project Integration Management</vt:lpstr>
      <vt:lpstr>Project Scope Management</vt:lpstr>
      <vt:lpstr>Project Time Management</vt:lpstr>
      <vt:lpstr>Project Cost Management</vt:lpstr>
      <vt:lpstr>Project Quality Management</vt:lpstr>
      <vt:lpstr>Project Human Resource Management</vt:lpstr>
      <vt:lpstr>Project Communication Management</vt:lpstr>
      <vt:lpstr>PowerPoint Presentation</vt:lpstr>
      <vt:lpstr>Project Risk Management</vt:lpstr>
      <vt:lpstr>PowerPoint Presentation</vt:lpstr>
      <vt:lpstr>Project Procurement  Management</vt:lpstr>
      <vt:lpstr>Project Stakeholder Management</vt:lpstr>
      <vt:lpstr>Stakeholders</vt:lpstr>
      <vt:lpstr>Stakeholders Map, Power/Interest Grid</vt:lpstr>
      <vt:lpstr>Understanding your stakeholders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216</cp:revision>
  <cp:lastPrinted>2018-07-09T15:27:01Z</cp:lastPrinted>
  <dcterms:created xsi:type="dcterms:W3CDTF">2002-10-07T19:43:58Z</dcterms:created>
  <dcterms:modified xsi:type="dcterms:W3CDTF">2026-08-20T09:02:55Z</dcterms:modified>
</cp:coreProperties>
</file>