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8"/>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x="18288000" cy="10287000"/>
  <p:notesSz cx="6858000" cy="9144000"/>
  <p:embeddedFontLst>
    <p:embeddedFont>
      <p:font typeface="Calibri (MS) Light" charset="1" panose="020F0302020204030204"/>
      <p:regular r:id="rId25"/>
    </p:embeddedFont>
    <p:embeddedFont>
      <p:font typeface="Calibri (MS)" charset="1" panose="020F0502020204030204"/>
      <p:regular r:id="rId26"/>
    </p:embeddedFont>
    <p:embeddedFont>
      <p:font typeface="Calibri (MS) Italics" charset="1" panose="020F05020202040A0204"/>
      <p:regular r:id="rId27"/>
    </p:embeddedFont>
    <p:embeddedFont>
      <p:font typeface="Calibri (MS) Light Italics" charset="1" panose="020F0302020204030204"/>
      <p:regular r:id="rId31"/>
    </p:embeddedFont>
    <p:embeddedFont>
      <p:font typeface="Arial" charset="1" panose="020B0502020202020204"/>
      <p:regular r:id="rId32"/>
    </p:embeddedFont>
    <p:embeddedFont>
      <p:font typeface="Arial Italics" charset="1" panose="020B0502020202090204"/>
      <p:regular r:id="rId33"/>
    </p:embeddedFont>
    <p:embeddedFont>
      <p:font typeface="Calibri (MS) Bold" charset="1" panose="020F0702030404030204"/>
      <p:regular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fonts/font25.fntdata" Type="http://schemas.openxmlformats.org/officeDocument/2006/relationships/font"/><Relationship Id="rId26" Target="fonts/font26.fntdata" Type="http://schemas.openxmlformats.org/officeDocument/2006/relationships/font"/><Relationship Id="rId27" Target="fonts/font27.fntdata" Type="http://schemas.openxmlformats.org/officeDocument/2006/relationships/font"/><Relationship Id="rId28" Target="notesMasters/notesMaster1.xml" Type="http://schemas.openxmlformats.org/officeDocument/2006/relationships/notesMaster"/><Relationship Id="rId29" Target="theme/theme2.xml" Type="http://schemas.openxmlformats.org/officeDocument/2006/relationships/theme"/><Relationship Id="rId3" Target="viewProps.xml" Type="http://schemas.openxmlformats.org/officeDocument/2006/relationships/viewProps"/><Relationship Id="rId30" Target="notesSlides/notesSlide1.xml" Type="http://schemas.openxmlformats.org/officeDocument/2006/relationships/notesSlide"/><Relationship Id="rId31" Target="fonts/font31.fntdata" Type="http://schemas.openxmlformats.org/officeDocument/2006/relationships/font"/><Relationship Id="rId32" Target="fonts/font32.fntdata" Type="http://schemas.openxmlformats.org/officeDocument/2006/relationships/font"/><Relationship Id="rId33" Target="fonts/font33.fntdata" Type="http://schemas.openxmlformats.org/officeDocument/2006/relationships/font"/><Relationship Id="rId34" Target="notesSlides/notesSlide2.xml" Type="http://schemas.openxmlformats.org/officeDocument/2006/relationships/notesSlide"/><Relationship Id="rId35" Target="notesSlides/notesSlide3.xml" Type="http://schemas.openxmlformats.org/officeDocument/2006/relationships/notesSlide"/><Relationship Id="rId36" Target="notesSlides/notesSlide4.xml" Type="http://schemas.openxmlformats.org/officeDocument/2006/relationships/notesSlide"/><Relationship Id="rId37" Target="notesSlides/notesSlide5.xml" Type="http://schemas.openxmlformats.org/officeDocument/2006/relationships/notesSlide"/><Relationship Id="rId38" Target="notesSlides/notesSlide6.xml" Type="http://schemas.openxmlformats.org/officeDocument/2006/relationships/notesSlide"/><Relationship Id="rId39" Target="notesSlides/notesSlide7.xml" Type="http://schemas.openxmlformats.org/officeDocument/2006/relationships/notesSlide"/><Relationship Id="rId4" Target="theme/theme1.xml" Type="http://schemas.openxmlformats.org/officeDocument/2006/relationships/theme"/><Relationship Id="rId40" Target="fonts/font40.fntdata" Type="http://schemas.openxmlformats.org/officeDocument/2006/relationships/font"/><Relationship Id="rId41" Target="notesSlides/notesSlide8.xml" Type="http://schemas.openxmlformats.org/officeDocument/2006/relationships/notesSlide"/><Relationship Id="rId42" Target="notesSlides/notesSlide9.xml" Type="http://schemas.openxmlformats.org/officeDocument/2006/relationships/notesSlide"/><Relationship Id="rId43" Target="notesSlides/notesSlide10.xml" Type="http://schemas.openxmlformats.org/officeDocument/2006/relationships/notesSlid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3.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3</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4</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5</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6</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7</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8</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10</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13</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14</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1.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 Id="rId3" Target="../media/image2.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3.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 Id="rId3" Target="../media/image4.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9.xml" Type="http://schemas.openxmlformats.org/officeDocument/2006/relationships/notesSlide"/><Relationship Id="rId3" Target="https://www.llyw.cymru/stopio-cosbi-corfforol-i-blant?gad_source=1&amp;gclid=CjwKCAiAivGuBhBEEiwAWiFmYdM2FgL8Vibt1-JD2AtxAgWAiYkaa_WTTJzk_i0mPimK4BwdYdf_ExoCD1YQAvD_BwE" TargetMode="External" Type="http://schemas.openxmlformats.org/officeDocument/2006/relationships/hyperlink"/><Relationship Id="rId4" Target="https://www.gov.wales/ending-physical-punishment-children?gad_source=1&amp;gclid=CjwKCAiAivGuBhBEEiwAWiFmYdM2FgL8Vibt1-JD2AtxAgWAiYkaa_WTTJzk_i0mPimK4BwdYdf_ExoCD1YQAvD_BwE" TargetMode="External" Type="http://schemas.openxmlformats.org/officeDocument/2006/relationships/hyperlink"/></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0.xml" Type="http://schemas.openxmlformats.org/officeDocument/2006/relationships/notesSlid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youtube.com/watch?v=tesGUxyd-lw" TargetMode="External" Type="http://schemas.openxmlformats.org/officeDocument/2006/relationships/hyperlink"/><Relationship Id="rId3" Target="../media/image5.pn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teachearlyyears.com/a-unique-child/view/childrens-rights-adults-responsibilities" TargetMode="External" Type="http://schemas.openxmlformats.org/officeDocument/2006/relationships/hyperlink"/><Relationship Id="rId3" Target="http://journals.sagepub.com/doi/abs/10.1177/0907568209344270" TargetMode="External" Type="http://schemas.openxmlformats.org/officeDocument/2006/relationships/hyperlink"/></Relationships>
</file>

<file path=ppt/slides/slide1.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2286000" y="1683544"/>
            <a:ext cx="13716000" cy="3581400"/>
            <a:chOff x="0" y="0"/>
            <a:chExt cx="18288000" cy="4775200"/>
          </a:xfrm>
        </p:grpSpPr>
        <p:sp>
          <p:nvSpPr>
            <p:cNvPr name="Freeform 3" id="3"/>
            <p:cNvSpPr/>
            <p:nvPr/>
          </p:nvSpPr>
          <p:spPr>
            <a:xfrm flipH="false" flipV="false" rot="0">
              <a:off x="0" y="0"/>
              <a:ext cx="18288000" cy="4775200"/>
            </a:xfrm>
            <a:custGeom>
              <a:avLst/>
              <a:gdLst/>
              <a:ahLst/>
              <a:cxnLst/>
              <a:rect r="r" b="b" t="t" l="l"/>
              <a:pathLst>
                <a:path h="4775200" w="18288000">
                  <a:moveTo>
                    <a:pt x="0" y="0"/>
                  </a:moveTo>
                  <a:lnTo>
                    <a:pt x="18288000" y="0"/>
                  </a:lnTo>
                  <a:lnTo>
                    <a:pt x="18288000" y="4775200"/>
                  </a:lnTo>
                  <a:lnTo>
                    <a:pt x="0" y="4775200"/>
                  </a:lnTo>
                  <a:close/>
                </a:path>
              </a:pathLst>
            </a:custGeom>
            <a:solidFill>
              <a:srgbClr val="000000">
                <a:alpha val="0"/>
              </a:srgbClr>
            </a:solidFill>
          </p:spPr>
        </p:sp>
        <p:sp>
          <p:nvSpPr>
            <p:cNvPr name="TextBox 4" id="4"/>
            <p:cNvSpPr txBox="true"/>
            <p:nvPr/>
          </p:nvSpPr>
          <p:spPr>
            <a:xfrm>
              <a:off x="0" y="-85725"/>
              <a:ext cx="18288000" cy="4860925"/>
            </a:xfrm>
            <a:prstGeom prst="rect">
              <a:avLst/>
            </a:prstGeom>
          </p:spPr>
          <p:txBody>
            <a:bodyPr anchor="b" rtlCol="false" tIns="0" lIns="0" bIns="0" rIns="0"/>
            <a:lstStyle/>
            <a:p>
              <a:pPr algn="ctr">
                <a:lnSpc>
                  <a:spcPts val="9720"/>
                </a:lnSpc>
              </a:pPr>
              <a:r>
                <a:rPr lang="en-US" sz="9000">
                  <a:solidFill>
                    <a:srgbClr val="FFFFFF"/>
                  </a:solidFill>
                  <a:latin typeface="Calibri (MS) Light"/>
                  <a:ea typeface="Calibri (MS) Light"/>
                  <a:cs typeface="Calibri (MS) Light"/>
                  <a:sym typeface="Calibri (MS) Light"/>
                </a:rPr>
                <a:t>ECES4014/C</a:t>
              </a:r>
            </a:p>
          </p:txBody>
        </p:sp>
      </p:grpSp>
      <p:grpSp>
        <p:nvGrpSpPr>
          <p:cNvPr name="Group 5" id="5"/>
          <p:cNvGrpSpPr/>
          <p:nvPr/>
        </p:nvGrpSpPr>
        <p:grpSpPr>
          <a:xfrm rot="0">
            <a:off x="2286000" y="5403057"/>
            <a:ext cx="13716000" cy="2483643"/>
            <a:chOff x="0" y="0"/>
            <a:chExt cx="18288000" cy="3311524"/>
          </a:xfrm>
        </p:grpSpPr>
        <p:sp>
          <p:nvSpPr>
            <p:cNvPr name="Freeform 6" id="6"/>
            <p:cNvSpPr/>
            <p:nvPr/>
          </p:nvSpPr>
          <p:spPr>
            <a:xfrm flipH="false" flipV="false" rot="0">
              <a:off x="0" y="0"/>
              <a:ext cx="18288000" cy="3311524"/>
            </a:xfrm>
            <a:custGeom>
              <a:avLst/>
              <a:gdLst/>
              <a:ahLst/>
              <a:cxnLst/>
              <a:rect r="r" b="b" t="t" l="l"/>
              <a:pathLst>
                <a:path h="3311524" w="18288000">
                  <a:moveTo>
                    <a:pt x="0" y="0"/>
                  </a:moveTo>
                  <a:lnTo>
                    <a:pt x="18288000" y="0"/>
                  </a:lnTo>
                  <a:lnTo>
                    <a:pt x="18288000" y="3311524"/>
                  </a:lnTo>
                  <a:lnTo>
                    <a:pt x="0" y="3311524"/>
                  </a:lnTo>
                  <a:close/>
                </a:path>
              </a:pathLst>
            </a:custGeom>
            <a:solidFill>
              <a:srgbClr val="000000">
                <a:alpha val="0"/>
              </a:srgbClr>
            </a:solidFill>
          </p:spPr>
        </p:sp>
        <p:sp>
          <p:nvSpPr>
            <p:cNvPr name="TextBox 7" id="7"/>
            <p:cNvSpPr txBox="true"/>
            <p:nvPr/>
          </p:nvSpPr>
          <p:spPr>
            <a:xfrm>
              <a:off x="0" y="-19050"/>
              <a:ext cx="18288000" cy="3330574"/>
            </a:xfrm>
            <a:prstGeom prst="rect">
              <a:avLst/>
            </a:prstGeom>
          </p:spPr>
          <p:txBody>
            <a:bodyPr anchor="t" rtlCol="false" tIns="0" lIns="0" bIns="0" rIns="0"/>
            <a:lstStyle/>
            <a:p>
              <a:pPr algn="ctr">
                <a:lnSpc>
                  <a:spcPts val="3888"/>
                </a:lnSpc>
              </a:pPr>
              <a:r>
                <a:rPr lang="en-US" sz="3600">
                  <a:solidFill>
                    <a:srgbClr val="FFFFFF"/>
                  </a:solidFill>
                  <a:latin typeface="Calibri (MS)"/>
                  <a:ea typeface="Calibri (MS)"/>
                  <a:cs typeface="Calibri (MS)"/>
                  <a:sym typeface="Calibri (MS)"/>
                </a:rPr>
                <a:t>Parchu Hawliau Plant a Phobl Ifanc yng Nghymru</a:t>
              </a:r>
            </a:p>
            <a:p>
              <a:pPr algn="ctr">
                <a:lnSpc>
                  <a:spcPts val="3888"/>
                </a:lnSpc>
              </a:pPr>
              <a:r>
                <a:rPr lang="en-US" sz="3600" i="true">
                  <a:solidFill>
                    <a:srgbClr val="FFFFFF"/>
                  </a:solidFill>
                  <a:latin typeface="Calibri (MS) Italics"/>
                  <a:ea typeface="Calibri (MS) Italics"/>
                  <a:cs typeface="Calibri (MS) Italics"/>
                  <a:sym typeface="Calibri (MS) Italics"/>
                </a:rPr>
                <a:t>Respecting Children and Young People’s Rights in Wales</a:t>
              </a:r>
            </a:p>
            <a:p>
              <a:pPr algn="ctr">
                <a:lnSpc>
                  <a:spcPts val="3888"/>
                </a:lnSpc>
              </a:pPr>
              <a:r>
                <a:rPr lang="en-US" sz="3600" i="true">
                  <a:solidFill>
                    <a:srgbClr val="FFFFFF"/>
                  </a:solidFill>
                  <a:latin typeface="Calibri (MS) Italics"/>
                  <a:ea typeface="Calibri (MS) Italics"/>
                  <a:cs typeface="Calibri (MS) Italics"/>
                  <a:sym typeface="Calibri (MS) Italics"/>
                </a:rPr>
                <a:t>Sesiwn / Session 8 </a:t>
              </a:r>
            </a:p>
          </p:txBody>
        </p:sp>
      </p:gr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66675"/>
              <a:ext cx="21031200" cy="2717801"/>
            </a:xfrm>
            <a:prstGeom prst="rect">
              <a:avLst/>
            </a:prstGeom>
          </p:spPr>
          <p:txBody>
            <a:bodyPr anchor="ctr" rtlCol="false" tIns="0" lIns="0" bIns="0" rIns="0"/>
            <a:lstStyle/>
            <a:p>
              <a:pPr algn="l">
                <a:lnSpc>
                  <a:spcPts val="7128"/>
                </a:lnSpc>
              </a:pPr>
              <a:r>
                <a:rPr lang="en-US" sz="6600">
                  <a:solidFill>
                    <a:srgbClr val="FFFFFF"/>
                  </a:solidFill>
                  <a:latin typeface="Calibri (MS) Light"/>
                  <a:ea typeface="Calibri (MS) Light"/>
                  <a:cs typeface="Calibri (MS) Light"/>
                  <a:sym typeface="Calibri (MS) Light"/>
                </a:rPr>
                <a:t>Learning Outcomes</a:t>
              </a:r>
            </a:p>
            <a:p>
              <a:pPr algn="l">
                <a:lnSpc>
                  <a:spcPts val="7128"/>
                </a:lnSpc>
              </a:pPr>
              <a:r>
                <a:rPr lang="en-US" sz="6600" i="true">
                  <a:solidFill>
                    <a:srgbClr val="FFFFFF"/>
                  </a:solidFill>
                  <a:latin typeface="Calibri (MS) Light Italics"/>
                  <a:ea typeface="Calibri (MS) Light Italics"/>
                  <a:cs typeface="Calibri (MS) Light Italics"/>
                  <a:sym typeface="Calibri (MS) Light Italics"/>
                </a:rPr>
                <a:t>Deilliannau Dysgu </a:t>
              </a:r>
            </a:p>
          </p:txBody>
        </p:sp>
      </p:grpSp>
      <p:grpSp>
        <p:nvGrpSpPr>
          <p:cNvPr name="Group 5" id="5"/>
          <p:cNvGrpSpPr/>
          <p:nvPr/>
        </p:nvGrpSpPr>
        <p:grpSpPr>
          <a:xfrm rot="0">
            <a:off x="1257300" y="2738438"/>
            <a:ext cx="7772400" cy="6527007"/>
            <a:chOff x="0" y="0"/>
            <a:chExt cx="10363200" cy="8702676"/>
          </a:xfrm>
        </p:grpSpPr>
        <p:sp>
          <p:nvSpPr>
            <p:cNvPr name="Freeform 6" id="6"/>
            <p:cNvSpPr/>
            <p:nvPr/>
          </p:nvSpPr>
          <p:spPr>
            <a:xfrm flipH="false" flipV="false" rot="0">
              <a:off x="0" y="0"/>
              <a:ext cx="10363200" cy="8702676"/>
            </a:xfrm>
            <a:custGeom>
              <a:avLst/>
              <a:gdLst/>
              <a:ahLst/>
              <a:cxnLst/>
              <a:rect r="r" b="b" t="t" l="l"/>
              <a:pathLst>
                <a:path h="8702676" w="10363200">
                  <a:moveTo>
                    <a:pt x="0" y="0"/>
                  </a:moveTo>
                  <a:lnTo>
                    <a:pt x="10363200" y="0"/>
                  </a:lnTo>
                  <a:lnTo>
                    <a:pt x="10363200" y="8702676"/>
                  </a:lnTo>
                  <a:lnTo>
                    <a:pt x="0" y="8702676"/>
                  </a:lnTo>
                  <a:close/>
                </a:path>
              </a:pathLst>
            </a:custGeom>
            <a:solidFill>
              <a:srgbClr val="000000">
                <a:alpha val="0"/>
              </a:srgbClr>
            </a:solidFill>
          </p:spPr>
        </p:sp>
        <p:sp>
          <p:nvSpPr>
            <p:cNvPr name="TextBox 7" id="7"/>
            <p:cNvSpPr txBox="true"/>
            <p:nvPr/>
          </p:nvSpPr>
          <p:spPr>
            <a:xfrm>
              <a:off x="0" y="-123825"/>
              <a:ext cx="10363200" cy="8826501"/>
            </a:xfrm>
            <a:prstGeom prst="rect">
              <a:avLst/>
            </a:prstGeom>
          </p:spPr>
          <p:txBody>
            <a:bodyPr anchor="t" rtlCol="false" tIns="0" lIns="0" bIns="0" rIns="0"/>
            <a:lstStyle/>
            <a:p>
              <a:pPr algn="l" marL="651510" indent="-325755" lvl="1">
                <a:lnSpc>
                  <a:spcPts val="4967"/>
                </a:lnSpc>
                <a:buFont typeface="Arial"/>
                <a:buChar char="•"/>
              </a:pPr>
              <a:r>
                <a:rPr lang="en-US" sz="3600">
                  <a:solidFill>
                    <a:srgbClr val="FFFFFF"/>
                  </a:solidFill>
                  <a:latin typeface="Calibri (MS)"/>
                  <a:ea typeface="Calibri (MS)"/>
                  <a:cs typeface="Calibri (MS)"/>
                  <a:sym typeface="Calibri (MS)"/>
                </a:rPr>
                <a:t>deall hawliau plant a phobl ifanc mewn amrywiaeth o gyd-destunau addysgol a sefyllfaoedd;</a:t>
              </a:r>
            </a:p>
            <a:p>
              <a:pPr algn="l" marL="651510" indent="-325755" lvl="1">
                <a:lnSpc>
                  <a:spcPts val="3888"/>
                </a:lnSpc>
              </a:pPr>
            </a:p>
          </p:txBody>
        </p:sp>
      </p:grpSp>
      <p:grpSp>
        <p:nvGrpSpPr>
          <p:cNvPr name="Group 8" id="8"/>
          <p:cNvGrpSpPr/>
          <p:nvPr/>
        </p:nvGrpSpPr>
        <p:grpSpPr>
          <a:xfrm rot="0">
            <a:off x="9258300" y="2738438"/>
            <a:ext cx="7772400" cy="6527007"/>
            <a:chOff x="0" y="0"/>
            <a:chExt cx="10363200" cy="8702676"/>
          </a:xfrm>
        </p:grpSpPr>
        <p:sp>
          <p:nvSpPr>
            <p:cNvPr name="Freeform 9" id="9"/>
            <p:cNvSpPr/>
            <p:nvPr/>
          </p:nvSpPr>
          <p:spPr>
            <a:xfrm flipH="false" flipV="false" rot="0">
              <a:off x="0" y="0"/>
              <a:ext cx="10363200" cy="8702676"/>
            </a:xfrm>
            <a:custGeom>
              <a:avLst/>
              <a:gdLst/>
              <a:ahLst/>
              <a:cxnLst/>
              <a:rect r="r" b="b" t="t" l="l"/>
              <a:pathLst>
                <a:path h="8702676" w="10363200">
                  <a:moveTo>
                    <a:pt x="0" y="0"/>
                  </a:moveTo>
                  <a:lnTo>
                    <a:pt x="10363200" y="0"/>
                  </a:lnTo>
                  <a:lnTo>
                    <a:pt x="10363200" y="8702676"/>
                  </a:lnTo>
                  <a:lnTo>
                    <a:pt x="0" y="8702676"/>
                  </a:lnTo>
                  <a:close/>
                </a:path>
              </a:pathLst>
            </a:custGeom>
            <a:solidFill>
              <a:srgbClr val="000000">
                <a:alpha val="0"/>
              </a:srgbClr>
            </a:solidFill>
          </p:spPr>
        </p:sp>
        <p:sp>
          <p:nvSpPr>
            <p:cNvPr name="TextBox 10" id="10"/>
            <p:cNvSpPr txBox="true"/>
            <p:nvPr/>
          </p:nvSpPr>
          <p:spPr>
            <a:xfrm>
              <a:off x="0" y="-28575"/>
              <a:ext cx="10363200" cy="8731251"/>
            </a:xfrm>
            <a:prstGeom prst="rect">
              <a:avLst/>
            </a:prstGeom>
          </p:spPr>
          <p:txBody>
            <a:bodyPr anchor="t" rtlCol="false" tIns="0" lIns="0" bIns="0" rIns="0"/>
            <a:lstStyle/>
            <a:p>
              <a:pPr algn="l" marL="651510" indent="-325755" lvl="1">
                <a:lnSpc>
                  <a:spcPts val="3888"/>
                </a:lnSpc>
                <a:buFont typeface="Arial"/>
                <a:buChar char="•"/>
              </a:pPr>
              <a:r>
                <a:rPr lang="en-US" sz="3600">
                  <a:solidFill>
                    <a:srgbClr val="FFFFFF"/>
                  </a:solidFill>
                  <a:latin typeface="Arial"/>
                  <a:ea typeface="Arial"/>
                  <a:cs typeface="Arial"/>
                  <a:sym typeface="Arial"/>
                </a:rPr>
                <a:t> </a:t>
              </a:r>
              <a:r>
                <a:rPr lang="en-US" sz="3600" i="true">
                  <a:solidFill>
                    <a:srgbClr val="FFFFFF"/>
                  </a:solidFill>
                  <a:latin typeface="Arial Italics"/>
                  <a:ea typeface="Arial Italics"/>
                  <a:cs typeface="Arial Italics"/>
                  <a:sym typeface="Arial Italics"/>
                </a:rPr>
                <a:t> </a:t>
              </a:r>
              <a:r>
                <a:rPr lang="en-US" sz="3600">
                  <a:solidFill>
                    <a:srgbClr val="FFFFFF"/>
                  </a:solidFill>
                  <a:latin typeface="Arial"/>
                  <a:ea typeface="Arial"/>
                  <a:cs typeface="Arial"/>
                  <a:sym typeface="Arial"/>
                </a:rPr>
                <a:t>understand children and young people’s rights in a variety of educational contexts and situations;</a:t>
              </a:r>
            </a:p>
          </p:txBody>
        </p:sp>
      </p:grpSp>
      <p:sp>
        <p:nvSpPr>
          <p:cNvPr name="Freeform 11" id="11" descr="Family Children Father Mother Protection S"/>
          <p:cNvSpPr/>
          <p:nvPr/>
        </p:nvSpPr>
        <p:spPr>
          <a:xfrm flipH="false" flipV="false" rot="0">
            <a:off x="7307796" y="6547658"/>
            <a:ext cx="3129558" cy="3129560"/>
          </a:xfrm>
          <a:custGeom>
            <a:avLst/>
            <a:gdLst/>
            <a:ahLst/>
            <a:cxnLst/>
            <a:rect r="r" b="b" t="t" l="l"/>
            <a:pathLst>
              <a:path h="3129560" w="3129558">
                <a:moveTo>
                  <a:pt x="0" y="0"/>
                </a:moveTo>
                <a:lnTo>
                  <a:pt x="3129558" y="0"/>
                </a:lnTo>
                <a:lnTo>
                  <a:pt x="3129558" y="3129559"/>
                </a:lnTo>
                <a:lnTo>
                  <a:pt x="0" y="3129559"/>
                </a:lnTo>
                <a:lnTo>
                  <a:pt x="0" y="0"/>
                </a:lnTo>
                <a:close/>
              </a:path>
            </a:pathLst>
          </a:custGeom>
          <a:blipFill>
            <a:blip r:embed="rId3"/>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66675"/>
              <a:ext cx="21031200" cy="2717801"/>
            </a:xfrm>
            <a:prstGeom prst="rect">
              <a:avLst/>
            </a:prstGeom>
          </p:spPr>
          <p:txBody>
            <a:bodyPr anchor="ctr" rtlCol="false" tIns="0" lIns="0" bIns="0" rIns="0"/>
            <a:lstStyle/>
            <a:p>
              <a:pPr algn="l">
                <a:lnSpc>
                  <a:spcPts val="7128"/>
                </a:lnSpc>
              </a:pPr>
              <a:r>
                <a:rPr lang="en-US" sz="6600">
                  <a:solidFill>
                    <a:srgbClr val="FFFFFF"/>
                  </a:solidFill>
                  <a:latin typeface="Calibri (MS) Light"/>
                  <a:ea typeface="Calibri (MS) Light"/>
                  <a:cs typeface="Calibri (MS) Light"/>
                  <a:sym typeface="Calibri (MS) Light"/>
                </a:rPr>
                <a:t>Learning Outcomes</a:t>
              </a:r>
            </a:p>
            <a:p>
              <a:pPr algn="l">
                <a:lnSpc>
                  <a:spcPts val="7128"/>
                </a:lnSpc>
              </a:pPr>
              <a:r>
                <a:rPr lang="en-US" sz="6600" i="true">
                  <a:solidFill>
                    <a:srgbClr val="FFFFFF"/>
                  </a:solidFill>
                  <a:latin typeface="Calibri (MS) Light Italics"/>
                  <a:ea typeface="Calibri (MS) Light Italics"/>
                  <a:cs typeface="Calibri (MS) Light Italics"/>
                  <a:sym typeface="Calibri (MS) Light Italics"/>
                </a:rPr>
                <a:t>Deilliannau Dysgu </a:t>
              </a:r>
            </a:p>
          </p:txBody>
        </p:sp>
      </p:grpSp>
      <p:grpSp>
        <p:nvGrpSpPr>
          <p:cNvPr name="Group 5" id="5"/>
          <p:cNvGrpSpPr/>
          <p:nvPr/>
        </p:nvGrpSpPr>
        <p:grpSpPr>
          <a:xfrm rot="0">
            <a:off x="1257300" y="2738438"/>
            <a:ext cx="7772400" cy="6527007"/>
            <a:chOff x="0" y="0"/>
            <a:chExt cx="10363200" cy="8702676"/>
          </a:xfrm>
        </p:grpSpPr>
        <p:sp>
          <p:nvSpPr>
            <p:cNvPr name="Freeform 6" id="6"/>
            <p:cNvSpPr/>
            <p:nvPr/>
          </p:nvSpPr>
          <p:spPr>
            <a:xfrm flipH="false" flipV="false" rot="0">
              <a:off x="0" y="0"/>
              <a:ext cx="10363200" cy="8702676"/>
            </a:xfrm>
            <a:custGeom>
              <a:avLst/>
              <a:gdLst/>
              <a:ahLst/>
              <a:cxnLst/>
              <a:rect r="r" b="b" t="t" l="l"/>
              <a:pathLst>
                <a:path h="8702676" w="10363200">
                  <a:moveTo>
                    <a:pt x="0" y="0"/>
                  </a:moveTo>
                  <a:lnTo>
                    <a:pt x="10363200" y="0"/>
                  </a:lnTo>
                  <a:lnTo>
                    <a:pt x="10363200" y="8702676"/>
                  </a:lnTo>
                  <a:lnTo>
                    <a:pt x="0" y="8702676"/>
                  </a:lnTo>
                  <a:close/>
                </a:path>
              </a:pathLst>
            </a:custGeom>
            <a:solidFill>
              <a:srgbClr val="000000">
                <a:alpha val="0"/>
              </a:srgbClr>
            </a:solidFill>
          </p:spPr>
        </p:sp>
        <p:sp>
          <p:nvSpPr>
            <p:cNvPr name="TextBox 7" id="7"/>
            <p:cNvSpPr txBox="true"/>
            <p:nvPr/>
          </p:nvSpPr>
          <p:spPr>
            <a:xfrm>
              <a:off x="0" y="-133350"/>
              <a:ext cx="10363200" cy="8836026"/>
            </a:xfrm>
            <a:prstGeom prst="rect">
              <a:avLst/>
            </a:prstGeom>
          </p:spPr>
          <p:txBody>
            <a:bodyPr anchor="t" rtlCol="false" tIns="0" lIns="0" bIns="0" rIns="0"/>
            <a:lstStyle/>
            <a:p>
              <a:pPr algn="l" marL="651510" indent="-325755" lvl="1">
                <a:lnSpc>
                  <a:spcPts val="4967"/>
                </a:lnSpc>
                <a:buFont typeface="Arial"/>
                <a:buChar char="•"/>
              </a:pPr>
              <a:r>
                <a:rPr lang="en-US" sz="3600">
                  <a:solidFill>
                    <a:srgbClr val="FFFFFF"/>
                  </a:solidFill>
                  <a:latin typeface="Arial"/>
                  <a:ea typeface="Arial"/>
                  <a:cs typeface="Arial"/>
                  <a:sym typeface="Arial"/>
                </a:rPr>
                <a:t>dangos ymwybyddiaeth o hawliau a chyfrifoldebau plant a phobl ifanc mewn deddfwriaeth, polisi ac ymarfer cyfredol;</a:t>
              </a:r>
            </a:p>
            <a:p>
              <a:pPr algn="l" marL="651510" indent="-325755" lvl="1">
                <a:lnSpc>
                  <a:spcPts val="3888"/>
                </a:lnSpc>
              </a:pPr>
            </a:p>
            <a:p>
              <a:pPr algn="l" marL="651510" indent="-325755" lvl="1">
                <a:lnSpc>
                  <a:spcPts val="3888"/>
                </a:lnSpc>
              </a:pPr>
            </a:p>
          </p:txBody>
        </p:sp>
      </p:grpSp>
      <p:grpSp>
        <p:nvGrpSpPr>
          <p:cNvPr name="Group 8" id="8"/>
          <p:cNvGrpSpPr/>
          <p:nvPr/>
        </p:nvGrpSpPr>
        <p:grpSpPr>
          <a:xfrm rot="0">
            <a:off x="9258300" y="2738438"/>
            <a:ext cx="7772400" cy="6527007"/>
            <a:chOff x="0" y="0"/>
            <a:chExt cx="10363200" cy="8702676"/>
          </a:xfrm>
        </p:grpSpPr>
        <p:sp>
          <p:nvSpPr>
            <p:cNvPr name="Freeform 9" id="9"/>
            <p:cNvSpPr/>
            <p:nvPr/>
          </p:nvSpPr>
          <p:spPr>
            <a:xfrm flipH="false" flipV="false" rot="0">
              <a:off x="0" y="0"/>
              <a:ext cx="10363200" cy="8702676"/>
            </a:xfrm>
            <a:custGeom>
              <a:avLst/>
              <a:gdLst/>
              <a:ahLst/>
              <a:cxnLst/>
              <a:rect r="r" b="b" t="t" l="l"/>
              <a:pathLst>
                <a:path h="8702676" w="10363200">
                  <a:moveTo>
                    <a:pt x="0" y="0"/>
                  </a:moveTo>
                  <a:lnTo>
                    <a:pt x="10363200" y="0"/>
                  </a:lnTo>
                  <a:lnTo>
                    <a:pt x="10363200" y="8702676"/>
                  </a:lnTo>
                  <a:lnTo>
                    <a:pt x="0" y="8702676"/>
                  </a:lnTo>
                  <a:close/>
                </a:path>
              </a:pathLst>
            </a:custGeom>
            <a:solidFill>
              <a:srgbClr val="000000">
                <a:alpha val="0"/>
              </a:srgbClr>
            </a:solidFill>
          </p:spPr>
        </p:sp>
        <p:sp>
          <p:nvSpPr>
            <p:cNvPr name="TextBox 10" id="10"/>
            <p:cNvSpPr txBox="true"/>
            <p:nvPr/>
          </p:nvSpPr>
          <p:spPr>
            <a:xfrm>
              <a:off x="0" y="-133350"/>
              <a:ext cx="10363200" cy="8836026"/>
            </a:xfrm>
            <a:prstGeom prst="rect">
              <a:avLst/>
            </a:prstGeom>
          </p:spPr>
          <p:txBody>
            <a:bodyPr anchor="t" rtlCol="false" tIns="0" lIns="0" bIns="0" rIns="0"/>
            <a:lstStyle/>
            <a:p>
              <a:pPr algn="l" marL="651510" indent="-325755" lvl="1">
                <a:lnSpc>
                  <a:spcPts val="4967"/>
                </a:lnSpc>
                <a:buFont typeface="Arial"/>
                <a:buChar char="•"/>
              </a:pPr>
              <a:r>
                <a:rPr lang="en-US" sz="3600">
                  <a:solidFill>
                    <a:srgbClr val="FFFFFF"/>
                  </a:solidFill>
                  <a:latin typeface="Arial"/>
                  <a:ea typeface="Arial"/>
                  <a:cs typeface="Arial"/>
                  <a:sym typeface="Arial"/>
                </a:rPr>
                <a:t>demonstrate an awareness of children and young people’s rights and responsibilities in current legislation, policy and practice;</a:t>
              </a:r>
            </a:p>
            <a:p>
              <a:pPr algn="l" marL="651510" indent="-325755" lvl="1">
                <a:lnSpc>
                  <a:spcPts val="3888"/>
                </a:lnSpc>
              </a:pPr>
            </a:p>
          </p:txBody>
        </p:sp>
      </p:grpSp>
      <p:sp>
        <p:nvSpPr>
          <p:cNvPr name="Freeform 11" id="11"/>
          <p:cNvSpPr/>
          <p:nvPr/>
        </p:nvSpPr>
        <p:spPr>
          <a:xfrm flipH="false" flipV="false" rot="0">
            <a:off x="7631832" y="6871692"/>
            <a:ext cx="2968935" cy="2968935"/>
          </a:xfrm>
          <a:custGeom>
            <a:avLst/>
            <a:gdLst/>
            <a:ahLst/>
            <a:cxnLst/>
            <a:rect r="r" b="b" t="t" l="l"/>
            <a:pathLst>
              <a:path h="2968935" w="2968935">
                <a:moveTo>
                  <a:pt x="0" y="0"/>
                </a:moveTo>
                <a:lnTo>
                  <a:pt x="2968935" y="0"/>
                </a:lnTo>
                <a:lnTo>
                  <a:pt x="2968935" y="2968935"/>
                </a:lnTo>
                <a:lnTo>
                  <a:pt x="0" y="2968935"/>
                </a:lnTo>
                <a:lnTo>
                  <a:pt x="0" y="0"/>
                </a:lnTo>
                <a:close/>
              </a:path>
            </a:pathLst>
          </a:custGeom>
          <a:blipFill>
            <a:blip r:embed="rId3"/>
            <a:stretch>
              <a:fillRect l="0" t="0" r="0" b="0"/>
            </a:stretch>
          </a:blipFill>
        </p:spPr>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66675"/>
              <a:ext cx="21031200" cy="2717801"/>
            </a:xfrm>
            <a:prstGeom prst="rect">
              <a:avLst/>
            </a:prstGeom>
          </p:spPr>
          <p:txBody>
            <a:bodyPr anchor="ctr" rtlCol="false" tIns="0" lIns="0" bIns="0" rIns="0"/>
            <a:lstStyle/>
            <a:p>
              <a:pPr algn="l">
                <a:lnSpc>
                  <a:spcPts val="7128"/>
                </a:lnSpc>
              </a:pPr>
              <a:r>
                <a:rPr lang="en-US" sz="6600">
                  <a:solidFill>
                    <a:srgbClr val="FFFFFF"/>
                  </a:solidFill>
                  <a:latin typeface="Calibri (MS) Light"/>
                  <a:ea typeface="Calibri (MS) Light"/>
                  <a:cs typeface="Calibri (MS) Light"/>
                  <a:sym typeface="Calibri (MS) Light"/>
                </a:rPr>
                <a:t>Learning Outcomes</a:t>
              </a:r>
            </a:p>
            <a:p>
              <a:pPr algn="l">
                <a:lnSpc>
                  <a:spcPts val="7128"/>
                </a:lnSpc>
              </a:pPr>
              <a:r>
                <a:rPr lang="en-US" sz="6600" i="true">
                  <a:solidFill>
                    <a:srgbClr val="FFFFFF"/>
                  </a:solidFill>
                  <a:latin typeface="Calibri (MS) Light Italics"/>
                  <a:ea typeface="Calibri (MS) Light Italics"/>
                  <a:cs typeface="Calibri (MS) Light Italics"/>
                  <a:sym typeface="Calibri (MS) Light Italics"/>
                </a:rPr>
                <a:t>Deilliannau Dysgu </a:t>
              </a:r>
            </a:p>
          </p:txBody>
        </p:sp>
      </p:grpSp>
      <p:grpSp>
        <p:nvGrpSpPr>
          <p:cNvPr name="Group 5" id="5"/>
          <p:cNvGrpSpPr/>
          <p:nvPr/>
        </p:nvGrpSpPr>
        <p:grpSpPr>
          <a:xfrm rot="0">
            <a:off x="1257300" y="2738438"/>
            <a:ext cx="7772400" cy="6527007"/>
            <a:chOff x="0" y="0"/>
            <a:chExt cx="10363200" cy="8702676"/>
          </a:xfrm>
        </p:grpSpPr>
        <p:sp>
          <p:nvSpPr>
            <p:cNvPr name="Freeform 6" id="6"/>
            <p:cNvSpPr/>
            <p:nvPr/>
          </p:nvSpPr>
          <p:spPr>
            <a:xfrm flipH="false" flipV="false" rot="0">
              <a:off x="0" y="0"/>
              <a:ext cx="10363200" cy="8702676"/>
            </a:xfrm>
            <a:custGeom>
              <a:avLst/>
              <a:gdLst/>
              <a:ahLst/>
              <a:cxnLst/>
              <a:rect r="r" b="b" t="t" l="l"/>
              <a:pathLst>
                <a:path h="8702676" w="10363200">
                  <a:moveTo>
                    <a:pt x="0" y="0"/>
                  </a:moveTo>
                  <a:lnTo>
                    <a:pt x="10363200" y="0"/>
                  </a:lnTo>
                  <a:lnTo>
                    <a:pt x="10363200" y="8702676"/>
                  </a:lnTo>
                  <a:lnTo>
                    <a:pt x="0" y="8702676"/>
                  </a:lnTo>
                  <a:close/>
                </a:path>
              </a:pathLst>
            </a:custGeom>
            <a:solidFill>
              <a:srgbClr val="000000">
                <a:alpha val="0"/>
              </a:srgbClr>
            </a:solidFill>
          </p:spPr>
        </p:sp>
        <p:sp>
          <p:nvSpPr>
            <p:cNvPr name="TextBox 7" id="7"/>
            <p:cNvSpPr txBox="true"/>
            <p:nvPr/>
          </p:nvSpPr>
          <p:spPr>
            <a:xfrm>
              <a:off x="0" y="-152400"/>
              <a:ext cx="10363200" cy="8855076"/>
            </a:xfrm>
            <a:prstGeom prst="rect">
              <a:avLst/>
            </a:prstGeom>
          </p:spPr>
          <p:txBody>
            <a:bodyPr anchor="t" rtlCol="false" tIns="0" lIns="0" bIns="0" rIns="0"/>
            <a:lstStyle/>
            <a:p>
              <a:pPr algn="l" marL="760095" indent="-380048" lvl="1">
                <a:lnSpc>
                  <a:spcPts val="5795"/>
                </a:lnSpc>
                <a:buFont typeface="Arial"/>
                <a:buChar char="•"/>
              </a:pPr>
              <a:r>
                <a:rPr lang="en-US" sz="4200">
                  <a:solidFill>
                    <a:srgbClr val="FFFFFF"/>
                  </a:solidFill>
                  <a:latin typeface="Arial"/>
                  <a:ea typeface="Arial"/>
                  <a:cs typeface="Arial"/>
                  <a:sym typeface="Arial"/>
                </a:rPr>
                <a:t>disgrifio rhwystrau a materion a all godi wrth weithredu polisi ac ymarfer o amgylch hawliau plant a phobl ifanc.</a:t>
              </a:r>
            </a:p>
            <a:p>
              <a:pPr algn="l" marL="760095" indent="-380048" lvl="1">
                <a:lnSpc>
                  <a:spcPts val="4536"/>
                </a:lnSpc>
              </a:pPr>
            </a:p>
          </p:txBody>
        </p:sp>
      </p:grpSp>
      <p:grpSp>
        <p:nvGrpSpPr>
          <p:cNvPr name="Group 8" id="8"/>
          <p:cNvGrpSpPr/>
          <p:nvPr/>
        </p:nvGrpSpPr>
        <p:grpSpPr>
          <a:xfrm rot="0">
            <a:off x="9258300" y="2738438"/>
            <a:ext cx="7772400" cy="6527007"/>
            <a:chOff x="0" y="0"/>
            <a:chExt cx="10363200" cy="8702676"/>
          </a:xfrm>
        </p:grpSpPr>
        <p:sp>
          <p:nvSpPr>
            <p:cNvPr name="Freeform 9" id="9"/>
            <p:cNvSpPr/>
            <p:nvPr/>
          </p:nvSpPr>
          <p:spPr>
            <a:xfrm flipH="false" flipV="false" rot="0">
              <a:off x="0" y="0"/>
              <a:ext cx="10363200" cy="8702676"/>
            </a:xfrm>
            <a:custGeom>
              <a:avLst/>
              <a:gdLst/>
              <a:ahLst/>
              <a:cxnLst/>
              <a:rect r="r" b="b" t="t" l="l"/>
              <a:pathLst>
                <a:path h="8702676" w="10363200">
                  <a:moveTo>
                    <a:pt x="0" y="0"/>
                  </a:moveTo>
                  <a:lnTo>
                    <a:pt x="10363200" y="0"/>
                  </a:lnTo>
                  <a:lnTo>
                    <a:pt x="10363200" y="8702676"/>
                  </a:lnTo>
                  <a:lnTo>
                    <a:pt x="0" y="8702676"/>
                  </a:lnTo>
                  <a:close/>
                </a:path>
              </a:pathLst>
            </a:custGeom>
            <a:solidFill>
              <a:srgbClr val="000000">
                <a:alpha val="0"/>
              </a:srgbClr>
            </a:solidFill>
          </p:spPr>
        </p:sp>
        <p:sp>
          <p:nvSpPr>
            <p:cNvPr name="TextBox 10" id="10"/>
            <p:cNvSpPr txBox="true"/>
            <p:nvPr/>
          </p:nvSpPr>
          <p:spPr>
            <a:xfrm>
              <a:off x="0" y="-28575"/>
              <a:ext cx="10363200" cy="8731251"/>
            </a:xfrm>
            <a:prstGeom prst="rect">
              <a:avLst/>
            </a:prstGeom>
          </p:spPr>
          <p:txBody>
            <a:bodyPr anchor="t" rtlCol="false" tIns="0" lIns="0" bIns="0" rIns="0"/>
            <a:lstStyle/>
            <a:p>
              <a:pPr algn="l" marL="651510" indent="-325755" lvl="1">
                <a:lnSpc>
                  <a:spcPts val="3888"/>
                </a:lnSpc>
                <a:buFont typeface="Arial"/>
                <a:buChar char="•"/>
              </a:pPr>
              <a:r>
                <a:rPr lang="en-US" sz="3600">
                  <a:solidFill>
                    <a:srgbClr val="FFFFFF"/>
                  </a:solidFill>
                  <a:latin typeface="Arial"/>
                  <a:ea typeface="Arial"/>
                  <a:cs typeface="Arial"/>
                  <a:sym typeface="Arial"/>
                </a:rPr>
                <a:t>describe barriers and issues that may arise when implementing policy and practice around children and young people’s rights.</a:t>
              </a:r>
            </a:p>
          </p:txBody>
        </p:sp>
      </p:grpSp>
      <p:sp>
        <p:nvSpPr>
          <p:cNvPr name="Freeform 11" id="11"/>
          <p:cNvSpPr/>
          <p:nvPr/>
        </p:nvSpPr>
        <p:spPr>
          <a:xfrm flipH="false" flipV="false" rot="0">
            <a:off x="6551712" y="6612768"/>
            <a:ext cx="4206516" cy="2961108"/>
          </a:xfrm>
          <a:custGeom>
            <a:avLst/>
            <a:gdLst/>
            <a:ahLst/>
            <a:cxnLst/>
            <a:rect r="r" b="b" t="t" l="l"/>
            <a:pathLst>
              <a:path h="2961108" w="4206516">
                <a:moveTo>
                  <a:pt x="0" y="0"/>
                </a:moveTo>
                <a:lnTo>
                  <a:pt x="4206516" y="0"/>
                </a:lnTo>
                <a:lnTo>
                  <a:pt x="4206516" y="2961108"/>
                </a:lnTo>
                <a:lnTo>
                  <a:pt x="0" y="2961108"/>
                </a:lnTo>
                <a:lnTo>
                  <a:pt x="0" y="0"/>
                </a:lnTo>
                <a:close/>
              </a:path>
            </a:pathLst>
          </a:custGeom>
          <a:blipFill>
            <a:blip r:embed="rId3"/>
            <a:stretch>
              <a:fillRect l="0" t="0" r="0" b="0"/>
            </a:stretch>
          </a:blipFill>
        </p:spPr>
      </p:sp>
    </p:spTree>
  </p:cSld>
  <p:clrMapOvr>
    <a:masterClrMapping/>
  </p:clrMapOvr>
</p:sld>
</file>

<file path=ppt/slides/slide5.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66675"/>
              <a:ext cx="21031200" cy="2717801"/>
            </a:xfrm>
            <a:prstGeom prst="rect">
              <a:avLst/>
            </a:prstGeom>
          </p:spPr>
          <p:txBody>
            <a:bodyPr anchor="ctr" rtlCol="false" tIns="0" lIns="0" bIns="0" rIns="0"/>
            <a:lstStyle/>
            <a:p>
              <a:pPr algn="ctr">
                <a:lnSpc>
                  <a:spcPts val="7128"/>
                </a:lnSpc>
              </a:pPr>
              <a:r>
                <a:rPr lang="en-US" sz="6600" i="true">
                  <a:solidFill>
                    <a:srgbClr val="FFFFFF"/>
                  </a:solidFill>
                  <a:latin typeface="Calibri (MS) Light Italics"/>
                  <a:ea typeface="Calibri (MS) Light Italics"/>
                  <a:cs typeface="Calibri (MS) Light Italics"/>
                  <a:sym typeface="Calibri (MS) Light Italics"/>
                </a:rPr>
                <a:t>Dadansoddi Hawliau Plant</a:t>
              </a:r>
            </a:p>
            <a:p>
              <a:pPr algn="ctr">
                <a:lnSpc>
                  <a:spcPts val="7128"/>
                </a:lnSpc>
              </a:pPr>
              <a:r>
                <a:rPr lang="en-US" sz="6600">
                  <a:solidFill>
                    <a:srgbClr val="FFFFFF"/>
                  </a:solidFill>
                  <a:latin typeface="Calibri (MS) Light"/>
                  <a:ea typeface="Calibri (MS) Light"/>
                  <a:cs typeface="Calibri (MS) Light"/>
                  <a:sym typeface="Calibri (MS) Light"/>
                </a:rPr>
                <a:t>Analysing Children’s Rights</a:t>
              </a:r>
            </a:p>
          </p:txBody>
        </p:sp>
      </p:grpSp>
      <p:grpSp>
        <p:nvGrpSpPr>
          <p:cNvPr name="Group 5" id="5"/>
          <p:cNvGrpSpPr/>
          <p:nvPr/>
        </p:nvGrpSpPr>
        <p:grpSpPr>
          <a:xfrm rot="0">
            <a:off x="1247775" y="2728912"/>
            <a:ext cx="7791450" cy="7034211"/>
            <a:chOff x="0" y="0"/>
            <a:chExt cx="10388600" cy="9378948"/>
          </a:xfrm>
        </p:grpSpPr>
        <p:sp>
          <p:nvSpPr>
            <p:cNvPr name="Freeform 6" id="6"/>
            <p:cNvSpPr/>
            <p:nvPr/>
          </p:nvSpPr>
          <p:spPr>
            <a:xfrm flipH="false" flipV="false" rot="0">
              <a:off x="12700" y="12700"/>
              <a:ext cx="10363200" cy="9353550"/>
            </a:xfrm>
            <a:custGeom>
              <a:avLst/>
              <a:gdLst/>
              <a:ahLst/>
              <a:cxnLst/>
              <a:rect r="r" b="b" t="t" l="l"/>
              <a:pathLst>
                <a:path h="9353550" w="10363200">
                  <a:moveTo>
                    <a:pt x="0" y="0"/>
                  </a:moveTo>
                  <a:lnTo>
                    <a:pt x="10363200" y="0"/>
                  </a:lnTo>
                  <a:lnTo>
                    <a:pt x="10363200" y="9353550"/>
                  </a:lnTo>
                  <a:lnTo>
                    <a:pt x="0" y="9353550"/>
                  </a:lnTo>
                  <a:close/>
                </a:path>
              </a:pathLst>
            </a:custGeom>
            <a:solidFill>
              <a:srgbClr val="FFFFFF"/>
            </a:solidFill>
          </p:spPr>
        </p:sp>
        <p:sp>
          <p:nvSpPr>
            <p:cNvPr name="Freeform 7" id="7"/>
            <p:cNvSpPr/>
            <p:nvPr/>
          </p:nvSpPr>
          <p:spPr>
            <a:xfrm flipH="false" flipV="false" rot="0">
              <a:off x="0" y="0"/>
              <a:ext cx="10388600" cy="9378950"/>
            </a:xfrm>
            <a:custGeom>
              <a:avLst/>
              <a:gdLst/>
              <a:ahLst/>
              <a:cxnLst/>
              <a:rect r="r" b="b" t="t" l="l"/>
              <a:pathLst>
                <a:path h="9378950" w="10388600">
                  <a:moveTo>
                    <a:pt x="12700" y="0"/>
                  </a:moveTo>
                  <a:lnTo>
                    <a:pt x="10375900" y="0"/>
                  </a:lnTo>
                  <a:cubicBezTo>
                    <a:pt x="10382885" y="0"/>
                    <a:pt x="10388600" y="5715"/>
                    <a:pt x="10388600" y="12700"/>
                  </a:cubicBezTo>
                  <a:lnTo>
                    <a:pt x="10388600" y="9366250"/>
                  </a:lnTo>
                  <a:cubicBezTo>
                    <a:pt x="10388600" y="9373235"/>
                    <a:pt x="10382885" y="9378950"/>
                    <a:pt x="10375900" y="9378950"/>
                  </a:cubicBezTo>
                  <a:lnTo>
                    <a:pt x="12700" y="9378950"/>
                  </a:lnTo>
                  <a:cubicBezTo>
                    <a:pt x="5715" y="9378950"/>
                    <a:pt x="0" y="9373235"/>
                    <a:pt x="0" y="9366250"/>
                  </a:cubicBezTo>
                  <a:lnTo>
                    <a:pt x="0" y="12700"/>
                  </a:lnTo>
                  <a:cubicBezTo>
                    <a:pt x="0" y="5715"/>
                    <a:pt x="5715" y="0"/>
                    <a:pt x="12700" y="0"/>
                  </a:cubicBezTo>
                  <a:moveTo>
                    <a:pt x="12700" y="25400"/>
                  </a:moveTo>
                  <a:lnTo>
                    <a:pt x="12700" y="12700"/>
                  </a:lnTo>
                  <a:lnTo>
                    <a:pt x="25400" y="12700"/>
                  </a:lnTo>
                  <a:lnTo>
                    <a:pt x="25400" y="9366250"/>
                  </a:lnTo>
                  <a:lnTo>
                    <a:pt x="12700" y="9366250"/>
                  </a:lnTo>
                  <a:lnTo>
                    <a:pt x="12700" y="9353550"/>
                  </a:lnTo>
                  <a:lnTo>
                    <a:pt x="10375900" y="9353550"/>
                  </a:lnTo>
                  <a:lnTo>
                    <a:pt x="10375900" y="9366250"/>
                  </a:lnTo>
                  <a:lnTo>
                    <a:pt x="10363200" y="9366250"/>
                  </a:lnTo>
                  <a:lnTo>
                    <a:pt x="10363200" y="12700"/>
                  </a:lnTo>
                  <a:lnTo>
                    <a:pt x="10375900" y="12700"/>
                  </a:lnTo>
                  <a:lnTo>
                    <a:pt x="10375900" y="25400"/>
                  </a:lnTo>
                  <a:lnTo>
                    <a:pt x="12700" y="25400"/>
                  </a:lnTo>
                  <a:close/>
                </a:path>
              </a:pathLst>
            </a:custGeom>
            <a:solidFill>
              <a:srgbClr val="4472C4"/>
            </a:solidFill>
          </p:spPr>
        </p:sp>
        <p:sp>
          <p:nvSpPr>
            <p:cNvPr name="TextBox 8" id="8"/>
            <p:cNvSpPr txBox="true"/>
            <p:nvPr/>
          </p:nvSpPr>
          <p:spPr>
            <a:xfrm>
              <a:off x="0" y="47625"/>
              <a:ext cx="10388600" cy="9331323"/>
            </a:xfrm>
            <a:prstGeom prst="rect">
              <a:avLst/>
            </a:prstGeom>
          </p:spPr>
          <p:txBody>
            <a:bodyPr anchor="t" rtlCol="false" tIns="50800" lIns="50800" bIns="50800" rIns="50800"/>
            <a:lstStyle/>
            <a:p>
              <a:pPr algn="l" marL="703088" indent="-351544" lvl="1">
                <a:lnSpc>
                  <a:spcPts val="3356"/>
                </a:lnSpc>
                <a:buFont typeface="Arial"/>
                <a:buChar char="•"/>
              </a:pPr>
              <a:r>
                <a:rPr lang="en-US" sz="3885">
                  <a:solidFill>
                    <a:srgbClr val="000000"/>
                  </a:solidFill>
                  <a:latin typeface="Calibri (MS)"/>
                  <a:ea typeface="Calibri (MS)"/>
                  <a:cs typeface="Calibri (MS)"/>
                  <a:sym typeface="Calibri (MS)"/>
                </a:rPr>
                <a:t>Er mwyn cyflawni hawliau plant mae angen nifer o fframweithiau: Cyfreithiol, Cymdeithasol a Diwylliannol.</a:t>
              </a:r>
            </a:p>
            <a:p>
              <a:pPr algn="l" marL="602647" indent="-301323" lvl="1">
                <a:lnSpc>
                  <a:spcPts val="2877"/>
                </a:lnSpc>
              </a:pPr>
            </a:p>
            <a:p>
              <a:pPr algn="l" marL="703088" indent="-351544" lvl="1">
                <a:lnSpc>
                  <a:spcPts val="3356"/>
                </a:lnSpc>
                <a:buFont typeface="Arial"/>
                <a:buChar char="•"/>
              </a:pPr>
              <a:r>
                <a:rPr lang="en-US" sz="3885">
                  <a:solidFill>
                    <a:srgbClr val="000000"/>
                  </a:solidFill>
                  <a:latin typeface="Calibri (MS)"/>
                  <a:ea typeface="Calibri (MS)"/>
                  <a:cs typeface="Calibri (MS)"/>
                  <a:sym typeface="Calibri (MS)"/>
                </a:rPr>
                <a:t>Mae hawliau plant yn digwydd o fewn rhwydwaith cymhleth o ffactorau:</a:t>
              </a:r>
            </a:p>
            <a:p>
              <a:pPr algn="l" marL="1288447" indent="-429482" lvl="2">
                <a:lnSpc>
                  <a:spcPts val="2877"/>
                </a:lnSpc>
                <a:buFont typeface="Arial"/>
                <a:buChar char="⚬"/>
              </a:pPr>
              <a:r>
                <a:rPr lang="en-US" sz="3330">
                  <a:solidFill>
                    <a:srgbClr val="000000"/>
                  </a:solidFill>
                  <a:latin typeface="Calibri (MS)"/>
                  <a:ea typeface="Calibri (MS)"/>
                  <a:cs typeface="Calibri (MS)"/>
                  <a:sym typeface="Calibri (MS)"/>
                </a:rPr>
                <a:t>“the relationship between an individual child’s situation, the concept and practice of what is in his or her ‘best interest’, the rights of other people and the role of what is possible within the laws or policies of a country all interact” </a:t>
              </a:r>
            </a:p>
            <a:p>
              <a:pPr algn="r" marL="858965" indent="-286322" lvl="2">
                <a:lnSpc>
                  <a:spcPts val="1918"/>
                </a:lnSpc>
              </a:pPr>
              <a:r>
                <a:rPr lang="en-US" sz="2220">
                  <a:solidFill>
                    <a:srgbClr val="000000"/>
                  </a:solidFill>
                  <a:latin typeface="Calibri (MS)"/>
                  <a:ea typeface="Calibri (MS)"/>
                  <a:cs typeface="Calibri (MS)"/>
                  <a:sym typeface="Calibri (MS)"/>
                </a:rPr>
                <a:t>(Jones and Welch, 2010</a:t>
              </a:r>
            </a:p>
            <a:p>
              <a:pPr algn="l" marL="1288447" indent="-429482" lvl="2">
                <a:lnSpc>
                  <a:spcPts val="2877"/>
                </a:lnSpc>
              </a:pPr>
            </a:p>
          </p:txBody>
        </p:sp>
      </p:grpSp>
      <p:grpSp>
        <p:nvGrpSpPr>
          <p:cNvPr name="Group 9" id="9"/>
          <p:cNvGrpSpPr/>
          <p:nvPr/>
        </p:nvGrpSpPr>
        <p:grpSpPr>
          <a:xfrm rot="0">
            <a:off x="9248775" y="2728911"/>
            <a:ext cx="7791450" cy="7034212"/>
            <a:chOff x="0" y="0"/>
            <a:chExt cx="10388600" cy="9378950"/>
          </a:xfrm>
        </p:grpSpPr>
        <p:sp>
          <p:nvSpPr>
            <p:cNvPr name="Freeform 10" id="10"/>
            <p:cNvSpPr/>
            <p:nvPr/>
          </p:nvSpPr>
          <p:spPr>
            <a:xfrm flipH="false" flipV="false" rot="0">
              <a:off x="12700" y="12700"/>
              <a:ext cx="10363200" cy="9353550"/>
            </a:xfrm>
            <a:custGeom>
              <a:avLst/>
              <a:gdLst/>
              <a:ahLst/>
              <a:cxnLst/>
              <a:rect r="r" b="b" t="t" l="l"/>
              <a:pathLst>
                <a:path h="9353550" w="10363200">
                  <a:moveTo>
                    <a:pt x="0" y="0"/>
                  </a:moveTo>
                  <a:lnTo>
                    <a:pt x="10363200" y="0"/>
                  </a:lnTo>
                  <a:lnTo>
                    <a:pt x="10363200" y="9353550"/>
                  </a:lnTo>
                  <a:lnTo>
                    <a:pt x="0" y="9353550"/>
                  </a:lnTo>
                  <a:close/>
                </a:path>
              </a:pathLst>
            </a:custGeom>
            <a:solidFill>
              <a:srgbClr val="FFFFFF"/>
            </a:solidFill>
          </p:spPr>
        </p:sp>
        <p:sp>
          <p:nvSpPr>
            <p:cNvPr name="Freeform 11" id="11"/>
            <p:cNvSpPr/>
            <p:nvPr/>
          </p:nvSpPr>
          <p:spPr>
            <a:xfrm flipH="false" flipV="false" rot="0">
              <a:off x="0" y="0"/>
              <a:ext cx="10388600" cy="9378950"/>
            </a:xfrm>
            <a:custGeom>
              <a:avLst/>
              <a:gdLst/>
              <a:ahLst/>
              <a:cxnLst/>
              <a:rect r="r" b="b" t="t" l="l"/>
              <a:pathLst>
                <a:path h="9378950" w="10388600">
                  <a:moveTo>
                    <a:pt x="12700" y="0"/>
                  </a:moveTo>
                  <a:lnTo>
                    <a:pt x="10375900" y="0"/>
                  </a:lnTo>
                  <a:cubicBezTo>
                    <a:pt x="10382885" y="0"/>
                    <a:pt x="10388600" y="5715"/>
                    <a:pt x="10388600" y="12700"/>
                  </a:cubicBezTo>
                  <a:lnTo>
                    <a:pt x="10388600" y="9366250"/>
                  </a:lnTo>
                  <a:cubicBezTo>
                    <a:pt x="10388600" y="9373235"/>
                    <a:pt x="10382885" y="9378950"/>
                    <a:pt x="10375900" y="9378950"/>
                  </a:cubicBezTo>
                  <a:lnTo>
                    <a:pt x="12700" y="9378950"/>
                  </a:lnTo>
                  <a:cubicBezTo>
                    <a:pt x="5715" y="9378950"/>
                    <a:pt x="0" y="9373235"/>
                    <a:pt x="0" y="9366250"/>
                  </a:cubicBezTo>
                  <a:lnTo>
                    <a:pt x="0" y="12700"/>
                  </a:lnTo>
                  <a:cubicBezTo>
                    <a:pt x="0" y="5715"/>
                    <a:pt x="5715" y="0"/>
                    <a:pt x="12700" y="0"/>
                  </a:cubicBezTo>
                  <a:moveTo>
                    <a:pt x="12700" y="25400"/>
                  </a:moveTo>
                  <a:lnTo>
                    <a:pt x="12700" y="12700"/>
                  </a:lnTo>
                  <a:lnTo>
                    <a:pt x="25400" y="12700"/>
                  </a:lnTo>
                  <a:lnTo>
                    <a:pt x="25400" y="9366250"/>
                  </a:lnTo>
                  <a:lnTo>
                    <a:pt x="12700" y="9366250"/>
                  </a:lnTo>
                  <a:lnTo>
                    <a:pt x="12700" y="9353550"/>
                  </a:lnTo>
                  <a:lnTo>
                    <a:pt x="10375900" y="9353550"/>
                  </a:lnTo>
                  <a:lnTo>
                    <a:pt x="10375900" y="9366250"/>
                  </a:lnTo>
                  <a:lnTo>
                    <a:pt x="10363200" y="9366250"/>
                  </a:lnTo>
                  <a:lnTo>
                    <a:pt x="10363200" y="12700"/>
                  </a:lnTo>
                  <a:lnTo>
                    <a:pt x="10375900" y="12700"/>
                  </a:lnTo>
                  <a:lnTo>
                    <a:pt x="10375900" y="25400"/>
                  </a:lnTo>
                  <a:lnTo>
                    <a:pt x="12700" y="25400"/>
                  </a:lnTo>
                  <a:close/>
                </a:path>
              </a:pathLst>
            </a:custGeom>
            <a:solidFill>
              <a:srgbClr val="70AD47"/>
            </a:solidFill>
          </p:spPr>
        </p:sp>
        <p:sp>
          <p:nvSpPr>
            <p:cNvPr name="TextBox 12" id="12"/>
            <p:cNvSpPr txBox="true"/>
            <p:nvPr/>
          </p:nvSpPr>
          <p:spPr>
            <a:xfrm>
              <a:off x="0" y="47625"/>
              <a:ext cx="10388600" cy="9331325"/>
            </a:xfrm>
            <a:prstGeom prst="rect">
              <a:avLst/>
            </a:prstGeom>
          </p:spPr>
          <p:txBody>
            <a:bodyPr anchor="t" rtlCol="false" tIns="50800" lIns="50800" bIns="50800" rIns="50800"/>
            <a:lstStyle/>
            <a:p>
              <a:pPr algn="l" marL="703088" indent="-351544" lvl="1">
                <a:lnSpc>
                  <a:spcPts val="3356"/>
                </a:lnSpc>
                <a:buFont typeface="Arial"/>
                <a:buChar char="•"/>
              </a:pPr>
              <a:r>
                <a:rPr lang="en-US" sz="3885">
                  <a:solidFill>
                    <a:srgbClr val="000000"/>
                  </a:solidFill>
                  <a:latin typeface="Calibri (MS)"/>
                  <a:ea typeface="Calibri (MS)"/>
                  <a:cs typeface="Calibri (MS)"/>
                  <a:sym typeface="Calibri (MS)"/>
                </a:rPr>
                <a:t>For children’s rights to be fulfilled you need a number of frameworks: Legal, Social and Cultural. </a:t>
              </a:r>
            </a:p>
            <a:p>
              <a:pPr algn="l" marL="602647" indent="-301323" lvl="1">
                <a:lnSpc>
                  <a:spcPts val="2877"/>
                </a:lnSpc>
              </a:pPr>
            </a:p>
            <a:p>
              <a:pPr algn="l" marL="703088" indent="-351544" lvl="1">
                <a:lnSpc>
                  <a:spcPts val="3356"/>
                </a:lnSpc>
                <a:buFont typeface="Arial"/>
                <a:buChar char="•"/>
              </a:pPr>
              <a:r>
                <a:rPr lang="en-US" sz="3885">
                  <a:solidFill>
                    <a:srgbClr val="000000"/>
                  </a:solidFill>
                  <a:latin typeface="Calibri (MS)"/>
                  <a:ea typeface="Calibri (MS)"/>
                  <a:cs typeface="Calibri (MS)"/>
                  <a:sym typeface="Calibri (MS)"/>
                </a:rPr>
                <a:t>Children’s rights occur within a complex network of factors:</a:t>
              </a:r>
            </a:p>
            <a:p>
              <a:pPr algn="l" marL="1288447" indent="-429482" lvl="2">
                <a:lnSpc>
                  <a:spcPts val="2877"/>
                </a:lnSpc>
                <a:buFont typeface="Arial"/>
                <a:buChar char="⚬"/>
              </a:pPr>
              <a:r>
                <a:rPr lang="en-US" sz="3330">
                  <a:solidFill>
                    <a:srgbClr val="000000"/>
                  </a:solidFill>
                  <a:latin typeface="Calibri (MS)"/>
                  <a:ea typeface="Calibri (MS)"/>
                  <a:cs typeface="Calibri (MS)"/>
                  <a:sym typeface="Calibri (MS)"/>
                </a:rPr>
                <a:t>“the relationship between an individual child’s situation, the concept and practice of what is in his or her ‘best interest’, the rights of other people and the role of what is possible within the laws or policies of a country all interact” </a:t>
              </a:r>
            </a:p>
            <a:p>
              <a:pPr algn="r" marL="858965" indent="-286322" lvl="2">
                <a:lnSpc>
                  <a:spcPts val="1918"/>
                </a:lnSpc>
              </a:pPr>
              <a:r>
                <a:rPr lang="en-US" sz="2220">
                  <a:solidFill>
                    <a:srgbClr val="000000"/>
                  </a:solidFill>
                  <a:latin typeface="Calibri (MS)"/>
                  <a:ea typeface="Calibri (MS)"/>
                  <a:cs typeface="Calibri (MS)"/>
                  <a:sym typeface="Calibri (MS)"/>
                </a:rPr>
                <a:t>(Jones and Welch, 2010)</a:t>
              </a:r>
            </a:p>
            <a:p>
              <a:pPr algn="r" marL="1288447" indent="-429482" lvl="2">
                <a:lnSpc>
                  <a:spcPts val="2877"/>
                </a:lnSpc>
              </a:pPr>
            </a:p>
          </p:txBody>
        </p:sp>
      </p:gr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66675"/>
              <a:ext cx="21031200" cy="2717801"/>
            </a:xfrm>
            <a:prstGeom prst="rect">
              <a:avLst/>
            </a:prstGeom>
          </p:spPr>
          <p:txBody>
            <a:bodyPr anchor="ctr" rtlCol="false" tIns="0" lIns="0" bIns="0" rIns="0"/>
            <a:lstStyle/>
            <a:p>
              <a:pPr algn="ctr">
                <a:lnSpc>
                  <a:spcPts val="7128"/>
                </a:lnSpc>
              </a:pPr>
              <a:r>
                <a:rPr lang="en-US" sz="6600" i="true">
                  <a:solidFill>
                    <a:srgbClr val="FFFFFF"/>
                  </a:solidFill>
                  <a:latin typeface="Calibri (MS) Light Italics"/>
                  <a:ea typeface="Calibri (MS) Light Italics"/>
                  <a:cs typeface="Calibri (MS) Light Italics"/>
                  <a:sym typeface="Calibri (MS) Light Italics"/>
                </a:rPr>
                <a:t>Tensiynau a Heriau </a:t>
              </a:r>
            </a:p>
            <a:p>
              <a:pPr algn="ctr">
                <a:lnSpc>
                  <a:spcPts val="7128"/>
                </a:lnSpc>
              </a:pPr>
              <a:r>
                <a:rPr lang="en-US" sz="6600">
                  <a:solidFill>
                    <a:srgbClr val="FFFFFF"/>
                  </a:solidFill>
                  <a:latin typeface="Calibri (MS) Light"/>
                  <a:ea typeface="Calibri (MS) Light"/>
                  <a:cs typeface="Calibri (MS) Light"/>
                  <a:sym typeface="Calibri (MS) Light"/>
                </a:rPr>
                <a:t>Tensions and Challenges </a:t>
              </a:r>
            </a:p>
          </p:txBody>
        </p:sp>
      </p:grpSp>
      <p:sp>
        <p:nvSpPr>
          <p:cNvPr name="Freeform 5" id="5"/>
          <p:cNvSpPr/>
          <p:nvPr/>
        </p:nvSpPr>
        <p:spPr>
          <a:xfrm flipH="false" flipV="false" rot="0">
            <a:off x="1257300" y="3356696"/>
            <a:ext cx="7132407" cy="5094576"/>
          </a:xfrm>
          <a:custGeom>
            <a:avLst/>
            <a:gdLst/>
            <a:ahLst/>
            <a:cxnLst/>
            <a:rect r="r" b="b" t="t" l="l"/>
            <a:pathLst>
              <a:path h="5094576" w="7132407">
                <a:moveTo>
                  <a:pt x="0" y="0"/>
                </a:moveTo>
                <a:lnTo>
                  <a:pt x="7132407" y="0"/>
                </a:lnTo>
                <a:lnTo>
                  <a:pt x="7132407" y="5094576"/>
                </a:lnTo>
                <a:lnTo>
                  <a:pt x="0" y="5094576"/>
                </a:lnTo>
                <a:lnTo>
                  <a:pt x="0" y="0"/>
                </a:lnTo>
                <a:close/>
              </a:path>
            </a:pathLst>
          </a:custGeom>
          <a:blipFill>
            <a:blip r:embed="rId3"/>
            <a:stretch>
              <a:fillRect l="0" t="0" r="0" b="0"/>
            </a:stretch>
          </a:blipFill>
        </p:spPr>
      </p:sp>
      <p:grpSp>
        <p:nvGrpSpPr>
          <p:cNvPr name="Group 6" id="6"/>
          <p:cNvGrpSpPr/>
          <p:nvPr/>
        </p:nvGrpSpPr>
        <p:grpSpPr>
          <a:xfrm rot="0">
            <a:off x="5569528" y="9265444"/>
            <a:ext cx="3103418" cy="553998"/>
            <a:chOff x="0" y="0"/>
            <a:chExt cx="4137890" cy="738664"/>
          </a:xfrm>
        </p:grpSpPr>
        <p:sp>
          <p:nvSpPr>
            <p:cNvPr name="Freeform 7" id="7"/>
            <p:cNvSpPr/>
            <p:nvPr/>
          </p:nvSpPr>
          <p:spPr>
            <a:xfrm flipH="false" flipV="false" rot="0">
              <a:off x="0" y="0"/>
              <a:ext cx="4137890" cy="738664"/>
            </a:xfrm>
            <a:custGeom>
              <a:avLst/>
              <a:gdLst/>
              <a:ahLst/>
              <a:cxnLst/>
              <a:rect r="r" b="b" t="t" l="l"/>
              <a:pathLst>
                <a:path h="738664" w="4137890">
                  <a:moveTo>
                    <a:pt x="0" y="0"/>
                  </a:moveTo>
                  <a:lnTo>
                    <a:pt x="4137890" y="0"/>
                  </a:lnTo>
                  <a:lnTo>
                    <a:pt x="4137890" y="738664"/>
                  </a:lnTo>
                  <a:lnTo>
                    <a:pt x="0" y="738664"/>
                  </a:lnTo>
                  <a:close/>
                </a:path>
              </a:pathLst>
            </a:custGeom>
            <a:solidFill>
              <a:srgbClr val="000000">
                <a:alpha val="0"/>
              </a:srgbClr>
            </a:solidFill>
          </p:spPr>
        </p:sp>
        <p:sp>
          <p:nvSpPr>
            <p:cNvPr name="TextBox 8" id="8"/>
            <p:cNvSpPr txBox="true"/>
            <p:nvPr/>
          </p:nvSpPr>
          <p:spPr>
            <a:xfrm>
              <a:off x="0" y="-57150"/>
              <a:ext cx="4137890" cy="795814"/>
            </a:xfrm>
            <a:prstGeom prst="rect">
              <a:avLst/>
            </a:prstGeom>
          </p:spPr>
          <p:txBody>
            <a:bodyPr anchor="t" rtlCol="false" tIns="0" lIns="0" bIns="0" rIns="0"/>
            <a:lstStyle/>
            <a:p>
              <a:pPr algn="l">
                <a:lnSpc>
                  <a:spcPts val="3240"/>
                </a:lnSpc>
              </a:pPr>
              <a:r>
                <a:rPr lang="en-US" sz="2700">
                  <a:solidFill>
                    <a:srgbClr val="FFFFFF"/>
                  </a:solidFill>
                  <a:latin typeface="Calibri (MS)"/>
                  <a:ea typeface="Calibri (MS)"/>
                  <a:cs typeface="Calibri (MS)"/>
                  <a:sym typeface="Calibri (MS)"/>
                </a:rPr>
                <a:t>Course Hero, 2019</a:t>
              </a:r>
            </a:p>
          </p:txBody>
        </p:sp>
      </p:grpSp>
      <p:grpSp>
        <p:nvGrpSpPr>
          <p:cNvPr name="Group 9" id="9"/>
          <p:cNvGrpSpPr/>
          <p:nvPr/>
        </p:nvGrpSpPr>
        <p:grpSpPr>
          <a:xfrm rot="0">
            <a:off x="11323492" y="3347170"/>
            <a:ext cx="4812723" cy="2134900"/>
            <a:chOff x="0" y="0"/>
            <a:chExt cx="6416964" cy="2846534"/>
          </a:xfrm>
        </p:grpSpPr>
        <p:sp>
          <p:nvSpPr>
            <p:cNvPr name="Freeform 10" id="10"/>
            <p:cNvSpPr/>
            <p:nvPr/>
          </p:nvSpPr>
          <p:spPr>
            <a:xfrm flipH="false" flipV="false" rot="0">
              <a:off x="12700" y="12700"/>
              <a:ext cx="6391529" cy="2821178"/>
            </a:xfrm>
            <a:custGeom>
              <a:avLst/>
              <a:gdLst/>
              <a:ahLst/>
              <a:cxnLst/>
              <a:rect r="r" b="b" t="t" l="l"/>
              <a:pathLst>
                <a:path h="2821178" w="6391529">
                  <a:moveTo>
                    <a:pt x="0" y="470154"/>
                  </a:moveTo>
                  <a:cubicBezTo>
                    <a:pt x="0" y="210566"/>
                    <a:pt x="211582" y="0"/>
                    <a:pt x="472567" y="0"/>
                  </a:cubicBezTo>
                  <a:lnTo>
                    <a:pt x="5918962" y="0"/>
                  </a:lnTo>
                  <a:cubicBezTo>
                    <a:pt x="6179947" y="0"/>
                    <a:pt x="6391529" y="210566"/>
                    <a:pt x="6391529" y="470154"/>
                  </a:cubicBezTo>
                  <a:lnTo>
                    <a:pt x="6391529" y="2350897"/>
                  </a:lnTo>
                  <a:cubicBezTo>
                    <a:pt x="6391529" y="2610612"/>
                    <a:pt x="6179947" y="2821051"/>
                    <a:pt x="5918962" y="2821051"/>
                  </a:cubicBezTo>
                  <a:lnTo>
                    <a:pt x="472567" y="2821051"/>
                  </a:lnTo>
                  <a:cubicBezTo>
                    <a:pt x="211582" y="2821178"/>
                    <a:pt x="0" y="2610612"/>
                    <a:pt x="0" y="2350897"/>
                  </a:cubicBezTo>
                  <a:close/>
                </a:path>
              </a:pathLst>
            </a:custGeom>
            <a:solidFill>
              <a:srgbClr val="5B9BD5"/>
            </a:solidFill>
          </p:spPr>
        </p:sp>
        <p:sp>
          <p:nvSpPr>
            <p:cNvPr name="Freeform 11" id="11"/>
            <p:cNvSpPr/>
            <p:nvPr/>
          </p:nvSpPr>
          <p:spPr>
            <a:xfrm flipH="false" flipV="false" rot="0">
              <a:off x="0" y="0"/>
              <a:ext cx="6416929" cy="2846578"/>
            </a:xfrm>
            <a:custGeom>
              <a:avLst/>
              <a:gdLst/>
              <a:ahLst/>
              <a:cxnLst/>
              <a:rect r="r" b="b" t="t" l="l"/>
              <a:pathLst>
                <a:path h="2846578" w="6416929">
                  <a:moveTo>
                    <a:pt x="0" y="482854"/>
                  </a:moveTo>
                  <a:cubicBezTo>
                    <a:pt x="0" y="216154"/>
                    <a:pt x="217297" y="0"/>
                    <a:pt x="485267" y="0"/>
                  </a:cubicBezTo>
                  <a:lnTo>
                    <a:pt x="5931662" y="0"/>
                  </a:lnTo>
                  <a:lnTo>
                    <a:pt x="5931662" y="12700"/>
                  </a:lnTo>
                  <a:lnTo>
                    <a:pt x="5931662" y="0"/>
                  </a:lnTo>
                  <a:cubicBezTo>
                    <a:pt x="6199632" y="0"/>
                    <a:pt x="6416929" y="216154"/>
                    <a:pt x="6416929" y="482854"/>
                  </a:cubicBezTo>
                  <a:lnTo>
                    <a:pt x="6404229" y="482854"/>
                  </a:lnTo>
                  <a:lnTo>
                    <a:pt x="6416929" y="482854"/>
                  </a:lnTo>
                  <a:lnTo>
                    <a:pt x="6416929" y="2363597"/>
                  </a:lnTo>
                  <a:lnTo>
                    <a:pt x="6404229" y="2363597"/>
                  </a:lnTo>
                  <a:lnTo>
                    <a:pt x="6416929" y="2363597"/>
                  </a:lnTo>
                  <a:cubicBezTo>
                    <a:pt x="6416929" y="2630297"/>
                    <a:pt x="6199632" y="2846451"/>
                    <a:pt x="5931662" y="2846451"/>
                  </a:cubicBezTo>
                  <a:lnTo>
                    <a:pt x="5931662" y="2833751"/>
                  </a:lnTo>
                  <a:lnTo>
                    <a:pt x="5931662" y="2846451"/>
                  </a:lnTo>
                  <a:lnTo>
                    <a:pt x="485267" y="2846451"/>
                  </a:lnTo>
                  <a:lnTo>
                    <a:pt x="485267" y="2833751"/>
                  </a:lnTo>
                  <a:lnTo>
                    <a:pt x="485267" y="2846451"/>
                  </a:lnTo>
                  <a:cubicBezTo>
                    <a:pt x="217297" y="2846578"/>
                    <a:pt x="0" y="2630424"/>
                    <a:pt x="0" y="2363597"/>
                  </a:cubicBezTo>
                  <a:lnTo>
                    <a:pt x="0" y="482854"/>
                  </a:lnTo>
                  <a:lnTo>
                    <a:pt x="12700" y="482854"/>
                  </a:lnTo>
                  <a:lnTo>
                    <a:pt x="0" y="482854"/>
                  </a:lnTo>
                  <a:moveTo>
                    <a:pt x="25400" y="482854"/>
                  </a:moveTo>
                  <a:lnTo>
                    <a:pt x="25400" y="2363597"/>
                  </a:lnTo>
                  <a:lnTo>
                    <a:pt x="12700" y="2363597"/>
                  </a:lnTo>
                  <a:lnTo>
                    <a:pt x="25400" y="2363597"/>
                  </a:lnTo>
                  <a:cubicBezTo>
                    <a:pt x="25400" y="2616200"/>
                    <a:pt x="231267" y="2821178"/>
                    <a:pt x="485267" y="2821178"/>
                  </a:cubicBezTo>
                  <a:lnTo>
                    <a:pt x="5931662" y="2821178"/>
                  </a:lnTo>
                  <a:cubicBezTo>
                    <a:pt x="6185662" y="2821178"/>
                    <a:pt x="6391529" y="2616327"/>
                    <a:pt x="6391529" y="2363724"/>
                  </a:cubicBezTo>
                  <a:lnTo>
                    <a:pt x="6391529" y="482854"/>
                  </a:lnTo>
                  <a:cubicBezTo>
                    <a:pt x="6391529" y="230251"/>
                    <a:pt x="6185789" y="25400"/>
                    <a:pt x="5931662" y="25400"/>
                  </a:cubicBezTo>
                  <a:lnTo>
                    <a:pt x="485267" y="25400"/>
                  </a:lnTo>
                  <a:lnTo>
                    <a:pt x="485267" y="12700"/>
                  </a:lnTo>
                  <a:lnTo>
                    <a:pt x="485267" y="25400"/>
                  </a:lnTo>
                  <a:cubicBezTo>
                    <a:pt x="231267" y="25400"/>
                    <a:pt x="25400" y="230251"/>
                    <a:pt x="25400" y="482854"/>
                  </a:cubicBezTo>
                  <a:close/>
                </a:path>
              </a:pathLst>
            </a:custGeom>
            <a:solidFill>
              <a:srgbClr val="41719C"/>
            </a:solidFill>
          </p:spPr>
        </p:sp>
        <p:sp>
          <p:nvSpPr>
            <p:cNvPr name="TextBox 12" id="12"/>
            <p:cNvSpPr txBox="true"/>
            <p:nvPr/>
          </p:nvSpPr>
          <p:spPr>
            <a:xfrm>
              <a:off x="0" y="-66675"/>
              <a:ext cx="6416964" cy="2913209"/>
            </a:xfrm>
            <a:prstGeom prst="rect">
              <a:avLst/>
            </a:prstGeom>
          </p:spPr>
          <p:txBody>
            <a:bodyPr anchor="ctr" rtlCol="false" tIns="50800" lIns="50800" bIns="50800" rIns="50800"/>
            <a:lstStyle/>
            <a:p>
              <a:pPr algn="ctr">
                <a:lnSpc>
                  <a:spcPts val="4320"/>
                </a:lnSpc>
              </a:pPr>
              <a:r>
                <a:rPr lang="en-US" sz="3600">
                  <a:solidFill>
                    <a:srgbClr val="FFFFFF"/>
                  </a:solidFill>
                  <a:latin typeface="Calibri (MS)"/>
                  <a:ea typeface="Calibri (MS)"/>
                  <a:cs typeface="Calibri (MS)"/>
                  <a:sym typeface="Calibri (MS)"/>
                </a:rPr>
                <a:t>Identify barriers to meeting and fulfilling children’s rights. </a:t>
              </a:r>
            </a:p>
          </p:txBody>
        </p:sp>
      </p:grpSp>
      <p:grpSp>
        <p:nvGrpSpPr>
          <p:cNvPr name="Group 13" id="13"/>
          <p:cNvGrpSpPr/>
          <p:nvPr/>
        </p:nvGrpSpPr>
        <p:grpSpPr>
          <a:xfrm rot="0">
            <a:off x="11323492" y="6283684"/>
            <a:ext cx="4978977" cy="2235777"/>
            <a:chOff x="0" y="0"/>
            <a:chExt cx="6638636" cy="2981036"/>
          </a:xfrm>
        </p:grpSpPr>
        <p:sp>
          <p:nvSpPr>
            <p:cNvPr name="Freeform 14" id="14"/>
            <p:cNvSpPr/>
            <p:nvPr/>
          </p:nvSpPr>
          <p:spPr>
            <a:xfrm flipH="false" flipV="false" rot="0">
              <a:off x="12700" y="12700"/>
              <a:ext cx="6613144" cy="2955671"/>
            </a:xfrm>
            <a:custGeom>
              <a:avLst/>
              <a:gdLst/>
              <a:ahLst/>
              <a:cxnLst/>
              <a:rect r="r" b="b" t="t" l="l"/>
              <a:pathLst>
                <a:path h="2955671" w="6613144">
                  <a:moveTo>
                    <a:pt x="0" y="492633"/>
                  </a:moveTo>
                  <a:cubicBezTo>
                    <a:pt x="0" y="220599"/>
                    <a:pt x="221615" y="0"/>
                    <a:pt x="494919" y="0"/>
                  </a:cubicBezTo>
                  <a:lnTo>
                    <a:pt x="6118225" y="0"/>
                  </a:lnTo>
                  <a:cubicBezTo>
                    <a:pt x="6391529" y="0"/>
                    <a:pt x="6613144" y="220599"/>
                    <a:pt x="6613144" y="492633"/>
                  </a:cubicBezTo>
                  <a:lnTo>
                    <a:pt x="6613144" y="2463038"/>
                  </a:lnTo>
                  <a:cubicBezTo>
                    <a:pt x="6613144" y="2735072"/>
                    <a:pt x="6391529" y="2955671"/>
                    <a:pt x="6118225" y="2955671"/>
                  </a:cubicBezTo>
                  <a:lnTo>
                    <a:pt x="494919" y="2955671"/>
                  </a:lnTo>
                  <a:cubicBezTo>
                    <a:pt x="221615" y="2955671"/>
                    <a:pt x="0" y="2735072"/>
                    <a:pt x="0" y="2463038"/>
                  </a:cubicBezTo>
                  <a:close/>
                </a:path>
              </a:pathLst>
            </a:custGeom>
            <a:solidFill>
              <a:srgbClr val="5B9BD5"/>
            </a:solidFill>
          </p:spPr>
        </p:sp>
        <p:sp>
          <p:nvSpPr>
            <p:cNvPr name="Freeform 15" id="15"/>
            <p:cNvSpPr/>
            <p:nvPr/>
          </p:nvSpPr>
          <p:spPr>
            <a:xfrm flipH="false" flipV="false" rot="0">
              <a:off x="0" y="0"/>
              <a:ext cx="6638544" cy="2981071"/>
            </a:xfrm>
            <a:custGeom>
              <a:avLst/>
              <a:gdLst/>
              <a:ahLst/>
              <a:cxnLst/>
              <a:rect r="r" b="b" t="t" l="l"/>
              <a:pathLst>
                <a:path h="2981071" w="6638544">
                  <a:moveTo>
                    <a:pt x="0" y="505333"/>
                  </a:moveTo>
                  <a:cubicBezTo>
                    <a:pt x="0" y="226187"/>
                    <a:pt x="227330" y="0"/>
                    <a:pt x="507619" y="0"/>
                  </a:cubicBezTo>
                  <a:lnTo>
                    <a:pt x="6130925" y="0"/>
                  </a:lnTo>
                  <a:lnTo>
                    <a:pt x="6130925" y="12700"/>
                  </a:lnTo>
                  <a:lnTo>
                    <a:pt x="6130925" y="0"/>
                  </a:lnTo>
                  <a:cubicBezTo>
                    <a:pt x="6411214" y="0"/>
                    <a:pt x="6638544" y="226187"/>
                    <a:pt x="6638544" y="505333"/>
                  </a:cubicBezTo>
                  <a:lnTo>
                    <a:pt x="6638544" y="2475738"/>
                  </a:lnTo>
                  <a:lnTo>
                    <a:pt x="6625844" y="2475738"/>
                  </a:lnTo>
                  <a:lnTo>
                    <a:pt x="6638544" y="2475738"/>
                  </a:lnTo>
                  <a:cubicBezTo>
                    <a:pt x="6638544" y="2754884"/>
                    <a:pt x="6411214" y="2981071"/>
                    <a:pt x="6130925" y="2981071"/>
                  </a:cubicBezTo>
                  <a:lnTo>
                    <a:pt x="6130925" y="2968371"/>
                  </a:lnTo>
                  <a:lnTo>
                    <a:pt x="6130925" y="2981071"/>
                  </a:lnTo>
                  <a:lnTo>
                    <a:pt x="507619" y="2981071"/>
                  </a:lnTo>
                  <a:lnTo>
                    <a:pt x="507619" y="2968371"/>
                  </a:lnTo>
                  <a:lnTo>
                    <a:pt x="507619" y="2981071"/>
                  </a:lnTo>
                  <a:cubicBezTo>
                    <a:pt x="227330" y="2981071"/>
                    <a:pt x="0" y="2754884"/>
                    <a:pt x="0" y="2475738"/>
                  </a:cubicBezTo>
                  <a:lnTo>
                    <a:pt x="0" y="505333"/>
                  </a:lnTo>
                  <a:lnTo>
                    <a:pt x="12700" y="505333"/>
                  </a:lnTo>
                  <a:lnTo>
                    <a:pt x="0" y="505333"/>
                  </a:lnTo>
                  <a:moveTo>
                    <a:pt x="25400" y="505333"/>
                  </a:moveTo>
                  <a:lnTo>
                    <a:pt x="25400" y="2475738"/>
                  </a:lnTo>
                  <a:lnTo>
                    <a:pt x="12700" y="2475738"/>
                  </a:lnTo>
                  <a:lnTo>
                    <a:pt x="25400" y="2475738"/>
                  </a:lnTo>
                  <a:cubicBezTo>
                    <a:pt x="25400" y="2740787"/>
                    <a:pt x="241300" y="2955671"/>
                    <a:pt x="507619" y="2955671"/>
                  </a:cubicBezTo>
                  <a:lnTo>
                    <a:pt x="6130925" y="2955671"/>
                  </a:lnTo>
                  <a:cubicBezTo>
                    <a:pt x="6397371" y="2955671"/>
                    <a:pt x="6613144" y="2740787"/>
                    <a:pt x="6613144" y="2475738"/>
                  </a:cubicBezTo>
                  <a:lnTo>
                    <a:pt x="6613144" y="505333"/>
                  </a:lnTo>
                  <a:lnTo>
                    <a:pt x="6625844" y="505333"/>
                  </a:lnTo>
                  <a:lnTo>
                    <a:pt x="6613144" y="505333"/>
                  </a:lnTo>
                  <a:cubicBezTo>
                    <a:pt x="6613144" y="240284"/>
                    <a:pt x="6397244" y="25400"/>
                    <a:pt x="6130925" y="25400"/>
                  </a:cubicBezTo>
                  <a:lnTo>
                    <a:pt x="507619" y="25400"/>
                  </a:lnTo>
                  <a:lnTo>
                    <a:pt x="507619" y="12700"/>
                  </a:lnTo>
                  <a:lnTo>
                    <a:pt x="507619" y="25400"/>
                  </a:lnTo>
                  <a:cubicBezTo>
                    <a:pt x="241300" y="25400"/>
                    <a:pt x="25400" y="240284"/>
                    <a:pt x="25400" y="505333"/>
                  </a:cubicBezTo>
                  <a:close/>
                </a:path>
              </a:pathLst>
            </a:custGeom>
            <a:solidFill>
              <a:srgbClr val="41719C"/>
            </a:solidFill>
          </p:spPr>
        </p:sp>
        <p:sp>
          <p:nvSpPr>
            <p:cNvPr name="TextBox 16" id="16"/>
            <p:cNvSpPr txBox="true"/>
            <p:nvPr/>
          </p:nvSpPr>
          <p:spPr>
            <a:xfrm>
              <a:off x="0" y="-66675"/>
              <a:ext cx="6638636" cy="3047711"/>
            </a:xfrm>
            <a:prstGeom prst="rect">
              <a:avLst/>
            </a:prstGeom>
          </p:spPr>
          <p:txBody>
            <a:bodyPr anchor="ctr" rtlCol="false" tIns="50800" lIns="50800" bIns="50800" rIns="50800"/>
            <a:lstStyle/>
            <a:p>
              <a:pPr algn="ctr">
                <a:lnSpc>
                  <a:spcPts val="4320"/>
                </a:lnSpc>
              </a:pPr>
              <a:r>
                <a:rPr lang="en-US" sz="3600">
                  <a:solidFill>
                    <a:srgbClr val="FFFFFF"/>
                  </a:solidFill>
                  <a:latin typeface="Calibri (MS)"/>
                  <a:ea typeface="Calibri (MS)"/>
                  <a:cs typeface="Calibri (MS)"/>
                  <a:sym typeface="Calibri (MS)"/>
                </a:rPr>
                <a:t>Nodwch unrhyw rhwystrau mewn cyflawni hawliau plant.</a:t>
              </a:r>
            </a:p>
          </p:txBody>
        </p:sp>
      </p:grpSp>
    </p:spTree>
  </p:cSld>
  <p:clrMapOvr>
    <a:masterClrMapping/>
  </p:clrMapOvr>
</p:sld>
</file>

<file path=ppt/slides/slide7.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66675"/>
              <a:ext cx="21031200" cy="2717801"/>
            </a:xfrm>
            <a:prstGeom prst="rect">
              <a:avLst/>
            </a:prstGeom>
          </p:spPr>
          <p:txBody>
            <a:bodyPr anchor="ctr" rtlCol="false" tIns="0" lIns="0" bIns="0" rIns="0"/>
            <a:lstStyle/>
            <a:p>
              <a:pPr algn="ctr">
                <a:lnSpc>
                  <a:spcPts val="7128"/>
                </a:lnSpc>
              </a:pPr>
              <a:r>
                <a:rPr lang="en-US" sz="6600" i="true">
                  <a:solidFill>
                    <a:srgbClr val="FFFFFF"/>
                  </a:solidFill>
                  <a:latin typeface="Calibri (MS) Light Italics"/>
                  <a:ea typeface="Calibri (MS) Light Italics"/>
                  <a:cs typeface="Calibri (MS) Light Italics"/>
                  <a:sym typeface="Calibri (MS) Light Italics"/>
                </a:rPr>
                <a:t>Safbwyntiau Byd-eang ar y Confensiwn</a:t>
              </a:r>
            </a:p>
            <a:p>
              <a:pPr algn="ctr">
                <a:lnSpc>
                  <a:spcPts val="7128"/>
                </a:lnSpc>
              </a:pPr>
              <a:r>
                <a:rPr lang="en-US" sz="6600">
                  <a:solidFill>
                    <a:srgbClr val="FFFFFF"/>
                  </a:solidFill>
                  <a:latin typeface="Calibri (MS) Light"/>
                  <a:ea typeface="Calibri (MS) Light"/>
                  <a:cs typeface="Calibri (MS) Light"/>
                  <a:sym typeface="Calibri (MS) Light"/>
                </a:rPr>
                <a:t>Global Perspectives on the UNCRC</a:t>
              </a:r>
            </a:p>
          </p:txBody>
        </p:sp>
      </p:grpSp>
      <p:grpSp>
        <p:nvGrpSpPr>
          <p:cNvPr name="Group 5" id="5"/>
          <p:cNvGrpSpPr/>
          <p:nvPr/>
        </p:nvGrpSpPr>
        <p:grpSpPr>
          <a:xfrm rot="0">
            <a:off x="1247775" y="2728911"/>
            <a:ext cx="7791450" cy="6715558"/>
            <a:chOff x="0" y="0"/>
            <a:chExt cx="10388600" cy="8954078"/>
          </a:xfrm>
        </p:grpSpPr>
        <p:sp>
          <p:nvSpPr>
            <p:cNvPr name="Freeform 6" id="6"/>
            <p:cNvSpPr/>
            <p:nvPr/>
          </p:nvSpPr>
          <p:spPr>
            <a:xfrm flipH="false" flipV="false" rot="0">
              <a:off x="12700" y="12700"/>
              <a:ext cx="10363200" cy="8928735"/>
            </a:xfrm>
            <a:custGeom>
              <a:avLst/>
              <a:gdLst/>
              <a:ahLst/>
              <a:cxnLst/>
              <a:rect r="r" b="b" t="t" l="l"/>
              <a:pathLst>
                <a:path h="8928735" w="10363200">
                  <a:moveTo>
                    <a:pt x="0" y="0"/>
                  </a:moveTo>
                  <a:lnTo>
                    <a:pt x="10363200" y="0"/>
                  </a:lnTo>
                  <a:lnTo>
                    <a:pt x="10363200" y="8928735"/>
                  </a:lnTo>
                  <a:lnTo>
                    <a:pt x="0" y="8928735"/>
                  </a:lnTo>
                  <a:close/>
                </a:path>
              </a:pathLst>
            </a:custGeom>
            <a:solidFill>
              <a:srgbClr val="FFFFFF"/>
            </a:solidFill>
          </p:spPr>
        </p:sp>
        <p:sp>
          <p:nvSpPr>
            <p:cNvPr name="Freeform 7" id="7"/>
            <p:cNvSpPr/>
            <p:nvPr/>
          </p:nvSpPr>
          <p:spPr>
            <a:xfrm flipH="false" flipV="false" rot="0">
              <a:off x="0" y="0"/>
              <a:ext cx="10388600" cy="8954135"/>
            </a:xfrm>
            <a:custGeom>
              <a:avLst/>
              <a:gdLst/>
              <a:ahLst/>
              <a:cxnLst/>
              <a:rect r="r" b="b" t="t" l="l"/>
              <a:pathLst>
                <a:path h="8954135" w="10388600">
                  <a:moveTo>
                    <a:pt x="12700" y="0"/>
                  </a:moveTo>
                  <a:lnTo>
                    <a:pt x="10375900" y="0"/>
                  </a:lnTo>
                  <a:cubicBezTo>
                    <a:pt x="10382885" y="0"/>
                    <a:pt x="10388600" y="5715"/>
                    <a:pt x="10388600" y="12700"/>
                  </a:cubicBezTo>
                  <a:lnTo>
                    <a:pt x="10388600" y="8941435"/>
                  </a:lnTo>
                  <a:cubicBezTo>
                    <a:pt x="10388600" y="8948420"/>
                    <a:pt x="10382885" y="8954135"/>
                    <a:pt x="10375900" y="8954135"/>
                  </a:cubicBezTo>
                  <a:lnTo>
                    <a:pt x="12700" y="8954135"/>
                  </a:lnTo>
                  <a:cubicBezTo>
                    <a:pt x="5715" y="8954135"/>
                    <a:pt x="0" y="8948420"/>
                    <a:pt x="0" y="8941435"/>
                  </a:cubicBezTo>
                  <a:lnTo>
                    <a:pt x="0" y="12700"/>
                  </a:lnTo>
                  <a:cubicBezTo>
                    <a:pt x="0" y="5715"/>
                    <a:pt x="5715" y="0"/>
                    <a:pt x="12700" y="0"/>
                  </a:cubicBezTo>
                  <a:moveTo>
                    <a:pt x="12700" y="25400"/>
                  </a:moveTo>
                  <a:lnTo>
                    <a:pt x="12700" y="12700"/>
                  </a:lnTo>
                  <a:lnTo>
                    <a:pt x="25400" y="12700"/>
                  </a:lnTo>
                  <a:lnTo>
                    <a:pt x="25400" y="8941435"/>
                  </a:lnTo>
                  <a:lnTo>
                    <a:pt x="12700" y="8941435"/>
                  </a:lnTo>
                  <a:lnTo>
                    <a:pt x="12700" y="8928735"/>
                  </a:lnTo>
                  <a:lnTo>
                    <a:pt x="10375900" y="8928735"/>
                  </a:lnTo>
                  <a:lnTo>
                    <a:pt x="10375900" y="8941435"/>
                  </a:lnTo>
                  <a:lnTo>
                    <a:pt x="10363200" y="8941435"/>
                  </a:lnTo>
                  <a:lnTo>
                    <a:pt x="10363200" y="12700"/>
                  </a:lnTo>
                  <a:lnTo>
                    <a:pt x="10375900" y="12700"/>
                  </a:lnTo>
                  <a:lnTo>
                    <a:pt x="10375900" y="25400"/>
                  </a:lnTo>
                  <a:lnTo>
                    <a:pt x="12700" y="25400"/>
                  </a:lnTo>
                  <a:close/>
                </a:path>
              </a:pathLst>
            </a:custGeom>
            <a:solidFill>
              <a:srgbClr val="ED7D31"/>
            </a:solidFill>
          </p:spPr>
        </p:sp>
        <p:sp>
          <p:nvSpPr>
            <p:cNvPr name="TextBox 8" id="8"/>
            <p:cNvSpPr txBox="true"/>
            <p:nvPr/>
          </p:nvSpPr>
          <p:spPr>
            <a:xfrm>
              <a:off x="0" y="9525"/>
              <a:ext cx="10388600" cy="8944553"/>
            </a:xfrm>
            <a:prstGeom prst="rect">
              <a:avLst/>
            </a:prstGeom>
          </p:spPr>
          <p:txBody>
            <a:bodyPr anchor="t" rtlCol="false" tIns="50800" lIns="50800" bIns="50800" rIns="50800"/>
            <a:lstStyle/>
            <a:p>
              <a:pPr algn="l" marL="703088" indent="-351544" lvl="1">
                <a:lnSpc>
                  <a:spcPts val="3776"/>
                </a:lnSpc>
                <a:buFont typeface="Arial"/>
                <a:buChar char="•"/>
              </a:pPr>
              <a:r>
                <a:rPr lang="en-US" sz="3885">
                  <a:solidFill>
                    <a:srgbClr val="000000"/>
                  </a:solidFill>
                  <a:latin typeface="Calibri (MS)"/>
                  <a:ea typeface="Calibri (MS)"/>
                  <a:cs typeface="Calibri (MS)"/>
                  <a:sym typeface="Calibri (MS)"/>
                </a:rPr>
                <a:t>Safbwyntiau Gorllewinol o blentyndod</a:t>
              </a:r>
            </a:p>
            <a:p>
              <a:pPr algn="l" marL="703088" indent="-351544" lvl="1">
                <a:lnSpc>
                  <a:spcPts val="3776"/>
                </a:lnSpc>
              </a:pPr>
            </a:p>
            <a:p>
              <a:pPr algn="l" marL="703088" indent="-351544" lvl="1">
                <a:lnSpc>
                  <a:spcPts val="3776"/>
                </a:lnSpc>
                <a:buFont typeface="Arial"/>
                <a:buChar char="•"/>
              </a:pPr>
              <a:r>
                <a:rPr lang="en-US" sz="3885">
                  <a:solidFill>
                    <a:srgbClr val="000000"/>
                  </a:solidFill>
                  <a:latin typeface="Calibri (MS)"/>
                  <a:ea typeface="Calibri (MS)"/>
                  <a:cs typeface="Calibri (MS)"/>
                  <a:sym typeface="Calibri (MS)"/>
                </a:rPr>
                <a:t>Nid oes gan rai gwledydd y modd economaidd i gefnogi'r fframweithiau cyfreithiol, cymdeithasol a diwylliannol sy'n ofynnol i ddeddfu'r CCUHP. Mae'n uchelgeisiol.</a:t>
              </a:r>
            </a:p>
            <a:p>
              <a:pPr algn="l" marL="703088" indent="-351544" lvl="1">
                <a:lnSpc>
                  <a:spcPts val="3776"/>
                </a:lnSpc>
              </a:pPr>
            </a:p>
            <a:p>
              <a:pPr algn="l" marL="703088" indent="-351544" lvl="1">
                <a:lnSpc>
                  <a:spcPts val="3776"/>
                </a:lnSpc>
                <a:buFont typeface="Arial"/>
                <a:buChar char="•"/>
              </a:pPr>
              <a:r>
                <a:rPr lang="en-US" sz="3885">
                  <a:solidFill>
                    <a:srgbClr val="000000"/>
                  </a:solidFill>
                  <a:latin typeface="Calibri (MS)"/>
                  <a:ea typeface="Calibri (MS)"/>
                  <a:cs typeface="Calibri (MS)"/>
                  <a:sym typeface="Calibri (MS)"/>
                </a:rPr>
                <a:t>Wedi arwain at rai i gyfaddawdu mewn rhai gwledydd.</a:t>
              </a:r>
            </a:p>
          </p:txBody>
        </p:sp>
      </p:grpSp>
      <p:grpSp>
        <p:nvGrpSpPr>
          <p:cNvPr name="Group 9" id="9"/>
          <p:cNvGrpSpPr/>
          <p:nvPr/>
        </p:nvGrpSpPr>
        <p:grpSpPr>
          <a:xfrm rot="0">
            <a:off x="9248775" y="2728911"/>
            <a:ext cx="7791450" cy="6715558"/>
            <a:chOff x="0" y="0"/>
            <a:chExt cx="10388600" cy="8954078"/>
          </a:xfrm>
        </p:grpSpPr>
        <p:sp>
          <p:nvSpPr>
            <p:cNvPr name="Freeform 10" id="10"/>
            <p:cNvSpPr/>
            <p:nvPr/>
          </p:nvSpPr>
          <p:spPr>
            <a:xfrm flipH="false" flipV="false" rot="0">
              <a:off x="12700" y="12700"/>
              <a:ext cx="10363200" cy="8928735"/>
            </a:xfrm>
            <a:custGeom>
              <a:avLst/>
              <a:gdLst/>
              <a:ahLst/>
              <a:cxnLst/>
              <a:rect r="r" b="b" t="t" l="l"/>
              <a:pathLst>
                <a:path h="8928735" w="10363200">
                  <a:moveTo>
                    <a:pt x="0" y="0"/>
                  </a:moveTo>
                  <a:lnTo>
                    <a:pt x="10363200" y="0"/>
                  </a:lnTo>
                  <a:lnTo>
                    <a:pt x="10363200" y="8928735"/>
                  </a:lnTo>
                  <a:lnTo>
                    <a:pt x="0" y="8928735"/>
                  </a:lnTo>
                  <a:close/>
                </a:path>
              </a:pathLst>
            </a:custGeom>
            <a:solidFill>
              <a:srgbClr val="FFFFFF"/>
            </a:solidFill>
          </p:spPr>
        </p:sp>
        <p:sp>
          <p:nvSpPr>
            <p:cNvPr name="Freeform 11" id="11"/>
            <p:cNvSpPr/>
            <p:nvPr/>
          </p:nvSpPr>
          <p:spPr>
            <a:xfrm flipH="false" flipV="false" rot="0">
              <a:off x="0" y="0"/>
              <a:ext cx="10388600" cy="8954135"/>
            </a:xfrm>
            <a:custGeom>
              <a:avLst/>
              <a:gdLst/>
              <a:ahLst/>
              <a:cxnLst/>
              <a:rect r="r" b="b" t="t" l="l"/>
              <a:pathLst>
                <a:path h="8954135" w="10388600">
                  <a:moveTo>
                    <a:pt x="12700" y="0"/>
                  </a:moveTo>
                  <a:lnTo>
                    <a:pt x="10375900" y="0"/>
                  </a:lnTo>
                  <a:cubicBezTo>
                    <a:pt x="10382885" y="0"/>
                    <a:pt x="10388600" y="5715"/>
                    <a:pt x="10388600" y="12700"/>
                  </a:cubicBezTo>
                  <a:lnTo>
                    <a:pt x="10388600" y="8941435"/>
                  </a:lnTo>
                  <a:cubicBezTo>
                    <a:pt x="10388600" y="8948420"/>
                    <a:pt x="10382885" y="8954135"/>
                    <a:pt x="10375900" y="8954135"/>
                  </a:cubicBezTo>
                  <a:lnTo>
                    <a:pt x="12700" y="8954135"/>
                  </a:lnTo>
                  <a:cubicBezTo>
                    <a:pt x="5715" y="8954135"/>
                    <a:pt x="0" y="8948420"/>
                    <a:pt x="0" y="8941435"/>
                  </a:cubicBezTo>
                  <a:lnTo>
                    <a:pt x="0" y="12700"/>
                  </a:lnTo>
                  <a:cubicBezTo>
                    <a:pt x="0" y="5715"/>
                    <a:pt x="5715" y="0"/>
                    <a:pt x="12700" y="0"/>
                  </a:cubicBezTo>
                  <a:moveTo>
                    <a:pt x="12700" y="25400"/>
                  </a:moveTo>
                  <a:lnTo>
                    <a:pt x="12700" y="12700"/>
                  </a:lnTo>
                  <a:lnTo>
                    <a:pt x="25400" y="12700"/>
                  </a:lnTo>
                  <a:lnTo>
                    <a:pt x="25400" y="8941435"/>
                  </a:lnTo>
                  <a:lnTo>
                    <a:pt x="12700" y="8941435"/>
                  </a:lnTo>
                  <a:lnTo>
                    <a:pt x="12700" y="8928735"/>
                  </a:lnTo>
                  <a:lnTo>
                    <a:pt x="10375900" y="8928735"/>
                  </a:lnTo>
                  <a:lnTo>
                    <a:pt x="10375900" y="8941435"/>
                  </a:lnTo>
                  <a:lnTo>
                    <a:pt x="10363200" y="8941435"/>
                  </a:lnTo>
                  <a:lnTo>
                    <a:pt x="10363200" y="12700"/>
                  </a:lnTo>
                  <a:lnTo>
                    <a:pt x="10375900" y="12700"/>
                  </a:lnTo>
                  <a:lnTo>
                    <a:pt x="10375900" y="25400"/>
                  </a:lnTo>
                  <a:lnTo>
                    <a:pt x="12700" y="25400"/>
                  </a:lnTo>
                  <a:close/>
                </a:path>
              </a:pathLst>
            </a:custGeom>
            <a:solidFill>
              <a:srgbClr val="FFC000"/>
            </a:solidFill>
          </p:spPr>
        </p:sp>
        <p:sp>
          <p:nvSpPr>
            <p:cNvPr name="TextBox 12" id="12"/>
            <p:cNvSpPr txBox="true"/>
            <p:nvPr/>
          </p:nvSpPr>
          <p:spPr>
            <a:xfrm>
              <a:off x="0" y="9525"/>
              <a:ext cx="10388600" cy="8944553"/>
            </a:xfrm>
            <a:prstGeom prst="rect">
              <a:avLst/>
            </a:prstGeom>
          </p:spPr>
          <p:txBody>
            <a:bodyPr anchor="t" rtlCol="false" tIns="50800" lIns="50800" bIns="50800" rIns="50800"/>
            <a:lstStyle/>
            <a:p>
              <a:pPr algn="l" marL="703088" indent="-351544" lvl="1">
                <a:lnSpc>
                  <a:spcPts val="3776"/>
                </a:lnSpc>
                <a:buFont typeface="Arial"/>
                <a:buChar char="•"/>
              </a:pPr>
              <a:r>
                <a:rPr lang="en-US" sz="3885">
                  <a:solidFill>
                    <a:srgbClr val="000000"/>
                  </a:solidFill>
                  <a:latin typeface="Calibri (MS)"/>
                  <a:ea typeface="Calibri (MS)"/>
                  <a:cs typeface="Calibri (MS)"/>
                  <a:sym typeface="Calibri (MS)"/>
                </a:rPr>
                <a:t>Westernised views of childhood </a:t>
              </a:r>
            </a:p>
            <a:p>
              <a:pPr algn="l" marL="703088" indent="-351544" lvl="1">
                <a:lnSpc>
                  <a:spcPts val="3776"/>
                </a:lnSpc>
              </a:pPr>
            </a:p>
            <a:p>
              <a:pPr algn="l" marL="703088" indent="-351544" lvl="1">
                <a:lnSpc>
                  <a:spcPts val="3776"/>
                </a:lnSpc>
                <a:buFont typeface="Arial"/>
                <a:buChar char="•"/>
              </a:pPr>
              <a:r>
                <a:rPr lang="en-US" sz="3885">
                  <a:solidFill>
                    <a:srgbClr val="000000"/>
                  </a:solidFill>
                  <a:latin typeface="Calibri (MS)"/>
                  <a:ea typeface="Calibri (MS)"/>
                  <a:cs typeface="Calibri (MS)"/>
                  <a:sym typeface="Calibri (MS)"/>
                </a:rPr>
                <a:t>Some countries do not have the economic means to support the legal, social and cultural frameworks required to enact the UNCRC. It becomes aspirational. </a:t>
              </a:r>
            </a:p>
            <a:p>
              <a:pPr algn="l" marL="703088" indent="-351544" lvl="1">
                <a:lnSpc>
                  <a:spcPts val="3776"/>
                </a:lnSpc>
              </a:pPr>
            </a:p>
            <a:p>
              <a:pPr algn="l" marL="703088" indent="-351544" lvl="1">
                <a:lnSpc>
                  <a:spcPts val="3776"/>
                </a:lnSpc>
                <a:buFont typeface="Arial"/>
                <a:buChar char="•"/>
              </a:pPr>
              <a:r>
                <a:rPr lang="en-US" sz="3885">
                  <a:solidFill>
                    <a:srgbClr val="000000"/>
                  </a:solidFill>
                  <a:latin typeface="Calibri (MS)"/>
                  <a:ea typeface="Calibri (MS)"/>
                  <a:cs typeface="Calibri (MS)"/>
                  <a:sym typeface="Calibri (MS)"/>
                </a:rPr>
                <a:t>Has led to some compromised stances in some countries. </a:t>
              </a:r>
            </a:p>
          </p:txBody>
        </p:sp>
      </p:grpSp>
    </p:spTree>
  </p:cSld>
  <p:clrMapOvr>
    <a:masterClrMapping/>
  </p:clrMapOvr>
</p:sld>
</file>

<file path=ppt/slides/slide8.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66675"/>
              <a:ext cx="21031200" cy="2717801"/>
            </a:xfrm>
            <a:prstGeom prst="rect">
              <a:avLst/>
            </a:prstGeom>
          </p:spPr>
          <p:txBody>
            <a:bodyPr anchor="ctr" rtlCol="false" tIns="0" lIns="0" bIns="0" rIns="0"/>
            <a:lstStyle/>
            <a:p>
              <a:pPr algn="ctr">
                <a:lnSpc>
                  <a:spcPts val="7128"/>
                </a:lnSpc>
              </a:pPr>
              <a:r>
                <a:rPr lang="en-US" sz="6600">
                  <a:solidFill>
                    <a:srgbClr val="FFFFFF"/>
                  </a:solidFill>
                  <a:latin typeface="Calibri (MS) Light"/>
                  <a:ea typeface="Calibri (MS) Light"/>
                  <a:cs typeface="Calibri (MS) Light"/>
                  <a:sym typeface="Calibri (MS) Light"/>
                </a:rPr>
                <a:t>Ydy Hawliau’n Ddigon…?</a:t>
              </a:r>
            </a:p>
            <a:p>
              <a:pPr algn="ctr">
                <a:lnSpc>
                  <a:spcPts val="7128"/>
                </a:lnSpc>
              </a:pPr>
              <a:r>
                <a:rPr lang="en-US" sz="6600">
                  <a:solidFill>
                    <a:srgbClr val="FFFFFF"/>
                  </a:solidFill>
                  <a:latin typeface="Calibri (MS) Light"/>
                  <a:ea typeface="Calibri (MS) Light"/>
                  <a:cs typeface="Calibri (MS) Light"/>
                  <a:sym typeface="Calibri (MS) Light"/>
                </a:rPr>
                <a:t>Rights are not enough…?</a:t>
              </a:r>
            </a:p>
          </p:txBody>
        </p:sp>
      </p:grpSp>
      <p:grpSp>
        <p:nvGrpSpPr>
          <p:cNvPr name="Group 5" id="5"/>
          <p:cNvGrpSpPr/>
          <p:nvPr/>
        </p:nvGrpSpPr>
        <p:grpSpPr>
          <a:xfrm rot="0">
            <a:off x="1247775" y="2728912"/>
            <a:ext cx="7791450" cy="6546057"/>
            <a:chOff x="0" y="0"/>
            <a:chExt cx="10388600" cy="8728076"/>
          </a:xfrm>
        </p:grpSpPr>
        <p:sp>
          <p:nvSpPr>
            <p:cNvPr name="Freeform 6" id="6"/>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FFFFFF"/>
            </a:solidFill>
          </p:spPr>
        </p:sp>
        <p:sp>
          <p:nvSpPr>
            <p:cNvPr name="Freeform 7" id="7"/>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ED7D31"/>
            </a:solidFill>
          </p:spPr>
        </p:sp>
        <p:sp>
          <p:nvSpPr>
            <p:cNvPr name="TextBox 8" id="8"/>
            <p:cNvSpPr txBox="true"/>
            <p:nvPr/>
          </p:nvSpPr>
          <p:spPr>
            <a:xfrm>
              <a:off x="0" y="-28575"/>
              <a:ext cx="10388600" cy="8756651"/>
            </a:xfrm>
            <a:prstGeom prst="rect">
              <a:avLst/>
            </a:prstGeom>
          </p:spPr>
          <p:txBody>
            <a:bodyPr anchor="t" rtlCol="false" tIns="50800" lIns="50800" bIns="50800" rIns="50800"/>
            <a:lstStyle/>
            <a:p>
              <a:pPr algn="l" marL="703088" indent="-351544" lvl="1">
                <a:lnSpc>
                  <a:spcPts val="4195"/>
                </a:lnSpc>
                <a:buFont typeface="Arial"/>
                <a:buChar char="•"/>
              </a:pPr>
              <a:r>
                <a:rPr lang="en-US" sz="3885">
                  <a:solidFill>
                    <a:srgbClr val="000000"/>
                  </a:solidFill>
                  <a:latin typeface="Calibri (MS)"/>
                  <a:ea typeface="Calibri (MS)"/>
                  <a:cs typeface="Calibri (MS)"/>
                  <a:sym typeface="Calibri (MS)"/>
                </a:rPr>
                <a:t>Gwahaniaethu mewn cymdeithas</a:t>
              </a:r>
            </a:p>
            <a:p>
              <a:pPr algn="l" marL="703088" indent="-351544" lvl="1">
                <a:lnSpc>
                  <a:spcPts val="4195"/>
                </a:lnSpc>
              </a:pPr>
            </a:p>
            <a:p>
              <a:pPr algn="l" marL="703088" indent="-351544" lvl="1">
                <a:lnSpc>
                  <a:spcPts val="4195"/>
                </a:lnSpc>
                <a:buFont typeface="Arial"/>
                <a:buChar char="•"/>
              </a:pPr>
              <a:r>
                <a:rPr lang="en-US" sz="3885">
                  <a:solidFill>
                    <a:srgbClr val="000000"/>
                  </a:solidFill>
                  <a:latin typeface="Calibri (MS)"/>
                  <a:ea typeface="Calibri (MS)"/>
                  <a:cs typeface="Calibri (MS)"/>
                  <a:sym typeface="Calibri (MS)"/>
                </a:rPr>
                <a:t>Materion strwythurol sy’n arwain at eithrio cymdeithasol</a:t>
              </a:r>
            </a:p>
            <a:p>
              <a:pPr algn="l" marL="703088" indent="-351544" lvl="1">
                <a:lnSpc>
                  <a:spcPts val="4195"/>
                </a:lnSpc>
              </a:pPr>
            </a:p>
            <a:p>
              <a:pPr algn="l" marL="703088" indent="-351544" lvl="1">
                <a:lnSpc>
                  <a:spcPts val="4195"/>
                </a:lnSpc>
                <a:buFont typeface="Arial"/>
                <a:buChar char="•"/>
              </a:pPr>
              <a:r>
                <a:rPr lang="en-US" sz="3885">
                  <a:solidFill>
                    <a:srgbClr val="000000"/>
                  </a:solidFill>
                  <a:latin typeface="Calibri (MS)"/>
                  <a:ea typeface="Calibri (MS)"/>
                  <a:cs typeface="Calibri (MS)"/>
                  <a:sym typeface="Calibri (MS)"/>
                </a:rPr>
                <a:t>Mae hawliau yn gysylltiedig yn sylfaenol â sefyllfa di-bwer plant, bregusrwydd economaidd a diffyg cydnabyddiaeth wleidyddol</a:t>
              </a:r>
            </a:p>
          </p:txBody>
        </p:sp>
      </p:grpSp>
      <p:grpSp>
        <p:nvGrpSpPr>
          <p:cNvPr name="Group 9" id="9"/>
          <p:cNvGrpSpPr/>
          <p:nvPr/>
        </p:nvGrpSpPr>
        <p:grpSpPr>
          <a:xfrm rot="0">
            <a:off x="9248775" y="2728912"/>
            <a:ext cx="7791450" cy="6546057"/>
            <a:chOff x="0" y="0"/>
            <a:chExt cx="10388600" cy="8728076"/>
          </a:xfrm>
        </p:grpSpPr>
        <p:sp>
          <p:nvSpPr>
            <p:cNvPr name="Freeform 10" id="10"/>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FFFFFF"/>
            </a:solidFill>
          </p:spPr>
        </p:sp>
        <p:sp>
          <p:nvSpPr>
            <p:cNvPr name="Freeform 11" id="11"/>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C000"/>
            </a:solidFill>
          </p:spPr>
        </p:sp>
        <p:sp>
          <p:nvSpPr>
            <p:cNvPr name="TextBox 12" id="12"/>
            <p:cNvSpPr txBox="true"/>
            <p:nvPr/>
          </p:nvSpPr>
          <p:spPr>
            <a:xfrm>
              <a:off x="0" y="-28575"/>
              <a:ext cx="10388600" cy="8756651"/>
            </a:xfrm>
            <a:prstGeom prst="rect">
              <a:avLst/>
            </a:prstGeom>
          </p:spPr>
          <p:txBody>
            <a:bodyPr anchor="t" rtlCol="false" tIns="50800" lIns="50800" bIns="50800" rIns="50800"/>
            <a:lstStyle/>
            <a:p>
              <a:pPr algn="l" marL="703088" indent="-351544" lvl="1">
                <a:lnSpc>
                  <a:spcPts val="4195"/>
                </a:lnSpc>
                <a:buFont typeface="Arial"/>
                <a:buChar char="•"/>
              </a:pPr>
              <a:r>
                <a:rPr lang="en-US" sz="3885">
                  <a:solidFill>
                    <a:srgbClr val="000000"/>
                  </a:solidFill>
                  <a:latin typeface="Calibri (MS)"/>
                  <a:ea typeface="Calibri (MS)"/>
                  <a:cs typeface="Calibri (MS)"/>
                  <a:sym typeface="Calibri (MS)"/>
                </a:rPr>
                <a:t>Discrimination in society</a:t>
              </a:r>
            </a:p>
            <a:p>
              <a:pPr algn="l" marL="703088" indent="-351544" lvl="1">
                <a:lnSpc>
                  <a:spcPts val="4195"/>
                </a:lnSpc>
              </a:pPr>
            </a:p>
            <a:p>
              <a:pPr algn="l" marL="703088" indent="-351544" lvl="1">
                <a:lnSpc>
                  <a:spcPts val="4195"/>
                </a:lnSpc>
                <a:buFont typeface="Arial"/>
                <a:buChar char="•"/>
              </a:pPr>
              <a:r>
                <a:rPr lang="en-US" sz="3885">
                  <a:solidFill>
                    <a:srgbClr val="000000"/>
                  </a:solidFill>
                  <a:latin typeface="Calibri (MS)"/>
                  <a:ea typeface="Calibri (MS)"/>
                  <a:cs typeface="Calibri (MS)"/>
                  <a:sym typeface="Calibri (MS)"/>
                </a:rPr>
                <a:t>Structural issues of social exclusion</a:t>
              </a:r>
            </a:p>
            <a:p>
              <a:pPr algn="l" marL="703088" indent="-351544" lvl="1">
                <a:lnSpc>
                  <a:spcPts val="4195"/>
                </a:lnSpc>
              </a:pPr>
            </a:p>
            <a:p>
              <a:pPr algn="l" marL="703088" indent="-351544" lvl="1">
                <a:lnSpc>
                  <a:spcPts val="4195"/>
                </a:lnSpc>
                <a:buFont typeface="Arial"/>
                <a:buChar char="•"/>
              </a:pPr>
              <a:r>
                <a:rPr lang="en-US" sz="3885">
                  <a:solidFill>
                    <a:srgbClr val="000000"/>
                  </a:solidFill>
                  <a:latin typeface="Calibri (MS)"/>
                  <a:ea typeface="Calibri (MS)"/>
                  <a:cs typeface="Calibri (MS)"/>
                  <a:sym typeface="Calibri (MS)"/>
                </a:rPr>
                <a:t>Rights are inherently linked to children’s powerlessness, economic vulnerability and lack of political acknowledgement</a:t>
              </a:r>
            </a:p>
          </p:txBody>
        </p:sp>
      </p:grpSp>
    </p:spTree>
  </p:cSld>
  <p:clrMapOvr>
    <a:masterClrMapping/>
  </p:clrMapOvr>
</p:sld>
</file>

<file path=ppt/slides/slide9.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118197"/>
            <a:ext cx="15773400" cy="1988344"/>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66675"/>
              <a:ext cx="21031200" cy="2717801"/>
            </a:xfrm>
            <a:prstGeom prst="rect">
              <a:avLst/>
            </a:prstGeom>
          </p:spPr>
          <p:txBody>
            <a:bodyPr anchor="ctr" rtlCol="false" tIns="0" lIns="0" bIns="0" rIns="0"/>
            <a:lstStyle/>
            <a:p>
              <a:pPr algn="ctr">
                <a:lnSpc>
                  <a:spcPts val="7128"/>
                </a:lnSpc>
              </a:pPr>
              <a:r>
                <a:rPr lang="en-US" sz="6600" i="true">
                  <a:solidFill>
                    <a:srgbClr val="FFFFFF"/>
                  </a:solidFill>
                  <a:latin typeface="Calibri (MS) Light Italics"/>
                  <a:ea typeface="Calibri (MS) Light Italics"/>
                  <a:cs typeface="Calibri (MS) Light Italics"/>
                  <a:sym typeface="Calibri (MS) Light Italics"/>
                </a:rPr>
                <a:t>Hawliau a Chynhwysiant</a:t>
              </a:r>
            </a:p>
            <a:p>
              <a:pPr algn="ctr">
                <a:lnSpc>
                  <a:spcPts val="7128"/>
                </a:lnSpc>
              </a:pPr>
              <a:r>
                <a:rPr lang="en-US" sz="6600">
                  <a:solidFill>
                    <a:srgbClr val="FFFFFF"/>
                  </a:solidFill>
                  <a:latin typeface="Calibri (MS) Light"/>
                  <a:ea typeface="Calibri (MS) Light"/>
                  <a:cs typeface="Calibri (MS) Light"/>
                  <a:sym typeface="Calibri (MS) Light"/>
                </a:rPr>
                <a:t>Rights and Inclusion</a:t>
              </a:r>
            </a:p>
          </p:txBody>
        </p:sp>
      </p:grpSp>
      <p:grpSp>
        <p:nvGrpSpPr>
          <p:cNvPr name="Group 5" id="5"/>
          <p:cNvGrpSpPr/>
          <p:nvPr/>
        </p:nvGrpSpPr>
        <p:grpSpPr>
          <a:xfrm rot="0">
            <a:off x="1514475" y="2345748"/>
            <a:ext cx="15065086" cy="6613814"/>
            <a:chOff x="0" y="0"/>
            <a:chExt cx="20086782" cy="8818418"/>
          </a:xfrm>
        </p:grpSpPr>
        <p:sp>
          <p:nvSpPr>
            <p:cNvPr name="Freeform 6" id="6"/>
            <p:cNvSpPr/>
            <p:nvPr/>
          </p:nvSpPr>
          <p:spPr>
            <a:xfrm flipH="false" flipV="false" rot="0">
              <a:off x="12700" y="12700"/>
              <a:ext cx="20061301" cy="10039985"/>
            </a:xfrm>
            <a:custGeom>
              <a:avLst/>
              <a:gdLst/>
              <a:ahLst/>
              <a:cxnLst/>
              <a:rect r="r" b="b" t="t" l="l"/>
              <a:pathLst>
                <a:path h="10039985" w="20061301">
                  <a:moveTo>
                    <a:pt x="0" y="1465580"/>
                  </a:moveTo>
                  <a:cubicBezTo>
                    <a:pt x="0" y="656082"/>
                    <a:pt x="657225" y="0"/>
                    <a:pt x="1467866" y="0"/>
                  </a:cubicBezTo>
                  <a:lnTo>
                    <a:pt x="11702415" y="0"/>
                  </a:lnTo>
                  <a:lnTo>
                    <a:pt x="16717772" y="0"/>
                  </a:lnTo>
                  <a:lnTo>
                    <a:pt x="18593436" y="0"/>
                  </a:lnTo>
                  <a:cubicBezTo>
                    <a:pt x="19404076" y="0"/>
                    <a:pt x="20061301" y="656082"/>
                    <a:pt x="20061301" y="1465580"/>
                  </a:cubicBezTo>
                  <a:lnTo>
                    <a:pt x="20061301" y="5129276"/>
                  </a:lnTo>
                  <a:lnTo>
                    <a:pt x="20061301" y="7327519"/>
                  </a:lnTo>
                  <a:cubicBezTo>
                    <a:pt x="20061301" y="8136889"/>
                    <a:pt x="19404076" y="8793099"/>
                    <a:pt x="18593436" y="8793099"/>
                  </a:cubicBezTo>
                  <a:lnTo>
                    <a:pt x="16717772" y="8793099"/>
                  </a:lnTo>
                  <a:lnTo>
                    <a:pt x="10395585" y="10039985"/>
                  </a:lnTo>
                  <a:lnTo>
                    <a:pt x="11702415" y="8793099"/>
                  </a:lnTo>
                  <a:lnTo>
                    <a:pt x="1467866" y="8793099"/>
                  </a:lnTo>
                  <a:cubicBezTo>
                    <a:pt x="657225" y="8792972"/>
                    <a:pt x="0" y="8136890"/>
                    <a:pt x="0" y="7327519"/>
                  </a:cubicBezTo>
                  <a:lnTo>
                    <a:pt x="0" y="5129276"/>
                  </a:lnTo>
                  <a:close/>
                </a:path>
              </a:pathLst>
            </a:custGeom>
            <a:solidFill>
              <a:srgbClr val="ED7D31"/>
            </a:solidFill>
          </p:spPr>
        </p:sp>
        <p:sp>
          <p:nvSpPr>
            <p:cNvPr name="Freeform 7" id="7"/>
            <p:cNvSpPr/>
            <p:nvPr/>
          </p:nvSpPr>
          <p:spPr>
            <a:xfrm flipH="false" flipV="false" rot="0">
              <a:off x="0" y="0"/>
              <a:ext cx="20086701" cy="10066274"/>
            </a:xfrm>
            <a:custGeom>
              <a:avLst/>
              <a:gdLst/>
              <a:ahLst/>
              <a:cxnLst/>
              <a:rect r="r" b="b" t="t" l="l"/>
              <a:pathLst>
                <a:path h="10066274" w="20086701">
                  <a:moveTo>
                    <a:pt x="0" y="1478280"/>
                  </a:moveTo>
                  <a:cubicBezTo>
                    <a:pt x="0" y="661797"/>
                    <a:pt x="662940" y="0"/>
                    <a:pt x="1480566" y="0"/>
                  </a:cubicBezTo>
                  <a:lnTo>
                    <a:pt x="11715115" y="0"/>
                  </a:lnTo>
                  <a:lnTo>
                    <a:pt x="11715115" y="12700"/>
                  </a:lnTo>
                  <a:lnTo>
                    <a:pt x="11715115" y="0"/>
                  </a:lnTo>
                  <a:lnTo>
                    <a:pt x="11715115" y="12700"/>
                  </a:lnTo>
                  <a:lnTo>
                    <a:pt x="11715115" y="0"/>
                  </a:lnTo>
                  <a:lnTo>
                    <a:pt x="16730472" y="0"/>
                  </a:lnTo>
                  <a:lnTo>
                    <a:pt x="16730472" y="12700"/>
                  </a:lnTo>
                  <a:lnTo>
                    <a:pt x="16730472" y="0"/>
                  </a:lnTo>
                  <a:lnTo>
                    <a:pt x="18606136" y="0"/>
                  </a:lnTo>
                  <a:lnTo>
                    <a:pt x="18606136" y="12700"/>
                  </a:lnTo>
                  <a:lnTo>
                    <a:pt x="18606136" y="0"/>
                  </a:lnTo>
                  <a:cubicBezTo>
                    <a:pt x="19423889" y="0"/>
                    <a:pt x="20086701" y="661797"/>
                    <a:pt x="20086701" y="1478280"/>
                  </a:cubicBezTo>
                  <a:lnTo>
                    <a:pt x="20074001" y="1478280"/>
                  </a:lnTo>
                  <a:lnTo>
                    <a:pt x="20086701" y="1478280"/>
                  </a:lnTo>
                  <a:lnTo>
                    <a:pt x="20086701" y="5141976"/>
                  </a:lnTo>
                  <a:lnTo>
                    <a:pt x="20074001" y="5141976"/>
                  </a:lnTo>
                  <a:lnTo>
                    <a:pt x="20074001" y="5129276"/>
                  </a:lnTo>
                  <a:cubicBezTo>
                    <a:pt x="20080987" y="5129276"/>
                    <a:pt x="20086701" y="5134991"/>
                    <a:pt x="20086701" y="5141976"/>
                  </a:cubicBezTo>
                  <a:lnTo>
                    <a:pt x="20086701" y="7340219"/>
                  </a:lnTo>
                  <a:lnTo>
                    <a:pt x="20074001" y="7340219"/>
                  </a:lnTo>
                  <a:lnTo>
                    <a:pt x="20061301" y="7340219"/>
                  </a:lnTo>
                  <a:lnTo>
                    <a:pt x="20074001" y="7340219"/>
                  </a:lnTo>
                  <a:lnTo>
                    <a:pt x="20086701" y="7340219"/>
                  </a:lnTo>
                  <a:cubicBezTo>
                    <a:pt x="20086701" y="8156701"/>
                    <a:pt x="19423762" y="8818499"/>
                    <a:pt x="18606136" y="8818499"/>
                  </a:cubicBezTo>
                  <a:lnTo>
                    <a:pt x="18606136" y="8805799"/>
                  </a:lnTo>
                  <a:lnTo>
                    <a:pt x="18606136" y="8818499"/>
                  </a:lnTo>
                  <a:lnTo>
                    <a:pt x="16730472" y="8818499"/>
                  </a:lnTo>
                  <a:lnTo>
                    <a:pt x="16730472" y="8805799"/>
                  </a:lnTo>
                  <a:lnTo>
                    <a:pt x="16732886" y="8818245"/>
                  </a:lnTo>
                  <a:lnTo>
                    <a:pt x="10410698" y="10065131"/>
                  </a:lnTo>
                  <a:cubicBezTo>
                    <a:pt x="10405110" y="10066274"/>
                    <a:pt x="10399522" y="10063480"/>
                    <a:pt x="10396982" y="10058526"/>
                  </a:cubicBezTo>
                  <a:cubicBezTo>
                    <a:pt x="10394442" y="10053574"/>
                    <a:pt x="10395458" y="10047350"/>
                    <a:pt x="10399522" y="10043540"/>
                  </a:cubicBezTo>
                  <a:lnTo>
                    <a:pt x="11706352" y="8796655"/>
                  </a:lnTo>
                  <a:lnTo>
                    <a:pt x="11715115" y="8805799"/>
                  </a:lnTo>
                  <a:lnTo>
                    <a:pt x="11715115" y="8818499"/>
                  </a:lnTo>
                  <a:lnTo>
                    <a:pt x="1480566" y="8818499"/>
                  </a:lnTo>
                  <a:lnTo>
                    <a:pt x="1480566" y="8805799"/>
                  </a:lnTo>
                  <a:lnTo>
                    <a:pt x="1480566" y="8818499"/>
                  </a:lnTo>
                  <a:cubicBezTo>
                    <a:pt x="662940" y="8818372"/>
                    <a:pt x="0" y="8156575"/>
                    <a:pt x="0" y="7340219"/>
                  </a:cubicBezTo>
                  <a:lnTo>
                    <a:pt x="12700" y="7340219"/>
                  </a:lnTo>
                  <a:lnTo>
                    <a:pt x="25400" y="7340219"/>
                  </a:lnTo>
                  <a:lnTo>
                    <a:pt x="12700" y="7340219"/>
                  </a:lnTo>
                  <a:lnTo>
                    <a:pt x="0" y="7340219"/>
                  </a:lnTo>
                  <a:lnTo>
                    <a:pt x="0" y="5141976"/>
                  </a:lnTo>
                  <a:cubicBezTo>
                    <a:pt x="0" y="5134991"/>
                    <a:pt x="5715" y="5129276"/>
                    <a:pt x="12700" y="5129276"/>
                  </a:cubicBezTo>
                  <a:lnTo>
                    <a:pt x="12700" y="5141976"/>
                  </a:lnTo>
                  <a:lnTo>
                    <a:pt x="0" y="5141976"/>
                  </a:lnTo>
                  <a:lnTo>
                    <a:pt x="0" y="1478280"/>
                  </a:lnTo>
                  <a:lnTo>
                    <a:pt x="12700" y="1478280"/>
                  </a:lnTo>
                  <a:lnTo>
                    <a:pt x="0" y="1478280"/>
                  </a:lnTo>
                  <a:moveTo>
                    <a:pt x="25400" y="1478280"/>
                  </a:moveTo>
                  <a:lnTo>
                    <a:pt x="25400" y="5141976"/>
                  </a:lnTo>
                  <a:cubicBezTo>
                    <a:pt x="25400" y="5148961"/>
                    <a:pt x="19685" y="5154676"/>
                    <a:pt x="12700" y="5154676"/>
                  </a:cubicBezTo>
                  <a:lnTo>
                    <a:pt x="12700" y="5141976"/>
                  </a:lnTo>
                  <a:lnTo>
                    <a:pt x="25400" y="5141976"/>
                  </a:lnTo>
                  <a:lnTo>
                    <a:pt x="25400" y="7340219"/>
                  </a:lnTo>
                  <a:cubicBezTo>
                    <a:pt x="25400" y="7347203"/>
                    <a:pt x="19685" y="7352919"/>
                    <a:pt x="12700" y="7352919"/>
                  </a:cubicBezTo>
                  <a:cubicBezTo>
                    <a:pt x="5715" y="7352919"/>
                    <a:pt x="0" y="7347203"/>
                    <a:pt x="0" y="7340219"/>
                  </a:cubicBezTo>
                  <a:cubicBezTo>
                    <a:pt x="0" y="7333234"/>
                    <a:pt x="5715" y="7327519"/>
                    <a:pt x="12700" y="7327519"/>
                  </a:cubicBezTo>
                  <a:cubicBezTo>
                    <a:pt x="19685" y="7327519"/>
                    <a:pt x="25400" y="7333234"/>
                    <a:pt x="25400" y="7340219"/>
                  </a:cubicBezTo>
                  <a:cubicBezTo>
                    <a:pt x="25400" y="8142605"/>
                    <a:pt x="676910" y="8793099"/>
                    <a:pt x="1480566" y="8793099"/>
                  </a:cubicBezTo>
                  <a:lnTo>
                    <a:pt x="11715115" y="8793099"/>
                  </a:lnTo>
                  <a:cubicBezTo>
                    <a:pt x="11720322" y="8793099"/>
                    <a:pt x="11725022" y="8796274"/>
                    <a:pt x="11726926" y="8801100"/>
                  </a:cubicBezTo>
                  <a:cubicBezTo>
                    <a:pt x="11728831" y="8805925"/>
                    <a:pt x="11727688" y="8811387"/>
                    <a:pt x="11723878" y="8815070"/>
                  </a:cubicBezTo>
                  <a:lnTo>
                    <a:pt x="10417048" y="10061956"/>
                  </a:lnTo>
                  <a:lnTo>
                    <a:pt x="10408285" y="10052812"/>
                  </a:lnTo>
                  <a:lnTo>
                    <a:pt x="10405872" y="10040365"/>
                  </a:lnTo>
                  <a:lnTo>
                    <a:pt x="16728060" y="8793480"/>
                  </a:lnTo>
                  <a:cubicBezTo>
                    <a:pt x="16728821" y="8793352"/>
                    <a:pt x="16729711" y="8793225"/>
                    <a:pt x="16730472" y="8793225"/>
                  </a:cubicBezTo>
                  <a:lnTo>
                    <a:pt x="18606136" y="8793225"/>
                  </a:lnTo>
                  <a:cubicBezTo>
                    <a:pt x="19409790" y="8793225"/>
                    <a:pt x="20061301" y="8142732"/>
                    <a:pt x="20061301" y="7340346"/>
                  </a:cubicBezTo>
                  <a:cubicBezTo>
                    <a:pt x="20061301" y="7333361"/>
                    <a:pt x="20067017" y="7327646"/>
                    <a:pt x="20074001" y="7327646"/>
                  </a:cubicBezTo>
                  <a:cubicBezTo>
                    <a:pt x="20080987" y="7327646"/>
                    <a:pt x="20086701" y="7333361"/>
                    <a:pt x="20086701" y="7340346"/>
                  </a:cubicBezTo>
                  <a:cubicBezTo>
                    <a:pt x="20086701" y="7347331"/>
                    <a:pt x="20080987" y="7353046"/>
                    <a:pt x="20074001" y="7353046"/>
                  </a:cubicBezTo>
                  <a:cubicBezTo>
                    <a:pt x="20067017" y="7353046"/>
                    <a:pt x="20061301" y="7347331"/>
                    <a:pt x="20061301" y="7340346"/>
                  </a:cubicBezTo>
                  <a:lnTo>
                    <a:pt x="20061301" y="5141976"/>
                  </a:lnTo>
                  <a:lnTo>
                    <a:pt x="20074001" y="5141976"/>
                  </a:lnTo>
                  <a:lnTo>
                    <a:pt x="20074001" y="5154676"/>
                  </a:lnTo>
                  <a:cubicBezTo>
                    <a:pt x="20067017" y="5154676"/>
                    <a:pt x="20061301" y="5148961"/>
                    <a:pt x="20061301" y="5141976"/>
                  </a:cubicBezTo>
                  <a:lnTo>
                    <a:pt x="20061301" y="1478280"/>
                  </a:lnTo>
                  <a:cubicBezTo>
                    <a:pt x="20061301" y="675894"/>
                    <a:pt x="19409792" y="25400"/>
                    <a:pt x="18606136" y="25400"/>
                  </a:cubicBezTo>
                  <a:lnTo>
                    <a:pt x="16730472" y="25400"/>
                  </a:lnTo>
                  <a:lnTo>
                    <a:pt x="11715115" y="25400"/>
                  </a:lnTo>
                  <a:lnTo>
                    <a:pt x="1480566" y="25400"/>
                  </a:lnTo>
                  <a:lnTo>
                    <a:pt x="1480566" y="12700"/>
                  </a:lnTo>
                  <a:lnTo>
                    <a:pt x="1480566" y="25400"/>
                  </a:lnTo>
                  <a:cubicBezTo>
                    <a:pt x="676910" y="25400"/>
                    <a:pt x="25400" y="675894"/>
                    <a:pt x="25400" y="1478280"/>
                  </a:cubicBezTo>
                  <a:close/>
                </a:path>
              </a:pathLst>
            </a:custGeom>
            <a:solidFill>
              <a:srgbClr val="AE5A21"/>
            </a:solidFill>
          </p:spPr>
        </p:sp>
        <p:sp>
          <p:nvSpPr>
            <p:cNvPr name="TextBox 8" id="8"/>
            <p:cNvSpPr txBox="true"/>
            <p:nvPr/>
          </p:nvSpPr>
          <p:spPr>
            <a:xfrm>
              <a:off x="0" y="-66675"/>
              <a:ext cx="20086782" cy="8885093"/>
            </a:xfrm>
            <a:prstGeom prst="rect">
              <a:avLst/>
            </a:prstGeom>
          </p:spPr>
          <p:txBody>
            <a:bodyPr anchor="ctr" rtlCol="false" tIns="50800" lIns="50800" bIns="50800" rIns="50800"/>
            <a:lstStyle/>
            <a:p>
              <a:pPr algn="l">
                <a:lnSpc>
                  <a:spcPts val="4320"/>
                </a:lnSpc>
              </a:pPr>
              <a:r>
                <a:rPr lang="en-US" sz="3600">
                  <a:solidFill>
                    <a:srgbClr val="FFFFFF"/>
                  </a:solidFill>
                  <a:latin typeface="Calibri (MS)"/>
                  <a:ea typeface="Calibri (MS)"/>
                  <a:cs typeface="Calibri (MS)"/>
                  <a:sym typeface="Calibri (MS)"/>
                </a:rPr>
                <a:t>Whether the source of exclusion is poverty, racism, fear of differences or lack of political clout, the consequences are the same: a lack of recognition and acceptance; powerlessness and ‘voicelessness’; economic vulnerability; and diminished life experiences and limited life prospects. For society as a whole, the social exclusion of individuals and groups can become a major threat to social cohesion and economic prosperity. </a:t>
              </a:r>
              <a:r>
                <a:rPr lang="en-US" sz="3600" b="true">
                  <a:solidFill>
                    <a:srgbClr val="FFFFFF"/>
                  </a:solidFill>
                  <a:latin typeface="Calibri (MS) Bold"/>
                  <a:ea typeface="Calibri (MS) Bold"/>
                  <a:cs typeface="Calibri (MS) Bold"/>
                  <a:sym typeface="Calibri (MS) Bold"/>
                </a:rPr>
                <a:t>A rights based approach is inadequate to address the personal and systemic exclusions experienced by children and adults. </a:t>
              </a:r>
              <a:r>
                <a:rPr lang="en-US" sz="3600">
                  <a:solidFill>
                    <a:srgbClr val="FFFFFF"/>
                  </a:solidFill>
                  <a:latin typeface="Calibri (MS)"/>
                  <a:ea typeface="Calibri (MS)"/>
                  <a:cs typeface="Calibri (MS)"/>
                  <a:sym typeface="Calibri (MS)"/>
                </a:rPr>
                <a:t>People with disabilities are leading the way in </a:t>
              </a:r>
              <a:r>
                <a:rPr lang="en-US" b="true" sz="3600" u="sng">
                  <a:solidFill>
                    <a:srgbClr val="FFFFFF"/>
                  </a:solidFill>
                  <a:latin typeface="Calibri (MS) Bold"/>
                  <a:ea typeface="Calibri (MS) Bold"/>
                  <a:cs typeface="Calibri (MS) Bold"/>
                  <a:sym typeface="Calibri (MS) Bold"/>
                </a:rPr>
                <a:t>calling for approaches based on social inclusion and valued recognition to deliver what human rights alone cannot</a:t>
              </a:r>
              <a:r>
                <a:rPr lang="en-US" sz="3600">
                  <a:solidFill>
                    <a:srgbClr val="FFFFFF"/>
                  </a:solidFill>
                  <a:latin typeface="Calibri (MS)"/>
                  <a:ea typeface="Calibri (MS)"/>
                  <a:cs typeface="Calibri (MS)"/>
                  <a:sym typeface="Calibri (MS)"/>
                </a:rPr>
                <a:t>. </a:t>
              </a:r>
            </a:p>
            <a:p>
              <a:pPr algn="r">
                <a:lnSpc>
                  <a:spcPts val="4320"/>
                </a:lnSpc>
              </a:pPr>
              <a:r>
                <a:rPr lang="en-US" sz="3600">
                  <a:solidFill>
                    <a:srgbClr val="FFFFFF"/>
                  </a:solidFill>
                  <a:latin typeface="Calibri (MS)"/>
                  <a:ea typeface="Calibri (MS)"/>
                  <a:cs typeface="Calibri (MS)"/>
                  <a:sym typeface="Calibri (MS)"/>
                </a:rPr>
                <a:t>Bach, 2002 cited in Jones and Welch, 2010</a:t>
              </a:r>
            </a:p>
            <a:p>
              <a:pPr algn="ctr">
                <a:lnSpc>
                  <a:spcPts val="4320"/>
                </a:lnSpc>
              </a:pPr>
            </a:p>
          </p:txBody>
        </p:sp>
      </p:grpSp>
    </p:spTree>
  </p:cSld>
  <p:clrMapOvr>
    <a:masterClrMapping/>
  </p:clrMapOvr>
</p:sld>
</file>

<file path=ppt/slides/slide10.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66675"/>
              <a:ext cx="21031200" cy="2717801"/>
            </a:xfrm>
            <a:prstGeom prst="rect">
              <a:avLst/>
            </a:prstGeom>
          </p:spPr>
          <p:txBody>
            <a:bodyPr anchor="ctr" rtlCol="false" tIns="0" lIns="0" bIns="0" rIns="0"/>
            <a:lstStyle/>
            <a:p>
              <a:pPr algn="ctr">
                <a:lnSpc>
                  <a:spcPts val="7128"/>
                </a:lnSpc>
              </a:pPr>
              <a:r>
                <a:rPr lang="en-US" sz="6600" i="true">
                  <a:solidFill>
                    <a:srgbClr val="FFFFFF"/>
                  </a:solidFill>
                  <a:latin typeface="Calibri (MS) Light Italics"/>
                  <a:ea typeface="Calibri (MS) Light Italics"/>
                  <a:cs typeface="Calibri (MS) Light Italics"/>
                  <a:sym typeface="Calibri (MS) Light Italics"/>
                </a:rPr>
                <a:t>Technolegu Hawliau </a:t>
              </a:r>
            </a:p>
            <a:p>
              <a:pPr algn="ctr">
                <a:lnSpc>
                  <a:spcPts val="7128"/>
                </a:lnSpc>
              </a:pPr>
              <a:r>
                <a:rPr lang="en-US" sz="6600">
                  <a:solidFill>
                    <a:srgbClr val="FFFFFF"/>
                  </a:solidFill>
                  <a:latin typeface="Calibri (MS) Light"/>
                  <a:ea typeface="Calibri (MS) Light"/>
                  <a:cs typeface="Calibri (MS) Light"/>
                  <a:sym typeface="Calibri (MS) Light"/>
                </a:rPr>
                <a:t>Technicalisation of Rights </a:t>
              </a:r>
            </a:p>
          </p:txBody>
        </p:sp>
      </p:grpSp>
      <p:grpSp>
        <p:nvGrpSpPr>
          <p:cNvPr name="Group 5" id="5"/>
          <p:cNvGrpSpPr/>
          <p:nvPr/>
        </p:nvGrpSpPr>
        <p:grpSpPr>
          <a:xfrm rot="0">
            <a:off x="1247775" y="2728912"/>
            <a:ext cx="7791450" cy="7214322"/>
            <a:chOff x="0" y="0"/>
            <a:chExt cx="10388600" cy="9619096"/>
          </a:xfrm>
        </p:grpSpPr>
        <p:sp>
          <p:nvSpPr>
            <p:cNvPr name="Freeform 6" id="6"/>
            <p:cNvSpPr/>
            <p:nvPr/>
          </p:nvSpPr>
          <p:spPr>
            <a:xfrm flipH="false" flipV="false" rot="0">
              <a:off x="12700" y="12700"/>
              <a:ext cx="10363200" cy="9593707"/>
            </a:xfrm>
            <a:custGeom>
              <a:avLst/>
              <a:gdLst/>
              <a:ahLst/>
              <a:cxnLst/>
              <a:rect r="r" b="b" t="t" l="l"/>
              <a:pathLst>
                <a:path h="9593707" w="10363200">
                  <a:moveTo>
                    <a:pt x="0" y="0"/>
                  </a:moveTo>
                  <a:lnTo>
                    <a:pt x="10363200" y="0"/>
                  </a:lnTo>
                  <a:lnTo>
                    <a:pt x="10363200" y="9593707"/>
                  </a:lnTo>
                  <a:lnTo>
                    <a:pt x="0" y="9593707"/>
                  </a:lnTo>
                  <a:close/>
                </a:path>
              </a:pathLst>
            </a:custGeom>
            <a:solidFill>
              <a:srgbClr val="FFFFFF"/>
            </a:solidFill>
          </p:spPr>
        </p:sp>
        <p:sp>
          <p:nvSpPr>
            <p:cNvPr name="Freeform 7" id="7"/>
            <p:cNvSpPr/>
            <p:nvPr/>
          </p:nvSpPr>
          <p:spPr>
            <a:xfrm flipH="false" flipV="false" rot="0">
              <a:off x="0" y="0"/>
              <a:ext cx="10388600" cy="9619107"/>
            </a:xfrm>
            <a:custGeom>
              <a:avLst/>
              <a:gdLst/>
              <a:ahLst/>
              <a:cxnLst/>
              <a:rect r="r" b="b" t="t" l="l"/>
              <a:pathLst>
                <a:path h="9619107" w="10388600">
                  <a:moveTo>
                    <a:pt x="12700" y="0"/>
                  </a:moveTo>
                  <a:lnTo>
                    <a:pt x="10375900" y="0"/>
                  </a:lnTo>
                  <a:cubicBezTo>
                    <a:pt x="10382885" y="0"/>
                    <a:pt x="10388600" y="5715"/>
                    <a:pt x="10388600" y="12700"/>
                  </a:cubicBezTo>
                  <a:lnTo>
                    <a:pt x="10388600" y="9606407"/>
                  </a:lnTo>
                  <a:cubicBezTo>
                    <a:pt x="10388600" y="9613392"/>
                    <a:pt x="10382885" y="9619107"/>
                    <a:pt x="10375900" y="9619107"/>
                  </a:cubicBezTo>
                  <a:lnTo>
                    <a:pt x="12700" y="9619107"/>
                  </a:lnTo>
                  <a:cubicBezTo>
                    <a:pt x="5715" y="9619107"/>
                    <a:pt x="0" y="9613392"/>
                    <a:pt x="0" y="9606407"/>
                  </a:cubicBezTo>
                  <a:lnTo>
                    <a:pt x="0" y="12700"/>
                  </a:lnTo>
                  <a:cubicBezTo>
                    <a:pt x="0" y="5715"/>
                    <a:pt x="5715" y="0"/>
                    <a:pt x="12700" y="0"/>
                  </a:cubicBezTo>
                  <a:moveTo>
                    <a:pt x="12700" y="25400"/>
                  </a:moveTo>
                  <a:lnTo>
                    <a:pt x="12700" y="12700"/>
                  </a:lnTo>
                  <a:lnTo>
                    <a:pt x="25400" y="12700"/>
                  </a:lnTo>
                  <a:lnTo>
                    <a:pt x="25400" y="9606407"/>
                  </a:lnTo>
                  <a:lnTo>
                    <a:pt x="12700" y="9606407"/>
                  </a:lnTo>
                  <a:lnTo>
                    <a:pt x="12700" y="9593707"/>
                  </a:lnTo>
                  <a:lnTo>
                    <a:pt x="10375900" y="9593707"/>
                  </a:lnTo>
                  <a:lnTo>
                    <a:pt x="10375900" y="9606407"/>
                  </a:lnTo>
                  <a:lnTo>
                    <a:pt x="10363200" y="9606407"/>
                  </a:lnTo>
                  <a:lnTo>
                    <a:pt x="10363200" y="12700"/>
                  </a:lnTo>
                  <a:lnTo>
                    <a:pt x="10375900" y="12700"/>
                  </a:lnTo>
                  <a:lnTo>
                    <a:pt x="10375900" y="25400"/>
                  </a:lnTo>
                  <a:lnTo>
                    <a:pt x="12700" y="25400"/>
                  </a:lnTo>
                  <a:close/>
                </a:path>
              </a:pathLst>
            </a:custGeom>
            <a:solidFill>
              <a:srgbClr val="ED7D31"/>
            </a:solidFill>
          </p:spPr>
        </p:sp>
        <p:sp>
          <p:nvSpPr>
            <p:cNvPr name="TextBox 8" id="8"/>
            <p:cNvSpPr txBox="true"/>
            <p:nvPr/>
          </p:nvSpPr>
          <p:spPr>
            <a:xfrm>
              <a:off x="0" y="9525"/>
              <a:ext cx="10388600" cy="9609571"/>
            </a:xfrm>
            <a:prstGeom prst="rect">
              <a:avLst/>
            </a:prstGeom>
          </p:spPr>
          <p:txBody>
            <a:bodyPr anchor="t" rtlCol="false" tIns="50800" lIns="50800" bIns="50800" rIns="50800"/>
            <a:lstStyle/>
            <a:p>
              <a:pPr algn="l" marL="703088" indent="-351544" lvl="1">
                <a:lnSpc>
                  <a:spcPts val="3776"/>
                </a:lnSpc>
                <a:buFont typeface="Arial"/>
                <a:buChar char="•"/>
              </a:pPr>
              <a:r>
                <a:rPr lang="en-US" sz="3885">
                  <a:solidFill>
                    <a:srgbClr val="000000"/>
                  </a:solidFill>
                  <a:latin typeface="Calibri (MS)"/>
                  <a:ea typeface="Calibri (MS)"/>
                  <a:cs typeface="Calibri (MS)"/>
                  <a:sym typeface="Calibri (MS)"/>
                </a:rPr>
                <a:t>Mae’r ddadl ar hawliau plant wedi dod yn ddadl dechnegol ar y ffordd fwyaf effeithiol ac effeithlon o weithredu hawliau plant, y ffordd orau o fonitro'r gweithrediad hwn a sut y gellir trefnu hyn.</a:t>
              </a:r>
            </a:p>
            <a:p>
              <a:pPr algn="l" marL="703088" indent="-351544" lvl="1">
                <a:lnSpc>
                  <a:spcPts val="3776"/>
                </a:lnSpc>
              </a:pPr>
            </a:p>
            <a:p>
              <a:pPr algn="l" marL="703088" indent="-351544" lvl="1">
                <a:lnSpc>
                  <a:spcPts val="3776"/>
                </a:lnSpc>
                <a:buFont typeface="Arial"/>
                <a:buChar char="•"/>
              </a:pPr>
              <a:r>
                <a:rPr lang="en-US" sz="3885">
                  <a:solidFill>
                    <a:srgbClr val="000000"/>
                  </a:solidFill>
                  <a:latin typeface="Calibri (MS)"/>
                  <a:ea typeface="Calibri (MS)"/>
                  <a:cs typeface="Calibri (MS)"/>
                  <a:sym typeface="Calibri (MS)"/>
                </a:rPr>
                <a:t>Mae'n peryglu anwybyddu'r cyd-destun cymdeithasol a diwylliannol y mae plant yn byw ynddo, lle mae angen gwireddu hawliau.</a:t>
              </a:r>
            </a:p>
          </p:txBody>
        </p:sp>
      </p:grpSp>
      <p:grpSp>
        <p:nvGrpSpPr>
          <p:cNvPr name="Group 9" id="9"/>
          <p:cNvGrpSpPr/>
          <p:nvPr/>
        </p:nvGrpSpPr>
        <p:grpSpPr>
          <a:xfrm rot="0">
            <a:off x="9248775" y="2728912"/>
            <a:ext cx="7791450" cy="7214322"/>
            <a:chOff x="0" y="0"/>
            <a:chExt cx="10388600" cy="9619096"/>
          </a:xfrm>
        </p:grpSpPr>
        <p:sp>
          <p:nvSpPr>
            <p:cNvPr name="Freeform 10" id="10"/>
            <p:cNvSpPr/>
            <p:nvPr/>
          </p:nvSpPr>
          <p:spPr>
            <a:xfrm flipH="false" flipV="false" rot="0">
              <a:off x="12700" y="12700"/>
              <a:ext cx="10363200" cy="9593707"/>
            </a:xfrm>
            <a:custGeom>
              <a:avLst/>
              <a:gdLst/>
              <a:ahLst/>
              <a:cxnLst/>
              <a:rect r="r" b="b" t="t" l="l"/>
              <a:pathLst>
                <a:path h="9593707" w="10363200">
                  <a:moveTo>
                    <a:pt x="0" y="0"/>
                  </a:moveTo>
                  <a:lnTo>
                    <a:pt x="10363200" y="0"/>
                  </a:lnTo>
                  <a:lnTo>
                    <a:pt x="10363200" y="9593707"/>
                  </a:lnTo>
                  <a:lnTo>
                    <a:pt x="0" y="9593707"/>
                  </a:lnTo>
                  <a:close/>
                </a:path>
              </a:pathLst>
            </a:custGeom>
            <a:solidFill>
              <a:srgbClr val="FFFFFF"/>
            </a:solidFill>
          </p:spPr>
        </p:sp>
        <p:sp>
          <p:nvSpPr>
            <p:cNvPr name="Freeform 11" id="11"/>
            <p:cNvSpPr/>
            <p:nvPr/>
          </p:nvSpPr>
          <p:spPr>
            <a:xfrm flipH="false" flipV="false" rot="0">
              <a:off x="0" y="0"/>
              <a:ext cx="10388600" cy="9619107"/>
            </a:xfrm>
            <a:custGeom>
              <a:avLst/>
              <a:gdLst/>
              <a:ahLst/>
              <a:cxnLst/>
              <a:rect r="r" b="b" t="t" l="l"/>
              <a:pathLst>
                <a:path h="9619107" w="10388600">
                  <a:moveTo>
                    <a:pt x="12700" y="0"/>
                  </a:moveTo>
                  <a:lnTo>
                    <a:pt x="10375900" y="0"/>
                  </a:lnTo>
                  <a:cubicBezTo>
                    <a:pt x="10382885" y="0"/>
                    <a:pt x="10388600" y="5715"/>
                    <a:pt x="10388600" y="12700"/>
                  </a:cubicBezTo>
                  <a:lnTo>
                    <a:pt x="10388600" y="9606407"/>
                  </a:lnTo>
                  <a:cubicBezTo>
                    <a:pt x="10388600" y="9613392"/>
                    <a:pt x="10382885" y="9619107"/>
                    <a:pt x="10375900" y="9619107"/>
                  </a:cubicBezTo>
                  <a:lnTo>
                    <a:pt x="12700" y="9619107"/>
                  </a:lnTo>
                  <a:cubicBezTo>
                    <a:pt x="5715" y="9619107"/>
                    <a:pt x="0" y="9613392"/>
                    <a:pt x="0" y="9606407"/>
                  </a:cubicBezTo>
                  <a:lnTo>
                    <a:pt x="0" y="12700"/>
                  </a:lnTo>
                  <a:cubicBezTo>
                    <a:pt x="0" y="5715"/>
                    <a:pt x="5715" y="0"/>
                    <a:pt x="12700" y="0"/>
                  </a:cubicBezTo>
                  <a:moveTo>
                    <a:pt x="12700" y="25400"/>
                  </a:moveTo>
                  <a:lnTo>
                    <a:pt x="12700" y="12700"/>
                  </a:lnTo>
                  <a:lnTo>
                    <a:pt x="25400" y="12700"/>
                  </a:lnTo>
                  <a:lnTo>
                    <a:pt x="25400" y="9606407"/>
                  </a:lnTo>
                  <a:lnTo>
                    <a:pt x="12700" y="9606407"/>
                  </a:lnTo>
                  <a:lnTo>
                    <a:pt x="12700" y="9593707"/>
                  </a:lnTo>
                  <a:lnTo>
                    <a:pt x="10375900" y="9593707"/>
                  </a:lnTo>
                  <a:lnTo>
                    <a:pt x="10375900" y="9606407"/>
                  </a:lnTo>
                  <a:lnTo>
                    <a:pt x="10363200" y="9606407"/>
                  </a:lnTo>
                  <a:lnTo>
                    <a:pt x="10363200" y="12700"/>
                  </a:lnTo>
                  <a:lnTo>
                    <a:pt x="10375900" y="12700"/>
                  </a:lnTo>
                  <a:lnTo>
                    <a:pt x="10375900" y="25400"/>
                  </a:lnTo>
                  <a:lnTo>
                    <a:pt x="12700" y="25400"/>
                  </a:lnTo>
                  <a:close/>
                </a:path>
              </a:pathLst>
            </a:custGeom>
            <a:solidFill>
              <a:srgbClr val="FFC000"/>
            </a:solidFill>
          </p:spPr>
        </p:sp>
        <p:sp>
          <p:nvSpPr>
            <p:cNvPr name="TextBox 12" id="12"/>
            <p:cNvSpPr txBox="true"/>
            <p:nvPr/>
          </p:nvSpPr>
          <p:spPr>
            <a:xfrm>
              <a:off x="0" y="9525"/>
              <a:ext cx="10388600" cy="9609571"/>
            </a:xfrm>
            <a:prstGeom prst="rect">
              <a:avLst/>
            </a:prstGeom>
          </p:spPr>
          <p:txBody>
            <a:bodyPr anchor="t" rtlCol="false" tIns="50800" lIns="50800" bIns="50800" rIns="50800"/>
            <a:lstStyle/>
            <a:p>
              <a:pPr algn="l" marL="703088" indent="-351544" lvl="1">
                <a:lnSpc>
                  <a:spcPts val="3776"/>
                </a:lnSpc>
                <a:buFont typeface="Arial"/>
                <a:buChar char="•"/>
              </a:pPr>
              <a:r>
                <a:rPr lang="en-US" sz="3885">
                  <a:solidFill>
                    <a:srgbClr val="000000"/>
                  </a:solidFill>
                  <a:latin typeface="Calibri (MS)"/>
                  <a:ea typeface="Calibri (MS)"/>
                  <a:cs typeface="Calibri (MS)"/>
                  <a:sym typeface="Calibri (MS)"/>
                </a:rPr>
                <a:t>The debate on children’s rights has become a technical debate on the most effective and efficient way to implement children’s rights, how best to monitor this implementation and how this can be organized.</a:t>
              </a:r>
            </a:p>
            <a:p>
              <a:pPr algn="l" marL="703088" indent="-351544" lvl="1">
                <a:lnSpc>
                  <a:spcPts val="3776"/>
                </a:lnSpc>
              </a:pPr>
            </a:p>
            <a:p>
              <a:pPr algn="l" marL="703088" indent="-351544" lvl="1">
                <a:lnSpc>
                  <a:spcPts val="3776"/>
                </a:lnSpc>
                <a:buFont typeface="Arial"/>
                <a:buChar char="•"/>
              </a:pPr>
              <a:r>
                <a:rPr lang="en-US" sz="3885">
                  <a:solidFill>
                    <a:srgbClr val="000000"/>
                  </a:solidFill>
                  <a:latin typeface="Calibri (MS)"/>
                  <a:ea typeface="Calibri (MS)"/>
                  <a:cs typeface="Calibri (MS)"/>
                  <a:sym typeface="Calibri (MS)"/>
                </a:rPr>
                <a:t>It risks ignoring the social and cultural context that children live in, in which rights need to be realised. </a:t>
              </a:r>
            </a:p>
            <a:p>
              <a:pPr algn="r" marL="502206" indent="-251103" lvl="1">
                <a:lnSpc>
                  <a:spcPts val="2697"/>
                </a:lnSpc>
              </a:pPr>
              <a:r>
                <a:rPr lang="en-US" sz="2775">
                  <a:solidFill>
                    <a:srgbClr val="000000"/>
                  </a:solidFill>
                  <a:latin typeface="Calibri (MS)"/>
                  <a:ea typeface="Calibri (MS)"/>
                  <a:cs typeface="Calibri (MS)"/>
                  <a:sym typeface="Calibri (MS)"/>
                </a:rPr>
                <a:t>Reynaert et al 200</a:t>
              </a:r>
              <a:r>
                <a:rPr lang="en-US" sz="2775">
                  <a:solidFill>
                    <a:srgbClr val="FFFFFF"/>
                  </a:solidFill>
                  <a:latin typeface="Calibri (MS)"/>
                  <a:ea typeface="Calibri (MS)"/>
                  <a:cs typeface="Calibri (MS)"/>
                  <a:sym typeface="Calibri (MS)"/>
                </a:rPr>
                <a:t>9 </a:t>
              </a:r>
            </a:p>
          </p:txBody>
        </p:sp>
      </p:grpSp>
    </p:spTree>
  </p:cSld>
  <p:clrMapOvr>
    <a:masterClrMapping/>
  </p:clrMapOvr>
</p:sld>
</file>

<file path=ppt/slides/slide11.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66675"/>
              <a:ext cx="21031200" cy="2717801"/>
            </a:xfrm>
            <a:prstGeom prst="rect">
              <a:avLst/>
            </a:prstGeom>
          </p:spPr>
          <p:txBody>
            <a:bodyPr anchor="ctr" rtlCol="false" tIns="0" lIns="0" bIns="0" rIns="0"/>
            <a:lstStyle/>
            <a:p>
              <a:pPr algn="ctr">
                <a:lnSpc>
                  <a:spcPts val="7128"/>
                </a:lnSpc>
              </a:pPr>
              <a:r>
                <a:rPr lang="en-US" sz="6600" i="true">
                  <a:solidFill>
                    <a:srgbClr val="FFFFFF"/>
                  </a:solidFill>
                  <a:latin typeface="Calibri (MS) Light Italics"/>
                  <a:ea typeface="Calibri (MS) Light Italics"/>
                  <a:cs typeface="Calibri (MS) Light Italics"/>
                  <a:sym typeface="Calibri (MS) Light Italics"/>
                </a:rPr>
                <a:t>Bwlch Polisi/Ymarfer</a:t>
              </a:r>
            </a:p>
            <a:p>
              <a:pPr algn="ctr">
                <a:lnSpc>
                  <a:spcPts val="7128"/>
                </a:lnSpc>
              </a:pPr>
              <a:r>
                <a:rPr lang="en-US" sz="6600">
                  <a:solidFill>
                    <a:srgbClr val="FFFFFF"/>
                  </a:solidFill>
                  <a:latin typeface="Calibri (MS) Light"/>
                  <a:ea typeface="Calibri (MS) Light"/>
                  <a:cs typeface="Calibri (MS) Light"/>
                  <a:sym typeface="Calibri (MS) Light"/>
                </a:rPr>
                <a:t>Policy/Practice Gap </a:t>
              </a:r>
            </a:p>
          </p:txBody>
        </p:sp>
      </p:grpSp>
      <p:grpSp>
        <p:nvGrpSpPr>
          <p:cNvPr name="Group 5" id="5"/>
          <p:cNvGrpSpPr/>
          <p:nvPr/>
        </p:nvGrpSpPr>
        <p:grpSpPr>
          <a:xfrm rot="0">
            <a:off x="1247775" y="2728912"/>
            <a:ext cx="7791450" cy="6633765"/>
            <a:chOff x="0" y="0"/>
            <a:chExt cx="10388600" cy="8845020"/>
          </a:xfrm>
        </p:grpSpPr>
        <p:sp>
          <p:nvSpPr>
            <p:cNvPr name="Freeform 6" id="6"/>
            <p:cNvSpPr/>
            <p:nvPr/>
          </p:nvSpPr>
          <p:spPr>
            <a:xfrm flipH="false" flipV="false" rot="0">
              <a:off x="12700" y="12870"/>
              <a:ext cx="10363200" cy="8819279"/>
            </a:xfrm>
            <a:custGeom>
              <a:avLst/>
              <a:gdLst/>
              <a:ahLst/>
              <a:cxnLst/>
              <a:rect r="r" b="b" t="t" l="l"/>
              <a:pathLst>
                <a:path h="8819279" w="10363200">
                  <a:moveTo>
                    <a:pt x="0" y="0"/>
                  </a:moveTo>
                  <a:lnTo>
                    <a:pt x="10363200" y="0"/>
                  </a:lnTo>
                  <a:lnTo>
                    <a:pt x="10363200" y="8819279"/>
                  </a:lnTo>
                  <a:lnTo>
                    <a:pt x="0" y="8819279"/>
                  </a:lnTo>
                  <a:close/>
                </a:path>
              </a:pathLst>
            </a:custGeom>
            <a:solidFill>
              <a:srgbClr val="FFFFFF"/>
            </a:solidFill>
          </p:spPr>
        </p:sp>
        <p:sp>
          <p:nvSpPr>
            <p:cNvPr name="Freeform 7" id="7"/>
            <p:cNvSpPr/>
            <p:nvPr/>
          </p:nvSpPr>
          <p:spPr>
            <a:xfrm flipH="false" flipV="false" rot="0">
              <a:off x="0" y="0"/>
              <a:ext cx="10388600" cy="8845019"/>
            </a:xfrm>
            <a:custGeom>
              <a:avLst/>
              <a:gdLst/>
              <a:ahLst/>
              <a:cxnLst/>
              <a:rect r="r" b="b" t="t" l="l"/>
              <a:pathLst>
                <a:path h="8845019" w="10388600">
                  <a:moveTo>
                    <a:pt x="12700" y="0"/>
                  </a:moveTo>
                  <a:lnTo>
                    <a:pt x="10375900" y="0"/>
                  </a:lnTo>
                  <a:cubicBezTo>
                    <a:pt x="10382885" y="0"/>
                    <a:pt x="10388600" y="5792"/>
                    <a:pt x="10388600" y="12870"/>
                  </a:cubicBezTo>
                  <a:lnTo>
                    <a:pt x="10388600" y="8832149"/>
                  </a:lnTo>
                  <a:cubicBezTo>
                    <a:pt x="10388600" y="8839227"/>
                    <a:pt x="10382885" y="8845019"/>
                    <a:pt x="10375900" y="8845019"/>
                  </a:cubicBezTo>
                  <a:lnTo>
                    <a:pt x="12700" y="8845019"/>
                  </a:lnTo>
                  <a:cubicBezTo>
                    <a:pt x="5715" y="8845019"/>
                    <a:pt x="0" y="8839227"/>
                    <a:pt x="0" y="8832149"/>
                  </a:cubicBezTo>
                  <a:lnTo>
                    <a:pt x="0" y="12870"/>
                  </a:lnTo>
                  <a:cubicBezTo>
                    <a:pt x="0" y="5792"/>
                    <a:pt x="5715" y="0"/>
                    <a:pt x="12700" y="0"/>
                  </a:cubicBezTo>
                  <a:moveTo>
                    <a:pt x="12700" y="25740"/>
                  </a:moveTo>
                  <a:lnTo>
                    <a:pt x="12700" y="12870"/>
                  </a:lnTo>
                  <a:lnTo>
                    <a:pt x="25400" y="12870"/>
                  </a:lnTo>
                  <a:lnTo>
                    <a:pt x="25400" y="8832149"/>
                  </a:lnTo>
                  <a:lnTo>
                    <a:pt x="12700" y="8832149"/>
                  </a:lnTo>
                  <a:lnTo>
                    <a:pt x="12700" y="8819279"/>
                  </a:lnTo>
                  <a:lnTo>
                    <a:pt x="10375900" y="8819279"/>
                  </a:lnTo>
                  <a:lnTo>
                    <a:pt x="10375900" y="8832149"/>
                  </a:lnTo>
                  <a:lnTo>
                    <a:pt x="10363200" y="8832149"/>
                  </a:lnTo>
                  <a:lnTo>
                    <a:pt x="10363200" y="12870"/>
                  </a:lnTo>
                  <a:lnTo>
                    <a:pt x="10375900" y="12870"/>
                  </a:lnTo>
                  <a:lnTo>
                    <a:pt x="10375900" y="25740"/>
                  </a:lnTo>
                  <a:lnTo>
                    <a:pt x="12700" y="25740"/>
                  </a:lnTo>
                  <a:close/>
                </a:path>
              </a:pathLst>
            </a:custGeom>
            <a:solidFill>
              <a:srgbClr val="ED7D31"/>
            </a:solidFill>
          </p:spPr>
        </p:sp>
        <p:sp>
          <p:nvSpPr>
            <p:cNvPr name="TextBox 8" id="8"/>
            <p:cNvSpPr txBox="true"/>
            <p:nvPr/>
          </p:nvSpPr>
          <p:spPr>
            <a:xfrm>
              <a:off x="0" y="-38100"/>
              <a:ext cx="10388600" cy="8883120"/>
            </a:xfrm>
            <a:prstGeom prst="rect">
              <a:avLst/>
            </a:prstGeom>
          </p:spPr>
          <p:txBody>
            <a:bodyPr anchor="t" rtlCol="false" tIns="50800" lIns="50800" bIns="50800" rIns="50800"/>
            <a:lstStyle/>
            <a:p>
              <a:pPr algn="l" marL="760095" indent="-380048" lvl="1">
                <a:lnSpc>
                  <a:spcPts val="4536"/>
                </a:lnSpc>
                <a:buFont typeface="Arial"/>
                <a:buChar char="•"/>
              </a:pPr>
              <a:r>
                <a:rPr lang="en-US" sz="4200">
                  <a:solidFill>
                    <a:srgbClr val="000000"/>
                  </a:solidFill>
                  <a:latin typeface="Calibri (MS)"/>
                  <a:ea typeface="Calibri (MS)"/>
                  <a:cs typeface="Calibri (MS)"/>
                  <a:sym typeface="Calibri (MS)"/>
                </a:rPr>
                <a:t>Mae angen mwy o dystiolaeth arnom ar effaith rhethreg hawliau plant mewn arferion dyddiol.</a:t>
              </a:r>
            </a:p>
            <a:p>
              <a:pPr algn="l" marL="760095" indent="-380048" lvl="1">
                <a:lnSpc>
                  <a:spcPts val="4536"/>
                </a:lnSpc>
              </a:pPr>
            </a:p>
            <a:p>
              <a:pPr algn="l" marL="760095" indent="-380048" lvl="1">
                <a:lnSpc>
                  <a:spcPts val="4536"/>
                </a:lnSpc>
                <a:buFont typeface="Arial"/>
                <a:buChar char="•"/>
              </a:pPr>
              <a:r>
                <a:rPr lang="en-US" sz="4200">
                  <a:solidFill>
                    <a:srgbClr val="000000"/>
                  </a:solidFill>
                  <a:latin typeface="Calibri (MS)"/>
                  <a:ea typeface="Calibri (MS)"/>
                  <a:cs typeface="Calibri (MS)"/>
                  <a:sym typeface="Calibri (MS)"/>
                </a:rPr>
                <a:t>Angen symud o ddadansoddi testun CCUHP tuag at archwilio'r cyd-destunau y mae'r CCUHP yn cael ei gymhwyso ynddo.</a:t>
              </a:r>
            </a:p>
            <a:p>
              <a:pPr algn="r" marL="760095" indent="-380048" lvl="1">
                <a:lnSpc>
                  <a:spcPts val="4536"/>
                </a:lnSpc>
              </a:pPr>
              <a:r>
                <a:rPr lang="en-US" sz="4200">
                  <a:solidFill>
                    <a:srgbClr val="000000"/>
                  </a:solidFill>
                  <a:latin typeface="Calibri (MS)"/>
                  <a:ea typeface="Calibri (MS)"/>
                  <a:cs typeface="Calibri (MS)"/>
                  <a:sym typeface="Calibri (MS)"/>
                </a:rPr>
                <a:t>(Reynaert et al, 2009)</a:t>
              </a:r>
            </a:p>
          </p:txBody>
        </p:sp>
      </p:grpSp>
      <p:grpSp>
        <p:nvGrpSpPr>
          <p:cNvPr name="Group 9" id="9"/>
          <p:cNvGrpSpPr/>
          <p:nvPr/>
        </p:nvGrpSpPr>
        <p:grpSpPr>
          <a:xfrm rot="0">
            <a:off x="9248775" y="2728912"/>
            <a:ext cx="7791450" cy="6633765"/>
            <a:chOff x="0" y="0"/>
            <a:chExt cx="10388600" cy="8845020"/>
          </a:xfrm>
        </p:grpSpPr>
        <p:sp>
          <p:nvSpPr>
            <p:cNvPr name="Freeform 10" id="10"/>
            <p:cNvSpPr/>
            <p:nvPr/>
          </p:nvSpPr>
          <p:spPr>
            <a:xfrm flipH="false" flipV="false" rot="0">
              <a:off x="12700" y="12870"/>
              <a:ext cx="10363200" cy="8819279"/>
            </a:xfrm>
            <a:custGeom>
              <a:avLst/>
              <a:gdLst/>
              <a:ahLst/>
              <a:cxnLst/>
              <a:rect r="r" b="b" t="t" l="l"/>
              <a:pathLst>
                <a:path h="8819279" w="10363200">
                  <a:moveTo>
                    <a:pt x="0" y="0"/>
                  </a:moveTo>
                  <a:lnTo>
                    <a:pt x="10363200" y="0"/>
                  </a:lnTo>
                  <a:lnTo>
                    <a:pt x="10363200" y="8819279"/>
                  </a:lnTo>
                  <a:lnTo>
                    <a:pt x="0" y="8819279"/>
                  </a:lnTo>
                  <a:close/>
                </a:path>
              </a:pathLst>
            </a:custGeom>
            <a:solidFill>
              <a:srgbClr val="FFFFFF"/>
            </a:solidFill>
          </p:spPr>
        </p:sp>
        <p:sp>
          <p:nvSpPr>
            <p:cNvPr name="Freeform 11" id="11"/>
            <p:cNvSpPr/>
            <p:nvPr/>
          </p:nvSpPr>
          <p:spPr>
            <a:xfrm flipH="false" flipV="false" rot="0">
              <a:off x="0" y="0"/>
              <a:ext cx="10388600" cy="8845019"/>
            </a:xfrm>
            <a:custGeom>
              <a:avLst/>
              <a:gdLst/>
              <a:ahLst/>
              <a:cxnLst/>
              <a:rect r="r" b="b" t="t" l="l"/>
              <a:pathLst>
                <a:path h="8845019" w="10388600">
                  <a:moveTo>
                    <a:pt x="12700" y="0"/>
                  </a:moveTo>
                  <a:lnTo>
                    <a:pt x="10375900" y="0"/>
                  </a:lnTo>
                  <a:cubicBezTo>
                    <a:pt x="10382885" y="0"/>
                    <a:pt x="10388600" y="5792"/>
                    <a:pt x="10388600" y="12870"/>
                  </a:cubicBezTo>
                  <a:lnTo>
                    <a:pt x="10388600" y="8832149"/>
                  </a:lnTo>
                  <a:cubicBezTo>
                    <a:pt x="10388600" y="8839227"/>
                    <a:pt x="10382885" y="8845019"/>
                    <a:pt x="10375900" y="8845019"/>
                  </a:cubicBezTo>
                  <a:lnTo>
                    <a:pt x="12700" y="8845019"/>
                  </a:lnTo>
                  <a:cubicBezTo>
                    <a:pt x="5715" y="8845019"/>
                    <a:pt x="0" y="8839227"/>
                    <a:pt x="0" y="8832149"/>
                  </a:cubicBezTo>
                  <a:lnTo>
                    <a:pt x="0" y="12870"/>
                  </a:lnTo>
                  <a:cubicBezTo>
                    <a:pt x="0" y="5792"/>
                    <a:pt x="5715" y="0"/>
                    <a:pt x="12700" y="0"/>
                  </a:cubicBezTo>
                  <a:moveTo>
                    <a:pt x="12700" y="25740"/>
                  </a:moveTo>
                  <a:lnTo>
                    <a:pt x="12700" y="12870"/>
                  </a:lnTo>
                  <a:lnTo>
                    <a:pt x="25400" y="12870"/>
                  </a:lnTo>
                  <a:lnTo>
                    <a:pt x="25400" y="8832149"/>
                  </a:lnTo>
                  <a:lnTo>
                    <a:pt x="12700" y="8832149"/>
                  </a:lnTo>
                  <a:lnTo>
                    <a:pt x="12700" y="8819279"/>
                  </a:lnTo>
                  <a:lnTo>
                    <a:pt x="10375900" y="8819279"/>
                  </a:lnTo>
                  <a:lnTo>
                    <a:pt x="10375900" y="8832149"/>
                  </a:lnTo>
                  <a:lnTo>
                    <a:pt x="10363200" y="8832149"/>
                  </a:lnTo>
                  <a:lnTo>
                    <a:pt x="10363200" y="12870"/>
                  </a:lnTo>
                  <a:lnTo>
                    <a:pt x="10375900" y="12870"/>
                  </a:lnTo>
                  <a:lnTo>
                    <a:pt x="10375900" y="25740"/>
                  </a:lnTo>
                  <a:lnTo>
                    <a:pt x="12700" y="25740"/>
                  </a:lnTo>
                  <a:close/>
                </a:path>
              </a:pathLst>
            </a:custGeom>
            <a:solidFill>
              <a:srgbClr val="FFC000"/>
            </a:solidFill>
          </p:spPr>
        </p:sp>
        <p:sp>
          <p:nvSpPr>
            <p:cNvPr name="TextBox 12" id="12"/>
            <p:cNvSpPr txBox="true"/>
            <p:nvPr/>
          </p:nvSpPr>
          <p:spPr>
            <a:xfrm>
              <a:off x="0" y="-38100"/>
              <a:ext cx="10388600" cy="8883120"/>
            </a:xfrm>
            <a:prstGeom prst="rect">
              <a:avLst/>
            </a:prstGeom>
          </p:spPr>
          <p:txBody>
            <a:bodyPr anchor="t" rtlCol="false" tIns="50800" lIns="50800" bIns="50800" rIns="50800"/>
            <a:lstStyle/>
            <a:p>
              <a:pPr algn="l" marL="760095" indent="-380048" lvl="1">
                <a:lnSpc>
                  <a:spcPts val="4536"/>
                </a:lnSpc>
                <a:buFont typeface="Arial"/>
                <a:buChar char="•"/>
              </a:pPr>
              <a:r>
                <a:rPr lang="en-US" sz="4200">
                  <a:solidFill>
                    <a:srgbClr val="000000"/>
                  </a:solidFill>
                  <a:latin typeface="Calibri (MS)"/>
                  <a:ea typeface="Calibri (MS)"/>
                  <a:cs typeface="Calibri (MS)"/>
                  <a:sym typeface="Calibri (MS)"/>
                </a:rPr>
                <a:t>We need more evidence on the impact that the rhetoric of children’s rights has in daily practice.</a:t>
              </a:r>
            </a:p>
            <a:p>
              <a:pPr algn="l" marL="760095" indent="-380048" lvl="1">
                <a:lnSpc>
                  <a:spcPts val="4536"/>
                </a:lnSpc>
              </a:pPr>
            </a:p>
            <a:p>
              <a:pPr algn="l" marL="760095" indent="-380048" lvl="1">
                <a:lnSpc>
                  <a:spcPts val="4536"/>
                </a:lnSpc>
                <a:buFont typeface="Arial"/>
                <a:buChar char="•"/>
              </a:pPr>
              <a:r>
                <a:rPr lang="en-US" sz="4200">
                  <a:solidFill>
                    <a:srgbClr val="000000"/>
                  </a:solidFill>
                  <a:latin typeface="Calibri (MS)"/>
                  <a:ea typeface="Calibri (MS)"/>
                  <a:cs typeface="Calibri (MS)"/>
                  <a:sym typeface="Calibri (MS)"/>
                </a:rPr>
                <a:t>Need to move from analysing the text of the UNCRC towards examining the contexts in which the UNCRC is applied.</a:t>
              </a:r>
            </a:p>
            <a:p>
              <a:pPr algn="r" marL="760095" indent="-380048" lvl="1">
                <a:lnSpc>
                  <a:spcPts val="4536"/>
                </a:lnSpc>
              </a:pPr>
              <a:r>
                <a:rPr lang="en-US" sz="4200">
                  <a:solidFill>
                    <a:srgbClr val="000000"/>
                  </a:solidFill>
                  <a:latin typeface="Calibri (MS)"/>
                  <a:ea typeface="Calibri (MS)"/>
                  <a:cs typeface="Calibri (MS)"/>
                  <a:sym typeface="Calibri (MS)"/>
                </a:rPr>
                <a:t>(Reynaert et al, 2009)</a:t>
              </a:r>
            </a:p>
            <a:p>
              <a:pPr algn="l" marL="760095" indent="-380048" lvl="1">
                <a:lnSpc>
                  <a:spcPts val="4536"/>
                </a:lnSpc>
              </a:pPr>
            </a:p>
          </p:txBody>
        </p:sp>
      </p:grpSp>
    </p:spTree>
  </p:cSld>
  <p:clrMapOvr>
    <a:masterClrMapping/>
  </p:clrMapOvr>
</p:sld>
</file>

<file path=ppt/slides/slide12.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66675"/>
              <a:ext cx="21031200" cy="2717801"/>
            </a:xfrm>
            <a:prstGeom prst="rect">
              <a:avLst/>
            </a:prstGeom>
          </p:spPr>
          <p:txBody>
            <a:bodyPr anchor="ctr" rtlCol="false" tIns="0" lIns="0" bIns="0" rIns="0"/>
            <a:lstStyle/>
            <a:p>
              <a:pPr algn="ctr">
                <a:lnSpc>
                  <a:spcPts val="7128"/>
                </a:lnSpc>
              </a:pPr>
              <a:r>
                <a:rPr lang="en-US" sz="6600" i="true">
                  <a:solidFill>
                    <a:srgbClr val="FFFFFF"/>
                  </a:solidFill>
                  <a:latin typeface="Calibri (MS) Light Italics"/>
                  <a:ea typeface="Calibri (MS) Light Italics"/>
                  <a:cs typeface="Calibri (MS) Light Italics"/>
                  <a:sym typeface="Calibri (MS) Light Italics"/>
                </a:rPr>
                <a:t>Ymddangosiad Hawliau </a:t>
              </a:r>
            </a:p>
            <a:p>
              <a:pPr algn="ctr">
                <a:lnSpc>
                  <a:spcPts val="7128"/>
                </a:lnSpc>
              </a:pPr>
              <a:r>
                <a:rPr lang="en-US" sz="6600">
                  <a:solidFill>
                    <a:srgbClr val="FFFFFF"/>
                  </a:solidFill>
                  <a:latin typeface="Calibri (MS) Light"/>
                  <a:ea typeface="Calibri (MS) Light"/>
                  <a:cs typeface="Calibri (MS) Light"/>
                  <a:sym typeface="Calibri (MS) Light"/>
                </a:rPr>
                <a:t>A Rights ‘Veneer’ </a:t>
              </a:r>
            </a:p>
          </p:txBody>
        </p:sp>
      </p:grpSp>
      <p:grpSp>
        <p:nvGrpSpPr>
          <p:cNvPr name="Group 5" id="5"/>
          <p:cNvGrpSpPr/>
          <p:nvPr/>
        </p:nvGrpSpPr>
        <p:grpSpPr>
          <a:xfrm rot="0">
            <a:off x="1247775" y="2728912"/>
            <a:ext cx="7791450" cy="6546057"/>
            <a:chOff x="0" y="0"/>
            <a:chExt cx="10388600" cy="8728076"/>
          </a:xfrm>
        </p:grpSpPr>
        <p:sp>
          <p:nvSpPr>
            <p:cNvPr name="Freeform 6" id="6"/>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FFFFFF"/>
            </a:solidFill>
          </p:spPr>
        </p:sp>
        <p:sp>
          <p:nvSpPr>
            <p:cNvPr name="Freeform 7" id="7"/>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ED7D31"/>
            </a:solidFill>
          </p:spPr>
        </p:sp>
        <p:sp>
          <p:nvSpPr>
            <p:cNvPr name="TextBox 8" id="8"/>
            <p:cNvSpPr txBox="true"/>
            <p:nvPr/>
          </p:nvSpPr>
          <p:spPr>
            <a:xfrm>
              <a:off x="0" y="-38100"/>
              <a:ext cx="10388600" cy="8766176"/>
            </a:xfrm>
            <a:prstGeom prst="rect">
              <a:avLst/>
            </a:prstGeom>
          </p:spPr>
          <p:txBody>
            <a:bodyPr anchor="t" rtlCol="false" tIns="50800" lIns="50800" bIns="50800" rIns="50800"/>
            <a:lstStyle/>
            <a:p>
              <a:pPr algn="l" marL="760095" indent="-380048" lvl="1">
                <a:lnSpc>
                  <a:spcPts val="4536"/>
                </a:lnSpc>
                <a:buFont typeface="Arial"/>
                <a:buChar char="•"/>
              </a:pPr>
              <a:r>
                <a:rPr lang="en-US" sz="4200">
                  <a:solidFill>
                    <a:srgbClr val="000000"/>
                  </a:solidFill>
                  <a:latin typeface="Calibri (MS)"/>
                  <a:ea typeface="Calibri (MS)"/>
                  <a:cs typeface="Calibri (MS)"/>
                  <a:sym typeface="Calibri (MS)"/>
                </a:rPr>
                <a:t>‘A rights veneer is [when the] structures or processes set in place give the </a:t>
              </a:r>
              <a:r>
                <a:rPr lang="en-US" sz="4200" i="true">
                  <a:solidFill>
                    <a:srgbClr val="000000"/>
                  </a:solidFill>
                  <a:latin typeface="Calibri (MS) Italics"/>
                  <a:ea typeface="Calibri (MS) Italics"/>
                  <a:cs typeface="Calibri (MS) Italics"/>
                  <a:sym typeface="Calibri (MS) Italics"/>
                </a:rPr>
                <a:t>appearance</a:t>
              </a:r>
              <a:r>
                <a:rPr lang="en-US" sz="4200">
                  <a:solidFill>
                    <a:srgbClr val="000000"/>
                  </a:solidFill>
                  <a:latin typeface="Calibri (MS)"/>
                  <a:ea typeface="Calibri (MS)"/>
                  <a:cs typeface="Calibri (MS)"/>
                  <a:sym typeface="Calibri (MS)"/>
                </a:rPr>
                <a:t> of engaging with a rights agenda, but do not </a:t>
              </a:r>
              <a:r>
                <a:rPr lang="en-US" sz="4200" i="true">
                  <a:solidFill>
                    <a:srgbClr val="000000"/>
                  </a:solidFill>
                  <a:latin typeface="Calibri (MS) Italics"/>
                  <a:ea typeface="Calibri (MS) Italics"/>
                  <a:cs typeface="Calibri (MS) Italics"/>
                  <a:sym typeface="Calibri (MS) Italics"/>
                </a:rPr>
                <a:t>actually</a:t>
              </a:r>
              <a:r>
                <a:rPr lang="en-US" sz="4200">
                  <a:solidFill>
                    <a:srgbClr val="000000"/>
                  </a:solidFill>
                  <a:latin typeface="Calibri (MS)"/>
                  <a:ea typeface="Calibri (MS)"/>
                  <a:cs typeface="Calibri (MS)"/>
                  <a:sym typeface="Calibri (MS)"/>
                </a:rPr>
                <a:t> </a:t>
              </a:r>
              <a:r>
                <a:rPr lang="en-US" sz="4200" i="true">
                  <a:solidFill>
                    <a:srgbClr val="000000"/>
                  </a:solidFill>
                  <a:latin typeface="Calibri (MS) Italics"/>
                  <a:ea typeface="Calibri (MS) Italics"/>
                  <a:cs typeface="Calibri (MS) Italics"/>
                  <a:sym typeface="Calibri (MS) Italics"/>
                </a:rPr>
                <a:t>do</a:t>
              </a:r>
              <a:r>
                <a:rPr lang="en-US" sz="4200">
                  <a:solidFill>
                    <a:srgbClr val="000000"/>
                  </a:solidFill>
                  <a:latin typeface="Calibri (MS)"/>
                  <a:ea typeface="Calibri (MS)"/>
                  <a:cs typeface="Calibri (MS)"/>
                  <a:sym typeface="Calibri (MS)"/>
                </a:rPr>
                <a:t> so.’</a:t>
              </a:r>
            </a:p>
            <a:p>
              <a:pPr algn="r" marL="760095" indent="-380048" lvl="1">
                <a:lnSpc>
                  <a:spcPts val="4536"/>
                </a:lnSpc>
              </a:pPr>
              <a:r>
                <a:rPr lang="en-US" sz="4200">
                  <a:solidFill>
                    <a:srgbClr val="FFFFFF"/>
                  </a:solidFill>
                  <a:latin typeface="Calibri (MS)"/>
                  <a:ea typeface="Calibri (MS)"/>
                  <a:cs typeface="Calibri (MS)"/>
                  <a:sym typeface="Calibri (MS)"/>
                </a:rPr>
                <a:t>Jones and Welch, 2011</a:t>
              </a:r>
            </a:p>
            <a:p>
              <a:pPr algn="l" marL="760095" indent="-380048" lvl="1">
                <a:lnSpc>
                  <a:spcPts val="4536"/>
                </a:lnSpc>
                <a:buFont typeface="Arial"/>
                <a:buChar char="•"/>
              </a:pPr>
              <a:r>
                <a:rPr lang="en-US" b="true" sz="4200">
                  <a:solidFill>
                    <a:srgbClr val="000000"/>
                  </a:solidFill>
                  <a:latin typeface="Calibri (MS) Bold"/>
                  <a:ea typeface="Calibri (MS) Bold"/>
                  <a:cs typeface="Calibri (MS) Bold"/>
                  <a:sym typeface="Calibri (MS) Bold"/>
                </a:rPr>
                <a:t>Myfyriwch: Ym mha ffyrdd y gallai ysgolion ymddangos i weithredu hawliau’n unig? </a:t>
              </a:r>
            </a:p>
          </p:txBody>
        </p:sp>
      </p:grpSp>
      <p:grpSp>
        <p:nvGrpSpPr>
          <p:cNvPr name="Group 9" id="9"/>
          <p:cNvGrpSpPr/>
          <p:nvPr/>
        </p:nvGrpSpPr>
        <p:grpSpPr>
          <a:xfrm rot="0">
            <a:off x="9248775" y="2728912"/>
            <a:ext cx="7791450" cy="6546057"/>
            <a:chOff x="0" y="0"/>
            <a:chExt cx="10388600" cy="8728076"/>
          </a:xfrm>
        </p:grpSpPr>
        <p:sp>
          <p:nvSpPr>
            <p:cNvPr name="Freeform 10" id="10"/>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FFFFFF"/>
            </a:solidFill>
          </p:spPr>
        </p:sp>
        <p:sp>
          <p:nvSpPr>
            <p:cNvPr name="Freeform 11" id="11"/>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C000"/>
            </a:solidFill>
          </p:spPr>
        </p:sp>
        <p:sp>
          <p:nvSpPr>
            <p:cNvPr name="TextBox 12" id="12"/>
            <p:cNvSpPr txBox="true"/>
            <p:nvPr/>
          </p:nvSpPr>
          <p:spPr>
            <a:xfrm>
              <a:off x="0" y="-38100"/>
              <a:ext cx="10388600" cy="8766176"/>
            </a:xfrm>
            <a:prstGeom prst="rect">
              <a:avLst/>
            </a:prstGeom>
          </p:spPr>
          <p:txBody>
            <a:bodyPr anchor="t" rtlCol="false" tIns="50800" lIns="50800" bIns="50800" rIns="50800"/>
            <a:lstStyle/>
            <a:p>
              <a:pPr algn="l" marL="760095" indent="-380048" lvl="1">
                <a:lnSpc>
                  <a:spcPts val="4536"/>
                </a:lnSpc>
                <a:buFont typeface="Arial"/>
                <a:buChar char="•"/>
              </a:pPr>
              <a:r>
                <a:rPr lang="en-US" sz="4200">
                  <a:solidFill>
                    <a:srgbClr val="020302"/>
                  </a:solidFill>
                  <a:latin typeface="Calibri (MS)"/>
                  <a:ea typeface="Calibri (MS)"/>
                  <a:cs typeface="Calibri (MS)"/>
                  <a:sym typeface="Calibri (MS)"/>
                </a:rPr>
                <a:t>‘A rights veneer is [when the] structures or processes set in place give the </a:t>
              </a:r>
              <a:r>
                <a:rPr lang="en-US" sz="4200" i="true">
                  <a:solidFill>
                    <a:srgbClr val="020302"/>
                  </a:solidFill>
                  <a:latin typeface="Calibri (MS) Italics"/>
                  <a:ea typeface="Calibri (MS) Italics"/>
                  <a:cs typeface="Calibri (MS) Italics"/>
                  <a:sym typeface="Calibri (MS) Italics"/>
                </a:rPr>
                <a:t>appearance</a:t>
              </a:r>
              <a:r>
                <a:rPr lang="en-US" sz="4200">
                  <a:solidFill>
                    <a:srgbClr val="020302"/>
                  </a:solidFill>
                  <a:latin typeface="Calibri (MS)"/>
                  <a:ea typeface="Calibri (MS)"/>
                  <a:cs typeface="Calibri (MS)"/>
                  <a:sym typeface="Calibri (MS)"/>
                </a:rPr>
                <a:t> of engaging with a rights agenda, but do not </a:t>
              </a:r>
              <a:r>
                <a:rPr lang="en-US" sz="4200" i="true">
                  <a:solidFill>
                    <a:srgbClr val="020302"/>
                  </a:solidFill>
                  <a:latin typeface="Calibri (MS) Italics"/>
                  <a:ea typeface="Calibri (MS) Italics"/>
                  <a:cs typeface="Calibri (MS) Italics"/>
                  <a:sym typeface="Calibri (MS) Italics"/>
                </a:rPr>
                <a:t>actually</a:t>
              </a:r>
              <a:r>
                <a:rPr lang="en-US" sz="4200">
                  <a:solidFill>
                    <a:srgbClr val="020302"/>
                  </a:solidFill>
                  <a:latin typeface="Calibri (MS)"/>
                  <a:ea typeface="Calibri (MS)"/>
                  <a:cs typeface="Calibri (MS)"/>
                  <a:sym typeface="Calibri (MS)"/>
                </a:rPr>
                <a:t> </a:t>
              </a:r>
              <a:r>
                <a:rPr lang="en-US" sz="4200" i="true">
                  <a:solidFill>
                    <a:srgbClr val="020302"/>
                  </a:solidFill>
                  <a:latin typeface="Calibri (MS) Italics"/>
                  <a:ea typeface="Calibri (MS) Italics"/>
                  <a:cs typeface="Calibri (MS) Italics"/>
                  <a:sym typeface="Calibri (MS) Italics"/>
                </a:rPr>
                <a:t>do</a:t>
              </a:r>
              <a:r>
                <a:rPr lang="en-US" sz="4200">
                  <a:solidFill>
                    <a:srgbClr val="020302"/>
                  </a:solidFill>
                  <a:latin typeface="Calibri (MS)"/>
                  <a:ea typeface="Calibri (MS)"/>
                  <a:cs typeface="Calibri (MS)"/>
                  <a:sym typeface="Calibri (MS)"/>
                </a:rPr>
                <a:t> so.’</a:t>
              </a:r>
            </a:p>
            <a:p>
              <a:pPr algn="r" marL="760095" indent="-380048" lvl="1">
                <a:lnSpc>
                  <a:spcPts val="4536"/>
                </a:lnSpc>
              </a:pPr>
              <a:r>
                <a:rPr lang="en-US" sz="4200">
                  <a:solidFill>
                    <a:srgbClr val="FFFFFF"/>
                  </a:solidFill>
                  <a:latin typeface="Calibri (MS)"/>
                  <a:ea typeface="Calibri (MS)"/>
                  <a:cs typeface="Calibri (MS)"/>
                  <a:sym typeface="Calibri (MS)"/>
                </a:rPr>
                <a:t>Jones and Welch, 2011</a:t>
              </a:r>
            </a:p>
            <a:p>
              <a:pPr algn="r" marL="760095" indent="-380048" lvl="1">
                <a:lnSpc>
                  <a:spcPts val="4536"/>
                </a:lnSpc>
              </a:pPr>
            </a:p>
            <a:p>
              <a:pPr algn="l" marL="760095" indent="-380048" lvl="1">
                <a:lnSpc>
                  <a:spcPts val="4536"/>
                </a:lnSpc>
              </a:pPr>
              <a:r>
                <a:rPr lang="en-US" b="true" sz="4200">
                  <a:solidFill>
                    <a:srgbClr val="020302"/>
                  </a:solidFill>
                  <a:latin typeface="Calibri (MS) Bold"/>
                  <a:ea typeface="Calibri (MS) Bold"/>
                  <a:cs typeface="Calibri (MS) Bold"/>
                  <a:sym typeface="Calibri (MS) Bold"/>
                </a:rPr>
                <a:t>Reflect: In what ways might schools present a ‘rights veneer’?  </a:t>
              </a:r>
            </a:p>
          </p:txBody>
        </p:sp>
      </p:gr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66675"/>
              <a:ext cx="21031200" cy="2717801"/>
            </a:xfrm>
            <a:prstGeom prst="rect">
              <a:avLst/>
            </a:prstGeom>
          </p:spPr>
          <p:txBody>
            <a:bodyPr anchor="ctr" rtlCol="false" tIns="0" lIns="0" bIns="0" rIns="0"/>
            <a:lstStyle/>
            <a:p>
              <a:pPr algn="ctr">
                <a:lnSpc>
                  <a:spcPts val="7128"/>
                </a:lnSpc>
              </a:pPr>
              <a:r>
                <a:rPr lang="en-US" sz="6600">
                  <a:solidFill>
                    <a:srgbClr val="FFFFFF"/>
                  </a:solidFill>
                  <a:latin typeface="Calibri (MS) Light"/>
                  <a:ea typeface="Calibri (MS) Light"/>
                  <a:cs typeface="Calibri (MS) Light"/>
                  <a:sym typeface="Calibri (MS) Light"/>
                </a:rPr>
                <a:t>		Trafodwch               </a:t>
              </a:r>
            </a:p>
            <a:p>
              <a:pPr algn="ctr">
                <a:lnSpc>
                  <a:spcPts val="7128"/>
                </a:lnSpc>
              </a:pPr>
              <a:r>
                <a:rPr lang="en-US" sz="6600">
                  <a:solidFill>
                    <a:srgbClr val="FFFFFF"/>
                  </a:solidFill>
                  <a:latin typeface="Calibri (MS) Light"/>
                  <a:ea typeface="Calibri (MS) Light"/>
                  <a:cs typeface="Calibri (MS) Light"/>
                  <a:sym typeface="Calibri (MS) Light"/>
                </a:rPr>
                <a:t>Discuss </a:t>
              </a:r>
            </a:p>
          </p:txBody>
        </p:sp>
      </p:grpSp>
      <p:grpSp>
        <p:nvGrpSpPr>
          <p:cNvPr name="Group 5" id="5"/>
          <p:cNvGrpSpPr/>
          <p:nvPr/>
        </p:nvGrpSpPr>
        <p:grpSpPr>
          <a:xfrm rot="0">
            <a:off x="1247775" y="2728912"/>
            <a:ext cx="7791450" cy="6546057"/>
            <a:chOff x="0" y="0"/>
            <a:chExt cx="10388600" cy="8728076"/>
          </a:xfrm>
        </p:grpSpPr>
        <p:sp>
          <p:nvSpPr>
            <p:cNvPr name="Freeform 6" id="6"/>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FFFFFF"/>
            </a:solidFill>
          </p:spPr>
        </p:sp>
        <p:sp>
          <p:nvSpPr>
            <p:cNvPr name="Freeform 7" id="7"/>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ED7D31"/>
            </a:solidFill>
          </p:spPr>
        </p:sp>
        <p:sp>
          <p:nvSpPr>
            <p:cNvPr name="TextBox 8" id="8"/>
            <p:cNvSpPr txBox="true"/>
            <p:nvPr/>
          </p:nvSpPr>
          <p:spPr>
            <a:xfrm>
              <a:off x="0" y="9525"/>
              <a:ext cx="10388600" cy="8718551"/>
            </a:xfrm>
            <a:prstGeom prst="rect">
              <a:avLst/>
            </a:prstGeom>
          </p:spPr>
          <p:txBody>
            <a:bodyPr anchor="t" rtlCol="false" tIns="50800" lIns="50800" bIns="50800" rIns="50800"/>
            <a:lstStyle/>
            <a:p>
              <a:pPr algn="l" marL="720090" indent="-360045" lvl="1">
                <a:lnSpc>
                  <a:spcPts val="4082"/>
                </a:lnSpc>
                <a:buFont typeface="Arial"/>
                <a:buChar char="•"/>
              </a:pPr>
              <a:r>
                <a:rPr lang="en-US" sz="4200">
                  <a:solidFill>
                    <a:srgbClr val="000000"/>
                  </a:solidFill>
                  <a:latin typeface="Calibri (MS)"/>
                  <a:ea typeface="Calibri (MS)"/>
                  <a:cs typeface="Calibri (MS)"/>
                  <a:sym typeface="Calibri (MS)"/>
                </a:rPr>
                <a:t>Yn ddiweddar mae Cymru wedi pasio deddfwriaeth ar gyfer </a:t>
              </a:r>
              <a:r>
                <a:rPr lang="en-US" sz="4200" u="sng">
                  <a:solidFill>
                    <a:srgbClr val="0563C1"/>
                  </a:solidFill>
                  <a:latin typeface="Calibri (MS)"/>
                  <a:ea typeface="Calibri (MS)"/>
                  <a:cs typeface="Calibri (MS)"/>
                  <a:sym typeface="Calibri (MS)"/>
                  <a:hlinkClick r:id="rId3" tooltip="https://www.llyw.cymru/stopio-cosbi-corfforol-i-blant?gad_source=1&amp;gclid=CjwKCAiAivGuBhBEEiwAWiFmYdM2FgL8Vibt1-JD2AtxAgWAiYkaa_WTTJzk_i0mPimK4BwdYdf_ExoCD1YQAvD_BwE"/>
                </a:rPr>
                <a:t>gwahardd cosbi corfforol yn cynnwys smacio</a:t>
              </a:r>
            </a:p>
            <a:p>
              <a:pPr algn="l" marL="720090" indent="-360045" lvl="1">
                <a:lnSpc>
                  <a:spcPts val="4082"/>
                </a:lnSpc>
              </a:pPr>
            </a:p>
            <a:p>
              <a:pPr algn="l" marL="720090" indent="-360045" lvl="1">
                <a:lnSpc>
                  <a:spcPts val="4082"/>
                </a:lnSpc>
                <a:buFont typeface="Arial"/>
                <a:buChar char="•"/>
              </a:pPr>
              <a:r>
                <a:rPr lang="en-US" sz="4200">
                  <a:solidFill>
                    <a:srgbClr val="000000"/>
                  </a:solidFill>
                  <a:latin typeface="Calibri (MS)"/>
                  <a:ea typeface="Calibri (MS)"/>
                  <a:cs typeface="Calibri (MS)"/>
                  <a:sym typeface="Calibri (MS)"/>
                </a:rPr>
                <a:t>Ystyriwch:</a:t>
              </a:r>
            </a:p>
            <a:p>
              <a:pPr algn="l" marL="720090" indent="-360045" lvl="1">
                <a:lnSpc>
                  <a:spcPts val="4082"/>
                </a:lnSpc>
                <a:buFont typeface="Arial"/>
                <a:buChar char="•"/>
              </a:pPr>
              <a:r>
                <a:rPr lang="en-US" sz="4200">
                  <a:solidFill>
                    <a:srgbClr val="000000"/>
                  </a:solidFill>
                  <a:latin typeface="Calibri (MS)"/>
                  <a:ea typeface="Calibri (MS)"/>
                  <a:cs typeface="Calibri (MS)"/>
                  <a:sym typeface="Calibri (MS)"/>
                </a:rPr>
                <a:t>Sut allai’r agenda hawliau plant  effeithio ar y ddadl hon?</a:t>
              </a:r>
            </a:p>
            <a:p>
              <a:pPr algn="l" marL="720090" indent="-360045" lvl="1">
                <a:lnSpc>
                  <a:spcPts val="4082"/>
                </a:lnSpc>
                <a:buFont typeface="Arial"/>
                <a:buChar char="•"/>
              </a:pPr>
              <a:r>
                <a:rPr lang="en-US" sz="4200">
                  <a:solidFill>
                    <a:srgbClr val="000000"/>
                  </a:solidFill>
                  <a:latin typeface="Calibri (MS)"/>
                  <a:ea typeface="Calibri (MS)"/>
                  <a:cs typeface="Calibri (MS)"/>
                  <a:sym typeface="Calibri (MS)"/>
                </a:rPr>
                <a:t>Beth yw perthnasedd y CCUHP yn yr achos hon?</a:t>
              </a:r>
            </a:p>
            <a:p>
              <a:pPr algn="l" marL="720090" indent="-360045" lvl="1">
                <a:lnSpc>
                  <a:spcPts val="4082"/>
                </a:lnSpc>
              </a:pPr>
            </a:p>
          </p:txBody>
        </p:sp>
      </p:grpSp>
      <p:grpSp>
        <p:nvGrpSpPr>
          <p:cNvPr name="Group 9" id="9"/>
          <p:cNvGrpSpPr/>
          <p:nvPr/>
        </p:nvGrpSpPr>
        <p:grpSpPr>
          <a:xfrm rot="0">
            <a:off x="9248775" y="2728912"/>
            <a:ext cx="7791450" cy="6546057"/>
            <a:chOff x="0" y="0"/>
            <a:chExt cx="10388600" cy="8728076"/>
          </a:xfrm>
        </p:grpSpPr>
        <p:sp>
          <p:nvSpPr>
            <p:cNvPr name="Freeform 10" id="10"/>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FFFFFF"/>
            </a:solidFill>
          </p:spPr>
        </p:sp>
        <p:sp>
          <p:nvSpPr>
            <p:cNvPr name="Freeform 11" id="11"/>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C000"/>
            </a:solidFill>
          </p:spPr>
        </p:sp>
        <p:sp>
          <p:nvSpPr>
            <p:cNvPr name="TextBox 12" id="12"/>
            <p:cNvSpPr txBox="true"/>
            <p:nvPr/>
          </p:nvSpPr>
          <p:spPr>
            <a:xfrm>
              <a:off x="0" y="9525"/>
              <a:ext cx="10388600" cy="8718551"/>
            </a:xfrm>
            <a:prstGeom prst="rect">
              <a:avLst/>
            </a:prstGeom>
          </p:spPr>
          <p:txBody>
            <a:bodyPr anchor="t" rtlCol="false" tIns="50800" lIns="50800" bIns="50800" rIns="50800"/>
            <a:lstStyle/>
            <a:p>
              <a:pPr algn="l" marL="760095" indent="-380048" lvl="1">
                <a:lnSpc>
                  <a:spcPts val="4082"/>
                </a:lnSpc>
                <a:buFont typeface="Arial"/>
                <a:buChar char="•"/>
              </a:pPr>
              <a:r>
                <a:rPr lang="en-US" sz="4200">
                  <a:solidFill>
                    <a:srgbClr val="000000"/>
                  </a:solidFill>
                  <a:latin typeface="Calibri (MS)"/>
                  <a:ea typeface="Calibri (MS)"/>
                  <a:cs typeface="Calibri (MS)"/>
                  <a:sym typeface="Calibri (MS)"/>
                </a:rPr>
                <a:t>Wales has recently passed legislation to </a:t>
              </a:r>
              <a:r>
                <a:rPr lang="en-US" sz="4200" u="sng">
                  <a:solidFill>
                    <a:srgbClr val="0563C1"/>
                  </a:solidFill>
                  <a:latin typeface="Calibri (MS)"/>
                  <a:ea typeface="Calibri (MS)"/>
                  <a:cs typeface="Calibri (MS)"/>
                  <a:sym typeface="Calibri (MS)"/>
                  <a:hlinkClick r:id="rId4" tooltip="https://www.gov.wales/ending-physical-punishment-children?gad_source=1&amp;gclid=CjwKCAiAivGuBhBEEiwAWiFmYdM2FgL8Vibt1-JD2AtxAgWAiYkaa_WTTJzk_i0mPimK4BwdYdf_ExoCD1YQAvD_BwE"/>
                </a:rPr>
                <a:t>physical punishment including smacking </a:t>
              </a:r>
              <a:r>
                <a:rPr lang="en-US" sz="4200">
                  <a:solidFill>
                    <a:srgbClr val="000000"/>
                  </a:solidFill>
                  <a:latin typeface="Calibri (MS)"/>
                  <a:ea typeface="Calibri (MS)"/>
                  <a:cs typeface="Calibri (MS)"/>
                  <a:sym typeface="Calibri (MS)"/>
                </a:rPr>
                <a:t>in Wales. </a:t>
              </a:r>
            </a:p>
            <a:p>
              <a:pPr algn="l" marL="651510" indent="-325755" lvl="1">
                <a:lnSpc>
                  <a:spcPts val="3499"/>
                </a:lnSpc>
              </a:pPr>
            </a:p>
            <a:p>
              <a:pPr algn="l" marL="760095" indent="-380048" lvl="1">
                <a:lnSpc>
                  <a:spcPts val="4082"/>
                </a:lnSpc>
                <a:buFont typeface="Arial"/>
                <a:buChar char="•"/>
              </a:pPr>
              <a:r>
                <a:rPr lang="en-US" sz="4200">
                  <a:solidFill>
                    <a:srgbClr val="000000"/>
                  </a:solidFill>
                  <a:latin typeface="Calibri (MS)"/>
                  <a:ea typeface="Calibri (MS)"/>
                  <a:cs typeface="Calibri (MS)"/>
                  <a:sym typeface="Calibri (MS)"/>
                </a:rPr>
                <a:t>Consider:</a:t>
              </a:r>
            </a:p>
            <a:p>
              <a:pPr algn="l" marL="1337310" indent="-445770" lvl="2">
                <a:lnSpc>
                  <a:spcPts val="3499"/>
                </a:lnSpc>
                <a:buFont typeface="Arial"/>
                <a:buChar char="⚬"/>
              </a:pPr>
              <a:r>
                <a:rPr lang="en-US" sz="3600">
                  <a:solidFill>
                    <a:srgbClr val="000000"/>
                  </a:solidFill>
                  <a:latin typeface="Calibri (MS)"/>
                  <a:ea typeface="Calibri (MS)"/>
                  <a:cs typeface="Calibri (MS)"/>
                  <a:sym typeface="Calibri (MS)"/>
                </a:rPr>
                <a:t>How could the children’s rights agenda impact on this debate?</a:t>
              </a:r>
            </a:p>
            <a:p>
              <a:pPr algn="l" marL="1337310" indent="-445770" lvl="2">
                <a:lnSpc>
                  <a:spcPts val="3499"/>
                </a:lnSpc>
                <a:buFont typeface="Arial"/>
                <a:buChar char="⚬"/>
              </a:pPr>
              <a:r>
                <a:rPr lang="en-US" sz="3600">
                  <a:solidFill>
                    <a:srgbClr val="000000"/>
                  </a:solidFill>
                  <a:latin typeface="Calibri (MS)"/>
                  <a:ea typeface="Calibri (MS)"/>
                  <a:cs typeface="Calibri (MS)"/>
                  <a:sym typeface="Calibri (MS)"/>
                </a:rPr>
                <a:t>What is the relevance of the UNCRC in this case? </a:t>
              </a:r>
            </a:p>
            <a:p>
              <a:pPr algn="l" marL="1337310" indent="-445770" lvl="2">
                <a:lnSpc>
                  <a:spcPts val="3499"/>
                </a:lnSpc>
              </a:pPr>
            </a:p>
          </p:txBody>
        </p:sp>
      </p:grpSp>
    </p:spTree>
  </p:cSld>
  <p:clrMapOvr>
    <a:masterClrMapping/>
  </p:clrMapOvr>
</p:sld>
</file>

<file path=ppt/slides/slide14.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66675"/>
              <a:ext cx="21031200" cy="2717801"/>
            </a:xfrm>
            <a:prstGeom prst="rect">
              <a:avLst/>
            </a:prstGeom>
          </p:spPr>
          <p:txBody>
            <a:bodyPr anchor="ctr" rtlCol="false" tIns="0" lIns="0" bIns="0" rIns="0"/>
            <a:lstStyle/>
            <a:p>
              <a:pPr algn="ctr">
                <a:lnSpc>
                  <a:spcPts val="7128"/>
                </a:lnSpc>
              </a:pPr>
              <a:r>
                <a:rPr lang="en-US" sz="6600">
                  <a:solidFill>
                    <a:srgbClr val="FFFFFF"/>
                  </a:solidFill>
                  <a:latin typeface="Calibri (MS) Light"/>
                  <a:ea typeface="Calibri (MS) Light"/>
                  <a:cs typeface="Calibri (MS) Light"/>
                  <a:sym typeface="Calibri (MS) Light"/>
                </a:rPr>
                <a:t>Ystyriwch…/Consider… </a:t>
              </a:r>
            </a:p>
            <a:p>
              <a:pPr algn="ctr">
                <a:lnSpc>
                  <a:spcPts val="7128"/>
                </a:lnSpc>
              </a:pPr>
            </a:p>
          </p:txBody>
        </p:sp>
      </p:grpSp>
      <p:grpSp>
        <p:nvGrpSpPr>
          <p:cNvPr name="Group 5" id="5"/>
          <p:cNvGrpSpPr/>
          <p:nvPr/>
        </p:nvGrpSpPr>
        <p:grpSpPr>
          <a:xfrm rot="0">
            <a:off x="1247775" y="2728912"/>
            <a:ext cx="7791450" cy="5167312"/>
            <a:chOff x="0" y="0"/>
            <a:chExt cx="10388600" cy="6889750"/>
          </a:xfrm>
        </p:grpSpPr>
        <p:sp>
          <p:nvSpPr>
            <p:cNvPr name="Freeform 6" id="6"/>
            <p:cNvSpPr/>
            <p:nvPr/>
          </p:nvSpPr>
          <p:spPr>
            <a:xfrm flipH="false" flipV="false" rot="0">
              <a:off x="12700" y="12700"/>
              <a:ext cx="10363200" cy="6864350"/>
            </a:xfrm>
            <a:custGeom>
              <a:avLst/>
              <a:gdLst/>
              <a:ahLst/>
              <a:cxnLst/>
              <a:rect r="r" b="b" t="t" l="l"/>
              <a:pathLst>
                <a:path h="6864350" w="10363200">
                  <a:moveTo>
                    <a:pt x="0" y="0"/>
                  </a:moveTo>
                  <a:lnTo>
                    <a:pt x="10363200" y="0"/>
                  </a:lnTo>
                  <a:lnTo>
                    <a:pt x="10363200" y="6864350"/>
                  </a:lnTo>
                  <a:lnTo>
                    <a:pt x="0" y="6864350"/>
                  </a:lnTo>
                  <a:close/>
                </a:path>
              </a:pathLst>
            </a:custGeom>
            <a:solidFill>
              <a:srgbClr val="FFFFFF"/>
            </a:solidFill>
          </p:spPr>
        </p:sp>
        <p:sp>
          <p:nvSpPr>
            <p:cNvPr name="Freeform 7" id="7"/>
            <p:cNvSpPr/>
            <p:nvPr/>
          </p:nvSpPr>
          <p:spPr>
            <a:xfrm flipH="false" flipV="false" rot="0">
              <a:off x="0" y="0"/>
              <a:ext cx="10388600" cy="6889750"/>
            </a:xfrm>
            <a:custGeom>
              <a:avLst/>
              <a:gdLst/>
              <a:ahLst/>
              <a:cxnLst/>
              <a:rect r="r" b="b" t="t" l="l"/>
              <a:pathLst>
                <a:path h="6889750" w="10388600">
                  <a:moveTo>
                    <a:pt x="12700" y="0"/>
                  </a:moveTo>
                  <a:lnTo>
                    <a:pt x="10375900" y="0"/>
                  </a:lnTo>
                  <a:cubicBezTo>
                    <a:pt x="10382885" y="0"/>
                    <a:pt x="10388600" y="5715"/>
                    <a:pt x="10388600" y="12700"/>
                  </a:cubicBezTo>
                  <a:lnTo>
                    <a:pt x="10388600" y="6877050"/>
                  </a:lnTo>
                  <a:cubicBezTo>
                    <a:pt x="10388600" y="6884035"/>
                    <a:pt x="10382885" y="6889750"/>
                    <a:pt x="10375900" y="6889750"/>
                  </a:cubicBezTo>
                  <a:lnTo>
                    <a:pt x="12700" y="6889750"/>
                  </a:lnTo>
                  <a:cubicBezTo>
                    <a:pt x="5715" y="6889750"/>
                    <a:pt x="0" y="6884035"/>
                    <a:pt x="0" y="6877050"/>
                  </a:cubicBezTo>
                  <a:lnTo>
                    <a:pt x="0" y="12700"/>
                  </a:lnTo>
                  <a:cubicBezTo>
                    <a:pt x="0" y="5715"/>
                    <a:pt x="5715" y="0"/>
                    <a:pt x="12700" y="0"/>
                  </a:cubicBezTo>
                  <a:moveTo>
                    <a:pt x="12700" y="25400"/>
                  </a:moveTo>
                  <a:lnTo>
                    <a:pt x="12700" y="12700"/>
                  </a:lnTo>
                  <a:lnTo>
                    <a:pt x="25400" y="12700"/>
                  </a:lnTo>
                  <a:lnTo>
                    <a:pt x="25400" y="6877050"/>
                  </a:lnTo>
                  <a:lnTo>
                    <a:pt x="12700" y="6877050"/>
                  </a:lnTo>
                  <a:lnTo>
                    <a:pt x="12700" y="6864350"/>
                  </a:lnTo>
                  <a:lnTo>
                    <a:pt x="10375900" y="6864350"/>
                  </a:lnTo>
                  <a:lnTo>
                    <a:pt x="10375900" y="6877050"/>
                  </a:lnTo>
                  <a:lnTo>
                    <a:pt x="10363200" y="6877050"/>
                  </a:lnTo>
                  <a:lnTo>
                    <a:pt x="10363200" y="12700"/>
                  </a:lnTo>
                  <a:lnTo>
                    <a:pt x="10375900" y="12700"/>
                  </a:lnTo>
                  <a:lnTo>
                    <a:pt x="10375900" y="25400"/>
                  </a:lnTo>
                  <a:lnTo>
                    <a:pt x="12700" y="25400"/>
                  </a:lnTo>
                  <a:close/>
                </a:path>
              </a:pathLst>
            </a:custGeom>
            <a:solidFill>
              <a:srgbClr val="ED7D31"/>
            </a:solidFill>
          </p:spPr>
        </p:sp>
        <p:sp>
          <p:nvSpPr>
            <p:cNvPr name="TextBox 8" id="8"/>
            <p:cNvSpPr txBox="true"/>
            <p:nvPr/>
          </p:nvSpPr>
          <p:spPr>
            <a:xfrm>
              <a:off x="0" y="-19050"/>
              <a:ext cx="10388600" cy="6908800"/>
            </a:xfrm>
            <a:prstGeom prst="rect">
              <a:avLst/>
            </a:prstGeom>
          </p:spPr>
          <p:txBody>
            <a:bodyPr anchor="t" rtlCol="false" tIns="50800" lIns="50800" bIns="50800" rIns="50800"/>
            <a:lstStyle/>
            <a:p>
              <a:pPr algn="l" marL="1337310" indent="-445770" lvl="2">
                <a:lnSpc>
                  <a:spcPts val="3888"/>
                </a:lnSpc>
                <a:buFont typeface="Arial"/>
                <a:buChar char="⚬"/>
              </a:pPr>
              <a:r>
                <a:rPr lang="en-US" sz="3600">
                  <a:solidFill>
                    <a:srgbClr val="000000"/>
                  </a:solidFill>
                  <a:latin typeface="Calibri (MS)"/>
                  <a:ea typeface="Calibri (MS)"/>
                  <a:cs typeface="Calibri (MS)"/>
                  <a:sym typeface="Calibri (MS)"/>
                </a:rPr>
                <a:t>Beth sy'n cael ei wneud yn dda ar hyn o bryd?</a:t>
              </a:r>
            </a:p>
            <a:p>
              <a:pPr algn="l" marL="1337310" indent="-445770" lvl="2">
                <a:lnSpc>
                  <a:spcPts val="3888"/>
                </a:lnSpc>
                <a:buFont typeface="Arial"/>
                <a:buChar char="⚬"/>
              </a:pPr>
              <a:r>
                <a:rPr lang="en-US" sz="3600">
                  <a:solidFill>
                    <a:srgbClr val="000000"/>
                  </a:solidFill>
                  <a:latin typeface="Calibri (MS)"/>
                  <a:ea typeface="Calibri (MS)"/>
                  <a:cs typeface="Calibri (MS)"/>
                  <a:sym typeface="Calibri (MS)"/>
                </a:rPr>
                <a:t>Ym mha feysydd y mae angen gwneud mwy?</a:t>
              </a:r>
            </a:p>
            <a:p>
              <a:pPr algn="l" marL="760095" indent="-380048" lvl="1">
                <a:lnSpc>
                  <a:spcPts val="4536"/>
                </a:lnSpc>
                <a:buFont typeface="Arial"/>
                <a:buChar char="•"/>
              </a:pPr>
              <a:r>
                <a:rPr lang="en-US" sz="4200">
                  <a:solidFill>
                    <a:srgbClr val="000000"/>
                  </a:solidFill>
                  <a:latin typeface="Calibri (MS)"/>
                  <a:ea typeface="Calibri (MS)"/>
                  <a:cs typeface="Calibri (MS)"/>
                  <a:sym typeface="Calibri (MS)"/>
                </a:rPr>
                <a:t>Sut yr eir i'r afael â'r maes hwn?</a:t>
              </a:r>
            </a:p>
            <a:p>
              <a:pPr algn="l" marL="760095" indent="-380048" lvl="1">
                <a:lnSpc>
                  <a:spcPts val="4536"/>
                </a:lnSpc>
                <a:buFont typeface="Arial"/>
                <a:buChar char="•"/>
              </a:pPr>
              <a:r>
                <a:rPr lang="en-US" sz="4200">
                  <a:solidFill>
                    <a:srgbClr val="000000"/>
                  </a:solidFill>
                  <a:latin typeface="Calibri (MS)"/>
                  <a:ea typeface="Calibri (MS)"/>
                  <a:cs typeface="Calibri (MS)"/>
                  <a:sym typeface="Calibri (MS)"/>
                </a:rPr>
                <a:t>Gallech gofnodi eich ateb fel tabl neu fap meddwl.</a:t>
              </a:r>
            </a:p>
          </p:txBody>
        </p:sp>
      </p:grpSp>
      <p:grpSp>
        <p:nvGrpSpPr>
          <p:cNvPr name="Group 9" id="9"/>
          <p:cNvGrpSpPr/>
          <p:nvPr/>
        </p:nvGrpSpPr>
        <p:grpSpPr>
          <a:xfrm rot="0">
            <a:off x="9248775" y="2728912"/>
            <a:ext cx="7791450" cy="5167312"/>
            <a:chOff x="0" y="0"/>
            <a:chExt cx="10388600" cy="6889750"/>
          </a:xfrm>
        </p:grpSpPr>
        <p:sp>
          <p:nvSpPr>
            <p:cNvPr name="Freeform 10" id="10"/>
            <p:cNvSpPr/>
            <p:nvPr/>
          </p:nvSpPr>
          <p:spPr>
            <a:xfrm flipH="false" flipV="false" rot="0">
              <a:off x="12700" y="12700"/>
              <a:ext cx="10363200" cy="6864350"/>
            </a:xfrm>
            <a:custGeom>
              <a:avLst/>
              <a:gdLst/>
              <a:ahLst/>
              <a:cxnLst/>
              <a:rect r="r" b="b" t="t" l="l"/>
              <a:pathLst>
                <a:path h="6864350" w="10363200">
                  <a:moveTo>
                    <a:pt x="0" y="0"/>
                  </a:moveTo>
                  <a:lnTo>
                    <a:pt x="10363200" y="0"/>
                  </a:lnTo>
                  <a:lnTo>
                    <a:pt x="10363200" y="6864350"/>
                  </a:lnTo>
                  <a:lnTo>
                    <a:pt x="0" y="6864350"/>
                  </a:lnTo>
                  <a:close/>
                </a:path>
              </a:pathLst>
            </a:custGeom>
            <a:solidFill>
              <a:srgbClr val="FFFFFF"/>
            </a:solidFill>
          </p:spPr>
        </p:sp>
        <p:sp>
          <p:nvSpPr>
            <p:cNvPr name="Freeform 11" id="11"/>
            <p:cNvSpPr/>
            <p:nvPr/>
          </p:nvSpPr>
          <p:spPr>
            <a:xfrm flipH="false" flipV="false" rot="0">
              <a:off x="0" y="0"/>
              <a:ext cx="10388600" cy="6889750"/>
            </a:xfrm>
            <a:custGeom>
              <a:avLst/>
              <a:gdLst/>
              <a:ahLst/>
              <a:cxnLst/>
              <a:rect r="r" b="b" t="t" l="l"/>
              <a:pathLst>
                <a:path h="6889750" w="10388600">
                  <a:moveTo>
                    <a:pt x="12700" y="0"/>
                  </a:moveTo>
                  <a:lnTo>
                    <a:pt x="10375900" y="0"/>
                  </a:lnTo>
                  <a:cubicBezTo>
                    <a:pt x="10382885" y="0"/>
                    <a:pt x="10388600" y="5715"/>
                    <a:pt x="10388600" y="12700"/>
                  </a:cubicBezTo>
                  <a:lnTo>
                    <a:pt x="10388600" y="6877050"/>
                  </a:lnTo>
                  <a:cubicBezTo>
                    <a:pt x="10388600" y="6884035"/>
                    <a:pt x="10382885" y="6889750"/>
                    <a:pt x="10375900" y="6889750"/>
                  </a:cubicBezTo>
                  <a:lnTo>
                    <a:pt x="12700" y="6889750"/>
                  </a:lnTo>
                  <a:cubicBezTo>
                    <a:pt x="5715" y="6889750"/>
                    <a:pt x="0" y="6884035"/>
                    <a:pt x="0" y="6877050"/>
                  </a:cubicBezTo>
                  <a:lnTo>
                    <a:pt x="0" y="12700"/>
                  </a:lnTo>
                  <a:cubicBezTo>
                    <a:pt x="0" y="5715"/>
                    <a:pt x="5715" y="0"/>
                    <a:pt x="12700" y="0"/>
                  </a:cubicBezTo>
                  <a:moveTo>
                    <a:pt x="12700" y="25400"/>
                  </a:moveTo>
                  <a:lnTo>
                    <a:pt x="12700" y="12700"/>
                  </a:lnTo>
                  <a:lnTo>
                    <a:pt x="25400" y="12700"/>
                  </a:lnTo>
                  <a:lnTo>
                    <a:pt x="25400" y="6877050"/>
                  </a:lnTo>
                  <a:lnTo>
                    <a:pt x="12700" y="6877050"/>
                  </a:lnTo>
                  <a:lnTo>
                    <a:pt x="12700" y="6864350"/>
                  </a:lnTo>
                  <a:lnTo>
                    <a:pt x="10375900" y="6864350"/>
                  </a:lnTo>
                  <a:lnTo>
                    <a:pt x="10375900" y="6877050"/>
                  </a:lnTo>
                  <a:lnTo>
                    <a:pt x="10363200" y="6877050"/>
                  </a:lnTo>
                  <a:lnTo>
                    <a:pt x="10363200" y="12700"/>
                  </a:lnTo>
                  <a:lnTo>
                    <a:pt x="10375900" y="12700"/>
                  </a:lnTo>
                  <a:lnTo>
                    <a:pt x="10375900" y="25400"/>
                  </a:lnTo>
                  <a:lnTo>
                    <a:pt x="12700" y="25400"/>
                  </a:lnTo>
                  <a:close/>
                </a:path>
              </a:pathLst>
            </a:custGeom>
            <a:solidFill>
              <a:srgbClr val="FFC000"/>
            </a:solidFill>
          </p:spPr>
        </p:sp>
        <p:sp>
          <p:nvSpPr>
            <p:cNvPr name="TextBox 12" id="12"/>
            <p:cNvSpPr txBox="true"/>
            <p:nvPr/>
          </p:nvSpPr>
          <p:spPr>
            <a:xfrm>
              <a:off x="0" y="-19050"/>
              <a:ext cx="10388600" cy="6908800"/>
            </a:xfrm>
            <a:prstGeom prst="rect">
              <a:avLst/>
            </a:prstGeom>
          </p:spPr>
          <p:txBody>
            <a:bodyPr anchor="t" rtlCol="false" tIns="50800" lIns="50800" bIns="50800" rIns="50800"/>
            <a:lstStyle/>
            <a:p>
              <a:pPr algn="l" marL="1337310" indent="-445770" lvl="2">
                <a:lnSpc>
                  <a:spcPts val="3888"/>
                </a:lnSpc>
                <a:buFont typeface="Arial"/>
                <a:buChar char="⚬"/>
              </a:pPr>
              <a:r>
                <a:rPr lang="en-US" sz="3600">
                  <a:solidFill>
                    <a:srgbClr val="000000"/>
                  </a:solidFill>
                  <a:latin typeface="Calibri (MS)"/>
                  <a:ea typeface="Calibri (MS)"/>
                  <a:cs typeface="Calibri (MS)"/>
                  <a:sym typeface="Calibri (MS)"/>
                </a:rPr>
                <a:t>What is being done well at the moment?</a:t>
              </a:r>
            </a:p>
            <a:p>
              <a:pPr algn="l" marL="1337310" indent="-445770" lvl="2">
                <a:lnSpc>
                  <a:spcPts val="3888"/>
                </a:lnSpc>
                <a:buFont typeface="Arial"/>
                <a:buChar char="⚬"/>
              </a:pPr>
              <a:r>
                <a:rPr lang="en-US" sz="3600">
                  <a:solidFill>
                    <a:srgbClr val="000000"/>
                  </a:solidFill>
                  <a:latin typeface="Calibri (MS)"/>
                  <a:ea typeface="Calibri (MS)"/>
                  <a:cs typeface="Calibri (MS)"/>
                  <a:sym typeface="Calibri (MS)"/>
                </a:rPr>
                <a:t>In which areas does more need to be done? </a:t>
              </a:r>
            </a:p>
            <a:p>
              <a:pPr algn="l" marL="1337310" indent="-445770" lvl="2">
                <a:lnSpc>
                  <a:spcPts val="3888"/>
                </a:lnSpc>
                <a:buFont typeface="Arial"/>
                <a:buChar char="⚬"/>
              </a:pPr>
              <a:r>
                <a:rPr lang="en-US" sz="3600">
                  <a:solidFill>
                    <a:srgbClr val="000000"/>
                  </a:solidFill>
                  <a:latin typeface="Calibri (MS)"/>
                  <a:ea typeface="Calibri (MS)"/>
                  <a:cs typeface="Calibri (MS)"/>
                  <a:sym typeface="Calibri (MS)"/>
                </a:rPr>
                <a:t>How is this area being tackled? </a:t>
              </a:r>
            </a:p>
            <a:p>
              <a:pPr algn="l" marL="760095" indent="-380048" lvl="1">
                <a:lnSpc>
                  <a:spcPts val="4536"/>
                </a:lnSpc>
                <a:buFont typeface="Arial"/>
                <a:buChar char="•"/>
              </a:pPr>
              <a:r>
                <a:rPr lang="en-US" sz="4200">
                  <a:solidFill>
                    <a:srgbClr val="000000"/>
                  </a:solidFill>
                  <a:latin typeface="Calibri (MS)"/>
                  <a:ea typeface="Calibri (MS)"/>
                  <a:cs typeface="Calibri (MS)"/>
                  <a:sym typeface="Calibri (MS)"/>
                </a:rPr>
                <a:t>You could record your answer as a table or mind map. </a:t>
              </a:r>
            </a:p>
          </p:txBody>
        </p:sp>
      </p:grpSp>
    </p:spTree>
  </p:cSld>
  <p:clrMapOvr>
    <a:masterClrMapping/>
  </p:clrMapOvr>
</p:sld>
</file>

<file path=ppt/slides/slide15.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66675"/>
              <a:ext cx="21031200" cy="2717801"/>
            </a:xfrm>
            <a:prstGeom prst="rect">
              <a:avLst/>
            </a:prstGeom>
          </p:spPr>
          <p:txBody>
            <a:bodyPr anchor="ctr" rtlCol="false" tIns="0" lIns="0" bIns="0" rIns="0"/>
            <a:lstStyle/>
            <a:p>
              <a:pPr algn="ctr">
                <a:lnSpc>
                  <a:spcPts val="7128"/>
                </a:lnSpc>
              </a:pPr>
              <a:r>
                <a:rPr lang="en-US" sz="6600" i="true">
                  <a:solidFill>
                    <a:srgbClr val="FFFFFF"/>
                  </a:solidFill>
                  <a:latin typeface="Calibri (MS) Light Italics"/>
                  <a:ea typeface="Calibri (MS) Light Italics"/>
                  <a:cs typeface="Calibri (MS) Light Italics"/>
                  <a:sym typeface="Calibri (MS) Light Italics"/>
                </a:rPr>
                <a:t>Chi Sy’n Gwneud Gwahaniaeth </a:t>
              </a:r>
            </a:p>
            <a:p>
              <a:pPr algn="ctr">
                <a:lnSpc>
                  <a:spcPts val="7128"/>
                </a:lnSpc>
              </a:pPr>
              <a:r>
                <a:rPr lang="en-US" sz="6600">
                  <a:solidFill>
                    <a:srgbClr val="FFFFFF"/>
                  </a:solidFill>
                  <a:latin typeface="Calibri (MS) Light"/>
                  <a:ea typeface="Calibri (MS) Light"/>
                  <a:cs typeface="Calibri (MS) Light"/>
                  <a:sym typeface="Calibri (MS) Light"/>
                </a:rPr>
                <a:t>You Make a Difference</a:t>
              </a:r>
            </a:p>
          </p:txBody>
        </p:sp>
      </p:grpSp>
      <p:grpSp>
        <p:nvGrpSpPr>
          <p:cNvPr name="Group 5" id="5"/>
          <p:cNvGrpSpPr/>
          <p:nvPr/>
        </p:nvGrpSpPr>
        <p:grpSpPr>
          <a:xfrm rot="0">
            <a:off x="1247775" y="2728912"/>
            <a:ext cx="7791450" cy="6546057"/>
            <a:chOff x="0" y="0"/>
            <a:chExt cx="10388600" cy="8728076"/>
          </a:xfrm>
        </p:grpSpPr>
        <p:sp>
          <p:nvSpPr>
            <p:cNvPr name="Freeform 6" id="6"/>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FFFFFF"/>
            </a:solidFill>
          </p:spPr>
        </p:sp>
        <p:sp>
          <p:nvSpPr>
            <p:cNvPr name="Freeform 7" id="7"/>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ED7D31"/>
            </a:solidFill>
          </p:spPr>
        </p:sp>
        <p:sp>
          <p:nvSpPr>
            <p:cNvPr name="TextBox 8" id="8"/>
            <p:cNvSpPr txBox="true"/>
            <p:nvPr/>
          </p:nvSpPr>
          <p:spPr>
            <a:xfrm>
              <a:off x="0" y="47625"/>
              <a:ext cx="10388600" cy="8680451"/>
            </a:xfrm>
            <a:prstGeom prst="rect">
              <a:avLst/>
            </a:prstGeom>
          </p:spPr>
          <p:txBody>
            <a:bodyPr anchor="t" rtlCol="false" tIns="50800" lIns="50800" bIns="50800" rIns="50800"/>
            <a:lstStyle/>
            <a:p>
              <a:pPr algn="l" marL="703088" indent="-351544" lvl="1">
                <a:lnSpc>
                  <a:spcPts val="3356"/>
                </a:lnSpc>
                <a:buFont typeface="Arial"/>
                <a:buChar char="•"/>
              </a:pPr>
              <a:r>
                <a:rPr lang="en-US" sz="3885">
                  <a:solidFill>
                    <a:srgbClr val="000000"/>
                  </a:solidFill>
                  <a:latin typeface="Calibri (MS)"/>
                  <a:ea typeface="Calibri (MS)"/>
                  <a:cs typeface="Calibri (MS)"/>
                  <a:sym typeface="Calibri (MS)"/>
                </a:rPr>
                <a:t>Er bod Llywodraethau fel Llywodraeth Cymru wedi gwneud ymrwymiadau i hyrwyddo HP, cydnabyddir bod realiti rhoi HP ar waith yn aml yn nwylo ymarferwyr unigol.</a:t>
              </a:r>
            </a:p>
            <a:p>
              <a:pPr algn="r" marL="703088" indent="-351544" lvl="1">
                <a:lnSpc>
                  <a:spcPts val="3356"/>
                </a:lnSpc>
              </a:pPr>
              <a:r>
                <a:rPr lang="en-US" sz="3885">
                  <a:solidFill>
                    <a:srgbClr val="000000"/>
                  </a:solidFill>
                  <a:latin typeface="Calibri (MS)"/>
                  <a:ea typeface="Calibri (MS)"/>
                  <a:cs typeface="Calibri (MS)"/>
                  <a:sym typeface="Calibri (MS)"/>
                </a:rPr>
                <a:t>(Nutbrown, 2019)</a:t>
              </a:r>
            </a:p>
            <a:p>
              <a:pPr algn="l" marL="703088" indent="-351544" lvl="1">
                <a:lnSpc>
                  <a:spcPts val="3356"/>
                </a:lnSpc>
              </a:pPr>
            </a:p>
            <a:p>
              <a:pPr algn="l" marL="703088" indent="-351544" lvl="1">
                <a:lnSpc>
                  <a:spcPts val="3356"/>
                </a:lnSpc>
                <a:buFont typeface="Arial"/>
                <a:buChar char="•"/>
              </a:pPr>
              <a:r>
                <a:rPr lang="en-US" b="true" sz="3885">
                  <a:solidFill>
                    <a:srgbClr val="000000"/>
                  </a:solidFill>
                  <a:latin typeface="Calibri (MS) Bold"/>
                  <a:ea typeface="Calibri (MS) Bold"/>
                  <a:cs typeface="Calibri (MS) Bold"/>
                  <a:sym typeface="Calibri (MS) Bold"/>
                </a:rPr>
                <a:t>Myfyriwch ar eich tabl / map meddwl.</a:t>
              </a:r>
            </a:p>
            <a:p>
              <a:pPr algn="l" marL="703088" indent="-351544" lvl="1">
                <a:lnSpc>
                  <a:spcPts val="3356"/>
                </a:lnSpc>
                <a:buFont typeface="Arial"/>
                <a:buChar char="•"/>
              </a:pPr>
              <a:r>
                <a:rPr lang="en-US" b="true" sz="3885">
                  <a:solidFill>
                    <a:srgbClr val="000000"/>
                  </a:solidFill>
                  <a:latin typeface="Calibri (MS) Bold"/>
                  <a:ea typeface="Calibri (MS) Bold"/>
                  <a:cs typeface="Calibri (MS) Bold"/>
                  <a:sym typeface="Calibri (MS) Bold"/>
                </a:rPr>
                <a:t>Sut y gallai unigolion gyfrannu at fynd i'r afael â'r rhwystrau hyn?</a:t>
              </a:r>
            </a:p>
          </p:txBody>
        </p:sp>
      </p:grpSp>
      <p:grpSp>
        <p:nvGrpSpPr>
          <p:cNvPr name="Group 9" id="9"/>
          <p:cNvGrpSpPr/>
          <p:nvPr/>
        </p:nvGrpSpPr>
        <p:grpSpPr>
          <a:xfrm rot="0">
            <a:off x="9248775" y="2728912"/>
            <a:ext cx="7791450" cy="6546057"/>
            <a:chOff x="0" y="0"/>
            <a:chExt cx="10388600" cy="8728076"/>
          </a:xfrm>
        </p:grpSpPr>
        <p:sp>
          <p:nvSpPr>
            <p:cNvPr name="Freeform 10" id="10"/>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FFFFFF"/>
            </a:solidFill>
          </p:spPr>
        </p:sp>
        <p:sp>
          <p:nvSpPr>
            <p:cNvPr name="Freeform 11" id="11"/>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C000"/>
            </a:solidFill>
          </p:spPr>
        </p:sp>
        <p:sp>
          <p:nvSpPr>
            <p:cNvPr name="TextBox 12" id="12"/>
            <p:cNvSpPr txBox="true"/>
            <p:nvPr/>
          </p:nvSpPr>
          <p:spPr>
            <a:xfrm>
              <a:off x="0" y="47625"/>
              <a:ext cx="10388600" cy="8680451"/>
            </a:xfrm>
            <a:prstGeom prst="rect">
              <a:avLst/>
            </a:prstGeom>
          </p:spPr>
          <p:txBody>
            <a:bodyPr anchor="t" rtlCol="false" tIns="50800" lIns="50800" bIns="50800" rIns="50800"/>
            <a:lstStyle/>
            <a:p>
              <a:pPr algn="l" marL="703088" indent="-351544" lvl="1">
                <a:lnSpc>
                  <a:spcPts val="3356"/>
                </a:lnSpc>
                <a:buFont typeface="Arial"/>
                <a:buChar char="•"/>
              </a:pPr>
              <a:r>
                <a:rPr lang="en-US" sz="3885">
                  <a:solidFill>
                    <a:srgbClr val="000000"/>
                  </a:solidFill>
                  <a:latin typeface="Calibri (MS)"/>
                  <a:ea typeface="Calibri (MS)"/>
                  <a:cs typeface="Calibri (MS)"/>
                  <a:sym typeface="Calibri (MS)"/>
                </a:rPr>
                <a:t>It is recognised that while Governments  such as the Welsh Government have made commitments to promoting CR the reality of putting CR into practice often lies in the hands of individual practitioners. </a:t>
              </a:r>
            </a:p>
            <a:p>
              <a:pPr algn="r" marL="703088" indent="-351544" lvl="1">
                <a:lnSpc>
                  <a:spcPts val="3356"/>
                </a:lnSpc>
              </a:pPr>
              <a:r>
                <a:rPr lang="en-US" sz="3885">
                  <a:solidFill>
                    <a:srgbClr val="000000"/>
                  </a:solidFill>
                  <a:latin typeface="Calibri (MS)"/>
                  <a:ea typeface="Calibri (MS)"/>
                  <a:cs typeface="Calibri (MS)"/>
                  <a:sym typeface="Calibri (MS)"/>
                </a:rPr>
                <a:t>(Nutbrown, 2019)</a:t>
              </a:r>
            </a:p>
            <a:p>
              <a:pPr algn="l" marL="703088" indent="-351544" lvl="1">
                <a:lnSpc>
                  <a:spcPts val="3356"/>
                </a:lnSpc>
              </a:pPr>
            </a:p>
            <a:p>
              <a:pPr algn="l" marL="703088" indent="-351544" lvl="1">
                <a:lnSpc>
                  <a:spcPts val="3356"/>
                </a:lnSpc>
                <a:buFont typeface="Arial"/>
                <a:buChar char="•"/>
              </a:pPr>
              <a:r>
                <a:rPr lang="en-US" b="true" sz="3885">
                  <a:solidFill>
                    <a:srgbClr val="000000"/>
                  </a:solidFill>
                  <a:latin typeface="Calibri (MS) Bold"/>
                  <a:ea typeface="Calibri (MS) Bold"/>
                  <a:cs typeface="Calibri (MS) Bold"/>
                  <a:sym typeface="Calibri (MS) Bold"/>
                </a:rPr>
                <a:t>Reflect on your table/mind map. </a:t>
              </a:r>
            </a:p>
            <a:p>
              <a:pPr algn="l" marL="703088" indent="-351544" lvl="1">
                <a:lnSpc>
                  <a:spcPts val="3356"/>
                </a:lnSpc>
                <a:buFont typeface="Arial"/>
                <a:buChar char="•"/>
              </a:pPr>
              <a:r>
                <a:rPr lang="en-US" b="true" sz="3885">
                  <a:solidFill>
                    <a:srgbClr val="000000"/>
                  </a:solidFill>
                  <a:latin typeface="Calibri (MS) Bold"/>
                  <a:ea typeface="Calibri (MS) Bold"/>
                  <a:cs typeface="Calibri (MS) Bold"/>
                  <a:sym typeface="Calibri (MS) Bold"/>
                </a:rPr>
                <a:t>How could individual’s contribute to tackling these barriers? </a:t>
              </a:r>
            </a:p>
          </p:txBody>
        </p:sp>
      </p:grpSp>
    </p:spTree>
  </p:cSld>
  <p:clrMapOvr>
    <a:masterClrMapping/>
  </p:clrMapOvr>
</p:sld>
</file>

<file path=ppt/slides/slide16.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66675"/>
              <a:ext cx="21031200" cy="2717801"/>
            </a:xfrm>
            <a:prstGeom prst="rect">
              <a:avLst/>
            </a:prstGeom>
          </p:spPr>
          <p:txBody>
            <a:bodyPr anchor="ctr" rtlCol="false" tIns="0" lIns="0" bIns="0" rIns="0"/>
            <a:lstStyle/>
            <a:p>
              <a:pPr algn="ctr">
                <a:lnSpc>
                  <a:spcPts val="7128"/>
                </a:lnSpc>
              </a:pPr>
              <a:r>
                <a:rPr lang="en-US" sz="6600" i="true">
                  <a:solidFill>
                    <a:srgbClr val="FFFFFF"/>
                  </a:solidFill>
                  <a:latin typeface="Calibri (MS) Light Italics"/>
                  <a:ea typeface="Calibri (MS) Light Italics"/>
                  <a:cs typeface="Calibri (MS) Light Italics"/>
                  <a:sym typeface="Calibri (MS) Light Italics"/>
                </a:rPr>
                <a:t>Casgliadau o Ymarfer</a:t>
              </a:r>
            </a:p>
            <a:p>
              <a:pPr algn="ctr">
                <a:lnSpc>
                  <a:spcPts val="7128"/>
                </a:lnSpc>
              </a:pPr>
              <a:r>
                <a:rPr lang="en-US" sz="6600">
                  <a:solidFill>
                    <a:srgbClr val="FFFFFF"/>
                  </a:solidFill>
                  <a:latin typeface="Calibri (MS) Light"/>
                  <a:ea typeface="Calibri (MS) Light"/>
                  <a:cs typeface="Calibri (MS) Light"/>
                  <a:sym typeface="Calibri (MS) Light"/>
                </a:rPr>
                <a:t>Conclusions from Practice </a:t>
              </a:r>
            </a:p>
          </p:txBody>
        </p:sp>
      </p:grpSp>
      <p:grpSp>
        <p:nvGrpSpPr>
          <p:cNvPr name="Group 5" id="5"/>
          <p:cNvGrpSpPr/>
          <p:nvPr/>
        </p:nvGrpSpPr>
        <p:grpSpPr>
          <a:xfrm rot="0">
            <a:off x="1247775" y="2728912"/>
            <a:ext cx="7791450" cy="6546057"/>
            <a:chOff x="0" y="0"/>
            <a:chExt cx="10388600" cy="8728076"/>
          </a:xfrm>
        </p:grpSpPr>
        <p:sp>
          <p:nvSpPr>
            <p:cNvPr name="Freeform 6" id="6"/>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FFFFFF"/>
            </a:solidFill>
          </p:spPr>
        </p:sp>
        <p:sp>
          <p:nvSpPr>
            <p:cNvPr name="Freeform 7" id="7"/>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ED7D31"/>
            </a:solidFill>
          </p:spPr>
        </p:sp>
        <p:sp>
          <p:nvSpPr>
            <p:cNvPr name="TextBox 8" id="8"/>
            <p:cNvSpPr txBox="true"/>
            <p:nvPr/>
          </p:nvSpPr>
          <p:spPr>
            <a:xfrm>
              <a:off x="0" y="9525"/>
              <a:ext cx="10388600" cy="8718551"/>
            </a:xfrm>
            <a:prstGeom prst="rect">
              <a:avLst/>
            </a:prstGeom>
          </p:spPr>
          <p:txBody>
            <a:bodyPr anchor="t" rtlCol="false" tIns="50800" lIns="50800" bIns="50800" rIns="50800"/>
            <a:lstStyle/>
            <a:p>
              <a:pPr algn="l" marL="703088" indent="-351544" lvl="1">
                <a:lnSpc>
                  <a:spcPts val="3776"/>
                </a:lnSpc>
                <a:buFont typeface="Arial"/>
                <a:buChar char="•"/>
              </a:pPr>
              <a:r>
                <a:rPr lang="en-US" sz="3885">
                  <a:solidFill>
                    <a:srgbClr val="000000"/>
                  </a:solidFill>
                  <a:latin typeface="Calibri (MS)"/>
                  <a:ea typeface="Calibri (MS)"/>
                  <a:cs typeface="Calibri (MS)"/>
                  <a:sym typeface="Calibri (MS)"/>
                </a:rPr>
                <a:t>Mae polisi yn yrrwr pwysig ar gyfer gweithredu HP, fodd bynnag…</a:t>
              </a:r>
            </a:p>
            <a:p>
              <a:pPr algn="l" marL="703088" indent="-351544" lvl="1">
                <a:lnSpc>
                  <a:spcPts val="3776"/>
                </a:lnSpc>
              </a:pPr>
            </a:p>
            <a:p>
              <a:pPr algn="l" marL="703088" indent="-351544" lvl="1">
                <a:lnSpc>
                  <a:spcPts val="3776"/>
                </a:lnSpc>
                <a:buFont typeface="Arial"/>
                <a:buChar char="•"/>
              </a:pPr>
              <a:r>
                <a:rPr lang="en-US" sz="3885">
                  <a:solidFill>
                    <a:srgbClr val="000000"/>
                  </a:solidFill>
                  <a:latin typeface="Calibri (MS)"/>
                  <a:ea typeface="Calibri (MS)"/>
                  <a:cs typeface="Calibri (MS)"/>
                  <a:sym typeface="Calibri (MS)"/>
                </a:rPr>
                <a:t>Rhaid i ni fynd i'r afael â HP ar lefel bersonol</a:t>
              </a:r>
            </a:p>
            <a:p>
              <a:pPr algn="l" marL="703088" indent="-351544" lvl="1">
                <a:lnSpc>
                  <a:spcPts val="3776"/>
                </a:lnSpc>
                <a:buFont typeface="Arial"/>
                <a:buChar char="•"/>
              </a:pPr>
              <a:r>
                <a:rPr lang="en-US" sz="3885">
                  <a:solidFill>
                    <a:srgbClr val="000000"/>
                  </a:solidFill>
                  <a:latin typeface="Calibri (MS)"/>
                  <a:ea typeface="Calibri (MS)"/>
                  <a:cs typeface="Calibri (MS)"/>
                  <a:sym typeface="Calibri (MS)"/>
                </a:rPr>
                <a:t>Yn y pen draw byddant yn cael eu dehongli a'u cymhwyso gan ymarferwyr / gweithwyr proffesiynol ac felly wedi'u llunio'n gymdeithasol.</a:t>
              </a:r>
            </a:p>
            <a:p>
              <a:pPr algn="r" marL="552426" indent="-276213" lvl="1">
                <a:lnSpc>
                  <a:spcPts val="2967"/>
                </a:lnSpc>
              </a:pPr>
              <a:r>
                <a:rPr lang="en-US" sz="3052">
                  <a:solidFill>
                    <a:srgbClr val="000000"/>
                  </a:solidFill>
                  <a:latin typeface="Calibri (MS)"/>
                  <a:ea typeface="Calibri (MS)"/>
                  <a:cs typeface="Calibri (MS)"/>
                  <a:sym typeface="Calibri (MS)"/>
                </a:rPr>
                <a:t>(Welton, Tinney, Saer, yn cael ei gyhoeddi</a:t>
              </a:r>
              <a:r>
                <a:rPr lang="en-US" sz="3052">
                  <a:solidFill>
                    <a:srgbClr val="FFFFFF"/>
                  </a:solidFill>
                  <a:latin typeface="Calibri (MS)"/>
                  <a:ea typeface="Calibri (MS)"/>
                  <a:cs typeface="Calibri (MS)"/>
                  <a:sym typeface="Calibri (MS)"/>
                </a:rPr>
                <a:t>)</a:t>
              </a:r>
            </a:p>
          </p:txBody>
        </p:sp>
      </p:grpSp>
      <p:grpSp>
        <p:nvGrpSpPr>
          <p:cNvPr name="Group 9" id="9"/>
          <p:cNvGrpSpPr/>
          <p:nvPr/>
        </p:nvGrpSpPr>
        <p:grpSpPr>
          <a:xfrm rot="0">
            <a:off x="9248775" y="2728912"/>
            <a:ext cx="7791450" cy="6546057"/>
            <a:chOff x="0" y="0"/>
            <a:chExt cx="10388600" cy="8728076"/>
          </a:xfrm>
        </p:grpSpPr>
        <p:sp>
          <p:nvSpPr>
            <p:cNvPr name="Freeform 10" id="10"/>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FFFFFF"/>
            </a:solidFill>
          </p:spPr>
        </p:sp>
        <p:sp>
          <p:nvSpPr>
            <p:cNvPr name="Freeform 11" id="11"/>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C000"/>
            </a:solidFill>
          </p:spPr>
        </p:sp>
        <p:sp>
          <p:nvSpPr>
            <p:cNvPr name="TextBox 12" id="12"/>
            <p:cNvSpPr txBox="true"/>
            <p:nvPr/>
          </p:nvSpPr>
          <p:spPr>
            <a:xfrm>
              <a:off x="0" y="9525"/>
              <a:ext cx="10388600" cy="8718551"/>
            </a:xfrm>
            <a:prstGeom prst="rect">
              <a:avLst/>
            </a:prstGeom>
          </p:spPr>
          <p:txBody>
            <a:bodyPr anchor="t" rtlCol="false" tIns="50800" lIns="50800" bIns="50800" rIns="50800"/>
            <a:lstStyle/>
            <a:p>
              <a:pPr algn="l" marL="703088" indent="-351544" lvl="1">
                <a:lnSpc>
                  <a:spcPts val="3776"/>
                </a:lnSpc>
                <a:buFont typeface="Arial"/>
                <a:buChar char="•"/>
              </a:pPr>
              <a:r>
                <a:rPr lang="en-US" sz="3885">
                  <a:solidFill>
                    <a:srgbClr val="000000"/>
                  </a:solidFill>
                  <a:latin typeface="Calibri (MS)"/>
                  <a:ea typeface="Calibri (MS)"/>
                  <a:cs typeface="Calibri (MS)"/>
                  <a:sym typeface="Calibri (MS)"/>
                </a:rPr>
                <a:t>Policy is an important driver for embedding CR, however…</a:t>
              </a:r>
            </a:p>
            <a:p>
              <a:pPr algn="l" marL="703088" indent="-351544" lvl="1">
                <a:lnSpc>
                  <a:spcPts val="3776"/>
                </a:lnSpc>
              </a:pPr>
            </a:p>
            <a:p>
              <a:pPr algn="l" marL="703088" indent="-351544" lvl="1">
                <a:lnSpc>
                  <a:spcPts val="3776"/>
                </a:lnSpc>
                <a:buFont typeface="Arial"/>
                <a:buChar char="•"/>
              </a:pPr>
              <a:r>
                <a:rPr lang="en-US" sz="3885">
                  <a:solidFill>
                    <a:srgbClr val="000000"/>
                  </a:solidFill>
                  <a:latin typeface="Calibri (MS)"/>
                  <a:ea typeface="Calibri (MS)"/>
                  <a:cs typeface="Calibri (MS)"/>
                  <a:sym typeface="Calibri (MS)"/>
                </a:rPr>
                <a:t>We must address CR at a personal level</a:t>
              </a:r>
            </a:p>
            <a:p>
              <a:pPr algn="l" marL="703088" indent="-351544" lvl="1">
                <a:lnSpc>
                  <a:spcPts val="3776"/>
                </a:lnSpc>
                <a:buFont typeface="Arial"/>
                <a:buChar char="•"/>
              </a:pPr>
              <a:r>
                <a:rPr lang="en-US" sz="3885">
                  <a:solidFill>
                    <a:srgbClr val="000000"/>
                  </a:solidFill>
                  <a:latin typeface="Calibri (MS)"/>
                  <a:ea typeface="Calibri (MS)"/>
                  <a:cs typeface="Calibri (MS)"/>
                  <a:sym typeface="Calibri (MS)"/>
                </a:rPr>
                <a:t>Ultimately they will be interpreted and applied by practitioners / professionals and thus socially constructed. </a:t>
              </a:r>
            </a:p>
            <a:p>
              <a:pPr algn="r" marL="502206" indent="-251103" lvl="1">
                <a:lnSpc>
                  <a:spcPts val="2697"/>
                </a:lnSpc>
              </a:pPr>
              <a:r>
                <a:rPr lang="en-US" sz="2775">
                  <a:solidFill>
                    <a:srgbClr val="000000"/>
                  </a:solidFill>
                  <a:latin typeface="Calibri (MS)"/>
                  <a:ea typeface="Calibri (MS)"/>
                  <a:cs typeface="Calibri (MS)"/>
                  <a:sym typeface="Calibri (MS)"/>
                </a:rPr>
                <a:t>(Welton, Tinney, Saer, in publication) </a:t>
              </a:r>
            </a:p>
            <a:p>
              <a:pPr algn="l" marL="703088" indent="-351544" lvl="1">
                <a:lnSpc>
                  <a:spcPts val="3776"/>
                </a:lnSpc>
              </a:pPr>
            </a:p>
          </p:txBody>
        </p:sp>
      </p:grpSp>
    </p:spTree>
  </p:cSld>
  <p:clrMapOvr>
    <a:masterClrMapping/>
  </p:clrMapOvr>
</p:sld>
</file>

<file path=ppt/slides/slide17.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66675"/>
              <a:ext cx="21031200" cy="2717801"/>
            </a:xfrm>
            <a:prstGeom prst="rect">
              <a:avLst/>
            </a:prstGeom>
          </p:spPr>
          <p:txBody>
            <a:bodyPr anchor="ctr" rtlCol="false" tIns="0" lIns="0" bIns="0" rIns="0"/>
            <a:lstStyle/>
            <a:p>
              <a:pPr algn="ctr">
                <a:lnSpc>
                  <a:spcPts val="7128"/>
                </a:lnSpc>
              </a:pPr>
              <a:r>
                <a:rPr lang="en-US" sz="6600" i="true">
                  <a:solidFill>
                    <a:srgbClr val="FFFFFF"/>
                  </a:solidFill>
                  <a:latin typeface="Calibri (MS) Light Italics"/>
                  <a:ea typeface="Calibri (MS) Light Italics"/>
                  <a:cs typeface="Calibri (MS) Light Italics"/>
                  <a:sym typeface="Calibri (MS) Light Italics"/>
                </a:rPr>
                <a:t>Egwyddorion Allweddol</a:t>
              </a:r>
            </a:p>
            <a:p>
              <a:pPr algn="ctr">
                <a:lnSpc>
                  <a:spcPts val="7128"/>
                </a:lnSpc>
              </a:pPr>
              <a:r>
                <a:rPr lang="en-US" sz="6600">
                  <a:solidFill>
                    <a:srgbClr val="FFFFFF"/>
                  </a:solidFill>
                  <a:latin typeface="Calibri (MS) Light"/>
                  <a:ea typeface="Calibri (MS) Light"/>
                  <a:cs typeface="Calibri (MS) Light"/>
                  <a:sym typeface="Calibri (MS) Light"/>
                </a:rPr>
                <a:t>Key Principles</a:t>
              </a:r>
            </a:p>
          </p:txBody>
        </p:sp>
      </p:grpSp>
      <p:grpSp>
        <p:nvGrpSpPr>
          <p:cNvPr name="Group 5" id="5"/>
          <p:cNvGrpSpPr/>
          <p:nvPr/>
        </p:nvGrpSpPr>
        <p:grpSpPr>
          <a:xfrm rot="0">
            <a:off x="1247775" y="2728912"/>
            <a:ext cx="7791450" cy="6546057"/>
            <a:chOff x="0" y="0"/>
            <a:chExt cx="10388600" cy="8728076"/>
          </a:xfrm>
        </p:grpSpPr>
        <p:sp>
          <p:nvSpPr>
            <p:cNvPr name="Freeform 6" id="6"/>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FFFFFF"/>
            </a:solidFill>
          </p:spPr>
        </p:sp>
        <p:sp>
          <p:nvSpPr>
            <p:cNvPr name="Freeform 7" id="7"/>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4472C4"/>
            </a:solidFill>
          </p:spPr>
        </p:sp>
        <p:sp>
          <p:nvSpPr>
            <p:cNvPr name="TextBox 8" id="8"/>
            <p:cNvSpPr txBox="true"/>
            <p:nvPr/>
          </p:nvSpPr>
          <p:spPr>
            <a:xfrm>
              <a:off x="0" y="9525"/>
              <a:ext cx="10388600" cy="8718551"/>
            </a:xfrm>
            <a:prstGeom prst="rect">
              <a:avLst/>
            </a:prstGeom>
          </p:spPr>
          <p:txBody>
            <a:bodyPr anchor="t" rtlCol="false" tIns="50800" lIns="50800" bIns="50800" rIns="50800"/>
            <a:lstStyle/>
            <a:p>
              <a:pPr algn="l" marL="760095" indent="-380048" lvl="1">
                <a:lnSpc>
                  <a:spcPts val="4082"/>
                </a:lnSpc>
                <a:buFont typeface="Arial"/>
                <a:buChar char="•"/>
              </a:pPr>
              <a:r>
                <a:rPr lang="en-US" sz="4200">
                  <a:solidFill>
                    <a:srgbClr val="000000"/>
                  </a:solidFill>
                  <a:latin typeface="Calibri (MS)"/>
                  <a:ea typeface="Calibri (MS)"/>
                  <a:cs typeface="Calibri (MS)"/>
                  <a:sym typeface="Calibri (MS)"/>
                </a:rPr>
                <a:t>Ymrwymiad i gyfiawnder cymdeithasol</a:t>
              </a:r>
            </a:p>
            <a:p>
              <a:pPr algn="l" marL="760095" indent="-380048" lvl="1">
                <a:lnSpc>
                  <a:spcPts val="4082"/>
                </a:lnSpc>
                <a:buFont typeface="Arial"/>
                <a:buChar char="•"/>
              </a:pPr>
              <a:r>
                <a:rPr lang="en-US" sz="4200">
                  <a:solidFill>
                    <a:srgbClr val="000000"/>
                  </a:solidFill>
                  <a:latin typeface="Calibri (MS)"/>
                  <a:ea typeface="Calibri (MS)"/>
                  <a:cs typeface="Calibri (MS)"/>
                  <a:sym typeface="Calibri (MS)"/>
                </a:rPr>
                <a:t>Parch at blant a phobl ifanc</a:t>
              </a:r>
            </a:p>
            <a:p>
              <a:pPr algn="l" marL="760095" indent="-380048" lvl="1">
                <a:lnSpc>
                  <a:spcPts val="4082"/>
                </a:lnSpc>
                <a:buFont typeface="Arial"/>
                <a:buChar char="•"/>
              </a:pPr>
              <a:r>
                <a:rPr lang="en-US" sz="4200">
                  <a:solidFill>
                    <a:srgbClr val="000000"/>
                  </a:solidFill>
                  <a:latin typeface="Calibri (MS)"/>
                  <a:ea typeface="Calibri (MS)"/>
                  <a:cs typeface="Calibri (MS)"/>
                  <a:sym typeface="Calibri (MS)"/>
                </a:rPr>
                <a:t>Gwerthfawrogi natur unigryw person ac amrywiaeth</a:t>
              </a:r>
            </a:p>
            <a:p>
              <a:pPr algn="l" marL="760095" indent="-380048" lvl="1">
                <a:lnSpc>
                  <a:spcPts val="4082"/>
                </a:lnSpc>
                <a:buFont typeface="Arial"/>
                <a:buChar char="•"/>
              </a:pPr>
              <a:r>
                <a:rPr lang="en-US" sz="4200">
                  <a:solidFill>
                    <a:srgbClr val="000000"/>
                  </a:solidFill>
                  <a:latin typeface="Calibri (MS)"/>
                  <a:ea typeface="Calibri (MS)"/>
                  <a:cs typeface="Calibri (MS)"/>
                  <a:sym typeface="Calibri (MS)"/>
                </a:rPr>
                <a:t>Grymuso plant a phobl ifanc I ddarganfod llais</a:t>
              </a:r>
            </a:p>
            <a:p>
              <a:pPr algn="l" marL="760095" indent="-380048" lvl="1">
                <a:lnSpc>
                  <a:spcPts val="4082"/>
                </a:lnSpc>
                <a:buFont typeface="Arial"/>
                <a:buChar char="•"/>
              </a:pPr>
              <a:r>
                <a:rPr lang="en-US" sz="4200">
                  <a:solidFill>
                    <a:srgbClr val="000000"/>
                  </a:solidFill>
                  <a:latin typeface="Calibri (MS)"/>
                  <a:ea typeface="Calibri (MS)"/>
                  <a:cs typeface="Calibri (MS)"/>
                  <a:sym typeface="Calibri (MS)"/>
                </a:rPr>
                <a:t>Herio gwahaniaethu a gormes plant a phobl ifanc</a:t>
              </a:r>
            </a:p>
            <a:p>
              <a:pPr algn="r" marL="760095" indent="-380048" lvl="1">
                <a:lnSpc>
                  <a:spcPts val="4082"/>
                </a:lnSpc>
                <a:buFont typeface="Arial"/>
                <a:buChar char="•"/>
              </a:pPr>
              <a:r>
                <a:rPr lang="en-US" sz="4200">
                  <a:solidFill>
                    <a:srgbClr val="000000"/>
                  </a:solidFill>
                  <a:latin typeface="Calibri (MS)"/>
                  <a:ea typeface="Calibri (MS)"/>
                  <a:cs typeface="Calibri (MS)"/>
                  <a:sym typeface="Calibri (MS)"/>
                </a:rPr>
                <a:t>Boylan a Dalrymple, 200</a:t>
              </a:r>
              <a:r>
                <a:rPr lang="en-US" sz="4200">
                  <a:solidFill>
                    <a:srgbClr val="FFFFFF"/>
                  </a:solidFill>
                  <a:latin typeface="Calibri (MS)"/>
                  <a:ea typeface="Calibri (MS)"/>
                  <a:cs typeface="Calibri (MS)"/>
                  <a:sym typeface="Calibri (MS)"/>
                </a:rPr>
                <a:t>9</a:t>
              </a:r>
            </a:p>
          </p:txBody>
        </p:sp>
      </p:grpSp>
      <p:grpSp>
        <p:nvGrpSpPr>
          <p:cNvPr name="Group 9" id="9"/>
          <p:cNvGrpSpPr/>
          <p:nvPr/>
        </p:nvGrpSpPr>
        <p:grpSpPr>
          <a:xfrm rot="0">
            <a:off x="9248775" y="2728912"/>
            <a:ext cx="7791450" cy="6546057"/>
            <a:chOff x="0" y="0"/>
            <a:chExt cx="10388600" cy="8728076"/>
          </a:xfrm>
        </p:grpSpPr>
        <p:sp>
          <p:nvSpPr>
            <p:cNvPr name="Freeform 10" id="10"/>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FFFFFF"/>
            </a:solidFill>
          </p:spPr>
        </p:sp>
        <p:sp>
          <p:nvSpPr>
            <p:cNvPr name="Freeform 11" id="11"/>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70AD47"/>
            </a:solidFill>
          </p:spPr>
        </p:sp>
        <p:sp>
          <p:nvSpPr>
            <p:cNvPr name="TextBox 12" id="12"/>
            <p:cNvSpPr txBox="true"/>
            <p:nvPr/>
          </p:nvSpPr>
          <p:spPr>
            <a:xfrm>
              <a:off x="0" y="9525"/>
              <a:ext cx="10388600" cy="8718551"/>
            </a:xfrm>
            <a:prstGeom prst="rect">
              <a:avLst/>
            </a:prstGeom>
          </p:spPr>
          <p:txBody>
            <a:bodyPr anchor="t" rtlCol="false" tIns="50800" lIns="50800" bIns="50800" rIns="50800"/>
            <a:lstStyle/>
            <a:p>
              <a:pPr algn="l" marL="760095" indent="-380048" lvl="1">
                <a:lnSpc>
                  <a:spcPts val="4082"/>
                </a:lnSpc>
                <a:buFont typeface="Arial"/>
                <a:buChar char="•"/>
              </a:pPr>
              <a:r>
                <a:rPr lang="en-US" sz="4200">
                  <a:solidFill>
                    <a:srgbClr val="000000"/>
                  </a:solidFill>
                  <a:latin typeface="Calibri (MS)"/>
                  <a:ea typeface="Calibri (MS)"/>
                  <a:cs typeface="Calibri (MS)"/>
                  <a:sym typeface="Calibri (MS)"/>
                </a:rPr>
                <a:t>A commitment to social justice</a:t>
              </a:r>
            </a:p>
            <a:p>
              <a:pPr algn="l" marL="760095" indent="-380048" lvl="1">
                <a:lnSpc>
                  <a:spcPts val="4082"/>
                </a:lnSpc>
                <a:buFont typeface="Arial"/>
                <a:buChar char="•"/>
              </a:pPr>
              <a:r>
                <a:rPr lang="en-US" sz="4200">
                  <a:solidFill>
                    <a:srgbClr val="000000"/>
                  </a:solidFill>
                  <a:latin typeface="Calibri (MS)"/>
                  <a:ea typeface="Calibri (MS)"/>
                  <a:cs typeface="Calibri (MS)"/>
                  <a:sym typeface="Calibri (MS)"/>
                </a:rPr>
                <a:t>Respect for children and young people</a:t>
              </a:r>
            </a:p>
            <a:p>
              <a:pPr algn="l" marL="760095" indent="-380048" lvl="1">
                <a:lnSpc>
                  <a:spcPts val="4082"/>
                </a:lnSpc>
                <a:buFont typeface="Arial"/>
                <a:buChar char="•"/>
              </a:pPr>
              <a:r>
                <a:rPr lang="en-US" sz="4200">
                  <a:solidFill>
                    <a:srgbClr val="000000"/>
                  </a:solidFill>
                  <a:latin typeface="Calibri (MS)"/>
                  <a:ea typeface="Calibri (MS)"/>
                  <a:cs typeface="Calibri (MS)"/>
                  <a:sym typeface="Calibri (MS)"/>
                </a:rPr>
                <a:t>Valuing uniqueness and diversity</a:t>
              </a:r>
            </a:p>
            <a:p>
              <a:pPr algn="l" marL="760095" indent="-380048" lvl="1">
                <a:lnSpc>
                  <a:spcPts val="4082"/>
                </a:lnSpc>
                <a:buFont typeface="Arial"/>
                <a:buChar char="•"/>
              </a:pPr>
              <a:r>
                <a:rPr lang="en-US" sz="4200">
                  <a:solidFill>
                    <a:srgbClr val="000000"/>
                  </a:solidFill>
                  <a:latin typeface="Calibri (MS)"/>
                  <a:ea typeface="Calibri (MS)"/>
                  <a:cs typeface="Calibri (MS)"/>
                  <a:sym typeface="Calibri (MS)"/>
                </a:rPr>
                <a:t>Empowering children and young people to come to voice</a:t>
              </a:r>
            </a:p>
            <a:p>
              <a:pPr algn="l" marL="760095" indent="-380048" lvl="1">
                <a:lnSpc>
                  <a:spcPts val="4082"/>
                </a:lnSpc>
                <a:buFont typeface="Arial"/>
                <a:buChar char="•"/>
              </a:pPr>
              <a:r>
                <a:rPr lang="en-US" sz="4200">
                  <a:solidFill>
                    <a:srgbClr val="000000"/>
                  </a:solidFill>
                  <a:latin typeface="Calibri (MS)"/>
                  <a:ea typeface="Calibri (MS)"/>
                  <a:cs typeface="Calibri (MS)"/>
                  <a:sym typeface="Calibri (MS)"/>
                </a:rPr>
                <a:t>Challenging the discrimination and oppression of children and young people</a:t>
              </a:r>
            </a:p>
            <a:p>
              <a:pPr algn="r" marL="760095" indent="-380048" lvl="1">
                <a:lnSpc>
                  <a:spcPts val="4082"/>
                </a:lnSpc>
                <a:buFont typeface="Arial"/>
                <a:buChar char="•"/>
              </a:pPr>
              <a:r>
                <a:rPr lang="en-US" sz="4200">
                  <a:solidFill>
                    <a:srgbClr val="000000"/>
                  </a:solidFill>
                  <a:latin typeface="Calibri (MS)"/>
                  <a:ea typeface="Calibri (MS)"/>
                  <a:cs typeface="Calibri (MS)"/>
                  <a:sym typeface="Calibri (MS)"/>
                </a:rPr>
                <a:t>Boylan and Dalrymple, 2009</a:t>
              </a:r>
            </a:p>
          </p:txBody>
        </p:sp>
      </p:gr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66675"/>
              <a:ext cx="21031200" cy="2717801"/>
            </a:xfrm>
            <a:prstGeom prst="rect">
              <a:avLst/>
            </a:prstGeom>
          </p:spPr>
          <p:txBody>
            <a:bodyPr anchor="ctr" rtlCol="false" tIns="0" lIns="0" bIns="0" rIns="0"/>
            <a:lstStyle/>
            <a:p>
              <a:pPr algn="ctr">
                <a:lnSpc>
                  <a:spcPts val="7128"/>
                </a:lnSpc>
              </a:pPr>
              <a:r>
                <a:rPr lang="en-US" sz="6600">
                  <a:solidFill>
                    <a:srgbClr val="FFFFFF"/>
                  </a:solidFill>
                  <a:latin typeface="Calibri (MS) Light"/>
                  <a:ea typeface="Calibri (MS) Light"/>
                  <a:cs typeface="Calibri (MS) Light"/>
                  <a:sym typeface="Calibri (MS) Light"/>
                </a:rPr>
                <a:t>I Gloi…</a:t>
              </a:r>
            </a:p>
            <a:p>
              <a:pPr algn="ctr">
                <a:lnSpc>
                  <a:spcPts val="7128"/>
                </a:lnSpc>
              </a:pPr>
              <a:r>
                <a:rPr lang="en-US" sz="6600">
                  <a:solidFill>
                    <a:srgbClr val="FFFFFF"/>
                  </a:solidFill>
                  <a:latin typeface="Calibri (MS) Light"/>
                  <a:ea typeface="Calibri (MS) Light"/>
                  <a:cs typeface="Calibri (MS) Light"/>
                  <a:sym typeface="Calibri (MS) Light"/>
                </a:rPr>
                <a:t>Final Thoughts…</a:t>
              </a:r>
            </a:p>
          </p:txBody>
        </p:sp>
      </p:grpSp>
      <p:grpSp>
        <p:nvGrpSpPr>
          <p:cNvPr name="Group 5" id="5"/>
          <p:cNvGrpSpPr/>
          <p:nvPr/>
        </p:nvGrpSpPr>
        <p:grpSpPr>
          <a:xfrm rot="0">
            <a:off x="5743575" y="8143873"/>
            <a:ext cx="7772400" cy="1618775"/>
            <a:chOff x="0" y="0"/>
            <a:chExt cx="10363200" cy="2158366"/>
          </a:xfrm>
        </p:grpSpPr>
        <p:sp>
          <p:nvSpPr>
            <p:cNvPr name="Freeform 6" id="6"/>
            <p:cNvSpPr/>
            <p:nvPr/>
          </p:nvSpPr>
          <p:spPr>
            <a:xfrm flipH="false" flipV="false" rot="0">
              <a:off x="0" y="0"/>
              <a:ext cx="10363200" cy="2158366"/>
            </a:xfrm>
            <a:custGeom>
              <a:avLst/>
              <a:gdLst/>
              <a:ahLst/>
              <a:cxnLst/>
              <a:rect r="r" b="b" t="t" l="l"/>
              <a:pathLst>
                <a:path h="2158366" w="10363200">
                  <a:moveTo>
                    <a:pt x="0" y="0"/>
                  </a:moveTo>
                  <a:lnTo>
                    <a:pt x="10363200" y="0"/>
                  </a:lnTo>
                  <a:lnTo>
                    <a:pt x="10363200" y="2158366"/>
                  </a:lnTo>
                  <a:lnTo>
                    <a:pt x="0" y="2158366"/>
                  </a:lnTo>
                  <a:close/>
                </a:path>
              </a:pathLst>
            </a:custGeom>
            <a:solidFill>
              <a:srgbClr val="000000">
                <a:alpha val="0"/>
              </a:srgbClr>
            </a:solidFill>
          </p:spPr>
        </p:sp>
        <p:sp>
          <p:nvSpPr>
            <p:cNvPr name="TextBox 7" id="7"/>
            <p:cNvSpPr txBox="true"/>
            <p:nvPr/>
          </p:nvSpPr>
          <p:spPr>
            <a:xfrm>
              <a:off x="0" y="-47625"/>
              <a:ext cx="10363200" cy="2205991"/>
            </a:xfrm>
            <a:prstGeom prst="rect">
              <a:avLst/>
            </a:prstGeom>
          </p:spPr>
          <p:txBody>
            <a:bodyPr anchor="t" rtlCol="false" tIns="0" lIns="0" bIns="0" rIns="0"/>
            <a:lstStyle/>
            <a:p>
              <a:pPr algn="ctr" marL="1085850" indent="-542925" lvl="1">
                <a:lnSpc>
                  <a:spcPts val="6480"/>
                </a:lnSpc>
                <a:buFont typeface="Arial"/>
                <a:buChar char="•"/>
              </a:pPr>
              <a:r>
                <a:rPr lang="en-US" sz="6000" u="sng">
                  <a:solidFill>
                    <a:srgbClr val="0563C1"/>
                  </a:solidFill>
                  <a:latin typeface="Calibri (MS)"/>
                  <a:ea typeface="Calibri (MS)"/>
                  <a:cs typeface="Calibri (MS)"/>
                  <a:sym typeface="Calibri (MS)"/>
                  <a:hlinkClick r:id="rId2" tooltip="https://www.youtube.com/watch?v=tesGUxyd-lw"/>
                </a:rPr>
                <a:t>Rights Matter</a:t>
              </a:r>
            </a:p>
          </p:txBody>
        </p:sp>
      </p:grpSp>
      <p:sp>
        <p:nvSpPr>
          <p:cNvPr name="Freeform 8" id="8"/>
          <p:cNvSpPr/>
          <p:nvPr/>
        </p:nvSpPr>
        <p:spPr>
          <a:xfrm flipH="false" flipV="false" rot="0">
            <a:off x="3514725" y="2371725"/>
            <a:ext cx="11538585" cy="5137785"/>
          </a:xfrm>
          <a:custGeom>
            <a:avLst/>
            <a:gdLst/>
            <a:ahLst/>
            <a:cxnLst/>
            <a:rect r="r" b="b" t="t" l="l"/>
            <a:pathLst>
              <a:path h="5137785" w="11538585">
                <a:moveTo>
                  <a:pt x="0" y="0"/>
                </a:moveTo>
                <a:lnTo>
                  <a:pt x="11538585" y="0"/>
                </a:lnTo>
                <a:lnTo>
                  <a:pt x="11538585" y="5137785"/>
                </a:lnTo>
                <a:lnTo>
                  <a:pt x="0" y="5137785"/>
                </a:lnTo>
                <a:lnTo>
                  <a:pt x="0" y="0"/>
                </a:lnTo>
                <a:close/>
              </a:path>
            </a:pathLst>
          </a:custGeom>
          <a:blipFill>
            <a:blip r:embed="rId3"/>
            <a:stretch>
              <a:fillRect l="0" t="-62291" r="0" b="-62291"/>
            </a:stretch>
          </a:blipFill>
        </p:spPr>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66675"/>
              <a:ext cx="21031200" cy="2717801"/>
            </a:xfrm>
            <a:prstGeom prst="rect">
              <a:avLst/>
            </a:prstGeom>
          </p:spPr>
          <p:txBody>
            <a:bodyPr anchor="ctr" rtlCol="false" tIns="0" lIns="0" bIns="0" rIns="0"/>
            <a:lstStyle/>
            <a:p>
              <a:pPr algn="ctr">
                <a:lnSpc>
                  <a:spcPts val="7128"/>
                </a:lnSpc>
              </a:pPr>
              <a:r>
                <a:rPr lang="en-US" sz="6600" i="true">
                  <a:solidFill>
                    <a:srgbClr val="FFFFFF"/>
                  </a:solidFill>
                  <a:latin typeface="Calibri (MS) Light Italics"/>
                  <a:ea typeface="Calibri (MS) Light Italics"/>
                  <a:cs typeface="Calibri (MS) Light Italics"/>
                  <a:sym typeface="Calibri (MS) Light Italics"/>
                </a:rPr>
                <a:t>Llyfryddiaeth</a:t>
              </a:r>
            </a:p>
            <a:p>
              <a:pPr algn="ctr">
                <a:lnSpc>
                  <a:spcPts val="7128"/>
                </a:lnSpc>
              </a:pPr>
              <a:r>
                <a:rPr lang="en-US" sz="6600">
                  <a:solidFill>
                    <a:srgbClr val="FFFFFF"/>
                  </a:solidFill>
                  <a:latin typeface="Calibri (MS) Light"/>
                  <a:ea typeface="Calibri (MS) Light"/>
                  <a:cs typeface="Calibri (MS) Light"/>
                  <a:sym typeface="Calibri (MS) Light"/>
                </a:rPr>
                <a:t>Bibliography </a:t>
              </a:r>
            </a:p>
          </p:txBody>
        </p:sp>
      </p:grpSp>
      <p:grpSp>
        <p:nvGrpSpPr>
          <p:cNvPr name="Group 5" id="5"/>
          <p:cNvGrpSpPr/>
          <p:nvPr/>
        </p:nvGrpSpPr>
        <p:grpSpPr>
          <a:xfrm rot="0">
            <a:off x="1257300" y="2738438"/>
            <a:ext cx="15773400" cy="6527007"/>
            <a:chOff x="0" y="0"/>
            <a:chExt cx="21031200" cy="8702676"/>
          </a:xfrm>
        </p:grpSpPr>
        <p:sp>
          <p:nvSpPr>
            <p:cNvPr name="Freeform 6" id="6"/>
            <p:cNvSpPr/>
            <p:nvPr/>
          </p:nvSpPr>
          <p:spPr>
            <a:xfrm flipH="false" flipV="false" rot="0">
              <a:off x="0" y="0"/>
              <a:ext cx="21031200" cy="8702676"/>
            </a:xfrm>
            <a:custGeom>
              <a:avLst/>
              <a:gdLst/>
              <a:ahLst/>
              <a:cxnLst/>
              <a:rect r="r" b="b" t="t" l="l"/>
              <a:pathLst>
                <a:path h="8702676" w="21031200">
                  <a:moveTo>
                    <a:pt x="0" y="0"/>
                  </a:moveTo>
                  <a:lnTo>
                    <a:pt x="21031200" y="0"/>
                  </a:lnTo>
                  <a:lnTo>
                    <a:pt x="21031200" y="8702676"/>
                  </a:lnTo>
                  <a:lnTo>
                    <a:pt x="0" y="8702676"/>
                  </a:lnTo>
                  <a:close/>
                </a:path>
              </a:pathLst>
            </a:custGeom>
            <a:solidFill>
              <a:srgbClr val="000000">
                <a:alpha val="0"/>
              </a:srgbClr>
            </a:solidFill>
          </p:spPr>
        </p:sp>
        <p:sp>
          <p:nvSpPr>
            <p:cNvPr name="TextBox 7" id="7"/>
            <p:cNvSpPr txBox="true"/>
            <p:nvPr/>
          </p:nvSpPr>
          <p:spPr>
            <a:xfrm>
              <a:off x="0" y="-38100"/>
              <a:ext cx="21031200" cy="8740776"/>
            </a:xfrm>
            <a:prstGeom prst="rect">
              <a:avLst/>
            </a:prstGeom>
          </p:spPr>
          <p:txBody>
            <a:bodyPr anchor="t" rtlCol="false" tIns="0" lIns="0" bIns="0" rIns="0"/>
            <a:lstStyle/>
            <a:p>
              <a:pPr algn="l" marL="760095" indent="-380048" lvl="1">
                <a:lnSpc>
                  <a:spcPts val="4536"/>
                </a:lnSpc>
                <a:buFont typeface="Arial"/>
                <a:buChar char="•"/>
              </a:pPr>
              <a:r>
                <a:rPr lang="en-US" sz="4200">
                  <a:solidFill>
                    <a:srgbClr val="FFFFFF"/>
                  </a:solidFill>
                  <a:latin typeface="Calibri (MS)"/>
                  <a:ea typeface="Calibri (MS)"/>
                  <a:cs typeface="Calibri (MS)"/>
                  <a:sym typeface="Calibri (MS)"/>
                </a:rPr>
                <a:t>Jones, P. &amp; Welch, S. (2010)</a:t>
              </a:r>
              <a:r>
                <a:rPr lang="en-US" sz="4200" i="true">
                  <a:solidFill>
                    <a:srgbClr val="FFFFFF"/>
                  </a:solidFill>
                  <a:latin typeface="Calibri (MS) Italics"/>
                  <a:ea typeface="Calibri (MS) Italics"/>
                  <a:cs typeface="Calibri (MS) Italics"/>
                  <a:sym typeface="Calibri (MS) Italics"/>
                </a:rPr>
                <a:t> Rethinking Children's Rights: Attitudes in Contemporary Society. </a:t>
              </a:r>
              <a:r>
                <a:rPr lang="en-US" sz="4200">
                  <a:solidFill>
                    <a:srgbClr val="FFFFFF"/>
                  </a:solidFill>
                  <a:latin typeface="Calibri (MS)"/>
                  <a:ea typeface="Calibri (MS)"/>
                  <a:cs typeface="Calibri (MS)"/>
                  <a:sym typeface="Calibri (MS)"/>
                </a:rPr>
                <a:t>London: Bloomsbury</a:t>
              </a:r>
            </a:p>
            <a:p>
              <a:pPr algn="l" marL="760095" indent="-380048" lvl="1">
                <a:lnSpc>
                  <a:spcPts val="4536"/>
                </a:lnSpc>
                <a:buFont typeface="Arial"/>
                <a:buChar char="•"/>
              </a:pPr>
              <a:r>
                <a:rPr lang="en-US" sz="4200">
                  <a:solidFill>
                    <a:srgbClr val="FFFFFF"/>
                  </a:solidFill>
                  <a:latin typeface="Calibri (MS)"/>
                  <a:ea typeface="Calibri (MS)"/>
                  <a:cs typeface="Calibri (MS)"/>
                  <a:sym typeface="Calibri (MS)"/>
                </a:rPr>
                <a:t>Nutbrown, C (2019) Children’s rights, adults’ responsibilities. Teach Nursery (Online, available from: </a:t>
              </a:r>
              <a:r>
                <a:rPr lang="en-US" sz="4200" u="sng">
                  <a:solidFill>
                    <a:srgbClr val="FFFFFF"/>
                  </a:solidFill>
                  <a:latin typeface="Calibri (MS)"/>
                  <a:ea typeface="Calibri (MS)"/>
                  <a:cs typeface="Calibri (MS)"/>
                  <a:sym typeface="Calibri (MS)"/>
                  <a:hlinkClick r:id="rId2" tooltip="https://www.teachearlyyears.com/a-unique-child/view/childrens-rights-adults-responsibilities"/>
                </a:rPr>
                <a:t>https://www.teachearlyyears.com/a-unique-child/view/childrens-rights-adults-responsibilities</a:t>
              </a:r>
              <a:r>
                <a:rPr lang="en-US" sz="4200">
                  <a:solidFill>
                    <a:srgbClr val="FFFFFF"/>
                  </a:solidFill>
                  <a:latin typeface="Calibri (MS)"/>
                  <a:ea typeface="Calibri (MS)"/>
                  <a:cs typeface="Calibri (MS)"/>
                  <a:sym typeface="Calibri (MS)"/>
                </a:rPr>
                <a:t> Downloaded January 2018</a:t>
              </a:r>
            </a:p>
            <a:p>
              <a:pPr algn="l" marL="760095" indent="-380048" lvl="1">
                <a:lnSpc>
                  <a:spcPts val="4536"/>
                </a:lnSpc>
                <a:buFont typeface="Arial"/>
                <a:buChar char="•"/>
              </a:pPr>
              <a:r>
                <a:rPr lang="en-US" sz="4200">
                  <a:solidFill>
                    <a:srgbClr val="FFFFFF"/>
                  </a:solidFill>
                  <a:latin typeface="Calibri (MS)"/>
                  <a:ea typeface="Calibri (MS)"/>
                  <a:cs typeface="Calibri (MS)"/>
                  <a:sym typeface="Calibri (MS)"/>
                </a:rPr>
                <a:t>Reynaert, D., Bouverne-de-Bie, M. and Vandevelde , S. (2009) </a:t>
              </a:r>
              <a:r>
                <a:rPr lang="en-US" sz="4200" u="sng">
                  <a:solidFill>
                    <a:srgbClr val="FFFFFF"/>
                  </a:solidFill>
                  <a:latin typeface="Calibri (MS)"/>
                  <a:ea typeface="Calibri (MS)"/>
                  <a:cs typeface="Calibri (MS)"/>
                  <a:sym typeface="Calibri (MS)"/>
                  <a:hlinkClick r:id="rId3" tooltip="http://journals.sagepub.com/doi/abs/10.1177/0907568209344270"/>
                </a:rPr>
                <a:t>A review of children's rights literature since the adoption of the United Nations Convention on the Rights of the Child</a:t>
              </a:r>
              <a:r>
                <a:rPr lang="en-US" sz="4200">
                  <a:solidFill>
                    <a:srgbClr val="FFFFFF"/>
                  </a:solidFill>
                  <a:latin typeface="Calibri (MS)"/>
                  <a:ea typeface="Calibri (MS)"/>
                  <a:cs typeface="Calibri (MS)"/>
                  <a:sym typeface="Calibri (MS)"/>
                </a:rPr>
                <a:t>. </a:t>
              </a:r>
              <a:r>
                <a:rPr lang="en-US" sz="4200" i="true">
                  <a:solidFill>
                    <a:srgbClr val="FFFFFF"/>
                  </a:solidFill>
                  <a:latin typeface="Calibri (MS) Italics"/>
                  <a:ea typeface="Calibri (MS) Italics"/>
                  <a:cs typeface="Calibri (MS) Italics"/>
                  <a:sym typeface="Calibri (MS) Italics"/>
                </a:rPr>
                <a:t>Childhood Vol</a:t>
              </a:r>
              <a:r>
                <a:rPr lang="en-US" sz="4200">
                  <a:solidFill>
                    <a:srgbClr val="FFFFFF"/>
                  </a:solidFill>
                  <a:latin typeface="Calibri (MS)"/>
                  <a:ea typeface="Calibri (MS)"/>
                  <a:cs typeface="Calibri (MS)"/>
                  <a:sym typeface="Calibri (MS)"/>
                </a:rPr>
                <a:t>. 16(4) pp518–534</a:t>
              </a:r>
            </a:p>
            <a:p>
              <a:pPr algn="l" marL="760095" indent="-380048" lvl="1">
                <a:lnSpc>
                  <a:spcPts val="4536"/>
                </a:lnSpc>
              </a:p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DAGmqjpdc1s</dc:identifier>
  <dcterms:modified xsi:type="dcterms:W3CDTF">2011-08-01T06:04:30Z</dcterms:modified>
  <cp:revision>1</cp:revision>
  <dc:title>ECES4014  Session 9 2024 (1).pptx</dc:title>
</cp:coreProperties>
</file>