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60" r:id="rId6"/>
    <p:sldId id="261" r:id="rId7"/>
    <p:sldId id="275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1" r:id="rId16"/>
    <p:sldId id="269" r:id="rId17"/>
    <p:sldId id="270" r:id="rId18"/>
    <p:sldId id="272" r:id="rId19"/>
    <p:sldId id="273" r:id="rId20"/>
    <p:sldId id="274" r:id="rId21"/>
    <p:sldId id="276" r:id="rId22"/>
    <p:sldId id="27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0528C-E219-463F-85DE-07FBBFEE1F08}" type="datetimeFigureOut">
              <a:rPr lang="en-GB" smtClean="0"/>
              <a:pPr/>
              <a:t>24/02/2021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1AF9CD-FB43-4E02-A4EF-B5140775FB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827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24/02/2021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24/02/2021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24/02/2021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24/02/2021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24/02/2021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24/02/2021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24/02/2021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24/02/2021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24/02/2021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24/02/2021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24/02/2021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DEF2BD9-D6F7-4F04-92FC-7270397F2C24}" type="datetimeFigureOut">
              <a:rPr lang="en-GB" smtClean="0"/>
              <a:pPr/>
              <a:t>24/02/2021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18</a:t>
            </a:r>
            <a:r>
              <a:rPr lang="en-GB" baseline="30000" dirty="0" smtClean="0"/>
              <a:t>TH</a:t>
            </a:r>
            <a:r>
              <a:rPr lang="en-GB" dirty="0" smtClean="0"/>
              <a:t> CENTURY FRANCE; </a:t>
            </a:r>
            <a:endParaRPr lang="en-GB" dirty="0"/>
          </a:p>
        </p:txBody>
      </p:sp>
      <p:pic>
        <p:nvPicPr>
          <p:cNvPr id="8" name="Picture 5" descr="redir?src=image&amp;clickedItemURN=http%3A%2F%2Fi29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2983" y="1600200"/>
            <a:ext cx="6278033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FRANCE OF LOUISE XIV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THE SUN KING </a:t>
            </a:r>
            <a:r>
              <a:rPr lang="en-GB" dirty="0" smtClean="0"/>
              <a:t>- ‘L’ETAT C’EST MOI’  (I AM THE STATE)</a:t>
            </a:r>
          </a:p>
          <a:p>
            <a:r>
              <a:rPr lang="en-GB" dirty="0" smtClean="0"/>
              <a:t>Reign from aged four  (1643-1715); first under protectorate and alone from 1661</a:t>
            </a:r>
          </a:p>
          <a:p>
            <a:r>
              <a:rPr lang="en-GB" dirty="0" smtClean="0"/>
              <a:t>Through his Court he embodied the authority of the State</a:t>
            </a:r>
          </a:p>
        </p:txBody>
      </p:sp>
      <p:pic>
        <p:nvPicPr>
          <p:cNvPr id="7" name="Content Placeholder 6" descr="Louis_XIV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628800"/>
            <a:ext cx="3600399" cy="4392488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ABSOLUTE MONARCHY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Court splendour and patronage  of the arts</a:t>
            </a:r>
          </a:p>
          <a:p>
            <a:r>
              <a:rPr lang="en-GB" dirty="0" smtClean="0"/>
              <a:t>Control of nobles through honours and favours</a:t>
            </a:r>
          </a:p>
          <a:p>
            <a:r>
              <a:rPr lang="en-GB" dirty="0" smtClean="0"/>
              <a:t>Able monarch; generally competent rule</a:t>
            </a:r>
          </a:p>
          <a:p>
            <a:r>
              <a:rPr lang="en-GB" dirty="0" smtClean="0"/>
              <a:t>Quest for territorial gain and constant warring sowed seeds of future problems</a:t>
            </a:r>
          </a:p>
          <a:p>
            <a:r>
              <a:rPr lang="en-GB" dirty="0" smtClean="0"/>
              <a:t>Constant challenge from neighbours determined to curtail French territorial ambitions </a:t>
            </a:r>
          </a:p>
          <a:p>
            <a:r>
              <a:rPr lang="en-GB" dirty="0" smtClean="0"/>
              <a:t>War of Spanish succession 1701-14 did curtail French hegemony in Europe – Austrian Habsburg gains in Italy and </a:t>
            </a:r>
            <a:r>
              <a:rPr lang="en-GB" smtClean="0"/>
              <a:t>the Netherlands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en-GB" dirty="0" smtClean="0"/>
              <a:t>Unchallenged and God-given Royal authority and control of nobles allowed Louis to organise for war</a:t>
            </a:r>
          </a:p>
          <a:p>
            <a:r>
              <a:rPr lang="en-GB" dirty="0" smtClean="0"/>
              <a:t>Imposition of taxes; control of Army and Navy; network of judicial control through efficient administration structures (forging of a public servant identity)</a:t>
            </a:r>
          </a:p>
          <a:p>
            <a:r>
              <a:rPr lang="en-GB" dirty="0" smtClean="0"/>
              <a:t>Creation of a standing army to match the wealthy Republics (Venice; United Provinces)</a:t>
            </a:r>
          </a:p>
          <a:p>
            <a:r>
              <a:rPr lang="en-GB" dirty="0" smtClean="0"/>
              <a:t>Building the infrastructure for war – roads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LIMITS OF ABSOLUTISM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Powerful monarchs like Louis were a hard act to follow – bad government and insecurity following accession of heirs</a:t>
            </a:r>
          </a:p>
          <a:p>
            <a:r>
              <a:rPr lang="en-GB" dirty="0" smtClean="0"/>
              <a:t> Tyrannical and arbitrary rule made enemies  - nobles and provinces: e.g. Revoking the Edict of Nantes (1685) and the tolerance towards </a:t>
            </a:r>
            <a:r>
              <a:rPr lang="en-GB" dirty="0" err="1" smtClean="0"/>
              <a:t>Hugeunot</a:t>
            </a:r>
            <a:r>
              <a:rPr lang="en-GB" dirty="0" smtClean="0"/>
              <a:t> /Calvinist population</a:t>
            </a:r>
          </a:p>
          <a:p>
            <a:r>
              <a:rPr lang="en-GB" dirty="0" smtClean="0"/>
              <a:t>Bribery and corruption flourished; nepotism; selling of offices; tax on right of inheriting office (La Paulette)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LIMITS OF ABSOLUTISM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the 18</a:t>
            </a:r>
            <a:r>
              <a:rPr lang="en-GB" baseline="30000" dirty="0" smtClean="0"/>
              <a:t>th</a:t>
            </a:r>
            <a:r>
              <a:rPr lang="en-GB" dirty="0" smtClean="0"/>
              <a:t> century, privilege, corruption, inefficiency, rife in France</a:t>
            </a:r>
          </a:p>
          <a:p>
            <a:r>
              <a:rPr lang="en-GB" dirty="0" smtClean="0"/>
              <a:t>Financial incompetence (private financiers and tax farming) brought France to the brink of bankruptcy – unable to meet expense of court and incessant war</a:t>
            </a:r>
          </a:p>
          <a:p>
            <a:r>
              <a:rPr lang="en-GB" dirty="0" smtClean="0"/>
              <a:t>In Britain central control of credit through the Bank of England, and  more efficient tax collecting regime, allowed access to expanding world markets and overseas influence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IDEAS OF GOVERNMENT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1. Thomas Hobbes, right, (1588-1679) English empirical philosopher</a:t>
            </a:r>
          </a:p>
          <a:p>
            <a:r>
              <a:rPr lang="en-GB" dirty="0" smtClean="0"/>
              <a:t>Favoured strong government through </a:t>
            </a:r>
            <a:r>
              <a:rPr lang="en-GB" dirty="0" err="1" smtClean="0"/>
              <a:t>atheisitic</a:t>
            </a:r>
            <a:r>
              <a:rPr lang="en-GB" dirty="0" smtClean="0"/>
              <a:t> </a:t>
            </a:r>
            <a:r>
              <a:rPr lang="en-GB" b="1" dirty="0" smtClean="0"/>
              <a:t>Social</a:t>
            </a:r>
            <a:r>
              <a:rPr lang="en-GB" dirty="0" smtClean="0"/>
              <a:t> </a:t>
            </a:r>
            <a:r>
              <a:rPr lang="en-GB" b="1" dirty="0" smtClean="0"/>
              <a:t>Contract </a:t>
            </a:r>
            <a:r>
              <a:rPr lang="en-GB" dirty="0" smtClean="0"/>
              <a:t>between King and state (as citizens);</a:t>
            </a:r>
          </a:p>
          <a:p>
            <a:r>
              <a:rPr lang="en-GB" dirty="0" smtClean="0"/>
              <a:t>2.Bishop  </a:t>
            </a:r>
            <a:r>
              <a:rPr lang="en-GB" dirty="0" err="1" smtClean="0"/>
              <a:t>Bosseut</a:t>
            </a:r>
            <a:r>
              <a:rPr lang="en-GB" dirty="0" smtClean="0"/>
              <a:t> (1627-1704); Royal power derived from God, but with obligations  - rule of law, property rights</a:t>
            </a:r>
            <a:endParaRPr lang="en-GB" dirty="0"/>
          </a:p>
        </p:txBody>
      </p:sp>
      <p:pic>
        <p:nvPicPr>
          <p:cNvPr id="6" name="Content Placeholder 5" descr="250px-Thomas_Hobbes_(portrait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80000" y="1628800"/>
            <a:ext cx="3175000" cy="439248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THREE ESTATES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Competing authorities led to inefficient government throughout France, between: the </a:t>
            </a:r>
            <a:r>
              <a:rPr lang="en-GB" i="1" dirty="0" smtClean="0"/>
              <a:t>generalities </a:t>
            </a:r>
            <a:r>
              <a:rPr lang="en-GB" dirty="0" smtClean="0"/>
              <a:t>(divisions in the country by Royal decree); the landed </a:t>
            </a:r>
            <a:r>
              <a:rPr lang="en-GB" i="1" dirty="0" smtClean="0"/>
              <a:t>estates </a:t>
            </a:r>
            <a:r>
              <a:rPr lang="en-GB" dirty="0" smtClean="0"/>
              <a:t>(ran by the nobility); the </a:t>
            </a:r>
            <a:r>
              <a:rPr lang="en-GB" i="1" dirty="0" err="1" smtClean="0"/>
              <a:t>parlements</a:t>
            </a:r>
            <a:r>
              <a:rPr lang="en-GB" i="1" dirty="0" smtClean="0"/>
              <a:t> </a:t>
            </a:r>
            <a:r>
              <a:rPr lang="en-GB" dirty="0" smtClean="0"/>
              <a:t>(law courts with censorship powers</a:t>
            </a:r>
          </a:p>
          <a:p>
            <a:r>
              <a:rPr lang="en-GB" dirty="0" smtClean="0"/>
              <a:t>Reform – generally blocked by the self interest of the nobility</a:t>
            </a:r>
          </a:p>
          <a:p>
            <a:r>
              <a:rPr lang="en-GB" dirty="0" smtClean="0"/>
              <a:t>1770s – growing conflict between the monarchy and </a:t>
            </a:r>
            <a:r>
              <a:rPr lang="en-GB" dirty="0" err="1" smtClean="0"/>
              <a:t>parlements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THREE ESTATES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1. FIRST ESTATE – THE CLERGY</a:t>
            </a:r>
            <a:r>
              <a:rPr lang="en-GB" dirty="0" smtClean="0"/>
              <a:t>: exempt from taxes; extensive land and property; influential through out society; social responsibility – alms, infirmaries, education.</a:t>
            </a:r>
          </a:p>
          <a:p>
            <a:r>
              <a:rPr lang="en-GB" dirty="0" smtClean="0"/>
              <a:t>Roman Catholic church split between: JANSENIST (doctrinally, ‘salvation by grace’); JESUIT (doctrinally, man a free agent, ‘salvation by effort’) – latter enjoyed influence in the French court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JANSENIST VS JESUIT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Split became increasingly politicised: </a:t>
            </a:r>
          </a:p>
          <a:p>
            <a:r>
              <a:rPr lang="en-GB" dirty="0" err="1" smtClean="0"/>
              <a:t>Jansenists</a:t>
            </a:r>
            <a:r>
              <a:rPr lang="en-GB" dirty="0" smtClean="0"/>
              <a:t> asserted independence from Rome (</a:t>
            </a:r>
            <a:r>
              <a:rPr lang="en-GB" dirty="0" err="1" smtClean="0"/>
              <a:t>Gallicanist</a:t>
            </a:r>
            <a:r>
              <a:rPr lang="en-GB" dirty="0" smtClean="0"/>
              <a:t>)</a:t>
            </a:r>
          </a:p>
          <a:p>
            <a:r>
              <a:rPr lang="en-GB" dirty="0" smtClean="0"/>
              <a:t>Jesuits urged strong papal rule (</a:t>
            </a:r>
            <a:r>
              <a:rPr lang="en-GB" dirty="0" err="1" smtClean="0"/>
              <a:t>Ultramontanist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Jansenist</a:t>
            </a:r>
            <a:r>
              <a:rPr lang="en-GB" dirty="0" smtClean="0"/>
              <a:t> growing popular stance gained support from </a:t>
            </a:r>
            <a:r>
              <a:rPr lang="en-GB" dirty="0" err="1" smtClean="0"/>
              <a:t>parlements</a:t>
            </a:r>
            <a:r>
              <a:rPr lang="en-GB" dirty="0" smtClean="0"/>
              <a:t> and eventually Royal approval (1764) for the suppression of the Jesuits</a:t>
            </a:r>
          </a:p>
          <a:p>
            <a:r>
              <a:rPr lang="en-GB" dirty="0" smtClean="0"/>
              <a:t>Both orders highly critical of Enlightenment thought and ideas.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THREE ESTATES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2. </a:t>
            </a:r>
            <a:r>
              <a:rPr lang="en-GB" b="1" dirty="0" smtClean="0"/>
              <a:t>SECOND ESTATE – THE NOBILITY, </a:t>
            </a:r>
            <a:r>
              <a:rPr lang="en-GB" dirty="0" smtClean="0"/>
              <a:t>grouped as: Noblesse </a:t>
            </a:r>
            <a:r>
              <a:rPr lang="en-GB" dirty="0" err="1" smtClean="0"/>
              <a:t>d’Epee</a:t>
            </a:r>
            <a:r>
              <a:rPr lang="en-GB" dirty="0" smtClean="0"/>
              <a:t> (Nobility of the sword – feudal, High Nobility), and Noblesse de Robe (new Nobility, evolved out of privilege)</a:t>
            </a:r>
          </a:p>
          <a:p>
            <a:r>
              <a:rPr lang="en-GB" dirty="0" smtClean="0"/>
              <a:t>Gradual blurring of both, but distinction between rich and poor nobility remained</a:t>
            </a:r>
          </a:p>
          <a:p>
            <a:r>
              <a:rPr lang="en-GB" dirty="0" smtClean="0"/>
              <a:t>Poor nobility strong in the provinces; rich nobility dominated the court and the salons (brushed with Enlightenment thinkers)</a:t>
            </a:r>
          </a:p>
          <a:p>
            <a:r>
              <a:rPr lang="en-GB" dirty="0" smtClean="0"/>
              <a:t>Paradox between those upholding privilege and those  advocating reform and liberty  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THREE ESTATES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3. </a:t>
            </a:r>
            <a:r>
              <a:rPr lang="en-GB" b="1" dirty="0" smtClean="0"/>
              <a:t>THIRD ESTATE - ALL OTHER GROUPS; </a:t>
            </a:r>
            <a:r>
              <a:rPr lang="en-GB" dirty="0" smtClean="0"/>
              <a:t>from Bourgeois to lowly peasant</a:t>
            </a:r>
          </a:p>
          <a:p>
            <a:r>
              <a:rPr lang="en-GB" dirty="0" smtClean="0"/>
              <a:t>Bourgeois – livelihood derived from commerce or property</a:t>
            </a:r>
          </a:p>
          <a:p>
            <a:r>
              <a:rPr lang="en-GB" dirty="0" smtClean="0"/>
              <a:t>Peasant France – largest group; generally free and emancipated – owned 40-50% of land; however, local </a:t>
            </a:r>
            <a:r>
              <a:rPr lang="en-GB" dirty="0" err="1" smtClean="0"/>
              <a:t>seigneur</a:t>
            </a:r>
            <a:r>
              <a:rPr lang="en-GB" dirty="0" smtClean="0"/>
              <a:t> claims on sales and commodities (the mill, bakery, oil press)</a:t>
            </a:r>
          </a:p>
          <a:p>
            <a:r>
              <a:rPr lang="en-GB" dirty="0" smtClean="0"/>
              <a:t>Peasant France fractured between landless and owner-occupiers; dogged by bad harvests, food shortage, riot and disorder, brigandage – but social stability remained solid due to family/neighbourhood ties 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 II – </a:t>
            </a:r>
            <a:r>
              <a:rPr lang="en-GB" i="1" dirty="0" smtClean="0"/>
              <a:t>THE ENCYCLOPEDIE</a:t>
            </a:r>
            <a:endParaRPr lang="en-GB" dirty="0"/>
          </a:p>
        </p:txBody>
      </p:sp>
      <p:pic>
        <p:nvPicPr>
          <p:cNvPr id="4" name="Content Placeholder 3" descr="ENC_1-NA5_600px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484784"/>
            <a:ext cx="4176464" cy="5185776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ENCYCLOPEDIE OU DICTIONNAIRE RAISONNE DES SCIENCES, DES ARTS, ET DES METIERS</a:t>
            </a:r>
          </a:p>
          <a:p>
            <a:r>
              <a:rPr lang="en-GB" i="1" dirty="0" smtClean="0"/>
              <a:t>‘</a:t>
            </a:r>
            <a:r>
              <a:rPr lang="en-GB" dirty="0" smtClean="0"/>
              <a:t>A SYSTEMATIC DICTIONARY OF THE SCIENCES, ARTS, AND CRAFTS’</a:t>
            </a:r>
          </a:p>
          <a:p>
            <a:r>
              <a:rPr lang="en-GB" b="1" dirty="0" smtClean="0"/>
              <a:t>AIM: </a:t>
            </a:r>
            <a:r>
              <a:rPr lang="en-GB" dirty="0" smtClean="0"/>
              <a:t>To promote a rational scientific reconstruction of  knowledge and society;</a:t>
            </a:r>
          </a:p>
          <a:p>
            <a:r>
              <a:rPr lang="en-GB" dirty="0" smtClean="0"/>
              <a:t>To purvey and collect original works, views, theories, ideas.</a:t>
            </a:r>
          </a:p>
          <a:p>
            <a:r>
              <a:rPr lang="en-GB" dirty="0" smtClean="0"/>
              <a:t>To  </a:t>
            </a:r>
            <a:r>
              <a:rPr lang="en-GB" smtClean="0"/>
              <a:t>change the </a:t>
            </a:r>
            <a:r>
              <a:rPr lang="en-GB" dirty="0" smtClean="0"/>
              <a:t>way people think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ENCYCLOPEDIE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Launched 1745</a:t>
            </a:r>
          </a:p>
          <a:p>
            <a:r>
              <a:rPr lang="en-GB" dirty="0" smtClean="0"/>
              <a:t>Published 1751-1772</a:t>
            </a:r>
          </a:p>
          <a:p>
            <a:r>
              <a:rPr lang="en-GB" dirty="0" smtClean="0"/>
              <a:t>17 volumes of text; 11 volumes of plates</a:t>
            </a:r>
          </a:p>
          <a:p>
            <a:r>
              <a:rPr lang="en-GB" dirty="0" smtClean="0"/>
              <a:t>18,000 pages; 75,000 entries; </a:t>
            </a:r>
          </a:p>
          <a:p>
            <a:r>
              <a:rPr lang="en-GB" dirty="0" smtClean="0"/>
              <a:t>20 million words; </a:t>
            </a:r>
          </a:p>
          <a:p>
            <a:r>
              <a:rPr lang="en-GB" dirty="0" smtClean="0"/>
              <a:t>4,250 copies produced</a:t>
            </a:r>
            <a:endParaRPr lang="en-GB" dirty="0"/>
          </a:p>
        </p:txBody>
      </p:sp>
      <p:pic>
        <p:nvPicPr>
          <p:cNvPr id="5" name="Content Placeholder 4" descr="300px-ENC_SYSTEME_FIGUR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484784"/>
            <a:ext cx="3168352" cy="4968552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Attracted ‘brothers in arms’ opposed to absolutism of Louis XV</a:t>
            </a:r>
          </a:p>
          <a:p>
            <a:r>
              <a:rPr lang="en-GB" dirty="0" smtClean="0"/>
              <a:t>Despite censors did not ‘go underground’ and paradoxically enjoyed Royal approval</a:t>
            </a:r>
          </a:p>
          <a:p>
            <a:r>
              <a:rPr lang="en-GB" dirty="0" smtClean="0"/>
              <a:t>Sub-divided into three ‘branches of knowledge – Memory/History; Reason/Philosophy (including religion); Imagination/Poetry </a:t>
            </a:r>
          </a:p>
          <a:p>
            <a:r>
              <a:rPr lang="en-GB" dirty="0" smtClean="0"/>
              <a:t>‘Knowledge of God’ placed near ‘Black Magic’, courting controversy </a:t>
            </a:r>
          </a:p>
          <a:p>
            <a:r>
              <a:rPr lang="en-GB" dirty="0" smtClean="0"/>
              <a:t>Theological issues on periphery – medieval classification set aside for one espousing scientific research   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CENSORSHIP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1751 – </a:t>
            </a:r>
            <a:r>
              <a:rPr lang="en-GB" dirty="0" err="1" smtClean="0"/>
              <a:t>Vol</a:t>
            </a:r>
            <a:r>
              <a:rPr lang="en-GB" dirty="0" smtClean="0"/>
              <a:t> I with </a:t>
            </a:r>
            <a:r>
              <a:rPr lang="en-GB" dirty="0" err="1" smtClean="0"/>
              <a:t>D’Alembert’s</a:t>
            </a:r>
            <a:r>
              <a:rPr lang="en-GB" dirty="0" smtClean="0"/>
              <a:t> (pictured) Preliminary Discourses; Jesuits and </a:t>
            </a:r>
            <a:r>
              <a:rPr lang="en-GB" dirty="0" err="1" smtClean="0"/>
              <a:t>Jansenists</a:t>
            </a:r>
            <a:r>
              <a:rPr lang="en-GB" dirty="0" smtClean="0"/>
              <a:t> attack</a:t>
            </a:r>
          </a:p>
          <a:p>
            <a:r>
              <a:rPr lang="en-GB" dirty="0" smtClean="0"/>
              <a:t>1752 – first wave of censorship(instigated by the King); Madame Pompadour encourages continuation</a:t>
            </a:r>
          </a:p>
          <a:p>
            <a:r>
              <a:rPr lang="en-GB" dirty="0" smtClean="0"/>
              <a:t>By 1757 – censorship rife; atmosphere of repression</a:t>
            </a:r>
            <a:endParaRPr lang="en-GB" dirty="0"/>
          </a:p>
        </p:txBody>
      </p:sp>
      <p:pic>
        <p:nvPicPr>
          <p:cNvPr id="7" name="Picture 5" descr="redir?src=image&amp;clickedItemURN=http%3A%2F%2Fnibiryukov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15904" y="1600200"/>
            <a:ext cx="350319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DEFIANCE!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709160"/>
          </a:xfrm>
        </p:spPr>
        <p:txBody>
          <a:bodyPr/>
          <a:lstStyle/>
          <a:p>
            <a:r>
              <a:rPr lang="en-GB" dirty="0" smtClean="0"/>
              <a:t>Despite threats of imprisonment or worse, Diderot et al continued to work in Paris</a:t>
            </a:r>
          </a:p>
          <a:p>
            <a:r>
              <a:rPr lang="en-GB" dirty="0" smtClean="0"/>
              <a:t>Publications went through many trials and tribulations up to 1772 and completion</a:t>
            </a:r>
          </a:p>
          <a:p>
            <a:r>
              <a:rPr lang="en-GB" dirty="0" smtClean="0"/>
              <a:t>Proved a commercial success for publishers (but not contributors); work for 1000 engravers/binders/printers</a:t>
            </a:r>
          </a:p>
          <a:p>
            <a:r>
              <a:rPr lang="en-GB" dirty="0" smtClean="0"/>
              <a:t>Half the demand from outside France; cheaper editions extended readership – absence of copyright laws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CONTRIBUTORS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Enlightened and educated; philosophy and beliefs around:</a:t>
            </a:r>
          </a:p>
          <a:p>
            <a:r>
              <a:rPr lang="en-GB" dirty="0" smtClean="0"/>
              <a:t>Deism – knowledge attained through reason not revealed</a:t>
            </a:r>
          </a:p>
          <a:p>
            <a:r>
              <a:rPr lang="en-GB" dirty="0" smtClean="0"/>
              <a:t>Progressives – belief in scientific, technical, medical progress</a:t>
            </a:r>
          </a:p>
          <a:p>
            <a:r>
              <a:rPr lang="en-GB" dirty="0" smtClean="0"/>
              <a:t>Reform-minded – championed liberty and justice</a:t>
            </a:r>
          </a:p>
          <a:p>
            <a:r>
              <a:rPr lang="en-GB" dirty="0" smtClean="0"/>
              <a:t>Not necessarily democrats or egalitarians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CONTRIBUTORS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DENIS DIDEROT </a:t>
            </a:r>
            <a:r>
              <a:rPr lang="en-GB" dirty="0" smtClean="0"/>
              <a:t>(1713-84)</a:t>
            </a:r>
          </a:p>
          <a:p>
            <a:r>
              <a:rPr lang="en-GB" dirty="0" smtClean="0"/>
              <a:t>Regarded as most profound of all Enlightenment writers</a:t>
            </a:r>
          </a:p>
          <a:p>
            <a:r>
              <a:rPr lang="en-GB" dirty="0" smtClean="0"/>
              <a:t>Studied law after eschewing the priesthood</a:t>
            </a:r>
          </a:p>
          <a:p>
            <a:r>
              <a:rPr lang="en-GB" dirty="0" smtClean="0"/>
              <a:t>Prolific but cautious (many posthumous publications)</a:t>
            </a:r>
            <a:endParaRPr lang="en-GB" dirty="0"/>
          </a:p>
        </p:txBody>
      </p:sp>
      <p:pic>
        <p:nvPicPr>
          <p:cNvPr id="7" name="Picture 5" descr="didero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700808"/>
            <a:ext cx="3312368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CONTRIBUTORS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Baron de Montesquieu (1689-1755) noble, political philosopher</a:t>
            </a:r>
          </a:p>
          <a:p>
            <a:r>
              <a:rPr lang="en-GB" dirty="0" smtClean="0"/>
              <a:t>Jean-</a:t>
            </a:r>
            <a:r>
              <a:rPr lang="en-GB" dirty="0" err="1" smtClean="0"/>
              <a:t>Baptiste</a:t>
            </a:r>
            <a:r>
              <a:rPr lang="en-GB" dirty="0" smtClean="0"/>
              <a:t> </a:t>
            </a:r>
            <a:r>
              <a:rPr lang="en-GB" dirty="0" err="1" smtClean="0"/>
              <a:t>D’Alembert</a:t>
            </a:r>
            <a:r>
              <a:rPr lang="en-GB" dirty="0" smtClean="0"/>
              <a:t> (1717-1783) mathematician and philosopher</a:t>
            </a:r>
          </a:p>
          <a:p>
            <a:r>
              <a:rPr lang="en-GB" dirty="0" smtClean="0"/>
              <a:t>Jean-Jacques Rousseau (1712-1778) writer and philosopher</a:t>
            </a:r>
          </a:p>
          <a:p>
            <a:r>
              <a:rPr lang="en-GB" dirty="0" smtClean="0"/>
              <a:t>Louis de </a:t>
            </a:r>
            <a:r>
              <a:rPr lang="en-GB" dirty="0" err="1" smtClean="0"/>
              <a:t>Jaucourt</a:t>
            </a:r>
            <a:r>
              <a:rPr lang="en-GB" dirty="0" smtClean="0"/>
              <a:t> (1704-1779) scholar, polymath</a:t>
            </a:r>
          </a:p>
          <a:p>
            <a:r>
              <a:rPr lang="en-GB" dirty="0" smtClean="0"/>
              <a:t>Francois Marie </a:t>
            </a:r>
            <a:r>
              <a:rPr lang="en-GB" dirty="0" err="1" smtClean="0"/>
              <a:t>Arouet</a:t>
            </a:r>
            <a:r>
              <a:rPr lang="en-GB" dirty="0" smtClean="0"/>
              <a:t> – Voltaire (1694-1778)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VOLTAIRE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Early recognition as talented writer; also censorship, imprisonment, exile (England 1726-9)</a:t>
            </a:r>
          </a:p>
          <a:p>
            <a:r>
              <a:rPr lang="en-GB" dirty="0" smtClean="0"/>
              <a:t>Tragedian – </a:t>
            </a:r>
            <a:r>
              <a:rPr lang="en-GB" i="1" dirty="0" err="1" smtClean="0"/>
              <a:t>Oedipe</a:t>
            </a:r>
            <a:r>
              <a:rPr lang="en-GB" i="1" dirty="0" smtClean="0"/>
              <a:t> </a:t>
            </a:r>
            <a:r>
              <a:rPr lang="en-GB" dirty="0" smtClean="0"/>
              <a:t>(1718); </a:t>
            </a:r>
            <a:r>
              <a:rPr lang="en-GB" i="1" dirty="0" smtClean="0"/>
              <a:t>Zaire </a:t>
            </a:r>
            <a:r>
              <a:rPr lang="en-GB" dirty="0" smtClean="0"/>
              <a:t>(1732); </a:t>
            </a:r>
            <a:r>
              <a:rPr lang="en-GB" i="1" dirty="0" smtClean="0"/>
              <a:t>Mahomet </a:t>
            </a:r>
            <a:r>
              <a:rPr lang="en-GB" dirty="0" smtClean="0"/>
              <a:t>(1742)</a:t>
            </a:r>
          </a:p>
          <a:p>
            <a:r>
              <a:rPr lang="en-GB" dirty="0" smtClean="0"/>
              <a:t>Critique of Roman Catholic church – bigotry and intolerance </a:t>
            </a:r>
            <a:endParaRPr lang="en-GB" dirty="0"/>
          </a:p>
        </p:txBody>
      </p:sp>
      <p:pic>
        <p:nvPicPr>
          <p:cNvPr id="7" name="Content Placeholder 6" descr="240px-Voltair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80112" y="1700808"/>
            <a:ext cx="2664296" cy="4176464"/>
          </a:xfr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467</TotalTime>
  <Words>1150</Words>
  <Application>Microsoft Office PowerPoint</Application>
  <PresentationFormat>On-screen Show (4:3)</PresentationFormat>
  <Paragraphs>102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Apex</vt:lpstr>
      <vt:lpstr>18TH CENTURY FRANCE; </vt:lpstr>
      <vt:lpstr>THE FRANCE OF LOUISE XIV</vt:lpstr>
      <vt:lpstr>ABSOLUTE MONARCHY</vt:lpstr>
      <vt:lpstr>WAR</vt:lpstr>
      <vt:lpstr>LIMITS OF ABSOLUTISM</vt:lpstr>
      <vt:lpstr>LIMITS OF ABSOLUTISM</vt:lpstr>
      <vt:lpstr>IDEAS OF GOVERNMENT</vt:lpstr>
      <vt:lpstr>THE THREE ESTATES</vt:lpstr>
      <vt:lpstr>THE THREE ESTATES</vt:lpstr>
      <vt:lpstr>JANSENIST VS JESUIT</vt:lpstr>
      <vt:lpstr>THE THREE ESTATES</vt:lpstr>
      <vt:lpstr>THE THREE ESTATES</vt:lpstr>
      <vt:lpstr>PART II – THE ENCYCLOPEDIE</vt:lpstr>
      <vt:lpstr>DEFINITION</vt:lpstr>
      <vt:lpstr>THE ENCYCLOPEDIE</vt:lpstr>
      <vt:lpstr>NATURE</vt:lpstr>
      <vt:lpstr>CENSORSHIP</vt:lpstr>
      <vt:lpstr>DEFIANCE!</vt:lpstr>
      <vt:lpstr>CONTRIBUTORS</vt:lpstr>
      <vt:lpstr>CONTRIBUTORS</vt:lpstr>
      <vt:lpstr>CONTRIBUTORS</vt:lpstr>
      <vt:lpstr>VOLTAIRE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18TH CENTURY FRANCE</dc:title>
  <dc:creator>Sony</dc:creator>
  <cp:lastModifiedBy>Lester Mason</cp:lastModifiedBy>
  <cp:revision>56</cp:revision>
  <dcterms:created xsi:type="dcterms:W3CDTF">2011-02-04T20:23:04Z</dcterms:created>
  <dcterms:modified xsi:type="dcterms:W3CDTF">2021-02-24T09:46:18Z</dcterms:modified>
</cp:coreProperties>
</file>