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8" r:id="rId5"/>
    <p:sldId id="259" r:id="rId6"/>
    <p:sldId id="260" r:id="rId7"/>
    <p:sldId id="262" r:id="rId8"/>
    <p:sldId id="263" r:id="rId9"/>
    <p:sldId id="264" r:id="rId10"/>
    <p:sldId id="295" r:id="rId11"/>
    <p:sldId id="265" r:id="rId12"/>
    <p:sldId id="266" r:id="rId13"/>
    <p:sldId id="267" r:id="rId14"/>
    <p:sldId id="268" r:id="rId15"/>
    <p:sldId id="269" r:id="rId16"/>
    <p:sldId id="270" r:id="rId17"/>
    <p:sldId id="280" r:id="rId18"/>
    <p:sldId id="279" r:id="rId19"/>
    <p:sldId id="278" r:id="rId20"/>
    <p:sldId id="277" r:id="rId21"/>
    <p:sldId id="276" r:id="rId22"/>
    <p:sldId id="275" r:id="rId23"/>
    <p:sldId id="274" r:id="rId24"/>
    <p:sldId id="273" r:id="rId25"/>
    <p:sldId id="271" r:id="rId26"/>
    <p:sldId id="272" r:id="rId27"/>
    <p:sldId id="284" r:id="rId28"/>
    <p:sldId id="283" r:id="rId29"/>
    <p:sldId id="282" r:id="rId30"/>
    <p:sldId id="285" r:id="rId31"/>
    <p:sldId id="281" r:id="rId32"/>
    <p:sldId id="294" r:id="rId33"/>
    <p:sldId id="293" r:id="rId34"/>
    <p:sldId id="288" r:id="rId35"/>
    <p:sldId id="292" r:id="rId36"/>
    <p:sldId id="296" r:id="rId37"/>
    <p:sldId id="291" r:id="rId38"/>
    <p:sldId id="290" r:id="rId39"/>
    <p:sldId id="289" r:id="rId40"/>
    <p:sldId id="287" r:id="rId41"/>
    <p:sldId id="286"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76544753-605B-4305-BA8C-9ECD25047452}" type="datetimeFigureOut">
              <a:rPr lang="es-ES" smtClean="0"/>
              <a:t>26/03/2022</a:t>
            </a:fld>
            <a:endParaRPr lang="es-E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s-E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782E71E8-8CA2-4CE4-9992-DB35C6EA5390}" type="slidenum">
              <a:rPr lang="es-ES" smtClean="0"/>
              <a:t>‹#›</a:t>
            </a:fld>
            <a:endParaRPr lang="es-ES"/>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14835309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44753-605B-4305-BA8C-9ECD25047452}" type="datetimeFigureOut">
              <a:rPr lang="es-ES" smtClean="0"/>
              <a:t>26/03/2022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782E71E8-8CA2-4CE4-9992-DB35C6EA5390}" type="slidenum">
              <a:rPr lang="es-ES" smtClean="0"/>
              <a:t>‹#›</a:t>
            </a:fld>
            <a:endParaRPr lang="es-ES"/>
          </a:p>
        </p:txBody>
      </p:sp>
    </p:spTree>
    <p:extLst>
      <p:ext uri="{BB962C8B-B14F-4D97-AF65-F5344CB8AC3E}">
        <p14:creationId xmlns:p14="http://schemas.microsoft.com/office/powerpoint/2010/main" val="3857350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76544753-605B-4305-BA8C-9ECD25047452}" type="datetimeFigureOut">
              <a:rPr lang="es-ES" smtClean="0"/>
              <a:t>26/03/2022</a:t>
            </a:fld>
            <a:endParaRPr lang="es-E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s-E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782E71E8-8CA2-4CE4-9992-DB35C6EA5390}" type="slidenum">
              <a:rPr lang="es-ES" smtClean="0"/>
              <a:t>‹#›</a:t>
            </a:fld>
            <a:endParaRPr lang="es-E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3344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544753-605B-4305-BA8C-9ECD25047452}" type="datetimeFigureOut">
              <a:rPr lang="es-ES" smtClean="0"/>
              <a:t>26/03/2022</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782E71E8-8CA2-4CE4-9992-DB35C6EA5390}" type="slidenum">
              <a:rPr lang="es-ES" smtClean="0"/>
              <a:t>‹#›</a:t>
            </a:fld>
            <a:endParaRPr lang="es-ES"/>
          </a:p>
        </p:txBody>
      </p:sp>
    </p:spTree>
    <p:extLst>
      <p:ext uri="{BB962C8B-B14F-4D97-AF65-F5344CB8AC3E}">
        <p14:creationId xmlns:p14="http://schemas.microsoft.com/office/powerpoint/2010/main" val="731492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544753-605B-4305-BA8C-9ECD25047452}" type="datetimeFigureOut">
              <a:rPr lang="es-ES" smtClean="0"/>
              <a:t>26/03/2022</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782E71E8-8CA2-4CE4-9992-DB35C6EA5390}" type="slidenum">
              <a:rPr lang="es-ES" smtClean="0"/>
              <a:t>‹#›</a:t>
            </a:fld>
            <a:endParaRPr lang="es-ES"/>
          </a:p>
        </p:txBody>
      </p:sp>
    </p:spTree>
    <p:extLst>
      <p:ext uri="{BB962C8B-B14F-4D97-AF65-F5344CB8AC3E}">
        <p14:creationId xmlns:p14="http://schemas.microsoft.com/office/powerpoint/2010/main" val="353644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544753-605B-4305-BA8C-9ECD25047452}" type="datetimeFigureOut">
              <a:rPr lang="es-ES" smtClean="0"/>
              <a:t>26/03/2022</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782E71E8-8CA2-4CE4-9992-DB35C6EA5390}" type="slidenum">
              <a:rPr lang="es-ES" smtClean="0"/>
              <a:t>‹#›</a:t>
            </a:fld>
            <a:endParaRPr lang="es-ES"/>
          </a:p>
        </p:txBody>
      </p:sp>
    </p:spTree>
    <p:extLst>
      <p:ext uri="{BB962C8B-B14F-4D97-AF65-F5344CB8AC3E}">
        <p14:creationId xmlns:p14="http://schemas.microsoft.com/office/powerpoint/2010/main" val="823878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76544753-605B-4305-BA8C-9ECD25047452}" type="datetimeFigureOut">
              <a:rPr lang="es-ES" smtClean="0"/>
              <a:t>26/03/2022</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782E71E8-8CA2-4CE4-9992-DB35C6EA5390}" type="slidenum">
              <a:rPr lang="es-ES" smtClean="0"/>
              <a:t>‹#›</a:t>
            </a:fld>
            <a:endParaRPr lang="es-ES"/>
          </a:p>
        </p:txBody>
      </p:sp>
    </p:spTree>
    <p:extLst>
      <p:ext uri="{BB962C8B-B14F-4D97-AF65-F5344CB8AC3E}">
        <p14:creationId xmlns:p14="http://schemas.microsoft.com/office/powerpoint/2010/main" val="4197605436"/>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6544753-605B-4305-BA8C-9ECD25047452}" type="datetimeFigureOut">
              <a:rPr lang="es-ES" smtClean="0"/>
              <a:t>26/03/2022</a:t>
            </a:fld>
            <a:endParaRPr lang="es-E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s-E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782E71E8-8CA2-4CE4-9992-DB35C6EA5390}" type="slidenum">
              <a:rPr lang="es-ES" smtClean="0"/>
              <a:t>‹#›</a:t>
            </a:fld>
            <a:endParaRPr lang="es-ES"/>
          </a:p>
        </p:txBody>
      </p:sp>
    </p:spTree>
    <p:extLst>
      <p:ext uri="{BB962C8B-B14F-4D97-AF65-F5344CB8AC3E}">
        <p14:creationId xmlns:p14="http://schemas.microsoft.com/office/powerpoint/2010/main" val="3347419255"/>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76544753-605B-4305-BA8C-9ECD25047452}" type="datetimeFigureOut">
              <a:rPr lang="es-ES" smtClean="0"/>
              <a:t>26/03/2022</a:t>
            </a:fld>
            <a:endParaRPr lang="es-E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s-E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782E71E8-8CA2-4CE4-9992-DB35C6EA5390}" type="slidenum">
              <a:rPr lang="es-ES" smtClean="0"/>
              <a:t>‹#›</a:t>
            </a:fld>
            <a:endParaRPr lang="es-ES"/>
          </a:p>
        </p:txBody>
      </p:sp>
    </p:spTree>
    <p:extLst>
      <p:ext uri="{BB962C8B-B14F-4D97-AF65-F5344CB8AC3E}">
        <p14:creationId xmlns:p14="http://schemas.microsoft.com/office/powerpoint/2010/main" val="2192457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544753-605B-4305-BA8C-9ECD25047452}" type="datetimeFigureOut">
              <a:rPr lang="es-ES" smtClean="0"/>
              <a:t>26/03/2022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782E71E8-8CA2-4CE4-9992-DB35C6EA5390}" type="slidenum">
              <a:rPr lang="es-ES" smtClean="0"/>
              <a:t>‹#›</a:t>
            </a:fld>
            <a:endParaRPr lang="es-ES"/>
          </a:p>
        </p:txBody>
      </p:sp>
    </p:spTree>
    <p:extLst>
      <p:ext uri="{BB962C8B-B14F-4D97-AF65-F5344CB8AC3E}">
        <p14:creationId xmlns:p14="http://schemas.microsoft.com/office/powerpoint/2010/main" val="2848586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76544753-605B-4305-BA8C-9ECD25047452}" type="datetimeFigureOut">
              <a:rPr lang="es-ES" smtClean="0"/>
              <a:t>26/03/2022</a:t>
            </a:fld>
            <a:endParaRPr lang="es-ES"/>
          </a:p>
        </p:txBody>
      </p:sp>
      <p:sp>
        <p:nvSpPr>
          <p:cNvPr id="5" name="Footer Placeholder 4"/>
          <p:cNvSpPr>
            <a:spLocks noGrp="1"/>
          </p:cNvSpPr>
          <p:nvPr>
            <p:ph type="ftr" sz="quarter" idx="11"/>
          </p:nvPr>
        </p:nvSpPr>
        <p:spPr>
          <a:xfrm>
            <a:off x="2933699" y="6296615"/>
            <a:ext cx="5959577" cy="365125"/>
          </a:xfrm>
        </p:spPr>
        <p:txBody>
          <a:bodyPr/>
          <a:lstStyle/>
          <a:p>
            <a:endParaRPr lang="es-E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782E71E8-8CA2-4CE4-9992-DB35C6EA5390}" type="slidenum">
              <a:rPr lang="es-ES" smtClean="0"/>
              <a:t>‹#›</a:t>
            </a:fld>
            <a:endParaRPr lang="es-E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0957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76544753-605B-4305-BA8C-9ECD25047452}" type="datetimeFigureOut">
              <a:rPr lang="es-ES" smtClean="0"/>
              <a:t>26/03/2022</a:t>
            </a:fld>
            <a:endParaRPr lang="es-E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s-E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782E71E8-8CA2-4CE4-9992-DB35C6EA5390}" type="slidenum">
              <a:rPr lang="es-ES" smtClean="0"/>
              <a:t>‹#›</a:t>
            </a:fld>
            <a:endParaRPr lang="es-E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4371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n4n1hKvT2CM"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4D90D-A66F-4708-951A-5B9521904ACE}"/>
              </a:ext>
            </a:extLst>
          </p:cNvPr>
          <p:cNvSpPr>
            <a:spLocks noGrp="1"/>
          </p:cNvSpPr>
          <p:nvPr>
            <p:ph type="ctrTitle"/>
          </p:nvPr>
        </p:nvSpPr>
        <p:spPr/>
        <p:txBody>
          <a:bodyPr/>
          <a:lstStyle/>
          <a:p>
            <a:r>
              <a:rPr lang="en-GB" sz="5400" dirty="0"/>
              <a:t>Grief </a:t>
            </a:r>
            <a:br>
              <a:rPr lang="en-GB" sz="5400" dirty="0"/>
            </a:br>
            <a:r>
              <a:rPr lang="en-GB" sz="5400" dirty="0"/>
              <a:t>and </a:t>
            </a:r>
            <a:br>
              <a:rPr lang="en-GB" sz="5400" dirty="0"/>
            </a:br>
            <a:r>
              <a:rPr lang="en-GB" sz="5400" dirty="0"/>
              <a:t>Loss</a:t>
            </a:r>
            <a:br>
              <a:rPr lang="en-GB" dirty="0"/>
            </a:br>
            <a:endParaRPr lang="es-ES" dirty="0"/>
          </a:p>
        </p:txBody>
      </p:sp>
      <p:sp>
        <p:nvSpPr>
          <p:cNvPr id="3" name="Subtitle 2">
            <a:extLst>
              <a:ext uri="{FF2B5EF4-FFF2-40B4-BE49-F238E27FC236}">
                <a16:creationId xmlns:a16="http://schemas.microsoft.com/office/drawing/2014/main" id="{E5B22D1B-0CF1-4DA1-8D25-E82A3F04E78D}"/>
              </a:ext>
            </a:extLst>
          </p:cNvPr>
          <p:cNvSpPr>
            <a:spLocks noGrp="1"/>
          </p:cNvSpPr>
          <p:nvPr>
            <p:ph type="subTitle" idx="1"/>
          </p:nvPr>
        </p:nvSpPr>
        <p:spPr/>
        <p:txBody>
          <a:bodyPr>
            <a:noAutofit/>
          </a:bodyPr>
          <a:lstStyle/>
          <a:p>
            <a:r>
              <a:rPr lang="en-GB" sz="2800" dirty="0"/>
              <a:t>Management and Reactions</a:t>
            </a:r>
            <a:endParaRPr lang="es-ES" sz="2800" dirty="0"/>
          </a:p>
        </p:txBody>
      </p:sp>
    </p:spTree>
    <p:extLst>
      <p:ext uri="{BB962C8B-B14F-4D97-AF65-F5344CB8AC3E}">
        <p14:creationId xmlns:p14="http://schemas.microsoft.com/office/powerpoint/2010/main" val="4022661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C6405-7568-4469-BCDD-0B2EADAD8922}"/>
              </a:ext>
            </a:extLst>
          </p:cNvPr>
          <p:cNvSpPr>
            <a:spLocks noGrp="1"/>
          </p:cNvSpPr>
          <p:nvPr>
            <p:ph type="title"/>
          </p:nvPr>
        </p:nvSpPr>
        <p:spPr>
          <a:xfrm>
            <a:off x="2933700" y="568345"/>
            <a:ext cx="8770571" cy="798816"/>
          </a:xfrm>
        </p:spPr>
        <p:txBody>
          <a:bodyPr/>
          <a:lstStyle/>
          <a:p>
            <a:r>
              <a:rPr lang="en-GB" dirty="0"/>
              <a:t>Introduction:</a:t>
            </a:r>
            <a:endParaRPr lang="es-ES" dirty="0"/>
          </a:p>
        </p:txBody>
      </p:sp>
      <p:sp>
        <p:nvSpPr>
          <p:cNvPr id="3" name="Content Placeholder 2">
            <a:extLst>
              <a:ext uri="{FF2B5EF4-FFF2-40B4-BE49-F238E27FC236}">
                <a16:creationId xmlns:a16="http://schemas.microsoft.com/office/drawing/2014/main" id="{51E8CB44-3D25-4BED-9E26-D030ED8D97D8}"/>
              </a:ext>
            </a:extLst>
          </p:cNvPr>
          <p:cNvSpPr>
            <a:spLocks noGrp="1"/>
          </p:cNvSpPr>
          <p:nvPr>
            <p:ph idx="1"/>
          </p:nvPr>
        </p:nvSpPr>
        <p:spPr>
          <a:xfrm>
            <a:off x="2933700" y="2162175"/>
            <a:ext cx="8770571" cy="4429125"/>
          </a:xfrm>
        </p:spPr>
        <p:txBody>
          <a:bodyPr>
            <a:noAutofit/>
          </a:bodyPr>
          <a:lstStyle/>
          <a:p>
            <a:pPr>
              <a:buFont typeface="Wingdings" panose="05000000000000000000" pitchFamily="2" charset="2"/>
              <a:buChar char="Ø"/>
            </a:pPr>
            <a:r>
              <a:rPr lang="en-GB" sz="2400" dirty="0"/>
              <a:t>Grief is a subjective state of emotional, physical and social responses to the loss of a valued entity. </a:t>
            </a:r>
          </a:p>
          <a:p>
            <a:pPr>
              <a:buFont typeface="Wingdings" panose="05000000000000000000" pitchFamily="2" charset="2"/>
              <a:buChar char="Ø"/>
            </a:pPr>
            <a:r>
              <a:rPr lang="en-GB" sz="2400" dirty="0"/>
              <a:t>The loss may be real e.g. death of a loved one, loss of personal possessions or it may be perceived by the individual alone, unable to be shared by others or identified by others.</a:t>
            </a:r>
          </a:p>
          <a:p>
            <a:pPr>
              <a:buFont typeface="Wingdings" panose="05000000000000000000" pitchFamily="2" charset="2"/>
              <a:buChar char="Ø"/>
            </a:pPr>
            <a:r>
              <a:rPr lang="en-GB" sz="2400" dirty="0"/>
              <a:t>However, grief can be expressed by people very differently. </a:t>
            </a:r>
          </a:p>
          <a:p>
            <a:pPr>
              <a:buFont typeface="Wingdings" panose="05000000000000000000" pitchFamily="2" charset="2"/>
              <a:buChar char="Ø"/>
            </a:pPr>
            <a:r>
              <a:rPr lang="en-GB" sz="2400" dirty="0"/>
              <a:t>Some people do not experience an intense reaction while others can develop a complex grief reaction.</a:t>
            </a:r>
          </a:p>
          <a:p>
            <a:pPr>
              <a:buFont typeface="Wingdings" panose="05000000000000000000" pitchFamily="2" charset="2"/>
              <a:buChar char="Ø"/>
            </a:pPr>
            <a:r>
              <a:rPr lang="en-GB" sz="2400" dirty="0"/>
              <a:t>Most people experience fluctuating reactions for a period of time</a:t>
            </a:r>
            <a:endParaRPr lang="es-ES" sz="2400" dirty="0"/>
          </a:p>
        </p:txBody>
      </p:sp>
    </p:spTree>
    <p:extLst>
      <p:ext uri="{BB962C8B-B14F-4D97-AF65-F5344CB8AC3E}">
        <p14:creationId xmlns:p14="http://schemas.microsoft.com/office/powerpoint/2010/main" val="2915412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832F-08A6-41FD-AD71-5D1C26004DCD}"/>
              </a:ext>
            </a:extLst>
          </p:cNvPr>
          <p:cNvSpPr>
            <a:spLocks noGrp="1"/>
          </p:cNvSpPr>
          <p:nvPr>
            <p:ph type="title"/>
          </p:nvPr>
        </p:nvSpPr>
        <p:spPr/>
        <p:txBody>
          <a:bodyPr/>
          <a:lstStyle/>
          <a:p>
            <a:r>
              <a:rPr lang="en-GB" dirty="0"/>
              <a:t>Definition:</a:t>
            </a:r>
            <a:endParaRPr lang="es-ES" dirty="0"/>
          </a:p>
        </p:txBody>
      </p:sp>
      <p:sp>
        <p:nvSpPr>
          <p:cNvPr id="3" name="Content Placeholder 2">
            <a:extLst>
              <a:ext uri="{FF2B5EF4-FFF2-40B4-BE49-F238E27FC236}">
                <a16:creationId xmlns:a16="http://schemas.microsoft.com/office/drawing/2014/main" id="{71966D8C-B6F9-4C2E-97B2-2F221AE4F999}"/>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GB" sz="2400" b="0" i="1" dirty="0">
                <a:solidFill>
                  <a:srgbClr val="000000"/>
                </a:solidFill>
                <a:effectLst/>
                <a:latin typeface="Times New Roman" panose="02020603050405020304" pitchFamily="18" charset="0"/>
              </a:rPr>
              <a:t>Grief</a:t>
            </a:r>
            <a:r>
              <a:rPr lang="en-GB" sz="2400" b="0" i="0" dirty="0">
                <a:solidFill>
                  <a:srgbClr val="000000"/>
                </a:solidFill>
                <a:effectLst/>
                <a:latin typeface="Times New Roman" panose="02020603050405020304" pitchFamily="18" charset="0"/>
              </a:rPr>
              <a:t> is defined as the primarily emotional/affective process of reacting to the loss of a loved one through death (Stroebe et al., 2008)</a:t>
            </a:r>
          </a:p>
          <a:p>
            <a:pPr>
              <a:buFont typeface="Wingdings" panose="05000000000000000000" pitchFamily="2" charset="2"/>
              <a:buChar char="Ø"/>
            </a:pPr>
            <a:r>
              <a:rPr lang="en-GB" sz="2400" b="0" i="0" dirty="0">
                <a:solidFill>
                  <a:srgbClr val="000000"/>
                </a:solidFill>
                <a:effectLst/>
                <a:latin typeface="Times New Roman" panose="02020603050405020304" pitchFamily="18" charset="0"/>
              </a:rPr>
              <a:t>The focus is on the internal, intrapsychic process of the individual. Normal or common grief reactions may include components such as: </a:t>
            </a:r>
          </a:p>
          <a:p>
            <a:pPr lvl="1">
              <a:buFont typeface="Arial" panose="020B0604020202020204" pitchFamily="34" charset="0"/>
              <a:buChar char="•"/>
            </a:pPr>
            <a:r>
              <a:rPr lang="en-GB" sz="2200" b="0" i="0" dirty="0">
                <a:solidFill>
                  <a:srgbClr val="000000"/>
                </a:solidFill>
                <a:effectLst/>
                <a:latin typeface="Times New Roman" panose="02020603050405020304" pitchFamily="18" charset="0"/>
              </a:rPr>
              <a:t>Numbness and disbelief</a:t>
            </a:r>
          </a:p>
          <a:p>
            <a:pPr lvl="1">
              <a:buFont typeface="Arial" panose="020B0604020202020204" pitchFamily="34" charset="0"/>
              <a:buChar char="•"/>
            </a:pPr>
            <a:r>
              <a:rPr lang="en-GB" sz="2200" b="0" i="0" dirty="0">
                <a:solidFill>
                  <a:srgbClr val="000000"/>
                </a:solidFill>
                <a:effectLst/>
                <a:latin typeface="Times New Roman" panose="02020603050405020304" pitchFamily="18" charset="0"/>
              </a:rPr>
              <a:t>Anxiety from the distress of separation</a:t>
            </a:r>
          </a:p>
          <a:p>
            <a:pPr lvl="1">
              <a:buFont typeface="Arial" panose="020B0604020202020204" pitchFamily="34" charset="0"/>
              <a:buChar char="•"/>
            </a:pPr>
            <a:r>
              <a:rPr lang="en-GB" sz="2200" b="0" i="0" dirty="0">
                <a:solidFill>
                  <a:srgbClr val="000000"/>
                </a:solidFill>
                <a:effectLst/>
                <a:latin typeface="Times New Roman" panose="02020603050405020304" pitchFamily="18" charset="0"/>
              </a:rPr>
              <a:t>A process of mourning often accompanied by symptoms of depression</a:t>
            </a:r>
          </a:p>
          <a:p>
            <a:pPr lvl="1">
              <a:buFont typeface="Arial" panose="020B0604020202020204" pitchFamily="34" charset="0"/>
              <a:buChar char="•"/>
            </a:pPr>
            <a:r>
              <a:rPr lang="en-GB" sz="2200" b="0" i="0" dirty="0">
                <a:solidFill>
                  <a:srgbClr val="000000"/>
                </a:solidFill>
                <a:effectLst/>
                <a:latin typeface="Times New Roman" panose="02020603050405020304" pitchFamily="18" charset="0"/>
              </a:rPr>
              <a:t>Eventual recovery</a:t>
            </a:r>
          </a:p>
          <a:p>
            <a:pPr marL="320040" lvl="1" indent="0">
              <a:buNone/>
            </a:pPr>
            <a:r>
              <a:rPr lang="en-GB" sz="2200" dirty="0">
                <a:solidFill>
                  <a:srgbClr val="000000"/>
                </a:solidFill>
                <a:latin typeface="Times New Roman" panose="02020603050405020304" pitchFamily="18" charset="0"/>
              </a:rPr>
              <a:t>(Jacobs, 1993)</a:t>
            </a:r>
            <a:endParaRPr lang="en-GB" sz="2200" b="0" i="0" dirty="0">
              <a:solidFill>
                <a:srgbClr val="000000"/>
              </a:solidFill>
              <a:effectLst/>
              <a:latin typeface="Times New Roman" panose="02020603050405020304" pitchFamily="18" charset="0"/>
            </a:endParaRPr>
          </a:p>
          <a:p>
            <a:pPr>
              <a:buFont typeface="Wingdings" panose="05000000000000000000" pitchFamily="2" charset="2"/>
              <a:buChar char="Ø"/>
            </a:pPr>
            <a:endParaRPr lang="es-ES" sz="2800" dirty="0"/>
          </a:p>
        </p:txBody>
      </p:sp>
    </p:spTree>
    <p:extLst>
      <p:ext uri="{BB962C8B-B14F-4D97-AF65-F5344CB8AC3E}">
        <p14:creationId xmlns:p14="http://schemas.microsoft.com/office/powerpoint/2010/main" val="3916424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579BD-27A5-4630-8498-EABB7D604301}"/>
              </a:ext>
            </a:extLst>
          </p:cNvPr>
          <p:cNvSpPr>
            <a:spLocks noGrp="1"/>
          </p:cNvSpPr>
          <p:nvPr>
            <p:ph type="title"/>
          </p:nvPr>
        </p:nvSpPr>
        <p:spPr>
          <a:xfrm>
            <a:off x="2226054" y="470691"/>
            <a:ext cx="8770571" cy="1560716"/>
          </a:xfrm>
        </p:spPr>
        <p:txBody>
          <a:bodyPr/>
          <a:lstStyle/>
          <a:p>
            <a:r>
              <a:rPr lang="en-GB" dirty="0"/>
              <a:t>Why do we grieve?</a:t>
            </a:r>
            <a:endParaRPr lang="es-ES" dirty="0"/>
          </a:p>
        </p:txBody>
      </p:sp>
      <p:sp>
        <p:nvSpPr>
          <p:cNvPr id="3" name="Content Placeholder 2">
            <a:extLst>
              <a:ext uri="{FF2B5EF4-FFF2-40B4-BE49-F238E27FC236}">
                <a16:creationId xmlns:a16="http://schemas.microsoft.com/office/drawing/2014/main" id="{17B59D5D-637B-4A87-A270-E83A386E851E}"/>
              </a:ext>
            </a:extLst>
          </p:cNvPr>
          <p:cNvSpPr>
            <a:spLocks noGrp="1"/>
          </p:cNvSpPr>
          <p:nvPr>
            <p:ph idx="1"/>
          </p:nvPr>
        </p:nvSpPr>
        <p:spPr>
          <a:xfrm>
            <a:off x="1518408" y="2438400"/>
            <a:ext cx="10185864" cy="3651504"/>
          </a:xfrm>
        </p:spPr>
        <p:txBody>
          <a:bodyPr>
            <a:normAutofit/>
          </a:bodyPr>
          <a:lstStyle/>
          <a:p>
            <a:pPr>
              <a:buFont typeface="Wingdings" panose="05000000000000000000" pitchFamily="2" charset="2"/>
              <a:buChar char="Ø"/>
            </a:pPr>
            <a:r>
              <a:rPr lang="en-GB" sz="2800" dirty="0"/>
              <a:t>To make the outer reality of the loss into an internally accepted reality</a:t>
            </a:r>
          </a:p>
          <a:p>
            <a:pPr>
              <a:buFont typeface="Wingdings" panose="05000000000000000000" pitchFamily="2" charset="2"/>
              <a:buChar char="Ø"/>
            </a:pPr>
            <a:r>
              <a:rPr lang="en-GB" sz="2800" dirty="0"/>
              <a:t>To lessen the emotional attachment to the lost person or object  </a:t>
            </a:r>
          </a:p>
          <a:p>
            <a:pPr>
              <a:buFont typeface="Wingdings" panose="05000000000000000000" pitchFamily="2" charset="2"/>
              <a:buChar char="Ø"/>
            </a:pPr>
            <a:r>
              <a:rPr lang="en-GB" sz="2800" dirty="0"/>
              <a:t>To make it possible for the bereaved person to become attached to other people or objects.</a:t>
            </a:r>
            <a:br>
              <a:rPr lang="en-GB" sz="2800" dirty="0"/>
            </a:br>
            <a:br>
              <a:rPr lang="en-GB" sz="2800" dirty="0"/>
            </a:br>
            <a:r>
              <a:rPr lang="en-GB" sz="2800" dirty="0"/>
              <a:t>Other reasons? . . .</a:t>
            </a:r>
            <a:endParaRPr lang="es-ES" sz="2800" dirty="0"/>
          </a:p>
        </p:txBody>
      </p:sp>
    </p:spTree>
    <p:extLst>
      <p:ext uri="{BB962C8B-B14F-4D97-AF65-F5344CB8AC3E}">
        <p14:creationId xmlns:p14="http://schemas.microsoft.com/office/powerpoint/2010/main" val="4058772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7B3CB-505D-40A5-8E37-ACC9D4F8A5DA}"/>
              </a:ext>
            </a:extLst>
          </p:cNvPr>
          <p:cNvSpPr>
            <a:spLocks noGrp="1"/>
          </p:cNvSpPr>
          <p:nvPr>
            <p:ph type="title"/>
          </p:nvPr>
        </p:nvSpPr>
        <p:spPr/>
        <p:txBody>
          <a:bodyPr/>
          <a:lstStyle/>
          <a:p>
            <a:r>
              <a:rPr lang="en-GB" dirty="0"/>
              <a:t>Stages of grief</a:t>
            </a:r>
            <a:endParaRPr lang="es-ES" dirty="0"/>
          </a:p>
        </p:txBody>
      </p:sp>
      <p:sp>
        <p:nvSpPr>
          <p:cNvPr id="3" name="Content Placeholder 2">
            <a:extLst>
              <a:ext uri="{FF2B5EF4-FFF2-40B4-BE49-F238E27FC236}">
                <a16:creationId xmlns:a16="http://schemas.microsoft.com/office/drawing/2014/main" id="{6A77A9A0-C7D9-42A9-8145-5D09D06A64A2}"/>
              </a:ext>
            </a:extLst>
          </p:cNvPr>
          <p:cNvSpPr>
            <a:spLocks noGrp="1"/>
          </p:cNvSpPr>
          <p:nvPr>
            <p:ph idx="1"/>
          </p:nvPr>
        </p:nvSpPr>
        <p:spPr>
          <a:xfrm>
            <a:off x="1686758" y="2438400"/>
            <a:ext cx="10017514" cy="3651504"/>
          </a:xfrm>
        </p:spPr>
        <p:txBody>
          <a:bodyPr>
            <a:normAutofit/>
          </a:bodyPr>
          <a:lstStyle/>
          <a:p>
            <a:pPr>
              <a:buFont typeface="Wingdings" panose="05000000000000000000" pitchFamily="2" charset="2"/>
              <a:buChar char="Ø"/>
            </a:pPr>
            <a:r>
              <a:rPr lang="en-GB" sz="3600" dirty="0"/>
              <a:t>Kubler-Ross, in extensive research with terminally ill patients, identified five stages of feelings and behaviours that individuals experience in response to a real, perceived or anticipated loss.</a:t>
            </a:r>
            <a:endParaRPr lang="es-ES" sz="3600" dirty="0"/>
          </a:p>
        </p:txBody>
      </p:sp>
    </p:spTree>
    <p:extLst>
      <p:ext uri="{BB962C8B-B14F-4D97-AF65-F5344CB8AC3E}">
        <p14:creationId xmlns:p14="http://schemas.microsoft.com/office/powerpoint/2010/main" val="2336050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EEF57-64F1-43D7-99F9-D4153AFB0A36}"/>
              </a:ext>
            </a:extLst>
          </p:cNvPr>
          <p:cNvSpPr>
            <a:spLocks noGrp="1"/>
          </p:cNvSpPr>
          <p:nvPr>
            <p:ph type="title"/>
          </p:nvPr>
        </p:nvSpPr>
        <p:spPr>
          <a:xfrm>
            <a:off x="2933700" y="568345"/>
            <a:ext cx="8770571" cy="1226899"/>
          </a:xfrm>
        </p:spPr>
        <p:txBody>
          <a:bodyPr>
            <a:normAutofit/>
          </a:bodyPr>
          <a:lstStyle/>
          <a:p>
            <a:r>
              <a:rPr lang="en-GB" dirty="0"/>
              <a:t>Stages. . . </a:t>
            </a:r>
            <a:endParaRPr lang="es-ES" dirty="0"/>
          </a:p>
        </p:txBody>
      </p:sp>
      <p:sp>
        <p:nvSpPr>
          <p:cNvPr id="3" name="Content Placeholder 2">
            <a:extLst>
              <a:ext uri="{FF2B5EF4-FFF2-40B4-BE49-F238E27FC236}">
                <a16:creationId xmlns:a16="http://schemas.microsoft.com/office/drawing/2014/main" id="{5F22208A-8D38-4AAE-B620-420B3CB6481E}"/>
              </a:ext>
            </a:extLst>
          </p:cNvPr>
          <p:cNvSpPr>
            <a:spLocks noGrp="1"/>
          </p:cNvSpPr>
          <p:nvPr>
            <p:ph idx="1"/>
          </p:nvPr>
        </p:nvSpPr>
        <p:spPr>
          <a:xfrm>
            <a:off x="2933700" y="2068497"/>
            <a:ext cx="8770571" cy="4021407"/>
          </a:xfrm>
        </p:spPr>
        <p:txBody>
          <a:bodyPr>
            <a:normAutofit fontScale="92500" lnSpcReduction="20000"/>
          </a:bodyPr>
          <a:lstStyle/>
          <a:p>
            <a:pPr marL="0" indent="0">
              <a:buNone/>
            </a:pPr>
            <a:r>
              <a:rPr lang="en-GB" sz="2800" b="1" dirty="0"/>
              <a:t>1. Denial </a:t>
            </a:r>
          </a:p>
          <a:p>
            <a:r>
              <a:rPr lang="en-GB" dirty="0"/>
              <a:t>It is a conscious or unconscious refusal to accept facts, information, reality, etc., relating to the situation concerned. </a:t>
            </a:r>
          </a:p>
          <a:p>
            <a:r>
              <a:rPr lang="en-GB" dirty="0"/>
              <a:t>It's a defence mechanism and perfectly natural. </a:t>
            </a:r>
          </a:p>
          <a:p>
            <a:r>
              <a:rPr lang="en-GB" dirty="0"/>
              <a:t>Some people can become locked in this stage when dealing with a traumatic change that can be ignored.</a:t>
            </a:r>
          </a:p>
          <a:p>
            <a:pPr marL="0" indent="0">
              <a:buNone/>
            </a:pPr>
            <a:r>
              <a:rPr lang="en-GB" sz="2800" b="1" dirty="0"/>
              <a:t>2. Anger  </a:t>
            </a:r>
          </a:p>
          <a:p>
            <a:r>
              <a:rPr lang="en-GB" dirty="0"/>
              <a:t>It can manifest in different ways. </a:t>
            </a:r>
          </a:p>
          <a:p>
            <a:r>
              <a:rPr lang="en-GB" dirty="0"/>
              <a:t>People dealing with emotional upset can be angry with themselves, and/or with others, especially those close to them.</a:t>
            </a:r>
          </a:p>
          <a:p>
            <a:r>
              <a:rPr lang="en-GB" dirty="0"/>
              <a:t> “Why me?” and It’s not fair!” are comments often expressed during anger stage.</a:t>
            </a:r>
            <a:endParaRPr lang="es-ES" dirty="0"/>
          </a:p>
        </p:txBody>
      </p:sp>
    </p:spTree>
    <p:extLst>
      <p:ext uri="{BB962C8B-B14F-4D97-AF65-F5344CB8AC3E}">
        <p14:creationId xmlns:p14="http://schemas.microsoft.com/office/powerpoint/2010/main" val="945433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A0EF-B679-4AAD-B63D-6744D8BC5277}"/>
              </a:ext>
            </a:extLst>
          </p:cNvPr>
          <p:cNvSpPr>
            <a:spLocks noGrp="1"/>
          </p:cNvSpPr>
          <p:nvPr>
            <p:ph type="title"/>
          </p:nvPr>
        </p:nvSpPr>
        <p:spPr>
          <a:xfrm>
            <a:off x="2933700" y="568345"/>
            <a:ext cx="8770571" cy="1067508"/>
          </a:xfrm>
        </p:spPr>
        <p:txBody>
          <a:bodyPr/>
          <a:lstStyle/>
          <a:p>
            <a:r>
              <a:rPr lang="en-GB" dirty="0"/>
              <a:t>Stages. . . </a:t>
            </a:r>
            <a:endParaRPr lang="es-ES" dirty="0"/>
          </a:p>
        </p:txBody>
      </p:sp>
      <p:sp>
        <p:nvSpPr>
          <p:cNvPr id="3" name="Content Placeholder 2">
            <a:extLst>
              <a:ext uri="{FF2B5EF4-FFF2-40B4-BE49-F238E27FC236}">
                <a16:creationId xmlns:a16="http://schemas.microsoft.com/office/drawing/2014/main" id="{0067934A-999F-430F-9791-BA286C3682CE}"/>
              </a:ext>
            </a:extLst>
          </p:cNvPr>
          <p:cNvSpPr>
            <a:spLocks noGrp="1"/>
          </p:cNvSpPr>
          <p:nvPr>
            <p:ph idx="1"/>
          </p:nvPr>
        </p:nvSpPr>
        <p:spPr>
          <a:xfrm>
            <a:off x="2933700" y="2340528"/>
            <a:ext cx="8770571" cy="3749376"/>
          </a:xfrm>
        </p:spPr>
        <p:txBody>
          <a:bodyPr>
            <a:normAutofit fontScale="92500" lnSpcReduction="20000"/>
          </a:bodyPr>
          <a:lstStyle/>
          <a:p>
            <a:pPr marL="0" indent="0">
              <a:buNone/>
            </a:pPr>
            <a:r>
              <a:rPr lang="en-GB" sz="2600" b="1" dirty="0"/>
              <a:t>3. BARGAINING </a:t>
            </a:r>
          </a:p>
          <a:p>
            <a:r>
              <a:rPr lang="en-GB" dirty="0"/>
              <a:t>Traditionally the bargaining stage for people facing death can involve attempting to bargain with whatever God the person believes in. </a:t>
            </a:r>
          </a:p>
          <a:p>
            <a:r>
              <a:rPr lang="en-GB" dirty="0"/>
              <a:t>For example "Can we still be friends?.." when facing a break-up. Bargaining rarely provides a sustainable solution, especially if it's a matter of life or death.</a:t>
            </a:r>
          </a:p>
          <a:p>
            <a:pPr marL="0" indent="0">
              <a:buNone/>
            </a:pPr>
            <a:r>
              <a:rPr lang="en-GB" sz="2600" b="1" dirty="0"/>
              <a:t>4. DEPRESSION </a:t>
            </a:r>
          </a:p>
          <a:p>
            <a:r>
              <a:rPr lang="en-GB" dirty="0"/>
              <a:t>During this stage, the full impact of the loss is experienced. </a:t>
            </a:r>
          </a:p>
          <a:p>
            <a:r>
              <a:rPr lang="en-GB" dirty="0"/>
              <a:t>The sense of loss is intense, and feelings of sadness and depression prevail. </a:t>
            </a:r>
          </a:p>
          <a:p>
            <a:r>
              <a:rPr lang="en-GB" dirty="0"/>
              <a:t>This is a time of quiet desperation and disengagement from all association with the lost entity</a:t>
            </a:r>
            <a:endParaRPr lang="es-ES" dirty="0"/>
          </a:p>
        </p:txBody>
      </p:sp>
    </p:spTree>
    <p:extLst>
      <p:ext uri="{BB962C8B-B14F-4D97-AF65-F5344CB8AC3E}">
        <p14:creationId xmlns:p14="http://schemas.microsoft.com/office/powerpoint/2010/main" val="4219294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69201-51B7-4F83-B956-42E6E5A5D592}"/>
              </a:ext>
            </a:extLst>
          </p:cNvPr>
          <p:cNvSpPr>
            <a:spLocks noGrp="1"/>
          </p:cNvSpPr>
          <p:nvPr>
            <p:ph type="title"/>
          </p:nvPr>
        </p:nvSpPr>
        <p:spPr/>
        <p:txBody>
          <a:bodyPr/>
          <a:lstStyle/>
          <a:p>
            <a:r>
              <a:rPr lang="en-GB" dirty="0"/>
              <a:t> . . .  and</a:t>
            </a:r>
            <a:endParaRPr lang="es-ES" dirty="0"/>
          </a:p>
        </p:txBody>
      </p:sp>
      <p:sp>
        <p:nvSpPr>
          <p:cNvPr id="3" name="Content Placeholder 2">
            <a:extLst>
              <a:ext uri="{FF2B5EF4-FFF2-40B4-BE49-F238E27FC236}">
                <a16:creationId xmlns:a16="http://schemas.microsoft.com/office/drawing/2014/main" id="{7F0639B7-6BD4-42EC-AC34-F5E4EE5C056F}"/>
              </a:ext>
            </a:extLst>
          </p:cNvPr>
          <p:cNvSpPr>
            <a:spLocks noGrp="1"/>
          </p:cNvSpPr>
          <p:nvPr>
            <p:ph idx="1"/>
          </p:nvPr>
        </p:nvSpPr>
        <p:spPr/>
        <p:txBody>
          <a:bodyPr/>
          <a:lstStyle/>
          <a:p>
            <a:pPr marL="514350" indent="-514350">
              <a:buAutoNum type="arabicPeriod" startAt="5"/>
            </a:pPr>
            <a:r>
              <a:rPr lang="en-GB" sz="2600" b="1" dirty="0"/>
              <a:t>ACCEPTANCE</a:t>
            </a:r>
          </a:p>
          <a:p>
            <a:r>
              <a:rPr lang="en-GB" dirty="0"/>
              <a:t>The final stage brings a feeling of peace regarding the loss that has occurred. It is a time of quiet expectation and resignation. </a:t>
            </a:r>
          </a:p>
          <a:p>
            <a:r>
              <a:rPr lang="en-GB" dirty="0"/>
              <a:t>The focus is on the reality of the loss and its meaning for the individuals affected by it.</a:t>
            </a:r>
            <a:endParaRPr lang="es-ES" dirty="0"/>
          </a:p>
        </p:txBody>
      </p:sp>
    </p:spTree>
    <p:extLst>
      <p:ext uri="{BB962C8B-B14F-4D97-AF65-F5344CB8AC3E}">
        <p14:creationId xmlns:p14="http://schemas.microsoft.com/office/powerpoint/2010/main" val="3171909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DB3E2-81F1-477B-9921-E838BB0313FD}"/>
              </a:ext>
            </a:extLst>
          </p:cNvPr>
          <p:cNvSpPr>
            <a:spLocks noGrp="1"/>
          </p:cNvSpPr>
          <p:nvPr>
            <p:ph type="title"/>
          </p:nvPr>
        </p:nvSpPr>
        <p:spPr/>
        <p:txBody>
          <a:bodyPr/>
          <a:lstStyle/>
          <a:p>
            <a:r>
              <a:rPr lang="en-GB" dirty="0"/>
              <a:t>DABDA Model </a:t>
            </a:r>
            <a:endParaRPr lang="es-ES" dirty="0"/>
          </a:p>
        </p:txBody>
      </p:sp>
      <p:sp>
        <p:nvSpPr>
          <p:cNvPr id="3" name="Content Placeholder 2">
            <a:extLst>
              <a:ext uri="{FF2B5EF4-FFF2-40B4-BE49-F238E27FC236}">
                <a16:creationId xmlns:a16="http://schemas.microsoft.com/office/drawing/2014/main" id="{91140B8D-E68A-4D90-AEA6-347A113C3015}"/>
              </a:ext>
            </a:extLst>
          </p:cNvPr>
          <p:cNvSpPr>
            <a:spLocks noGrp="1"/>
          </p:cNvSpPr>
          <p:nvPr>
            <p:ph idx="1"/>
          </p:nvPr>
        </p:nvSpPr>
        <p:spPr/>
        <p:txBody>
          <a:bodyPr>
            <a:normAutofit/>
          </a:bodyPr>
          <a:lstStyle/>
          <a:p>
            <a:pPr>
              <a:buFont typeface="Wingdings" panose="05000000000000000000" pitchFamily="2" charset="2"/>
              <a:buChar char="Ø"/>
            </a:pPr>
            <a:r>
              <a:rPr lang="en-GB" sz="2800" dirty="0"/>
              <a:t>Of course, all individuals do not experience each of these stages in response to a loss, nor do they necessarily experience them in this order. Some individuals’ grieving behaviours may fluctuate, and even overlap, between stages.</a:t>
            </a:r>
            <a:endParaRPr lang="es-ES" sz="2800" dirty="0"/>
          </a:p>
        </p:txBody>
      </p:sp>
    </p:spTree>
    <p:extLst>
      <p:ext uri="{BB962C8B-B14F-4D97-AF65-F5344CB8AC3E}">
        <p14:creationId xmlns:p14="http://schemas.microsoft.com/office/powerpoint/2010/main" val="472068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1D76-2727-49B4-A0EB-91AB89C536F0}"/>
              </a:ext>
            </a:extLst>
          </p:cNvPr>
          <p:cNvSpPr>
            <a:spLocks noGrp="1"/>
          </p:cNvSpPr>
          <p:nvPr>
            <p:ph type="title"/>
          </p:nvPr>
        </p:nvSpPr>
        <p:spPr>
          <a:xfrm>
            <a:off x="2933700" y="568345"/>
            <a:ext cx="8770571" cy="1216067"/>
          </a:xfrm>
        </p:spPr>
        <p:txBody>
          <a:bodyPr/>
          <a:lstStyle/>
          <a:p>
            <a:r>
              <a:rPr lang="en-GB" dirty="0"/>
              <a:t>Activity </a:t>
            </a:r>
            <a:endParaRPr lang="es-ES" dirty="0"/>
          </a:p>
        </p:txBody>
      </p:sp>
      <p:sp>
        <p:nvSpPr>
          <p:cNvPr id="3" name="Content Placeholder 2">
            <a:extLst>
              <a:ext uri="{FF2B5EF4-FFF2-40B4-BE49-F238E27FC236}">
                <a16:creationId xmlns:a16="http://schemas.microsoft.com/office/drawing/2014/main" id="{12559774-E763-49BE-9573-953EBA44F775}"/>
              </a:ext>
            </a:extLst>
          </p:cNvPr>
          <p:cNvSpPr>
            <a:spLocks noGrp="1"/>
          </p:cNvSpPr>
          <p:nvPr>
            <p:ph idx="1"/>
          </p:nvPr>
        </p:nvSpPr>
        <p:spPr/>
        <p:txBody>
          <a:bodyPr>
            <a:normAutofit fontScale="55000" lnSpcReduction="20000"/>
          </a:bodyPr>
          <a:lstStyle/>
          <a:p>
            <a:r>
              <a:rPr lang="en-GB" sz="3600" b="1" dirty="0"/>
              <a:t>Think about an experience of loss/grief that you or a loved-on has experienced.</a:t>
            </a:r>
            <a:br>
              <a:rPr lang="en-GB" sz="3600" b="1" dirty="0"/>
            </a:br>
            <a:r>
              <a:rPr lang="en-GB" sz="3600" b="1" dirty="0"/>
              <a:t>Which “stages” were experienced?  Which were not? Which were the most difficult? Why?</a:t>
            </a:r>
            <a:br>
              <a:rPr lang="en-GB" sz="3600" b="1" dirty="0"/>
            </a:br>
            <a:br>
              <a:rPr lang="en-GB" sz="3600" b="1" dirty="0"/>
            </a:br>
            <a:r>
              <a:rPr lang="en-GB" sz="3600" b="1" dirty="0"/>
              <a:t>Denial</a:t>
            </a:r>
            <a:br>
              <a:rPr lang="en-GB" sz="3600" b="1" dirty="0"/>
            </a:br>
            <a:r>
              <a:rPr lang="en-GB" sz="3600" b="1" dirty="0"/>
              <a:t>Anger</a:t>
            </a:r>
            <a:br>
              <a:rPr lang="en-GB" sz="3600" b="1" dirty="0"/>
            </a:br>
            <a:r>
              <a:rPr lang="en-GB" sz="3600" b="1" dirty="0"/>
              <a:t>Bargaining</a:t>
            </a:r>
            <a:br>
              <a:rPr lang="en-GB" sz="3600" b="1" dirty="0"/>
            </a:br>
            <a:r>
              <a:rPr lang="en-GB" sz="3600" b="1" dirty="0"/>
              <a:t>Depression</a:t>
            </a:r>
            <a:br>
              <a:rPr lang="en-GB" sz="3600" b="1" dirty="0"/>
            </a:br>
            <a:r>
              <a:rPr lang="en-GB" sz="3600" b="1" dirty="0"/>
              <a:t>Acceptance</a:t>
            </a:r>
            <a:br>
              <a:rPr lang="en-GB" dirty="0"/>
            </a:br>
            <a:br>
              <a:rPr lang="en-GB" dirty="0"/>
            </a:br>
            <a:br>
              <a:rPr lang="en-GB" dirty="0"/>
            </a:br>
            <a:endParaRPr lang="es-ES" dirty="0"/>
          </a:p>
        </p:txBody>
      </p:sp>
    </p:spTree>
    <p:extLst>
      <p:ext uri="{BB962C8B-B14F-4D97-AF65-F5344CB8AC3E}">
        <p14:creationId xmlns:p14="http://schemas.microsoft.com/office/powerpoint/2010/main" val="2777183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675A7-E845-4104-B5B7-1841267716D5}"/>
              </a:ext>
            </a:extLst>
          </p:cNvPr>
          <p:cNvSpPr>
            <a:spLocks noGrp="1"/>
          </p:cNvSpPr>
          <p:nvPr>
            <p:ph type="title"/>
          </p:nvPr>
        </p:nvSpPr>
        <p:spPr/>
        <p:txBody>
          <a:bodyPr/>
          <a:lstStyle/>
          <a:p>
            <a:r>
              <a:rPr lang="en-GB" dirty="0"/>
              <a:t>“Stage Model”</a:t>
            </a:r>
            <a:endParaRPr lang="es-ES" dirty="0"/>
          </a:p>
        </p:txBody>
      </p:sp>
      <p:sp>
        <p:nvSpPr>
          <p:cNvPr id="3" name="Content Placeholder 2">
            <a:extLst>
              <a:ext uri="{FF2B5EF4-FFF2-40B4-BE49-F238E27FC236}">
                <a16:creationId xmlns:a16="http://schemas.microsoft.com/office/drawing/2014/main" id="{77A86B0D-1CD7-4C05-BB96-B0EEE8F15BA7}"/>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GB" dirty="0"/>
              <a:t>According to stage model of grief, there are 7 stages of grief:</a:t>
            </a:r>
          </a:p>
          <a:p>
            <a:pPr>
              <a:buFont typeface="Wingdings" panose="05000000000000000000" pitchFamily="2" charset="2"/>
              <a:buChar char="Ø"/>
            </a:pPr>
            <a:r>
              <a:rPr lang="en-GB" b="1" dirty="0"/>
              <a:t>1. SHOCK &amp; DENIAL</a:t>
            </a:r>
            <a:r>
              <a:rPr lang="en-GB" dirty="0"/>
              <a:t> </a:t>
            </a:r>
          </a:p>
          <a:p>
            <a:pPr lvl="1">
              <a:buFont typeface="Wingdings" panose="05000000000000000000" pitchFamily="2" charset="2"/>
              <a:buChar char="§"/>
            </a:pPr>
            <a:r>
              <a:rPr lang="en-GB" dirty="0"/>
              <a:t>People may deny the reality of the loss at some level, in order to avoid the pain. </a:t>
            </a:r>
          </a:p>
          <a:p>
            <a:pPr lvl="1">
              <a:buFont typeface="Wingdings" panose="05000000000000000000" pitchFamily="2" charset="2"/>
              <a:buChar char="§"/>
            </a:pPr>
            <a:r>
              <a:rPr lang="en-GB" dirty="0"/>
              <a:t>Shock provides emotional protection from being overwhelmed all at once. This may last for weeks. </a:t>
            </a:r>
          </a:p>
          <a:p>
            <a:pPr>
              <a:buFont typeface="Wingdings" panose="05000000000000000000" pitchFamily="2" charset="2"/>
              <a:buChar char="Ø"/>
            </a:pPr>
            <a:r>
              <a:rPr lang="en-GB" b="1" dirty="0"/>
              <a:t>2. PAIN &amp; GUILT </a:t>
            </a:r>
          </a:p>
          <a:p>
            <a:pPr lvl="1">
              <a:buFont typeface="Wingdings" panose="05000000000000000000" pitchFamily="2" charset="2"/>
              <a:buChar char="§"/>
            </a:pPr>
            <a:r>
              <a:rPr lang="en-GB" dirty="0"/>
              <a:t>As the shock wears off, it is replaced with the suffering of unbelievable pain. </a:t>
            </a:r>
          </a:p>
          <a:p>
            <a:pPr lvl="1">
              <a:buFont typeface="Wingdings" panose="05000000000000000000" pitchFamily="2" charset="2"/>
              <a:buChar char="§"/>
            </a:pPr>
            <a:r>
              <a:rPr lang="en-GB" dirty="0"/>
              <a:t>Although excruciating and almost unbearable, it is important that you experience the pain fully, and not hide it, avoids it or escapes from it with alcohol or drugs. </a:t>
            </a:r>
          </a:p>
          <a:p>
            <a:pPr lvl="1">
              <a:buFont typeface="Wingdings" panose="05000000000000000000" pitchFamily="2" charset="2"/>
              <a:buChar char="§"/>
            </a:pPr>
            <a:r>
              <a:rPr lang="en-GB" dirty="0"/>
              <a:t>Person may have guilty feelings over things you did or didn't do with your loved one. Life feels chaotic and scary during this phase.</a:t>
            </a:r>
            <a:endParaRPr lang="es-ES" dirty="0"/>
          </a:p>
        </p:txBody>
      </p:sp>
    </p:spTree>
    <p:extLst>
      <p:ext uri="{BB962C8B-B14F-4D97-AF65-F5344CB8AC3E}">
        <p14:creationId xmlns:p14="http://schemas.microsoft.com/office/powerpoint/2010/main" val="2968455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0F9C1-7809-4BB3-B34C-EF8F863B82EE}"/>
              </a:ext>
            </a:extLst>
          </p:cNvPr>
          <p:cNvSpPr>
            <a:spLocks noGrp="1"/>
          </p:cNvSpPr>
          <p:nvPr>
            <p:ph type="title"/>
          </p:nvPr>
        </p:nvSpPr>
        <p:spPr/>
        <p:txBody>
          <a:bodyPr/>
          <a:lstStyle/>
          <a:p>
            <a:endParaRPr lang="es-ES"/>
          </a:p>
        </p:txBody>
      </p:sp>
      <p:sp>
        <p:nvSpPr>
          <p:cNvPr id="3" name="Content Placeholder 2">
            <a:extLst>
              <a:ext uri="{FF2B5EF4-FFF2-40B4-BE49-F238E27FC236}">
                <a16:creationId xmlns:a16="http://schemas.microsoft.com/office/drawing/2014/main" id="{D573A8D4-577E-406E-BC0A-BA77055E63A4}"/>
              </a:ext>
            </a:extLst>
          </p:cNvPr>
          <p:cNvSpPr>
            <a:spLocks noGrp="1"/>
          </p:cNvSpPr>
          <p:nvPr>
            <p:ph idx="1"/>
          </p:nvPr>
        </p:nvSpPr>
        <p:spPr/>
        <p:txBody>
          <a:bodyPr>
            <a:normAutofit fontScale="85000" lnSpcReduction="10000"/>
          </a:bodyPr>
          <a:lstStyle/>
          <a:p>
            <a:pPr>
              <a:buFont typeface="Wingdings" panose="05000000000000000000" pitchFamily="2" charset="2"/>
              <a:buChar char="Ø"/>
            </a:pPr>
            <a:r>
              <a:rPr lang="en-GB" dirty="0"/>
              <a:t>3. </a:t>
            </a:r>
            <a:r>
              <a:rPr lang="en-GB" b="1" dirty="0"/>
              <a:t>ANGER &amp; BARGAINING </a:t>
            </a:r>
          </a:p>
          <a:p>
            <a:pPr lvl="1">
              <a:buFont typeface="Wingdings" panose="05000000000000000000" pitchFamily="2" charset="2"/>
              <a:buChar char="§"/>
            </a:pPr>
            <a:r>
              <a:rPr lang="en-GB" dirty="0"/>
              <a:t>Frustration gives way to anger, and person may lash out and lay unwarranted blame for the death on someone else. </a:t>
            </a:r>
          </a:p>
          <a:p>
            <a:pPr lvl="1">
              <a:buFont typeface="Wingdings" panose="05000000000000000000" pitchFamily="2" charset="2"/>
              <a:buChar char="§"/>
            </a:pPr>
            <a:r>
              <a:rPr lang="en-GB" dirty="0"/>
              <a:t>Person may rail against fate, questioning "Why me?" He may also try to bargain in vain with the powers that be for a way out of your despair ("I will never drink again if you just bring him back")</a:t>
            </a:r>
          </a:p>
          <a:p>
            <a:pPr>
              <a:buFont typeface="Wingdings" panose="05000000000000000000" pitchFamily="2" charset="2"/>
              <a:buChar char="Ø"/>
            </a:pPr>
            <a:r>
              <a:rPr lang="en-GB" dirty="0"/>
              <a:t>4. "</a:t>
            </a:r>
            <a:r>
              <a:rPr lang="en-GB" b="1" dirty="0"/>
              <a:t>DEPRESSION", REFLECTION, LONELINESS </a:t>
            </a:r>
          </a:p>
          <a:p>
            <a:pPr lvl="1">
              <a:buFont typeface="Wingdings" panose="05000000000000000000" pitchFamily="2" charset="2"/>
              <a:buChar char="§"/>
            </a:pPr>
            <a:r>
              <a:rPr lang="en-GB" dirty="0"/>
              <a:t>This is a normal stage of grief, so do not be "talked out of it" by well-meaning outsiders.</a:t>
            </a:r>
          </a:p>
          <a:p>
            <a:pPr lvl="1">
              <a:buFont typeface="Wingdings" panose="05000000000000000000" pitchFamily="2" charset="2"/>
              <a:buChar char="§"/>
            </a:pPr>
            <a:r>
              <a:rPr lang="en-GB" dirty="0"/>
              <a:t>Encouragement from others is not helpful to you during this stage of grieving. </a:t>
            </a:r>
          </a:p>
          <a:p>
            <a:pPr lvl="1">
              <a:buFont typeface="Wingdings" panose="05000000000000000000" pitchFamily="2" charset="2"/>
              <a:buChar char="§"/>
            </a:pPr>
            <a:r>
              <a:rPr lang="en-GB" dirty="0"/>
              <a:t>During this time, you finally realize the true magnitude of your loss, and it depresses you. You may isolate yourself on purpose, reflect on things you did with your lost one, and focus on memories of the past.</a:t>
            </a:r>
            <a:endParaRPr lang="es-ES" dirty="0"/>
          </a:p>
        </p:txBody>
      </p:sp>
    </p:spTree>
    <p:extLst>
      <p:ext uri="{BB962C8B-B14F-4D97-AF65-F5344CB8AC3E}">
        <p14:creationId xmlns:p14="http://schemas.microsoft.com/office/powerpoint/2010/main" val="4181679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248E3-1042-422D-91A8-0BCE0875EDEE}"/>
              </a:ext>
            </a:extLst>
          </p:cNvPr>
          <p:cNvSpPr>
            <a:spLocks noGrp="1"/>
          </p:cNvSpPr>
          <p:nvPr>
            <p:ph type="title"/>
          </p:nvPr>
        </p:nvSpPr>
        <p:spPr/>
        <p:txBody>
          <a:bodyPr/>
          <a:lstStyle/>
          <a:p>
            <a:endParaRPr lang="es-ES" dirty="0"/>
          </a:p>
        </p:txBody>
      </p:sp>
      <p:sp>
        <p:nvSpPr>
          <p:cNvPr id="3" name="Content Placeholder 2">
            <a:extLst>
              <a:ext uri="{FF2B5EF4-FFF2-40B4-BE49-F238E27FC236}">
                <a16:creationId xmlns:a16="http://schemas.microsoft.com/office/drawing/2014/main" id="{1D8185F8-1AB6-4257-808B-08E8ACA97EB3}"/>
              </a:ext>
            </a:extLst>
          </p:cNvPr>
          <p:cNvSpPr>
            <a:spLocks noGrp="1"/>
          </p:cNvSpPr>
          <p:nvPr>
            <p:ph idx="1"/>
          </p:nvPr>
        </p:nvSpPr>
        <p:spPr/>
        <p:txBody>
          <a:bodyPr/>
          <a:lstStyle/>
          <a:p>
            <a:pPr>
              <a:buFont typeface="Wingdings" panose="05000000000000000000" pitchFamily="2" charset="2"/>
              <a:buChar char="Ø"/>
            </a:pPr>
            <a:r>
              <a:rPr lang="en-GB" dirty="0"/>
              <a:t>5. </a:t>
            </a:r>
            <a:r>
              <a:rPr lang="en-GB" b="1" dirty="0"/>
              <a:t>THE UPWARD TURN</a:t>
            </a:r>
            <a:r>
              <a:rPr lang="en-GB" dirty="0"/>
              <a:t>:</a:t>
            </a:r>
          </a:p>
          <a:p>
            <a:pPr lvl="1">
              <a:buFont typeface="Wingdings" panose="05000000000000000000" pitchFamily="2" charset="2"/>
              <a:buChar char="§"/>
            </a:pPr>
            <a:r>
              <a:rPr lang="en-GB" dirty="0"/>
              <a:t>As you start to adjust to life without your dear one, your life becomes a little calmer and more organized. </a:t>
            </a:r>
          </a:p>
          <a:p>
            <a:pPr lvl="1">
              <a:buFont typeface="Wingdings" panose="05000000000000000000" pitchFamily="2" charset="2"/>
              <a:buChar char="§"/>
            </a:pPr>
            <a:r>
              <a:rPr lang="en-GB" dirty="0"/>
              <a:t>Your physical symptoms lessen, and your "depression" begins to lift slightly.</a:t>
            </a:r>
          </a:p>
          <a:p>
            <a:pPr>
              <a:buFont typeface="Wingdings" panose="05000000000000000000" pitchFamily="2" charset="2"/>
              <a:buChar char="Ø"/>
            </a:pPr>
            <a:r>
              <a:rPr lang="en-GB" dirty="0"/>
              <a:t>6. </a:t>
            </a:r>
            <a:r>
              <a:rPr lang="en-GB" b="1" dirty="0"/>
              <a:t>RECONSTRUCTION &amp; WORKING THROUGH</a:t>
            </a:r>
          </a:p>
          <a:p>
            <a:pPr lvl="1">
              <a:buFont typeface="Wingdings" panose="05000000000000000000" pitchFamily="2" charset="2"/>
              <a:buChar char="§"/>
            </a:pPr>
            <a:r>
              <a:rPr lang="en-GB" dirty="0"/>
              <a:t>As you become more functional, your mind starts working again, and you will find yourself seeking realistic solutions to problems posed by life without your loved one.</a:t>
            </a:r>
          </a:p>
          <a:p>
            <a:pPr lvl="1">
              <a:buFont typeface="Wingdings" panose="05000000000000000000" pitchFamily="2" charset="2"/>
              <a:buChar char="§"/>
            </a:pPr>
            <a:r>
              <a:rPr lang="en-GB" dirty="0"/>
              <a:t>You will start to work on practical and financial problems and reconstructing yourself and your life without him or her.</a:t>
            </a:r>
            <a:endParaRPr lang="es-ES" dirty="0"/>
          </a:p>
        </p:txBody>
      </p:sp>
    </p:spTree>
    <p:extLst>
      <p:ext uri="{BB962C8B-B14F-4D97-AF65-F5344CB8AC3E}">
        <p14:creationId xmlns:p14="http://schemas.microsoft.com/office/powerpoint/2010/main" val="3716124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ECD39-DC6B-4EC3-AF65-5BA9CD27A786}"/>
              </a:ext>
            </a:extLst>
          </p:cNvPr>
          <p:cNvSpPr>
            <a:spLocks noGrp="1"/>
          </p:cNvSpPr>
          <p:nvPr>
            <p:ph type="title"/>
          </p:nvPr>
        </p:nvSpPr>
        <p:spPr/>
        <p:txBody>
          <a:bodyPr/>
          <a:lstStyle/>
          <a:p>
            <a:endParaRPr lang="es-ES"/>
          </a:p>
        </p:txBody>
      </p:sp>
      <p:sp>
        <p:nvSpPr>
          <p:cNvPr id="3" name="Content Placeholder 2">
            <a:extLst>
              <a:ext uri="{FF2B5EF4-FFF2-40B4-BE49-F238E27FC236}">
                <a16:creationId xmlns:a16="http://schemas.microsoft.com/office/drawing/2014/main" id="{C465C766-D978-49A9-A019-493D86A96E43}"/>
              </a:ext>
            </a:extLst>
          </p:cNvPr>
          <p:cNvSpPr>
            <a:spLocks noGrp="1"/>
          </p:cNvSpPr>
          <p:nvPr>
            <p:ph idx="1"/>
          </p:nvPr>
        </p:nvSpPr>
        <p:spPr/>
        <p:txBody>
          <a:bodyPr/>
          <a:lstStyle/>
          <a:p>
            <a:pPr>
              <a:buFont typeface="Wingdings" panose="05000000000000000000" pitchFamily="2" charset="2"/>
              <a:buChar char="Ø"/>
            </a:pPr>
            <a:r>
              <a:rPr lang="en-GB" dirty="0"/>
              <a:t>7. </a:t>
            </a:r>
            <a:r>
              <a:rPr lang="en-GB" b="1" dirty="0"/>
              <a:t>ACCEPTANCE &amp; HOPE</a:t>
            </a:r>
          </a:p>
          <a:p>
            <a:pPr lvl="1">
              <a:buFont typeface="Wingdings" panose="05000000000000000000" pitchFamily="2" charset="2"/>
              <a:buChar char="§"/>
            </a:pPr>
            <a:r>
              <a:rPr lang="en-GB" dirty="0"/>
              <a:t>During this, the last of the seven stages in this grief model, you learn to accept and deal with the reality of your situation. </a:t>
            </a:r>
          </a:p>
          <a:p>
            <a:pPr lvl="1">
              <a:buFont typeface="Wingdings" panose="05000000000000000000" pitchFamily="2" charset="2"/>
              <a:buChar char="§"/>
            </a:pPr>
            <a:r>
              <a:rPr lang="en-GB" dirty="0"/>
              <a:t>Acceptance does not necessarily mean instant happiness. </a:t>
            </a:r>
          </a:p>
          <a:p>
            <a:pPr lvl="1">
              <a:buFont typeface="Wingdings" panose="05000000000000000000" pitchFamily="2" charset="2"/>
              <a:buChar char="§"/>
            </a:pPr>
            <a:r>
              <a:rPr lang="en-GB" dirty="0"/>
              <a:t>Given the pain and turmoil you have experienced, you can never return to the carefree, untroubled YOU that existed before this tragedy. But you will find a way forward.</a:t>
            </a:r>
            <a:endParaRPr lang="es-ES" dirty="0"/>
          </a:p>
        </p:txBody>
      </p:sp>
    </p:spTree>
    <p:extLst>
      <p:ext uri="{BB962C8B-B14F-4D97-AF65-F5344CB8AC3E}">
        <p14:creationId xmlns:p14="http://schemas.microsoft.com/office/powerpoint/2010/main" val="2930974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7326F-C92E-4254-8516-AFA7D6647C10}"/>
              </a:ext>
            </a:extLst>
          </p:cNvPr>
          <p:cNvSpPr>
            <a:spLocks noGrp="1"/>
          </p:cNvSpPr>
          <p:nvPr>
            <p:ph type="title"/>
          </p:nvPr>
        </p:nvSpPr>
        <p:spPr/>
        <p:txBody>
          <a:bodyPr/>
          <a:lstStyle/>
          <a:p>
            <a:r>
              <a:rPr lang="en-GB" dirty="0"/>
              <a:t>Types of Grief</a:t>
            </a:r>
            <a:endParaRPr lang="es-ES" dirty="0"/>
          </a:p>
        </p:txBody>
      </p:sp>
      <p:sp>
        <p:nvSpPr>
          <p:cNvPr id="3" name="Content Placeholder 2">
            <a:extLst>
              <a:ext uri="{FF2B5EF4-FFF2-40B4-BE49-F238E27FC236}">
                <a16:creationId xmlns:a16="http://schemas.microsoft.com/office/drawing/2014/main" id="{47E6A0B0-91B4-4777-9D71-38B586D1D00B}"/>
              </a:ext>
            </a:extLst>
          </p:cNvPr>
          <p:cNvSpPr>
            <a:spLocks noGrp="1"/>
          </p:cNvSpPr>
          <p:nvPr>
            <p:ph idx="1"/>
          </p:nvPr>
        </p:nvSpPr>
        <p:spPr/>
        <p:txBody>
          <a:bodyPr>
            <a:normAutofit/>
          </a:bodyPr>
          <a:lstStyle/>
          <a:p>
            <a:pPr>
              <a:buFont typeface="Wingdings" panose="05000000000000000000" pitchFamily="2" charset="2"/>
              <a:buChar char="Ø"/>
            </a:pPr>
            <a:r>
              <a:rPr lang="en-GB" sz="3200" dirty="0"/>
              <a:t>Anticipatory grief </a:t>
            </a:r>
          </a:p>
          <a:p>
            <a:pPr>
              <a:buFont typeface="Wingdings" panose="05000000000000000000" pitchFamily="2" charset="2"/>
              <a:buChar char="Ø"/>
            </a:pPr>
            <a:r>
              <a:rPr lang="en-GB" sz="3200" dirty="0"/>
              <a:t>Normal or common grief</a:t>
            </a:r>
          </a:p>
          <a:p>
            <a:pPr>
              <a:buFont typeface="Wingdings" panose="05000000000000000000" pitchFamily="2" charset="2"/>
              <a:buChar char="Ø"/>
            </a:pPr>
            <a:r>
              <a:rPr lang="en-GB" sz="3200" dirty="0"/>
              <a:t>Complicated grief</a:t>
            </a:r>
          </a:p>
          <a:p>
            <a:pPr>
              <a:buFont typeface="Wingdings" panose="05000000000000000000" pitchFamily="2" charset="2"/>
              <a:buChar char="Ø"/>
            </a:pPr>
            <a:r>
              <a:rPr lang="en-GB" sz="3200" dirty="0"/>
              <a:t>Disenfranchised grief</a:t>
            </a:r>
            <a:endParaRPr lang="es-ES" sz="3200" dirty="0"/>
          </a:p>
        </p:txBody>
      </p:sp>
    </p:spTree>
    <p:extLst>
      <p:ext uri="{BB962C8B-B14F-4D97-AF65-F5344CB8AC3E}">
        <p14:creationId xmlns:p14="http://schemas.microsoft.com/office/powerpoint/2010/main" val="92415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7BCF0-B06D-431A-86AB-2FA05E3A7D47}"/>
              </a:ext>
            </a:extLst>
          </p:cNvPr>
          <p:cNvSpPr>
            <a:spLocks noGrp="1"/>
          </p:cNvSpPr>
          <p:nvPr>
            <p:ph type="title"/>
          </p:nvPr>
        </p:nvSpPr>
        <p:spPr/>
        <p:txBody>
          <a:bodyPr/>
          <a:lstStyle/>
          <a:p>
            <a:r>
              <a:rPr lang="es-ES" dirty="0" err="1"/>
              <a:t>Anticipatory</a:t>
            </a:r>
            <a:r>
              <a:rPr lang="es-ES" dirty="0"/>
              <a:t> </a:t>
            </a:r>
            <a:r>
              <a:rPr lang="es-ES" dirty="0" err="1"/>
              <a:t>grief</a:t>
            </a:r>
            <a:endParaRPr lang="es-ES" dirty="0"/>
          </a:p>
        </p:txBody>
      </p:sp>
      <p:sp>
        <p:nvSpPr>
          <p:cNvPr id="3" name="Content Placeholder 2">
            <a:extLst>
              <a:ext uri="{FF2B5EF4-FFF2-40B4-BE49-F238E27FC236}">
                <a16:creationId xmlns:a16="http://schemas.microsoft.com/office/drawing/2014/main" id="{3BCCE81F-433F-435E-8674-322B63E2553E}"/>
              </a:ext>
            </a:extLst>
          </p:cNvPr>
          <p:cNvSpPr>
            <a:spLocks noGrp="1"/>
          </p:cNvSpPr>
          <p:nvPr>
            <p:ph idx="1"/>
          </p:nvPr>
        </p:nvSpPr>
        <p:spPr>
          <a:xfrm>
            <a:off x="2933700" y="2219417"/>
            <a:ext cx="8770571" cy="4181383"/>
          </a:xfrm>
        </p:spPr>
        <p:txBody>
          <a:bodyPr>
            <a:noAutofit/>
          </a:bodyPr>
          <a:lstStyle/>
          <a:p>
            <a:pPr>
              <a:buFont typeface="Wingdings" panose="05000000000000000000" pitchFamily="2" charset="2"/>
              <a:buChar char="Ø"/>
            </a:pPr>
            <a:r>
              <a:rPr lang="en-GB" dirty="0"/>
              <a:t>Anticipatory grief has been defined as "the total set of cognitive, affective, cultural, and social reactions to expected death felt by the patient and family." The following aspects of anticipatory grief have been identified among survivors: </a:t>
            </a:r>
            <a:br>
              <a:rPr lang="en-GB" dirty="0"/>
            </a:br>
            <a:r>
              <a:rPr lang="en-GB" dirty="0"/>
              <a:t>	- Depression.</a:t>
            </a:r>
            <a:br>
              <a:rPr lang="en-GB" dirty="0"/>
            </a:br>
            <a:r>
              <a:rPr lang="en-GB" dirty="0"/>
              <a:t>	- Heightened concern for the dying person. </a:t>
            </a:r>
            <a:br>
              <a:rPr lang="en-GB" dirty="0"/>
            </a:br>
            <a:r>
              <a:rPr lang="en-GB" dirty="0"/>
              <a:t>	- Attempts to adjust to the consequences of the death/loss.</a:t>
            </a:r>
          </a:p>
          <a:p>
            <a:pPr>
              <a:buFont typeface="Wingdings" panose="05000000000000000000" pitchFamily="2" charset="2"/>
              <a:buChar char="Ø"/>
            </a:pPr>
            <a:r>
              <a:rPr lang="en-GB" dirty="0"/>
              <a:t>Anticipatory grief provides family members with time to gradually absorb the reality of the loss. </a:t>
            </a:r>
          </a:p>
          <a:p>
            <a:pPr>
              <a:buFont typeface="Wingdings" panose="05000000000000000000" pitchFamily="2" charset="2"/>
              <a:buChar char="Ø"/>
            </a:pPr>
            <a:r>
              <a:rPr lang="en-GB" dirty="0"/>
              <a:t>Individuals are able to complete unfinished business with the dying person (e.g., saying "good-bye," "I love you," or "I forgive you"). o adjust to the consequences of the death.</a:t>
            </a:r>
            <a:endParaRPr lang="es-ES" dirty="0"/>
          </a:p>
        </p:txBody>
      </p:sp>
    </p:spTree>
    <p:extLst>
      <p:ext uri="{BB962C8B-B14F-4D97-AF65-F5344CB8AC3E}">
        <p14:creationId xmlns:p14="http://schemas.microsoft.com/office/powerpoint/2010/main" val="411635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CAC52-5E27-4925-ACD3-01207A8EA403}"/>
              </a:ext>
            </a:extLst>
          </p:cNvPr>
          <p:cNvSpPr>
            <a:spLocks noGrp="1"/>
          </p:cNvSpPr>
          <p:nvPr>
            <p:ph type="title"/>
          </p:nvPr>
        </p:nvSpPr>
        <p:spPr/>
        <p:txBody>
          <a:bodyPr/>
          <a:lstStyle/>
          <a:p>
            <a:r>
              <a:rPr lang="en-GB" dirty="0"/>
              <a:t>Normal, “Common” Grief</a:t>
            </a:r>
            <a:endParaRPr lang="es-ES" dirty="0"/>
          </a:p>
        </p:txBody>
      </p:sp>
      <p:sp>
        <p:nvSpPr>
          <p:cNvPr id="3" name="Content Placeholder 2">
            <a:extLst>
              <a:ext uri="{FF2B5EF4-FFF2-40B4-BE49-F238E27FC236}">
                <a16:creationId xmlns:a16="http://schemas.microsoft.com/office/drawing/2014/main" id="{C5DF624A-439F-4EC8-BC31-FA2918C0972B}"/>
              </a:ext>
            </a:extLst>
          </p:cNvPr>
          <p:cNvSpPr>
            <a:spLocks noGrp="1"/>
          </p:cNvSpPr>
          <p:nvPr>
            <p:ph idx="1"/>
          </p:nvPr>
        </p:nvSpPr>
        <p:spPr>
          <a:xfrm>
            <a:off x="2933700" y="2129061"/>
            <a:ext cx="8770571" cy="4728939"/>
          </a:xfrm>
        </p:spPr>
        <p:txBody>
          <a:bodyPr>
            <a:noAutofit/>
          </a:bodyPr>
          <a:lstStyle/>
          <a:p>
            <a:pPr>
              <a:buFont typeface="Wingdings" panose="05000000000000000000" pitchFamily="2" charset="2"/>
              <a:buChar char="Ø"/>
            </a:pPr>
            <a:r>
              <a:rPr lang="en-GB" sz="2200" dirty="0"/>
              <a:t>In general, normal or common grief reactions are marked by a gradual movement toward an acceptance of the loss and, although daily functioning can be very difficult, managing to continue with basic daily activities.</a:t>
            </a:r>
          </a:p>
          <a:p>
            <a:pPr>
              <a:buFont typeface="Wingdings" panose="05000000000000000000" pitchFamily="2" charset="2"/>
              <a:buChar char="Ø"/>
            </a:pPr>
            <a:r>
              <a:rPr lang="en-GB" sz="2200" dirty="0"/>
              <a:t>Normal grief usually includes some common emotional reactions that include emotional numbness, shock, disbelief, and/or denial often occurring immediately after the death, particularly if the death is unexpected.</a:t>
            </a:r>
          </a:p>
          <a:p>
            <a:pPr>
              <a:buFont typeface="Wingdings" panose="05000000000000000000" pitchFamily="2" charset="2"/>
              <a:buChar char="Ø"/>
            </a:pPr>
            <a:r>
              <a:rPr lang="en-GB" sz="2200" dirty="0"/>
              <a:t>Normal or common grief appears to occur in 50% to 85% of persons following a loss, is time-limited, begins soon after a loss, and largely resolves within the first year or two</a:t>
            </a:r>
            <a:r>
              <a:rPr lang="en-GB" sz="2400" dirty="0"/>
              <a:t>.</a:t>
            </a:r>
            <a:endParaRPr lang="es-ES" sz="2400" dirty="0"/>
          </a:p>
        </p:txBody>
      </p:sp>
    </p:spTree>
    <p:extLst>
      <p:ext uri="{BB962C8B-B14F-4D97-AF65-F5344CB8AC3E}">
        <p14:creationId xmlns:p14="http://schemas.microsoft.com/office/powerpoint/2010/main" val="3514189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34EDB-B20E-4503-B71A-130A7063C36C}"/>
              </a:ext>
            </a:extLst>
          </p:cNvPr>
          <p:cNvSpPr>
            <a:spLocks noGrp="1"/>
          </p:cNvSpPr>
          <p:nvPr>
            <p:ph type="title"/>
          </p:nvPr>
        </p:nvSpPr>
        <p:spPr>
          <a:xfrm>
            <a:off x="2933700" y="568345"/>
            <a:ext cx="8770571" cy="1033952"/>
          </a:xfrm>
        </p:spPr>
        <p:txBody>
          <a:bodyPr/>
          <a:lstStyle/>
          <a:p>
            <a:r>
              <a:rPr lang="en-GB" dirty="0"/>
              <a:t>Complicated Grief</a:t>
            </a:r>
            <a:endParaRPr lang="es-ES" dirty="0"/>
          </a:p>
        </p:txBody>
      </p:sp>
      <p:sp>
        <p:nvSpPr>
          <p:cNvPr id="3" name="Content Placeholder 2">
            <a:extLst>
              <a:ext uri="{FF2B5EF4-FFF2-40B4-BE49-F238E27FC236}">
                <a16:creationId xmlns:a16="http://schemas.microsoft.com/office/drawing/2014/main" id="{EE7BF7B1-5209-4861-9E92-9BD392EBF183}"/>
              </a:ext>
            </a:extLst>
          </p:cNvPr>
          <p:cNvSpPr>
            <a:spLocks noGrp="1"/>
          </p:cNvSpPr>
          <p:nvPr>
            <p:ph idx="1"/>
          </p:nvPr>
        </p:nvSpPr>
        <p:spPr>
          <a:xfrm>
            <a:off x="1023458" y="2172749"/>
            <a:ext cx="10680814" cy="4685251"/>
          </a:xfrm>
        </p:spPr>
        <p:txBody>
          <a:bodyPr>
            <a:normAutofit/>
          </a:bodyPr>
          <a:lstStyle/>
          <a:p>
            <a:pPr>
              <a:buFont typeface="Wingdings" panose="05000000000000000000" pitchFamily="2" charset="2"/>
              <a:buChar char="Ø"/>
            </a:pPr>
            <a:r>
              <a:rPr lang="en-GB" sz="2400" dirty="0"/>
              <a:t>These patterns are described in comparison to normal grief and highlight variations from the normal pattern. They include descriptive labels such as the following:</a:t>
            </a:r>
          </a:p>
          <a:p>
            <a:pPr lvl="2">
              <a:buFont typeface="Wingdings" panose="05000000000000000000" pitchFamily="2" charset="2"/>
              <a:buChar char="Ø"/>
            </a:pPr>
            <a:r>
              <a:rPr lang="en-GB" sz="2000" b="1" dirty="0"/>
              <a:t>Inhibited or absent grief: </a:t>
            </a:r>
            <a:r>
              <a:rPr lang="en-GB" sz="2000" dirty="0"/>
              <a:t>A pattern in which persons show little evidence of the expected separation distress, seeking, yearning, or other characteristics of normal grief.</a:t>
            </a:r>
          </a:p>
          <a:p>
            <a:pPr lvl="2">
              <a:buFont typeface="Wingdings" panose="05000000000000000000" pitchFamily="2" charset="2"/>
              <a:buChar char="Ø"/>
            </a:pPr>
            <a:r>
              <a:rPr lang="en-GB" sz="2000" b="1" dirty="0"/>
              <a:t>Delayed grief: </a:t>
            </a:r>
            <a:r>
              <a:rPr lang="en-GB" sz="2000" dirty="0"/>
              <a:t>A pattern in which symptoms of distress, seeking, yearning, etc., occur at a much later time than is typical. </a:t>
            </a:r>
          </a:p>
          <a:p>
            <a:pPr lvl="2">
              <a:buFont typeface="Wingdings" panose="05000000000000000000" pitchFamily="2" charset="2"/>
              <a:buChar char="Ø"/>
            </a:pPr>
            <a:r>
              <a:rPr lang="en-GB" sz="2000" b="1" dirty="0"/>
              <a:t>Chronic grief: </a:t>
            </a:r>
            <a:r>
              <a:rPr lang="en-GB" sz="2000" dirty="0"/>
              <a:t>A pattern emphasizing prolonged duration of grief symptoms.</a:t>
            </a:r>
          </a:p>
          <a:p>
            <a:pPr lvl="2">
              <a:buFont typeface="Wingdings" panose="05000000000000000000" pitchFamily="2" charset="2"/>
              <a:buChar char="Ø"/>
            </a:pPr>
            <a:r>
              <a:rPr lang="en-GB" sz="2000" b="1" dirty="0"/>
              <a:t>Distorted grief: </a:t>
            </a:r>
            <a:r>
              <a:rPr lang="en-GB" sz="2000" dirty="0"/>
              <a:t>A pattern characterized by extremely intense or atypical symptoms.</a:t>
            </a:r>
            <a:endParaRPr lang="es-ES" sz="2000" dirty="0"/>
          </a:p>
        </p:txBody>
      </p:sp>
    </p:spTree>
    <p:extLst>
      <p:ext uri="{BB962C8B-B14F-4D97-AF65-F5344CB8AC3E}">
        <p14:creationId xmlns:p14="http://schemas.microsoft.com/office/powerpoint/2010/main" val="3348401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BD385-7A70-436F-B28A-FB9D55E29DC3}"/>
              </a:ext>
            </a:extLst>
          </p:cNvPr>
          <p:cNvSpPr>
            <a:spLocks noGrp="1"/>
          </p:cNvSpPr>
          <p:nvPr>
            <p:ph type="title"/>
          </p:nvPr>
        </p:nvSpPr>
        <p:spPr/>
        <p:txBody>
          <a:bodyPr/>
          <a:lstStyle/>
          <a:p>
            <a:r>
              <a:rPr lang="es-ES" dirty="0" err="1"/>
              <a:t>Disenfranchised</a:t>
            </a:r>
            <a:r>
              <a:rPr lang="es-ES" dirty="0"/>
              <a:t> </a:t>
            </a:r>
            <a:r>
              <a:rPr lang="es-ES" dirty="0" err="1"/>
              <a:t>grief</a:t>
            </a:r>
            <a:br>
              <a:rPr lang="es-ES" dirty="0"/>
            </a:br>
            <a:endParaRPr lang="es-ES" dirty="0"/>
          </a:p>
        </p:txBody>
      </p:sp>
      <p:sp>
        <p:nvSpPr>
          <p:cNvPr id="3" name="Content Placeholder 2">
            <a:extLst>
              <a:ext uri="{FF2B5EF4-FFF2-40B4-BE49-F238E27FC236}">
                <a16:creationId xmlns:a16="http://schemas.microsoft.com/office/drawing/2014/main" id="{700A9511-2683-4E8A-8711-0B1C0FF679F8}"/>
              </a:ext>
            </a:extLst>
          </p:cNvPr>
          <p:cNvSpPr>
            <a:spLocks noGrp="1"/>
          </p:cNvSpPr>
          <p:nvPr>
            <p:ph idx="1"/>
          </p:nvPr>
        </p:nvSpPr>
        <p:spPr>
          <a:xfrm>
            <a:off x="2550253" y="2298583"/>
            <a:ext cx="9154018" cy="4127384"/>
          </a:xfrm>
        </p:spPr>
        <p:txBody>
          <a:bodyPr>
            <a:normAutofit fontScale="92500" lnSpcReduction="10000"/>
          </a:bodyPr>
          <a:lstStyle/>
          <a:p>
            <a:pPr>
              <a:buFont typeface="Wingdings" panose="05000000000000000000" pitchFamily="2" charset="2"/>
              <a:buChar char="Ø"/>
            </a:pPr>
            <a:r>
              <a:rPr lang="en-GB" sz="2400" dirty="0"/>
              <a:t>Disenfranchised grief is a term describing grief that is not acknowledged by society.</a:t>
            </a:r>
          </a:p>
          <a:p>
            <a:pPr>
              <a:buFont typeface="Wingdings" panose="05000000000000000000" pitchFamily="2" charset="2"/>
              <a:buChar char="Ø"/>
            </a:pPr>
            <a:r>
              <a:rPr lang="en-GB" sz="2400" dirty="0"/>
              <a:t>It is a grief that persons experience when they incur a loss that is not or cannot be openly acknowledged, socially sanctioned or publicly mourned. </a:t>
            </a:r>
          </a:p>
          <a:p>
            <a:pPr>
              <a:buFont typeface="Wingdings" panose="05000000000000000000" pitchFamily="2" charset="2"/>
              <a:buChar char="Ø"/>
            </a:pPr>
            <a:r>
              <a:rPr lang="en-GB" sz="2400" dirty="0"/>
              <a:t>Disenfranchised grief is grief others don't recognise. </a:t>
            </a:r>
          </a:p>
          <a:p>
            <a:pPr lvl="1">
              <a:buFont typeface="Wingdings" panose="05000000000000000000" pitchFamily="2" charset="2"/>
              <a:buChar char="§"/>
            </a:pPr>
            <a:r>
              <a:rPr lang="en-GB" sz="2200" dirty="0"/>
              <a:t>Examples of events leading to disenfranchised grief are the loss of a pet, a trauma in the family a generation prior, the loss of a home or place of residence. </a:t>
            </a:r>
          </a:p>
          <a:p>
            <a:pPr lvl="1">
              <a:buFont typeface="Wingdings" panose="05000000000000000000" pitchFamily="2" charset="2"/>
              <a:buChar char="§"/>
            </a:pPr>
            <a:r>
              <a:rPr lang="en-GB" sz="2200" dirty="0"/>
              <a:t>Disenfranchised grief may be the death of a secret partner or a pet or a miscarriage.</a:t>
            </a:r>
            <a:br>
              <a:rPr lang="en-GB" sz="2200" dirty="0"/>
            </a:br>
            <a:br>
              <a:rPr lang="en-GB" sz="2200" dirty="0"/>
            </a:br>
            <a:r>
              <a:rPr lang="en-GB" sz="2200" dirty="0"/>
              <a:t>Other examples of “disenfranchised grief”?</a:t>
            </a:r>
            <a:endParaRPr lang="es-ES" sz="2200" dirty="0"/>
          </a:p>
        </p:txBody>
      </p:sp>
    </p:spTree>
    <p:extLst>
      <p:ext uri="{BB962C8B-B14F-4D97-AF65-F5344CB8AC3E}">
        <p14:creationId xmlns:p14="http://schemas.microsoft.com/office/powerpoint/2010/main" val="4196566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180D-46D2-441A-B251-B107F6FF4E60}"/>
              </a:ext>
            </a:extLst>
          </p:cNvPr>
          <p:cNvSpPr>
            <a:spLocks noGrp="1"/>
          </p:cNvSpPr>
          <p:nvPr>
            <p:ph type="title"/>
          </p:nvPr>
        </p:nvSpPr>
        <p:spPr/>
        <p:txBody>
          <a:bodyPr/>
          <a:lstStyle/>
          <a:p>
            <a:r>
              <a:rPr lang="en-GB" dirty="0"/>
              <a:t>Common Grief Reactions</a:t>
            </a:r>
            <a:endParaRPr lang="es-ES" dirty="0"/>
          </a:p>
        </p:txBody>
      </p:sp>
      <p:sp>
        <p:nvSpPr>
          <p:cNvPr id="3" name="Content Placeholder 2">
            <a:extLst>
              <a:ext uri="{FF2B5EF4-FFF2-40B4-BE49-F238E27FC236}">
                <a16:creationId xmlns:a16="http://schemas.microsoft.com/office/drawing/2014/main" id="{F9074DC6-C32A-4AC0-9584-0CB2D2939586}"/>
              </a:ext>
            </a:extLst>
          </p:cNvPr>
          <p:cNvSpPr>
            <a:spLocks noGrp="1"/>
          </p:cNvSpPr>
          <p:nvPr>
            <p:ph idx="1"/>
          </p:nvPr>
        </p:nvSpPr>
        <p:spPr>
          <a:xfrm>
            <a:off x="1023458" y="2438399"/>
            <a:ext cx="10680814" cy="4222459"/>
          </a:xfrm>
        </p:spPr>
        <p:txBody>
          <a:bodyPr>
            <a:normAutofit/>
          </a:bodyPr>
          <a:lstStyle/>
          <a:p>
            <a:pPr>
              <a:buFont typeface="Wingdings" panose="05000000000000000000" pitchFamily="2" charset="2"/>
              <a:buChar char="Ø"/>
            </a:pPr>
            <a:r>
              <a:rPr lang="en-GB" sz="2400" dirty="0"/>
              <a:t>A grief reaction is a set of psychological and somatic (body) symptoms that results from extreme sorrow or loss. </a:t>
            </a:r>
          </a:p>
          <a:p>
            <a:pPr>
              <a:buFont typeface="Wingdings" panose="05000000000000000000" pitchFamily="2" charset="2"/>
              <a:buChar char="Ø"/>
            </a:pPr>
            <a:r>
              <a:rPr lang="en-GB" sz="2400" dirty="0"/>
              <a:t>These reactions fall into four different categories:</a:t>
            </a:r>
          </a:p>
          <a:p>
            <a:pPr lvl="1">
              <a:buFont typeface="Wingdings" panose="05000000000000000000" pitchFamily="2" charset="2"/>
              <a:buChar char="§"/>
            </a:pPr>
            <a:r>
              <a:rPr lang="en-GB" sz="2200" dirty="0"/>
              <a:t>Thought Patterns </a:t>
            </a:r>
          </a:p>
          <a:p>
            <a:pPr lvl="1">
              <a:buFont typeface="Wingdings" panose="05000000000000000000" pitchFamily="2" charset="2"/>
              <a:buChar char="§"/>
            </a:pPr>
            <a:r>
              <a:rPr lang="en-GB" sz="2200" dirty="0"/>
              <a:t>Physical Sensations </a:t>
            </a:r>
          </a:p>
          <a:p>
            <a:pPr lvl="1">
              <a:buFont typeface="Wingdings" panose="05000000000000000000" pitchFamily="2" charset="2"/>
              <a:buChar char="§"/>
            </a:pPr>
            <a:r>
              <a:rPr lang="en-GB" sz="2200" dirty="0"/>
              <a:t>Emotions </a:t>
            </a:r>
          </a:p>
          <a:p>
            <a:pPr lvl="1">
              <a:buFont typeface="Wingdings" panose="05000000000000000000" pitchFamily="2" charset="2"/>
              <a:buChar char="§"/>
            </a:pPr>
            <a:r>
              <a:rPr lang="en-GB" sz="2200" dirty="0"/>
              <a:t>Behaviours.</a:t>
            </a:r>
            <a:endParaRPr lang="es-ES" sz="2200" dirty="0"/>
          </a:p>
        </p:txBody>
      </p:sp>
    </p:spTree>
    <p:extLst>
      <p:ext uri="{BB962C8B-B14F-4D97-AF65-F5344CB8AC3E}">
        <p14:creationId xmlns:p14="http://schemas.microsoft.com/office/powerpoint/2010/main" val="2576037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E87E3-4768-4E7B-A63A-CD2DAFF23796}"/>
              </a:ext>
            </a:extLst>
          </p:cNvPr>
          <p:cNvSpPr>
            <a:spLocks noGrp="1"/>
          </p:cNvSpPr>
          <p:nvPr>
            <p:ph type="title"/>
          </p:nvPr>
        </p:nvSpPr>
        <p:spPr/>
        <p:txBody>
          <a:bodyPr/>
          <a:lstStyle/>
          <a:p>
            <a:r>
              <a:rPr lang="en-GB" dirty="0"/>
              <a:t>Thought Patterns</a:t>
            </a:r>
            <a:endParaRPr lang="es-ES" dirty="0"/>
          </a:p>
        </p:txBody>
      </p:sp>
      <p:sp>
        <p:nvSpPr>
          <p:cNvPr id="3" name="Content Placeholder 2">
            <a:extLst>
              <a:ext uri="{FF2B5EF4-FFF2-40B4-BE49-F238E27FC236}">
                <a16:creationId xmlns:a16="http://schemas.microsoft.com/office/drawing/2014/main" id="{209445E7-9B5C-4081-B3AD-EAF0A0A58553}"/>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Disbelief- This is often our first thought upon hearing of a death, especially if the death was sudden. </a:t>
            </a:r>
          </a:p>
          <a:p>
            <a:pPr>
              <a:buFont typeface="Wingdings" panose="05000000000000000000" pitchFamily="2" charset="2"/>
              <a:buChar char="Ø"/>
            </a:pPr>
            <a:r>
              <a:rPr lang="en-GB" dirty="0"/>
              <a:t>Confusion - This manifests as having trouble concentrating, being forgetful, experiencing confused thinking. </a:t>
            </a:r>
          </a:p>
          <a:p>
            <a:pPr>
              <a:buFont typeface="Wingdings" panose="05000000000000000000" pitchFamily="2" charset="2"/>
              <a:buChar char="Ø"/>
            </a:pPr>
            <a:r>
              <a:rPr lang="en-GB" dirty="0"/>
              <a:t>Preoccupation - We may spend lots of time thinking about the deceased or obsessing about their suffering and dying.  </a:t>
            </a:r>
          </a:p>
          <a:p>
            <a:pPr>
              <a:buFont typeface="Wingdings" panose="05000000000000000000" pitchFamily="2" charset="2"/>
              <a:buChar char="Ø"/>
            </a:pPr>
            <a:r>
              <a:rPr lang="en-GB" dirty="0"/>
              <a:t>Sense of the Deceased's Presence - This is most likely to happen shortly after the death. </a:t>
            </a:r>
          </a:p>
          <a:p>
            <a:pPr>
              <a:buFont typeface="Wingdings" panose="05000000000000000000" pitchFamily="2" charset="2"/>
              <a:buChar char="Ø"/>
            </a:pPr>
            <a:r>
              <a:rPr lang="en-GB" dirty="0"/>
              <a:t>Hallucinations - It is a fairly common and normal symptom of bereavement to see or hear a loved one, usually within a few weeks after the death.</a:t>
            </a:r>
            <a:endParaRPr lang="es-ES" dirty="0"/>
          </a:p>
        </p:txBody>
      </p:sp>
    </p:spTree>
    <p:extLst>
      <p:ext uri="{BB962C8B-B14F-4D97-AF65-F5344CB8AC3E}">
        <p14:creationId xmlns:p14="http://schemas.microsoft.com/office/powerpoint/2010/main" val="2921583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E930-C734-4198-A5A3-7BD79C793649}"/>
              </a:ext>
            </a:extLst>
          </p:cNvPr>
          <p:cNvSpPr>
            <a:spLocks noGrp="1"/>
          </p:cNvSpPr>
          <p:nvPr>
            <p:ph type="title"/>
          </p:nvPr>
        </p:nvSpPr>
        <p:spPr/>
        <p:txBody>
          <a:bodyPr/>
          <a:lstStyle/>
          <a:p>
            <a:r>
              <a:rPr lang="es-ES" dirty="0"/>
              <a:t>Physical sensations</a:t>
            </a:r>
            <a:br>
              <a:rPr lang="es-ES" dirty="0"/>
            </a:br>
            <a:endParaRPr lang="es-ES" dirty="0"/>
          </a:p>
        </p:txBody>
      </p:sp>
      <p:sp>
        <p:nvSpPr>
          <p:cNvPr id="3" name="Content Placeholder 2">
            <a:extLst>
              <a:ext uri="{FF2B5EF4-FFF2-40B4-BE49-F238E27FC236}">
                <a16:creationId xmlns:a16="http://schemas.microsoft.com/office/drawing/2014/main" id="{B1362E21-22BD-4352-B42A-FB9235958336}"/>
              </a:ext>
            </a:extLst>
          </p:cNvPr>
          <p:cNvSpPr>
            <a:spLocks noGrp="1"/>
          </p:cNvSpPr>
          <p:nvPr>
            <p:ph idx="1"/>
          </p:nvPr>
        </p:nvSpPr>
        <p:spPr/>
        <p:txBody>
          <a:bodyPr/>
          <a:lstStyle/>
          <a:p>
            <a:pPr>
              <a:buFont typeface="Wingdings" panose="05000000000000000000" pitchFamily="2" charset="2"/>
              <a:buChar char="Ø"/>
            </a:pPr>
            <a:r>
              <a:rPr lang="en-GB" dirty="0"/>
              <a:t>Tightness in the forehead, throat, or chest</a:t>
            </a:r>
          </a:p>
          <a:p>
            <a:pPr>
              <a:buFont typeface="Wingdings" panose="05000000000000000000" pitchFamily="2" charset="2"/>
              <a:buChar char="Ø"/>
            </a:pPr>
            <a:r>
              <a:rPr lang="en-GB" dirty="0"/>
              <a:t>Dry mouth</a:t>
            </a:r>
          </a:p>
          <a:p>
            <a:pPr>
              <a:buFont typeface="Wingdings" panose="05000000000000000000" pitchFamily="2" charset="2"/>
              <a:buChar char="Ø"/>
            </a:pPr>
            <a:r>
              <a:rPr lang="en-GB" dirty="0"/>
              <a:t>Breathlessness</a:t>
            </a:r>
          </a:p>
          <a:p>
            <a:pPr>
              <a:buFont typeface="Wingdings" panose="05000000000000000000" pitchFamily="2" charset="2"/>
              <a:buChar char="Ø"/>
            </a:pPr>
            <a:r>
              <a:rPr lang="en-GB" dirty="0"/>
              <a:t>Nausea and/or a hollow feeling in the stomach</a:t>
            </a:r>
          </a:p>
          <a:p>
            <a:pPr>
              <a:buFont typeface="Wingdings" panose="05000000000000000000" pitchFamily="2" charset="2"/>
              <a:buChar char="Ø"/>
            </a:pPr>
            <a:r>
              <a:rPr lang="en-GB" dirty="0"/>
              <a:t>Hypersensitivity to noise</a:t>
            </a:r>
          </a:p>
          <a:p>
            <a:pPr>
              <a:buFont typeface="Wingdings" panose="05000000000000000000" pitchFamily="2" charset="2"/>
              <a:buChar char="Ø"/>
            </a:pPr>
            <a:r>
              <a:rPr lang="en-GB" dirty="0"/>
              <a:t>Lack of energy, weakness</a:t>
            </a:r>
          </a:p>
          <a:p>
            <a:pPr>
              <a:buFont typeface="Wingdings" panose="05000000000000000000" pitchFamily="2" charset="2"/>
              <a:buChar char="Ø"/>
            </a:pPr>
            <a:r>
              <a:rPr lang="en-GB" dirty="0"/>
              <a:t>Sense of depersonalization</a:t>
            </a:r>
            <a:endParaRPr lang="es-ES" dirty="0"/>
          </a:p>
        </p:txBody>
      </p:sp>
    </p:spTree>
    <p:extLst>
      <p:ext uri="{BB962C8B-B14F-4D97-AF65-F5344CB8AC3E}">
        <p14:creationId xmlns:p14="http://schemas.microsoft.com/office/powerpoint/2010/main" val="2582771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58B21-CAB9-4624-8A82-D074EBC2C46F}"/>
              </a:ext>
            </a:extLst>
          </p:cNvPr>
          <p:cNvSpPr>
            <a:spLocks noGrp="1"/>
          </p:cNvSpPr>
          <p:nvPr>
            <p:ph type="title"/>
          </p:nvPr>
        </p:nvSpPr>
        <p:spPr>
          <a:xfrm>
            <a:off x="2933700" y="568345"/>
            <a:ext cx="8770571" cy="760834"/>
          </a:xfrm>
        </p:spPr>
        <p:txBody>
          <a:bodyPr/>
          <a:lstStyle/>
          <a:p>
            <a:r>
              <a:rPr lang="en-GB" dirty="0"/>
              <a:t>Emotions</a:t>
            </a:r>
            <a:endParaRPr lang="es-ES" dirty="0"/>
          </a:p>
        </p:txBody>
      </p:sp>
      <p:sp>
        <p:nvSpPr>
          <p:cNvPr id="3" name="Content Placeholder 2">
            <a:extLst>
              <a:ext uri="{FF2B5EF4-FFF2-40B4-BE49-F238E27FC236}">
                <a16:creationId xmlns:a16="http://schemas.microsoft.com/office/drawing/2014/main" id="{09F20BB2-C3A1-4A22-98BC-727EF8493900}"/>
              </a:ext>
            </a:extLst>
          </p:cNvPr>
          <p:cNvSpPr>
            <a:spLocks noGrp="1"/>
          </p:cNvSpPr>
          <p:nvPr>
            <p:ph idx="1"/>
          </p:nvPr>
        </p:nvSpPr>
        <p:spPr>
          <a:xfrm>
            <a:off x="302004" y="1434517"/>
            <a:ext cx="11402267" cy="5234731"/>
          </a:xfrm>
        </p:spPr>
        <p:txBody>
          <a:bodyPr>
            <a:normAutofit lnSpcReduction="10000"/>
          </a:bodyPr>
          <a:lstStyle/>
          <a:p>
            <a:pPr>
              <a:buFont typeface="Wingdings" panose="05000000000000000000" pitchFamily="2" charset="2"/>
              <a:buChar char="Ø"/>
            </a:pPr>
            <a:r>
              <a:rPr lang="en-GB" b="1" dirty="0"/>
              <a:t>Shock</a:t>
            </a:r>
            <a:r>
              <a:rPr lang="en-GB" dirty="0"/>
              <a:t> - This occurs most often in the case of a sudden death, but may also occur after an expected death.</a:t>
            </a:r>
          </a:p>
          <a:p>
            <a:pPr>
              <a:buFont typeface="Wingdings" panose="05000000000000000000" pitchFamily="2" charset="2"/>
              <a:buChar char="Ø"/>
            </a:pPr>
            <a:r>
              <a:rPr lang="en-GB" b="1" dirty="0"/>
              <a:t>Numbness</a:t>
            </a:r>
            <a:r>
              <a:rPr lang="en-GB" dirty="0"/>
              <a:t> - This is commonly experienced early in the grieving process </a:t>
            </a:r>
          </a:p>
          <a:p>
            <a:pPr>
              <a:buFont typeface="Wingdings" panose="05000000000000000000" pitchFamily="2" charset="2"/>
              <a:buChar char="Ø"/>
            </a:pPr>
            <a:r>
              <a:rPr lang="en-GB" b="1" dirty="0"/>
              <a:t>Sadness</a:t>
            </a:r>
            <a:r>
              <a:rPr lang="en-GB" dirty="0"/>
              <a:t> - This is the most familiar reaction to grief </a:t>
            </a:r>
          </a:p>
          <a:p>
            <a:pPr>
              <a:buFont typeface="Wingdings" panose="05000000000000000000" pitchFamily="2" charset="2"/>
              <a:buChar char="Ø"/>
            </a:pPr>
            <a:r>
              <a:rPr lang="en-GB" b="1" dirty="0"/>
              <a:t>Irritability and Anger </a:t>
            </a:r>
            <a:r>
              <a:rPr lang="en-GB" dirty="0"/>
              <a:t>- This anger comes from two sources. First, we feel frustrated that we couldn't prevent the death. Second, it is a normal regressive experience to feel anger at the person that "abandoned" us. It is very common to displace anger onto another target, such as paramedics or other health care personnel. If anger is turned inward toward ourselves, it may develop into suicidal behaviour.</a:t>
            </a:r>
          </a:p>
          <a:p>
            <a:pPr>
              <a:buFont typeface="Wingdings" panose="05000000000000000000" pitchFamily="2" charset="2"/>
              <a:buChar char="Ø"/>
            </a:pPr>
            <a:r>
              <a:rPr lang="en-GB" b="1" dirty="0"/>
              <a:t>Guilt</a:t>
            </a:r>
            <a:r>
              <a:rPr lang="en-GB" dirty="0"/>
              <a:t> - Guilt is a very common symptom of bereavement, particularly in the case of a suicide. </a:t>
            </a:r>
          </a:p>
          <a:p>
            <a:pPr>
              <a:buFont typeface="Wingdings" panose="05000000000000000000" pitchFamily="2" charset="2"/>
              <a:buChar char="Ø"/>
            </a:pPr>
            <a:r>
              <a:rPr lang="en-GB" b="1" dirty="0"/>
              <a:t>Anxiety</a:t>
            </a:r>
            <a:r>
              <a:rPr lang="en-GB" dirty="0"/>
              <a:t>- This can range from a light sense of insecurity to a strong panic attack. The sources for this anxiety are the fear that we won't be able to take care of ourselves on our own and a heightened sense of our own mortality. </a:t>
            </a:r>
          </a:p>
          <a:p>
            <a:pPr>
              <a:buFont typeface="Wingdings" panose="05000000000000000000" pitchFamily="2" charset="2"/>
              <a:buChar char="Ø"/>
            </a:pPr>
            <a:r>
              <a:rPr lang="en-GB" b="1" dirty="0"/>
              <a:t>Loneliness</a:t>
            </a:r>
            <a:r>
              <a:rPr lang="en-GB" dirty="0"/>
              <a:t>-This is particularly a problem for surviving spouses or in other close day-to-day relationships.</a:t>
            </a:r>
          </a:p>
          <a:p>
            <a:pPr>
              <a:buFont typeface="Wingdings" panose="05000000000000000000" pitchFamily="2" charset="2"/>
              <a:buChar char="Ø"/>
            </a:pPr>
            <a:r>
              <a:rPr lang="en-GB" b="1" dirty="0"/>
              <a:t>Fatigue</a:t>
            </a:r>
            <a:r>
              <a:rPr lang="en-GB" dirty="0"/>
              <a:t>- Grief is emotionally exhausting. This fatigue can be surprising and distressing to an active person.</a:t>
            </a:r>
            <a:endParaRPr lang="es-ES" dirty="0"/>
          </a:p>
        </p:txBody>
      </p:sp>
    </p:spTree>
    <p:extLst>
      <p:ext uri="{BB962C8B-B14F-4D97-AF65-F5344CB8AC3E}">
        <p14:creationId xmlns:p14="http://schemas.microsoft.com/office/powerpoint/2010/main" val="2203892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124AF-CDFB-4ABC-BD3D-2A5F55C6E841}"/>
              </a:ext>
            </a:extLst>
          </p:cNvPr>
          <p:cNvSpPr>
            <a:spLocks noGrp="1"/>
          </p:cNvSpPr>
          <p:nvPr>
            <p:ph type="title"/>
          </p:nvPr>
        </p:nvSpPr>
        <p:spPr/>
        <p:txBody>
          <a:bodyPr/>
          <a:lstStyle/>
          <a:p>
            <a:r>
              <a:rPr lang="en-GB" dirty="0"/>
              <a:t>More Emotions … </a:t>
            </a:r>
            <a:endParaRPr lang="es-ES" dirty="0"/>
          </a:p>
        </p:txBody>
      </p:sp>
      <p:sp>
        <p:nvSpPr>
          <p:cNvPr id="3" name="Content Placeholder 2">
            <a:extLst>
              <a:ext uri="{FF2B5EF4-FFF2-40B4-BE49-F238E27FC236}">
                <a16:creationId xmlns:a16="http://schemas.microsoft.com/office/drawing/2014/main" id="{614F1DB8-C9A5-4BEF-BDFA-F178D1FAD15A}"/>
              </a:ext>
            </a:extLst>
          </p:cNvPr>
          <p:cNvSpPr>
            <a:spLocks noGrp="1"/>
          </p:cNvSpPr>
          <p:nvPr>
            <p:ph idx="1"/>
          </p:nvPr>
        </p:nvSpPr>
        <p:spPr/>
        <p:txBody>
          <a:bodyPr/>
          <a:lstStyle/>
          <a:p>
            <a:pPr>
              <a:buFont typeface="Wingdings" panose="05000000000000000000" pitchFamily="2" charset="2"/>
              <a:buChar char="Ø"/>
            </a:pPr>
            <a:r>
              <a:rPr lang="en-GB" b="1" dirty="0"/>
              <a:t>Helplessness</a:t>
            </a:r>
            <a:r>
              <a:rPr lang="en-GB" dirty="0"/>
              <a:t> - The stress of bereavement is heightened by the fact that there is nothing we can do to reverse the death. </a:t>
            </a:r>
          </a:p>
          <a:p>
            <a:pPr>
              <a:buFont typeface="Wingdings" panose="05000000000000000000" pitchFamily="2" charset="2"/>
              <a:buChar char="Ø"/>
            </a:pPr>
            <a:r>
              <a:rPr lang="en-GB" b="1" dirty="0"/>
              <a:t>Yearning</a:t>
            </a:r>
            <a:r>
              <a:rPr lang="en-GB" dirty="0"/>
              <a:t> - Missing the deceased is a normal response to loss. </a:t>
            </a:r>
          </a:p>
          <a:p>
            <a:pPr>
              <a:buFont typeface="Wingdings" panose="05000000000000000000" pitchFamily="2" charset="2"/>
              <a:buChar char="Ø"/>
            </a:pPr>
            <a:r>
              <a:rPr lang="en-GB" b="1" dirty="0"/>
              <a:t>Emancipation</a:t>
            </a:r>
            <a:r>
              <a:rPr lang="en-GB" dirty="0"/>
              <a:t> - This is a positive feeling that may come after a death, particularly in a difficult or highly conflicted relationship. </a:t>
            </a:r>
          </a:p>
          <a:p>
            <a:pPr>
              <a:buFont typeface="Wingdings" panose="05000000000000000000" pitchFamily="2" charset="2"/>
              <a:buChar char="Ø"/>
            </a:pPr>
            <a:r>
              <a:rPr lang="en-GB" b="1" dirty="0"/>
              <a:t>Relief</a:t>
            </a:r>
            <a:r>
              <a:rPr lang="en-GB" dirty="0"/>
              <a:t> - Many people feel relief after the death of a loved one, particularly if the loved one suffered during a lengthy illness.</a:t>
            </a:r>
            <a:endParaRPr lang="es-ES" dirty="0"/>
          </a:p>
        </p:txBody>
      </p:sp>
    </p:spTree>
    <p:extLst>
      <p:ext uri="{BB962C8B-B14F-4D97-AF65-F5344CB8AC3E}">
        <p14:creationId xmlns:p14="http://schemas.microsoft.com/office/powerpoint/2010/main" val="36797443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14F0E-869E-4D3C-9BA6-C7C94DDE19BF}"/>
              </a:ext>
            </a:extLst>
          </p:cNvPr>
          <p:cNvSpPr>
            <a:spLocks noGrp="1"/>
          </p:cNvSpPr>
          <p:nvPr>
            <p:ph type="title"/>
          </p:nvPr>
        </p:nvSpPr>
        <p:spPr/>
        <p:txBody>
          <a:bodyPr/>
          <a:lstStyle/>
          <a:p>
            <a:r>
              <a:rPr lang="en-GB" dirty="0"/>
              <a:t>Behaviours </a:t>
            </a:r>
            <a:endParaRPr lang="es-ES" dirty="0"/>
          </a:p>
        </p:txBody>
      </p:sp>
      <p:sp>
        <p:nvSpPr>
          <p:cNvPr id="3" name="Content Placeholder 2">
            <a:extLst>
              <a:ext uri="{FF2B5EF4-FFF2-40B4-BE49-F238E27FC236}">
                <a16:creationId xmlns:a16="http://schemas.microsoft.com/office/drawing/2014/main" id="{F0CDA5BB-A31A-4907-B58A-9D3CD14C4298}"/>
              </a:ext>
            </a:extLst>
          </p:cNvPr>
          <p:cNvSpPr>
            <a:spLocks noGrp="1"/>
          </p:cNvSpPr>
          <p:nvPr>
            <p:ph idx="1"/>
          </p:nvPr>
        </p:nvSpPr>
        <p:spPr/>
        <p:txBody>
          <a:bodyPr>
            <a:normAutofit lnSpcReduction="10000"/>
          </a:bodyPr>
          <a:lstStyle/>
          <a:p>
            <a:pPr>
              <a:buFont typeface="Wingdings" panose="05000000000000000000" pitchFamily="2" charset="2"/>
              <a:buChar char="Ø"/>
            </a:pPr>
            <a:r>
              <a:rPr lang="en-GB" b="1" dirty="0"/>
              <a:t>Sleep Disturbances</a:t>
            </a:r>
            <a:r>
              <a:rPr lang="en-GB" dirty="0"/>
              <a:t> -They may sometimes require medical intervention, but in normal grief they usually correct themselves. They can sometimes symbolize various fears, such as the fear of dreaming, the fear of being in bed alone, and the fear of not awakening. </a:t>
            </a:r>
          </a:p>
          <a:p>
            <a:pPr>
              <a:buFont typeface="Wingdings" panose="05000000000000000000" pitchFamily="2" charset="2"/>
              <a:buChar char="Ø"/>
            </a:pPr>
            <a:r>
              <a:rPr lang="en-GB" b="1" dirty="0"/>
              <a:t>Appetite Disturbances- </a:t>
            </a:r>
            <a:r>
              <a:rPr lang="en-GB" dirty="0"/>
              <a:t>Loss of appetite is more common </a:t>
            </a:r>
          </a:p>
          <a:p>
            <a:pPr>
              <a:buFont typeface="Wingdings" panose="05000000000000000000" pitchFamily="2" charset="2"/>
              <a:buChar char="Ø"/>
            </a:pPr>
            <a:r>
              <a:rPr lang="en-GB" b="1" dirty="0"/>
              <a:t>Absent-Minded Behaviour </a:t>
            </a:r>
            <a:r>
              <a:rPr lang="en-GB" dirty="0"/>
              <a:t>- This can be dangerous if, for example, we are not paying attention while crossing the street or driving. </a:t>
            </a:r>
          </a:p>
          <a:p>
            <a:pPr>
              <a:buFont typeface="Wingdings" panose="05000000000000000000" pitchFamily="2" charset="2"/>
              <a:buChar char="Ø"/>
            </a:pPr>
            <a:r>
              <a:rPr lang="en-GB" b="1" dirty="0"/>
              <a:t>Social Withdrawal </a:t>
            </a:r>
            <a:r>
              <a:rPr lang="en-GB" dirty="0"/>
              <a:t>- This is usually short-lived and corrects itself. It can also include a loss of interest in the outside world, such as giving up TV and newspapers</a:t>
            </a:r>
            <a:endParaRPr lang="es-ES" dirty="0"/>
          </a:p>
        </p:txBody>
      </p:sp>
    </p:spTree>
    <p:extLst>
      <p:ext uri="{BB962C8B-B14F-4D97-AF65-F5344CB8AC3E}">
        <p14:creationId xmlns:p14="http://schemas.microsoft.com/office/powerpoint/2010/main" val="1122322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8AAA7-5789-4E0A-9695-F15BD5884110}"/>
              </a:ext>
            </a:extLst>
          </p:cNvPr>
          <p:cNvSpPr>
            <a:spLocks noGrp="1"/>
          </p:cNvSpPr>
          <p:nvPr>
            <p:ph type="title"/>
          </p:nvPr>
        </p:nvSpPr>
        <p:spPr/>
        <p:txBody>
          <a:bodyPr/>
          <a:lstStyle/>
          <a:p>
            <a:r>
              <a:rPr lang="en-GB" dirty="0"/>
              <a:t>Contd. . . </a:t>
            </a:r>
            <a:endParaRPr lang="es-ES" dirty="0"/>
          </a:p>
        </p:txBody>
      </p:sp>
      <p:sp>
        <p:nvSpPr>
          <p:cNvPr id="3" name="Content Placeholder 2">
            <a:extLst>
              <a:ext uri="{FF2B5EF4-FFF2-40B4-BE49-F238E27FC236}">
                <a16:creationId xmlns:a16="http://schemas.microsoft.com/office/drawing/2014/main" id="{1BA1F000-20CB-43A1-9B31-E3EC4F01ECCA}"/>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GB" b="1" dirty="0"/>
              <a:t>Dreams of the Deceased</a:t>
            </a:r>
            <a:r>
              <a:rPr lang="en-GB" dirty="0"/>
              <a:t> - Both dreams and nightmares are very common</a:t>
            </a:r>
          </a:p>
          <a:p>
            <a:pPr>
              <a:buFont typeface="Wingdings" panose="05000000000000000000" pitchFamily="2" charset="2"/>
              <a:buChar char="Ø"/>
            </a:pPr>
            <a:r>
              <a:rPr lang="en-GB" b="1" dirty="0"/>
              <a:t>Avoiding Reminders of the Deceased </a:t>
            </a:r>
            <a:r>
              <a:rPr lang="en-GB" dirty="0"/>
              <a:t>– We may avoid places or things that trigger painful feelings of grief. When we get rid of belongings right away, it can lead to complicated bereavement. </a:t>
            </a:r>
          </a:p>
          <a:p>
            <a:pPr>
              <a:buFont typeface="Wingdings" panose="05000000000000000000" pitchFamily="2" charset="2"/>
              <a:buChar char="Ø"/>
            </a:pPr>
            <a:r>
              <a:rPr lang="en-GB" b="1" dirty="0"/>
              <a:t>Visiting Places or Carrying Objects that Remind Us of the Deceased</a:t>
            </a:r>
            <a:r>
              <a:rPr lang="en-GB" dirty="0"/>
              <a:t> - Often we have an underlying fear of losing memories of the deceased. </a:t>
            </a:r>
          </a:p>
          <a:p>
            <a:pPr>
              <a:buFont typeface="Wingdings" panose="05000000000000000000" pitchFamily="2" charset="2"/>
              <a:buChar char="Ø"/>
            </a:pPr>
            <a:r>
              <a:rPr lang="en-GB" b="1" dirty="0"/>
              <a:t>Crying </a:t>
            </a:r>
            <a:r>
              <a:rPr lang="en-GB" dirty="0"/>
              <a:t>- There is potential healing value in crying, because our tears release mood altering chemicals. </a:t>
            </a:r>
          </a:p>
          <a:p>
            <a:pPr>
              <a:buFont typeface="Wingdings" panose="05000000000000000000" pitchFamily="2" charset="2"/>
              <a:buChar char="Ø"/>
            </a:pPr>
            <a:r>
              <a:rPr lang="en-GB" b="1" dirty="0"/>
              <a:t>Searching or Calling Out for the Deceased </a:t>
            </a:r>
          </a:p>
          <a:p>
            <a:pPr>
              <a:buFont typeface="Wingdings" panose="05000000000000000000" pitchFamily="2" charset="2"/>
              <a:buChar char="Ø"/>
            </a:pPr>
            <a:r>
              <a:rPr lang="en-GB" b="1" dirty="0"/>
              <a:t>Restless Over activity</a:t>
            </a:r>
            <a:endParaRPr lang="es-ES" b="1" dirty="0"/>
          </a:p>
        </p:txBody>
      </p:sp>
    </p:spTree>
    <p:extLst>
      <p:ext uri="{BB962C8B-B14F-4D97-AF65-F5344CB8AC3E}">
        <p14:creationId xmlns:p14="http://schemas.microsoft.com/office/powerpoint/2010/main" val="2454575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689D1-3036-40F9-A780-3A1E751FE38D}"/>
              </a:ext>
            </a:extLst>
          </p:cNvPr>
          <p:cNvSpPr>
            <a:spLocks noGrp="1"/>
          </p:cNvSpPr>
          <p:nvPr>
            <p:ph type="title"/>
          </p:nvPr>
        </p:nvSpPr>
        <p:spPr/>
        <p:txBody>
          <a:bodyPr/>
          <a:lstStyle/>
          <a:p>
            <a:r>
              <a:rPr lang="en-GB" dirty="0"/>
              <a:t>Factors affecting grief:</a:t>
            </a:r>
            <a:endParaRPr lang="es-ES" dirty="0"/>
          </a:p>
        </p:txBody>
      </p:sp>
      <p:sp>
        <p:nvSpPr>
          <p:cNvPr id="3" name="Content Placeholder 2">
            <a:extLst>
              <a:ext uri="{FF2B5EF4-FFF2-40B4-BE49-F238E27FC236}">
                <a16:creationId xmlns:a16="http://schemas.microsoft.com/office/drawing/2014/main" id="{B1FC216E-C59C-4645-B322-2BF4ACF805FD}"/>
              </a:ext>
            </a:extLst>
          </p:cNvPr>
          <p:cNvSpPr>
            <a:spLocks noGrp="1"/>
          </p:cNvSpPr>
          <p:nvPr>
            <p:ph idx="1"/>
          </p:nvPr>
        </p:nvSpPr>
        <p:spPr/>
        <p:txBody>
          <a:bodyPr>
            <a:normAutofit/>
          </a:bodyPr>
          <a:lstStyle/>
          <a:p>
            <a:pPr>
              <a:buFont typeface="Wingdings" panose="05000000000000000000" pitchFamily="2" charset="2"/>
              <a:buChar char="Ø"/>
            </a:pPr>
            <a:r>
              <a:rPr lang="en-GB" sz="2800" dirty="0"/>
              <a:t>Developmental considerations</a:t>
            </a:r>
          </a:p>
          <a:p>
            <a:pPr>
              <a:buFont typeface="Wingdings" panose="05000000000000000000" pitchFamily="2" charset="2"/>
              <a:buChar char="Ø"/>
            </a:pPr>
            <a:r>
              <a:rPr lang="en-GB" sz="2800" dirty="0"/>
              <a:t>Religious and cultural beliefs</a:t>
            </a:r>
          </a:p>
          <a:p>
            <a:pPr>
              <a:buFont typeface="Wingdings" panose="05000000000000000000" pitchFamily="2" charset="2"/>
              <a:buChar char="Ø"/>
            </a:pPr>
            <a:r>
              <a:rPr lang="en-GB" sz="2800" dirty="0"/>
              <a:t>Relationship with the lost object </a:t>
            </a:r>
          </a:p>
          <a:p>
            <a:pPr>
              <a:buFont typeface="Wingdings" panose="05000000000000000000" pitchFamily="2" charset="2"/>
              <a:buChar char="Ø"/>
            </a:pPr>
            <a:r>
              <a:rPr lang="en-GB" sz="2800" dirty="0"/>
              <a:t>Cause of death</a:t>
            </a:r>
            <a:endParaRPr lang="es-ES" sz="2800" dirty="0"/>
          </a:p>
        </p:txBody>
      </p:sp>
    </p:spTree>
    <p:extLst>
      <p:ext uri="{BB962C8B-B14F-4D97-AF65-F5344CB8AC3E}">
        <p14:creationId xmlns:p14="http://schemas.microsoft.com/office/powerpoint/2010/main" val="2707345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1F825-990D-4487-8AC4-4E3872C12AD9}"/>
              </a:ext>
            </a:extLst>
          </p:cNvPr>
          <p:cNvSpPr>
            <a:spLocks noGrp="1"/>
          </p:cNvSpPr>
          <p:nvPr>
            <p:ph type="title"/>
          </p:nvPr>
        </p:nvSpPr>
        <p:spPr/>
        <p:txBody>
          <a:bodyPr/>
          <a:lstStyle/>
          <a:p>
            <a:r>
              <a:rPr lang="en-GB" dirty="0"/>
              <a:t>How long does grief usually last?</a:t>
            </a:r>
            <a:endParaRPr lang="es-ES" dirty="0"/>
          </a:p>
        </p:txBody>
      </p:sp>
      <p:sp>
        <p:nvSpPr>
          <p:cNvPr id="3" name="Content Placeholder 2">
            <a:extLst>
              <a:ext uri="{FF2B5EF4-FFF2-40B4-BE49-F238E27FC236}">
                <a16:creationId xmlns:a16="http://schemas.microsoft.com/office/drawing/2014/main" id="{37F00B81-4D49-4C67-AAD7-7B030F0BD8D8}"/>
              </a:ext>
            </a:extLst>
          </p:cNvPr>
          <p:cNvSpPr>
            <a:spLocks noGrp="1"/>
          </p:cNvSpPr>
          <p:nvPr>
            <p:ph idx="1"/>
          </p:nvPr>
        </p:nvSpPr>
        <p:spPr/>
        <p:txBody>
          <a:bodyPr/>
          <a:lstStyle/>
          <a:p>
            <a:pPr>
              <a:buFont typeface="Wingdings" panose="05000000000000000000" pitchFamily="2" charset="2"/>
              <a:buChar char="Ø"/>
            </a:pPr>
            <a:r>
              <a:rPr lang="en-GB" dirty="0"/>
              <a:t>The length of the grief process is different for everyone. There is no predictable schedule for grief.</a:t>
            </a:r>
          </a:p>
          <a:p>
            <a:pPr>
              <a:buFont typeface="Wingdings" panose="05000000000000000000" pitchFamily="2" charset="2"/>
              <a:buChar char="Ø"/>
            </a:pPr>
            <a:r>
              <a:rPr lang="en-GB" dirty="0"/>
              <a:t>The grieving process cannot be rushed even though it can be quite painful at times.</a:t>
            </a:r>
          </a:p>
          <a:p>
            <a:pPr>
              <a:buFont typeface="Wingdings" panose="05000000000000000000" pitchFamily="2" charset="2"/>
              <a:buChar char="Ø"/>
            </a:pPr>
            <a:r>
              <a:rPr lang="en-GB" dirty="0"/>
              <a:t>It is normal for significant dates, holidays, or other reminders to trigger feelings related to the loss.</a:t>
            </a:r>
            <a:endParaRPr lang="es-ES" dirty="0"/>
          </a:p>
        </p:txBody>
      </p:sp>
    </p:spTree>
    <p:extLst>
      <p:ext uri="{BB962C8B-B14F-4D97-AF65-F5344CB8AC3E}">
        <p14:creationId xmlns:p14="http://schemas.microsoft.com/office/powerpoint/2010/main" val="1198908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A7827-3CE5-4883-AE27-28D70078B628}"/>
              </a:ext>
            </a:extLst>
          </p:cNvPr>
          <p:cNvSpPr>
            <a:spLocks noGrp="1"/>
          </p:cNvSpPr>
          <p:nvPr>
            <p:ph type="title"/>
          </p:nvPr>
        </p:nvSpPr>
        <p:spPr/>
        <p:txBody>
          <a:bodyPr/>
          <a:lstStyle/>
          <a:p>
            <a:r>
              <a:rPr lang="en-GB" dirty="0"/>
              <a:t>How does grief affect people differently?</a:t>
            </a:r>
            <a:endParaRPr lang="es-ES" dirty="0"/>
          </a:p>
        </p:txBody>
      </p:sp>
      <p:sp>
        <p:nvSpPr>
          <p:cNvPr id="3" name="Content Placeholder 2">
            <a:extLst>
              <a:ext uri="{FF2B5EF4-FFF2-40B4-BE49-F238E27FC236}">
                <a16:creationId xmlns:a16="http://schemas.microsoft.com/office/drawing/2014/main" id="{E1AA7F71-A5F3-4AAB-BAE0-D1CE76E55849}"/>
              </a:ext>
            </a:extLst>
          </p:cNvPr>
          <p:cNvSpPr>
            <a:spLocks noGrp="1"/>
          </p:cNvSpPr>
          <p:nvPr>
            <p:ph idx="1"/>
          </p:nvPr>
        </p:nvSpPr>
        <p:spPr/>
        <p:txBody>
          <a:bodyPr/>
          <a:lstStyle/>
          <a:p>
            <a:pPr>
              <a:buFont typeface="Wingdings" panose="05000000000000000000" pitchFamily="2" charset="2"/>
              <a:buChar char="Ø"/>
            </a:pPr>
            <a:r>
              <a:rPr lang="en-GB" dirty="0"/>
              <a:t>Different cultures and religions see death, loss and grief in different ways. </a:t>
            </a:r>
          </a:p>
          <a:p>
            <a:pPr>
              <a:buFont typeface="Wingdings" panose="05000000000000000000" pitchFamily="2" charset="2"/>
              <a:buChar char="Ø"/>
            </a:pPr>
            <a:r>
              <a:rPr lang="en-GB" dirty="0"/>
              <a:t>Expression of grief and the meaning to loss will be based on our own beliefs and view of the world.</a:t>
            </a:r>
            <a:endParaRPr lang="es-ES" dirty="0"/>
          </a:p>
        </p:txBody>
      </p:sp>
    </p:spTree>
    <p:extLst>
      <p:ext uri="{BB962C8B-B14F-4D97-AF65-F5344CB8AC3E}">
        <p14:creationId xmlns:p14="http://schemas.microsoft.com/office/powerpoint/2010/main" val="1540790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00686-41F0-4DAD-82CC-82E855BA259A}"/>
              </a:ext>
            </a:extLst>
          </p:cNvPr>
          <p:cNvSpPr>
            <a:spLocks noGrp="1"/>
          </p:cNvSpPr>
          <p:nvPr>
            <p:ph type="title"/>
          </p:nvPr>
        </p:nvSpPr>
        <p:spPr/>
        <p:txBody>
          <a:bodyPr/>
          <a:lstStyle/>
          <a:p>
            <a:r>
              <a:rPr lang="en-GB" dirty="0"/>
              <a:t>Grief Reactions over a lifespan</a:t>
            </a:r>
            <a:endParaRPr lang="es-ES" dirty="0"/>
          </a:p>
        </p:txBody>
      </p:sp>
      <p:sp>
        <p:nvSpPr>
          <p:cNvPr id="3" name="Content Placeholder 2">
            <a:extLst>
              <a:ext uri="{FF2B5EF4-FFF2-40B4-BE49-F238E27FC236}">
                <a16:creationId xmlns:a16="http://schemas.microsoft.com/office/drawing/2014/main" id="{91D1E382-FA81-450C-B462-BB57225BC9D4}"/>
              </a:ext>
            </a:extLst>
          </p:cNvPr>
          <p:cNvSpPr>
            <a:spLocks noGrp="1"/>
          </p:cNvSpPr>
          <p:nvPr>
            <p:ph idx="1"/>
          </p:nvPr>
        </p:nvSpPr>
        <p:spPr/>
        <p:txBody>
          <a:bodyPr/>
          <a:lstStyle/>
          <a:p>
            <a:pPr>
              <a:buFont typeface="Wingdings" panose="05000000000000000000" pitchFamily="2" charset="2"/>
              <a:buChar char="Ø"/>
            </a:pPr>
            <a:r>
              <a:rPr lang="en-GB" b="1" dirty="0"/>
              <a:t>The child, 3-5 years old: </a:t>
            </a:r>
          </a:p>
          <a:p>
            <a:pPr lvl="1">
              <a:buFont typeface="Wingdings" panose="05000000000000000000" pitchFamily="2" charset="2"/>
              <a:buChar char="§"/>
            </a:pPr>
            <a:r>
              <a:rPr lang="en-GB" dirty="0"/>
              <a:t>A child of this age is egocentric (child focused), believing that the world revolves around them. </a:t>
            </a:r>
          </a:p>
          <a:p>
            <a:pPr lvl="1">
              <a:buFont typeface="Wingdings" panose="05000000000000000000" pitchFamily="2" charset="2"/>
              <a:buChar char="§"/>
            </a:pPr>
            <a:r>
              <a:rPr lang="en-GB" dirty="0"/>
              <a:t>The death of a loved one will be very self-focused, where the child believes that s/he is responsible for the death. </a:t>
            </a:r>
          </a:p>
          <a:p>
            <a:pPr lvl="1">
              <a:buFont typeface="Wingdings" panose="05000000000000000000" pitchFamily="2" charset="2"/>
              <a:buChar char="§"/>
            </a:pPr>
            <a:r>
              <a:rPr lang="en-GB" dirty="0"/>
              <a:t>They might feel abandoned and the grief of losing a loved one as part of a disaster or crisis event may interrupt age appropriate activities and force a child to address issues for which the child is not developmentally prepared. </a:t>
            </a:r>
          </a:p>
          <a:p>
            <a:pPr lvl="1">
              <a:buFont typeface="Wingdings" panose="05000000000000000000" pitchFamily="2" charset="2"/>
              <a:buChar char="§"/>
            </a:pPr>
            <a:r>
              <a:rPr lang="en-GB" dirty="0"/>
              <a:t>Emotions presented can vary greatly, from sadness, anger, anxiety, and guilt.</a:t>
            </a:r>
            <a:endParaRPr lang="es-ES" dirty="0"/>
          </a:p>
        </p:txBody>
      </p:sp>
    </p:spTree>
    <p:extLst>
      <p:ext uri="{BB962C8B-B14F-4D97-AF65-F5344CB8AC3E}">
        <p14:creationId xmlns:p14="http://schemas.microsoft.com/office/powerpoint/2010/main" val="2587167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F17D1-CBF8-4193-82D8-94434F456E79}"/>
              </a:ext>
            </a:extLst>
          </p:cNvPr>
          <p:cNvSpPr>
            <a:spLocks noGrp="1"/>
          </p:cNvSpPr>
          <p:nvPr>
            <p:ph type="title"/>
          </p:nvPr>
        </p:nvSpPr>
        <p:spPr/>
        <p:txBody>
          <a:bodyPr/>
          <a:lstStyle/>
          <a:p>
            <a:r>
              <a:rPr lang="en-GB" dirty="0"/>
              <a:t>6-12 year-old children:</a:t>
            </a:r>
            <a:endParaRPr lang="es-ES" dirty="0"/>
          </a:p>
        </p:txBody>
      </p:sp>
      <p:sp>
        <p:nvSpPr>
          <p:cNvPr id="3" name="Content Placeholder 2">
            <a:extLst>
              <a:ext uri="{FF2B5EF4-FFF2-40B4-BE49-F238E27FC236}">
                <a16:creationId xmlns:a16="http://schemas.microsoft.com/office/drawing/2014/main" id="{299BEC34-E4E6-4D8B-B006-72F5E2E2B448}"/>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School age children at this stage learn basic skills, but attach their cultural values to it. </a:t>
            </a:r>
          </a:p>
          <a:p>
            <a:pPr>
              <a:buFont typeface="Wingdings" panose="05000000000000000000" pitchFamily="2" charset="2"/>
              <a:buChar char="Ø"/>
            </a:pPr>
            <a:r>
              <a:rPr lang="en-GB" dirty="0"/>
              <a:t>Death of a loved one during a disaster or crisis event can result in a child not wanting to leave home, hoping to reassure the safety of others. </a:t>
            </a:r>
          </a:p>
          <a:p>
            <a:pPr>
              <a:buFont typeface="Wingdings" panose="05000000000000000000" pitchFamily="2" charset="2"/>
              <a:buChar char="Ø"/>
            </a:pPr>
            <a:r>
              <a:rPr lang="en-GB" dirty="0"/>
              <a:t>For the school aged child, like the younger child, grief crisis may interrupt age appropriate activities and force a child to address issues for which the child is not developmentally prepared. </a:t>
            </a:r>
          </a:p>
          <a:p>
            <a:pPr>
              <a:buFont typeface="Wingdings" panose="05000000000000000000" pitchFamily="2" charset="2"/>
              <a:buChar char="Ø"/>
            </a:pPr>
            <a:r>
              <a:rPr lang="en-GB" dirty="0"/>
              <a:t>Children this age might believe that certain behaviour will bring their loved ones back. They might be preoccupied with fear. They might also experience sadness, anger, anxiety and guilt.</a:t>
            </a:r>
            <a:endParaRPr lang="es-ES" dirty="0"/>
          </a:p>
        </p:txBody>
      </p:sp>
    </p:spTree>
    <p:extLst>
      <p:ext uri="{BB962C8B-B14F-4D97-AF65-F5344CB8AC3E}">
        <p14:creationId xmlns:p14="http://schemas.microsoft.com/office/powerpoint/2010/main" val="1895382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3031C-96E5-419A-987C-1506C8C3E8B2}"/>
              </a:ext>
            </a:extLst>
          </p:cNvPr>
          <p:cNvSpPr>
            <a:spLocks noGrp="1"/>
          </p:cNvSpPr>
          <p:nvPr>
            <p:ph type="title"/>
          </p:nvPr>
        </p:nvSpPr>
        <p:spPr/>
        <p:txBody>
          <a:bodyPr/>
          <a:lstStyle/>
          <a:p>
            <a:r>
              <a:rPr lang="en-GB" dirty="0"/>
              <a:t>The adolescent, 13-19 years old:</a:t>
            </a:r>
            <a:br>
              <a:rPr lang="en-GB" dirty="0"/>
            </a:br>
            <a:endParaRPr lang="es-ES" dirty="0"/>
          </a:p>
        </p:txBody>
      </p:sp>
      <p:sp>
        <p:nvSpPr>
          <p:cNvPr id="3" name="Content Placeholder 2">
            <a:extLst>
              <a:ext uri="{FF2B5EF4-FFF2-40B4-BE49-F238E27FC236}">
                <a16:creationId xmlns:a16="http://schemas.microsoft.com/office/drawing/2014/main" id="{F7F9FDDC-8F72-45C4-8909-E16879664E05}"/>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GB" dirty="0"/>
              <a:t>Adolescents often deal with self-esteem and identity issues. </a:t>
            </a:r>
          </a:p>
          <a:p>
            <a:pPr>
              <a:buFont typeface="Wingdings" panose="05000000000000000000" pitchFamily="2" charset="2"/>
              <a:buChar char="Ø"/>
            </a:pPr>
            <a:r>
              <a:rPr lang="en-GB" dirty="0"/>
              <a:t>They want to differentiate from their parents. </a:t>
            </a:r>
          </a:p>
          <a:p>
            <a:pPr>
              <a:buFont typeface="Wingdings" panose="05000000000000000000" pitchFamily="2" charset="2"/>
              <a:buChar char="Ø"/>
            </a:pPr>
            <a:r>
              <a:rPr lang="en-GB" dirty="0"/>
              <a:t>If they lose a loved one during a disaster or crisis event, they might feel guilty because of what they might have said to the person before they died.</a:t>
            </a:r>
          </a:p>
          <a:p>
            <a:pPr>
              <a:buFont typeface="Wingdings" panose="05000000000000000000" pitchFamily="2" charset="2"/>
              <a:buChar char="Ø"/>
            </a:pPr>
            <a:r>
              <a:rPr lang="en-GB" dirty="0"/>
              <a:t> Adolescents just like the young and the school aged child who experiencing this kind of loss during a disaster or crisis event may experience an interruption of age-appropriate activities.</a:t>
            </a:r>
          </a:p>
          <a:p>
            <a:pPr>
              <a:buFont typeface="Wingdings" panose="05000000000000000000" pitchFamily="2" charset="2"/>
              <a:buChar char="Ø"/>
            </a:pPr>
            <a:r>
              <a:rPr lang="en-GB" dirty="0"/>
              <a:t> Adolescents often express their grief and loss issues through their body language and acting out behaviour. In addition, adolescents might be internally preoccupied with death, which might be manifested through poor school performance.</a:t>
            </a:r>
            <a:endParaRPr lang="es-ES" dirty="0"/>
          </a:p>
        </p:txBody>
      </p:sp>
    </p:spTree>
    <p:extLst>
      <p:ext uri="{BB962C8B-B14F-4D97-AF65-F5344CB8AC3E}">
        <p14:creationId xmlns:p14="http://schemas.microsoft.com/office/powerpoint/2010/main" val="13872287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FD74-6AFC-410A-8A32-EBA81F495D50}"/>
              </a:ext>
            </a:extLst>
          </p:cNvPr>
          <p:cNvSpPr>
            <a:spLocks noGrp="1"/>
          </p:cNvSpPr>
          <p:nvPr>
            <p:ph type="title"/>
          </p:nvPr>
        </p:nvSpPr>
        <p:spPr/>
        <p:txBody>
          <a:bodyPr>
            <a:normAutofit fontScale="90000"/>
          </a:bodyPr>
          <a:lstStyle/>
          <a:p>
            <a:r>
              <a:rPr lang="en-GB" dirty="0"/>
              <a:t>The young adult, 20-40 years old:</a:t>
            </a:r>
            <a:br>
              <a:rPr lang="en-GB" dirty="0"/>
            </a:br>
            <a:endParaRPr lang="es-ES" dirty="0"/>
          </a:p>
        </p:txBody>
      </p:sp>
      <p:sp>
        <p:nvSpPr>
          <p:cNvPr id="3" name="Content Placeholder 2">
            <a:extLst>
              <a:ext uri="{FF2B5EF4-FFF2-40B4-BE49-F238E27FC236}">
                <a16:creationId xmlns:a16="http://schemas.microsoft.com/office/drawing/2014/main" id="{D487FE7F-2F2D-4042-A5BD-BAE09DECE739}"/>
              </a:ext>
            </a:extLst>
          </p:cNvPr>
          <p:cNvSpPr>
            <a:spLocks noGrp="1"/>
          </p:cNvSpPr>
          <p:nvPr>
            <p:ph idx="1"/>
          </p:nvPr>
        </p:nvSpPr>
        <p:spPr/>
        <p:txBody>
          <a:bodyPr>
            <a:normAutofit fontScale="92500"/>
          </a:bodyPr>
          <a:lstStyle/>
          <a:p>
            <a:pPr>
              <a:buFont typeface="Wingdings" panose="05000000000000000000" pitchFamily="2" charset="2"/>
              <a:buChar char="Ø"/>
            </a:pPr>
            <a:r>
              <a:rPr lang="en-GB" dirty="0"/>
              <a:t>Young adults can be devastated by the death of a loved one during a disaster or crisis event. For example, losing one’s child can be paralyzing for parents. </a:t>
            </a:r>
          </a:p>
          <a:p>
            <a:pPr>
              <a:buFont typeface="Wingdings" panose="05000000000000000000" pitchFamily="2" charset="2"/>
              <a:buChar char="Ø"/>
            </a:pPr>
            <a:r>
              <a:rPr lang="en-GB" dirty="0"/>
              <a:t>The parents might blame themselves for not protecting their child better during the disaster or crisis event. Their emotions might range greatly and include such things as loneliness, sadness, disbelief, anger, anxiety, etc. </a:t>
            </a:r>
          </a:p>
          <a:p>
            <a:pPr>
              <a:buFont typeface="Wingdings" panose="05000000000000000000" pitchFamily="2" charset="2"/>
              <a:buChar char="Ø"/>
            </a:pPr>
            <a:r>
              <a:rPr lang="en-GB" dirty="0"/>
              <a:t>Young adults losing a spouse or partner might feel emptiness and isolation and their social connections might change as they are no longer a couple but an individual.</a:t>
            </a:r>
          </a:p>
          <a:p>
            <a:pPr>
              <a:buFont typeface="Wingdings" panose="05000000000000000000" pitchFamily="2" charset="2"/>
              <a:buChar char="Ø"/>
            </a:pPr>
            <a:r>
              <a:rPr lang="en-GB" dirty="0"/>
              <a:t> Losing a spouse or partner at this age means not only grieving, but assuming the (often unfamiliar) responsibilities and roles of the deceased and may include helping children through grief.</a:t>
            </a:r>
            <a:endParaRPr lang="es-ES" dirty="0"/>
          </a:p>
        </p:txBody>
      </p:sp>
    </p:spTree>
    <p:extLst>
      <p:ext uri="{BB962C8B-B14F-4D97-AF65-F5344CB8AC3E}">
        <p14:creationId xmlns:p14="http://schemas.microsoft.com/office/powerpoint/2010/main" val="11347085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B4D4A-0ADE-4B36-987E-44D70FB13463}"/>
              </a:ext>
            </a:extLst>
          </p:cNvPr>
          <p:cNvSpPr>
            <a:spLocks noGrp="1"/>
          </p:cNvSpPr>
          <p:nvPr>
            <p:ph type="title"/>
          </p:nvPr>
        </p:nvSpPr>
        <p:spPr/>
        <p:txBody>
          <a:bodyPr/>
          <a:lstStyle/>
          <a:p>
            <a:r>
              <a:rPr lang="en-GB" dirty="0"/>
              <a:t>The middle aged adults, 40-60 years old:</a:t>
            </a:r>
            <a:endParaRPr lang="es-ES" dirty="0"/>
          </a:p>
        </p:txBody>
      </p:sp>
      <p:sp>
        <p:nvSpPr>
          <p:cNvPr id="3" name="Content Placeholder 2">
            <a:extLst>
              <a:ext uri="{FF2B5EF4-FFF2-40B4-BE49-F238E27FC236}">
                <a16:creationId xmlns:a16="http://schemas.microsoft.com/office/drawing/2014/main" id="{27079E71-0A8A-41B1-BD52-75413156C0FA}"/>
              </a:ext>
            </a:extLst>
          </p:cNvPr>
          <p:cNvSpPr>
            <a:spLocks noGrp="1"/>
          </p:cNvSpPr>
          <p:nvPr>
            <p:ph idx="1"/>
          </p:nvPr>
        </p:nvSpPr>
        <p:spPr/>
        <p:txBody>
          <a:bodyPr/>
          <a:lstStyle/>
          <a:p>
            <a:pPr>
              <a:buFont typeface="Wingdings" panose="05000000000000000000" pitchFamily="2" charset="2"/>
              <a:buChar char="Ø"/>
            </a:pPr>
            <a:r>
              <a:rPr lang="en-GB" dirty="0"/>
              <a:t>Middle aged adults, similar to young adults, can be badly impacted by the sudden loss of a loved one during a disaster or crisis event. </a:t>
            </a:r>
          </a:p>
          <a:p>
            <a:pPr>
              <a:buFont typeface="Wingdings" panose="05000000000000000000" pitchFamily="2" charset="2"/>
              <a:buChar char="Ø"/>
            </a:pPr>
            <a:r>
              <a:rPr lang="en-GB" dirty="0"/>
              <a:t>They might grieve the loss of their children and potential future grandchildren.</a:t>
            </a:r>
          </a:p>
          <a:p>
            <a:pPr>
              <a:buFont typeface="Wingdings" panose="05000000000000000000" pitchFamily="2" charset="2"/>
              <a:buChar char="Ø"/>
            </a:pPr>
            <a:r>
              <a:rPr lang="en-GB" dirty="0"/>
              <a:t>They might feel guilty for not having been able to protect their children. </a:t>
            </a:r>
          </a:p>
          <a:p>
            <a:pPr>
              <a:buFont typeface="Wingdings" panose="05000000000000000000" pitchFamily="2" charset="2"/>
              <a:buChar char="Ø"/>
            </a:pPr>
            <a:r>
              <a:rPr lang="en-GB" dirty="0"/>
              <a:t>Losing a spouse or partner during a disaster or crisis event can leave middle aged adults with (often unfamiliar) responsibilities and roles, experiencing financial hardship, and/or dealing with grieving children.</a:t>
            </a:r>
          </a:p>
          <a:p>
            <a:pPr>
              <a:buFont typeface="Wingdings" panose="05000000000000000000" pitchFamily="2" charset="2"/>
              <a:buChar char="Ø"/>
            </a:pPr>
            <a:r>
              <a:rPr lang="en-GB" dirty="0"/>
              <a:t> Middle aged adults might grieve about future plans for retiring together.</a:t>
            </a:r>
            <a:endParaRPr lang="es-ES" dirty="0"/>
          </a:p>
        </p:txBody>
      </p:sp>
    </p:spTree>
    <p:extLst>
      <p:ext uri="{BB962C8B-B14F-4D97-AF65-F5344CB8AC3E}">
        <p14:creationId xmlns:p14="http://schemas.microsoft.com/office/powerpoint/2010/main" val="1039116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697C8-C836-45B9-BB19-12B31419F8C0}"/>
              </a:ext>
            </a:extLst>
          </p:cNvPr>
          <p:cNvSpPr>
            <a:spLocks noGrp="1"/>
          </p:cNvSpPr>
          <p:nvPr>
            <p:ph type="title"/>
          </p:nvPr>
        </p:nvSpPr>
        <p:spPr/>
        <p:txBody>
          <a:bodyPr/>
          <a:lstStyle/>
          <a:p>
            <a:r>
              <a:rPr lang="en-GB" dirty="0"/>
              <a:t>The Elderly (60+)</a:t>
            </a:r>
            <a:endParaRPr lang="es-ES" dirty="0"/>
          </a:p>
        </p:txBody>
      </p:sp>
      <p:sp>
        <p:nvSpPr>
          <p:cNvPr id="3" name="Content Placeholder 2">
            <a:extLst>
              <a:ext uri="{FF2B5EF4-FFF2-40B4-BE49-F238E27FC236}">
                <a16:creationId xmlns:a16="http://schemas.microsoft.com/office/drawing/2014/main" id="{A66A72F5-8266-453D-8FAE-31BF97FA848E}"/>
              </a:ext>
            </a:extLst>
          </p:cNvPr>
          <p:cNvSpPr>
            <a:spLocks noGrp="1"/>
          </p:cNvSpPr>
          <p:nvPr>
            <p:ph idx="1"/>
          </p:nvPr>
        </p:nvSpPr>
        <p:spPr/>
        <p:txBody>
          <a:bodyPr/>
          <a:lstStyle/>
          <a:p>
            <a:pPr>
              <a:buFont typeface="Wingdings" panose="05000000000000000000" pitchFamily="2" charset="2"/>
              <a:buChar char="Ø"/>
            </a:pPr>
            <a:r>
              <a:rPr lang="en-GB" dirty="0"/>
              <a:t>Elderly adults, often have experienced multiple losses, such as jobs, health, independence, social roles, familiar living surroundings, and loved ones.</a:t>
            </a:r>
          </a:p>
          <a:p>
            <a:pPr>
              <a:buFont typeface="Wingdings" panose="05000000000000000000" pitchFamily="2" charset="2"/>
              <a:buChar char="Ø"/>
            </a:pPr>
            <a:r>
              <a:rPr lang="en-GB" dirty="0"/>
              <a:t>Although loss is often expected during this age, unexpected losses of children and/or spouses or partners during a disaster or crisis event can be detrimental, since children are often also caregivers. </a:t>
            </a:r>
          </a:p>
          <a:p>
            <a:pPr>
              <a:buFont typeface="Wingdings" panose="05000000000000000000" pitchFamily="2" charset="2"/>
              <a:buChar char="Ø"/>
            </a:pPr>
            <a:r>
              <a:rPr lang="en-GB" dirty="0"/>
              <a:t>Loss of a spouse or partner might result in feeling more dependent on others.</a:t>
            </a:r>
          </a:p>
          <a:p>
            <a:pPr>
              <a:buFont typeface="Wingdings" panose="05000000000000000000" pitchFamily="2" charset="2"/>
              <a:buChar char="Ø"/>
            </a:pPr>
            <a:r>
              <a:rPr lang="en-GB" dirty="0"/>
              <a:t>Often the elderly adult lacks the social support needed, which can be detrimental during this time.</a:t>
            </a:r>
            <a:endParaRPr lang="es-ES" dirty="0"/>
          </a:p>
        </p:txBody>
      </p:sp>
    </p:spTree>
    <p:extLst>
      <p:ext uri="{BB962C8B-B14F-4D97-AF65-F5344CB8AC3E}">
        <p14:creationId xmlns:p14="http://schemas.microsoft.com/office/powerpoint/2010/main" val="15541055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15A68-9A76-452D-ABCB-9C5981A03D83}"/>
              </a:ext>
            </a:extLst>
          </p:cNvPr>
          <p:cNvSpPr>
            <a:spLocks noGrp="1"/>
          </p:cNvSpPr>
          <p:nvPr>
            <p:ph type="title"/>
          </p:nvPr>
        </p:nvSpPr>
        <p:spPr/>
        <p:txBody>
          <a:bodyPr/>
          <a:lstStyle/>
          <a:p>
            <a:r>
              <a:rPr lang="en-GB" dirty="0"/>
              <a:t>Watch this video</a:t>
            </a:r>
            <a:endParaRPr lang="es-ES" dirty="0"/>
          </a:p>
        </p:txBody>
      </p:sp>
      <p:sp>
        <p:nvSpPr>
          <p:cNvPr id="3" name="Content Placeholder 2">
            <a:extLst>
              <a:ext uri="{FF2B5EF4-FFF2-40B4-BE49-F238E27FC236}">
                <a16:creationId xmlns:a16="http://schemas.microsoft.com/office/drawing/2014/main" id="{261F7DFB-DF93-4AE1-AFC1-42A639F21F50}"/>
              </a:ext>
            </a:extLst>
          </p:cNvPr>
          <p:cNvSpPr>
            <a:spLocks noGrp="1"/>
          </p:cNvSpPr>
          <p:nvPr>
            <p:ph idx="1"/>
          </p:nvPr>
        </p:nvSpPr>
        <p:spPr/>
        <p:txBody>
          <a:bodyPr/>
          <a:lstStyle/>
          <a:p>
            <a:r>
              <a:rPr lang="es-ES" dirty="0">
                <a:hlinkClick r:id="rId2"/>
              </a:rPr>
              <a:t>https://www.youtube.com/watch?v=n4n1hKvT2CM</a:t>
            </a:r>
            <a:endParaRPr lang="es-ES" dirty="0"/>
          </a:p>
        </p:txBody>
      </p:sp>
    </p:spTree>
    <p:extLst>
      <p:ext uri="{BB962C8B-B14F-4D97-AF65-F5344CB8AC3E}">
        <p14:creationId xmlns:p14="http://schemas.microsoft.com/office/powerpoint/2010/main" val="29229044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29CFD-0E27-444C-ADE5-D275864D457B}"/>
              </a:ext>
            </a:extLst>
          </p:cNvPr>
          <p:cNvSpPr>
            <a:spLocks noGrp="1"/>
          </p:cNvSpPr>
          <p:nvPr>
            <p:ph type="title"/>
          </p:nvPr>
        </p:nvSpPr>
        <p:spPr/>
        <p:txBody>
          <a:bodyPr/>
          <a:lstStyle/>
          <a:p>
            <a:r>
              <a:rPr lang="en-GB" dirty="0"/>
              <a:t>How to Cope with Grief</a:t>
            </a:r>
            <a:endParaRPr lang="es-ES" dirty="0"/>
          </a:p>
        </p:txBody>
      </p:sp>
      <p:sp>
        <p:nvSpPr>
          <p:cNvPr id="3" name="Content Placeholder 2">
            <a:extLst>
              <a:ext uri="{FF2B5EF4-FFF2-40B4-BE49-F238E27FC236}">
                <a16:creationId xmlns:a16="http://schemas.microsoft.com/office/drawing/2014/main" id="{C06C0D30-56C8-403E-A4C9-29AF89B347D6}"/>
              </a:ext>
            </a:extLst>
          </p:cNvPr>
          <p:cNvSpPr>
            <a:spLocks noGrp="1"/>
          </p:cNvSpPr>
          <p:nvPr>
            <p:ph idx="1"/>
          </p:nvPr>
        </p:nvSpPr>
        <p:spPr/>
        <p:txBody>
          <a:bodyPr/>
          <a:lstStyle/>
          <a:p>
            <a:pPr>
              <a:buFont typeface="Wingdings" panose="05000000000000000000" pitchFamily="2" charset="2"/>
              <a:buChar char="Ø"/>
            </a:pPr>
            <a:r>
              <a:rPr lang="en-GB" dirty="0"/>
              <a:t>Some ways of coping with grief are helpful, like talking to others, writing in a journal, and so forth. </a:t>
            </a:r>
          </a:p>
          <a:p>
            <a:pPr>
              <a:buFont typeface="Wingdings" panose="05000000000000000000" pitchFamily="2" charset="2"/>
              <a:buChar char="Ø"/>
            </a:pPr>
            <a:r>
              <a:rPr lang="en-GB" dirty="0"/>
              <a:t>Others may be hurtful or destructive to the healing process, like substance abuse or isolation. </a:t>
            </a:r>
          </a:p>
          <a:p>
            <a:pPr>
              <a:buFont typeface="Wingdings" panose="05000000000000000000" pitchFamily="2" charset="2"/>
              <a:buChar char="Ø"/>
            </a:pPr>
            <a:r>
              <a:rPr lang="en-GB" dirty="0"/>
              <a:t>Healthy coping skills are important in resolving a loss. They cannot take away our feelings of loss. They can, however, help to move forward in the healing process.</a:t>
            </a:r>
            <a:endParaRPr lang="es-ES" dirty="0"/>
          </a:p>
        </p:txBody>
      </p:sp>
    </p:spTree>
    <p:extLst>
      <p:ext uri="{BB962C8B-B14F-4D97-AF65-F5344CB8AC3E}">
        <p14:creationId xmlns:p14="http://schemas.microsoft.com/office/powerpoint/2010/main" val="15946250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31D3F-4D00-4C09-BB55-9426F6C84E8D}"/>
              </a:ext>
            </a:extLst>
          </p:cNvPr>
          <p:cNvSpPr>
            <a:spLocks noGrp="1"/>
          </p:cNvSpPr>
          <p:nvPr>
            <p:ph type="title"/>
          </p:nvPr>
        </p:nvSpPr>
        <p:spPr/>
        <p:txBody>
          <a:bodyPr/>
          <a:lstStyle/>
          <a:p>
            <a:r>
              <a:rPr lang="en-GB" dirty="0"/>
              <a:t>How can you support someone during their grieving process?</a:t>
            </a:r>
            <a:endParaRPr lang="es-ES" dirty="0"/>
          </a:p>
        </p:txBody>
      </p:sp>
      <p:sp>
        <p:nvSpPr>
          <p:cNvPr id="3" name="Content Placeholder 2">
            <a:extLst>
              <a:ext uri="{FF2B5EF4-FFF2-40B4-BE49-F238E27FC236}">
                <a16:creationId xmlns:a16="http://schemas.microsoft.com/office/drawing/2014/main" id="{4A5C28C6-F6DD-4295-B52B-986223554736}"/>
              </a:ext>
            </a:extLst>
          </p:cNvPr>
          <p:cNvSpPr>
            <a:spLocks noGrp="1"/>
          </p:cNvSpPr>
          <p:nvPr>
            <p:ph idx="1"/>
          </p:nvPr>
        </p:nvSpPr>
        <p:spPr>
          <a:xfrm>
            <a:off x="2933700" y="2234153"/>
            <a:ext cx="8770571" cy="4402317"/>
          </a:xfrm>
        </p:spPr>
        <p:txBody>
          <a:bodyPr>
            <a:normAutofit lnSpcReduction="10000"/>
          </a:bodyPr>
          <a:lstStyle/>
          <a:p>
            <a:pPr>
              <a:buFont typeface="Wingdings" panose="05000000000000000000" pitchFamily="2" charset="2"/>
              <a:buChar char="Ø"/>
            </a:pPr>
            <a:r>
              <a:rPr lang="en-GB" dirty="0"/>
              <a:t>Be a good listener </a:t>
            </a:r>
          </a:p>
          <a:p>
            <a:pPr>
              <a:buFont typeface="Wingdings" panose="05000000000000000000" pitchFamily="2" charset="2"/>
              <a:buChar char="Ø"/>
            </a:pPr>
            <a:r>
              <a:rPr lang="en-GB" dirty="0"/>
              <a:t>Ask about their feelings </a:t>
            </a:r>
          </a:p>
          <a:p>
            <a:pPr>
              <a:buFont typeface="Wingdings" panose="05000000000000000000" pitchFamily="2" charset="2"/>
              <a:buChar char="Ø"/>
            </a:pPr>
            <a:r>
              <a:rPr lang="en-GB" dirty="0"/>
              <a:t>Sit with them </a:t>
            </a:r>
          </a:p>
          <a:p>
            <a:pPr>
              <a:buFont typeface="Wingdings" panose="05000000000000000000" pitchFamily="2" charset="2"/>
              <a:buChar char="Ø"/>
            </a:pPr>
            <a:r>
              <a:rPr lang="en-GB" dirty="0"/>
              <a:t>Share your feelings </a:t>
            </a:r>
          </a:p>
          <a:p>
            <a:pPr>
              <a:buFont typeface="Wingdings" panose="05000000000000000000" pitchFamily="2" charset="2"/>
              <a:buChar char="Ø"/>
            </a:pPr>
            <a:r>
              <a:rPr lang="en-GB" dirty="0"/>
              <a:t>Ask about their loss </a:t>
            </a:r>
          </a:p>
          <a:p>
            <a:pPr>
              <a:buFont typeface="Wingdings" panose="05000000000000000000" pitchFamily="2" charset="2"/>
              <a:buChar char="Ø"/>
            </a:pPr>
            <a:r>
              <a:rPr lang="en-GB" dirty="0"/>
              <a:t>Make telephone calls </a:t>
            </a:r>
          </a:p>
          <a:p>
            <a:pPr>
              <a:buFont typeface="Wingdings" panose="05000000000000000000" pitchFamily="2" charset="2"/>
              <a:buChar char="Ø"/>
            </a:pPr>
            <a:r>
              <a:rPr lang="en-GB" dirty="0"/>
              <a:t>Acknowledge the pain </a:t>
            </a:r>
          </a:p>
          <a:p>
            <a:pPr>
              <a:buFont typeface="Wingdings" panose="05000000000000000000" pitchFamily="2" charset="2"/>
              <a:buChar char="Ø"/>
            </a:pPr>
            <a:r>
              <a:rPr lang="en-GB" dirty="0"/>
              <a:t>Let them feel sad </a:t>
            </a:r>
          </a:p>
          <a:p>
            <a:pPr>
              <a:buFont typeface="Wingdings" panose="05000000000000000000" pitchFamily="2" charset="2"/>
              <a:buChar char="Ø"/>
            </a:pPr>
            <a:r>
              <a:rPr lang="en-GB" dirty="0"/>
              <a:t>Be available when we can </a:t>
            </a:r>
          </a:p>
          <a:p>
            <a:pPr>
              <a:buFont typeface="Wingdings" panose="05000000000000000000" pitchFamily="2" charset="2"/>
              <a:buChar char="Ø"/>
            </a:pPr>
            <a:r>
              <a:rPr lang="en-GB" dirty="0"/>
              <a:t>Do not minimize grief (why not?)</a:t>
            </a:r>
            <a:endParaRPr lang="es-ES" dirty="0"/>
          </a:p>
        </p:txBody>
      </p:sp>
    </p:spTree>
    <p:extLst>
      <p:ext uri="{BB962C8B-B14F-4D97-AF65-F5344CB8AC3E}">
        <p14:creationId xmlns:p14="http://schemas.microsoft.com/office/powerpoint/2010/main" val="1865774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54421-FD34-458C-B2D2-1B38409307D3}"/>
              </a:ext>
            </a:extLst>
          </p:cNvPr>
          <p:cNvSpPr>
            <a:spLocks noGrp="1"/>
          </p:cNvSpPr>
          <p:nvPr>
            <p:ph type="title"/>
          </p:nvPr>
        </p:nvSpPr>
        <p:spPr/>
        <p:txBody>
          <a:bodyPr>
            <a:normAutofit fontScale="90000"/>
          </a:bodyPr>
          <a:lstStyle/>
          <a:p>
            <a:r>
              <a:rPr lang="en-GB" sz="4000" dirty="0"/>
              <a:t>What are some strategies to cope with grief after the loss of a loved one?</a:t>
            </a:r>
            <a:br>
              <a:rPr lang="en-GB" dirty="0"/>
            </a:br>
            <a:endParaRPr lang="es-ES" dirty="0"/>
          </a:p>
        </p:txBody>
      </p:sp>
      <p:sp>
        <p:nvSpPr>
          <p:cNvPr id="3" name="Content Placeholder 2">
            <a:extLst>
              <a:ext uri="{FF2B5EF4-FFF2-40B4-BE49-F238E27FC236}">
                <a16:creationId xmlns:a16="http://schemas.microsoft.com/office/drawing/2014/main" id="{FFED2D4B-0F99-42EE-93F9-6C745EA014B5}"/>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s-ES" sz="2400" b="1" dirty="0" err="1"/>
              <a:t>Self-expression</a:t>
            </a:r>
            <a:r>
              <a:rPr lang="es-ES" sz="2400" b="1" dirty="0"/>
              <a:t> </a:t>
            </a:r>
          </a:p>
          <a:p>
            <a:pPr>
              <a:buFont typeface="Wingdings" panose="05000000000000000000" pitchFamily="2" charset="2"/>
              <a:buChar char="Ø"/>
            </a:pPr>
            <a:r>
              <a:rPr lang="es-ES" sz="2400" b="1" dirty="0"/>
              <a:t>Physical </a:t>
            </a:r>
            <a:r>
              <a:rPr lang="es-ES" sz="2400" b="1" dirty="0" err="1"/>
              <a:t>self-care</a:t>
            </a:r>
            <a:r>
              <a:rPr lang="es-ES" sz="2400" b="1" dirty="0"/>
              <a:t> </a:t>
            </a:r>
          </a:p>
          <a:p>
            <a:pPr>
              <a:buFont typeface="Wingdings" panose="05000000000000000000" pitchFamily="2" charset="2"/>
              <a:buChar char="Ø"/>
            </a:pPr>
            <a:r>
              <a:rPr lang="es-ES" sz="2400" b="1" dirty="0" err="1"/>
              <a:t>Emotional</a:t>
            </a:r>
            <a:r>
              <a:rPr lang="es-ES" sz="2400" b="1" dirty="0"/>
              <a:t> </a:t>
            </a:r>
            <a:r>
              <a:rPr lang="es-ES" sz="2400" b="1" dirty="0" err="1"/>
              <a:t>self-care</a:t>
            </a:r>
            <a:r>
              <a:rPr lang="es-ES" sz="2400" b="1" dirty="0"/>
              <a:t> </a:t>
            </a:r>
          </a:p>
          <a:p>
            <a:pPr>
              <a:buFont typeface="Wingdings" panose="05000000000000000000" pitchFamily="2" charset="2"/>
              <a:buChar char="Ø"/>
            </a:pPr>
            <a:r>
              <a:rPr lang="es-ES" sz="2400" b="1" dirty="0"/>
              <a:t>Good social </a:t>
            </a:r>
            <a:r>
              <a:rPr lang="es-ES" sz="2400" b="1" dirty="0" err="1"/>
              <a:t>support</a:t>
            </a:r>
            <a:r>
              <a:rPr lang="es-ES" sz="2400" b="1" dirty="0"/>
              <a:t> </a:t>
            </a:r>
          </a:p>
          <a:p>
            <a:pPr>
              <a:buFont typeface="Wingdings" panose="05000000000000000000" pitchFamily="2" charset="2"/>
              <a:buChar char="Ø"/>
            </a:pPr>
            <a:r>
              <a:rPr lang="es-ES" sz="2400" b="1" dirty="0" err="1"/>
              <a:t>Emotional</a:t>
            </a:r>
            <a:r>
              <a:rPr lang="es-ES" sz="2400" b="1" dirty="0"/>
              <a:t> </a:t>
            </a:r>
            <a:r>
              <a:rPr lang="es-ES" sz="2400" b="1" dirty="0" err="1"/>
              <a:t>discharge</a:t>
            </a:r>
            <a:r>
              <a:rPr lang="es-ES" sz="2400" b="1" dirty="0"/>
              <a:t> </a:t>
            </a:r>
          </a:p>
          <a:p>
            <a:pPr>
              <a:buFont typeface="Wingdings" panose="05000000000000000000" pitchFamily="2" charset="2"/>
              <a:buChar char="Ø"/>
            </a:pPr>
            <a:r>
              <a:rPr lang="es-ES" sz="2400" b="1" dirty="0" err="1"/>
              <a:t>Seeking</a:t>
            </a:r>
            <a:r>
              <a:rPr lang="es-ES" sz="2400" b="1" dirty="0"/>
              <a:t> social </a:t>
            </a:r>
            <a:r>
              <a:rPr lang="es-ES" sz="2400" b="1" dirty="0" err="1"/>
              <a:t>support</a:t>
            </a:r>
            <a:r>
              <a:rPr lang="es-ES" sz="2400" b="1" dirty="0"/>
              <a:t> </a:t>
            </a:r>
          </a:p>
          <a:p>
            <a:pPr>
              <a:buFont typeface="Wingdings" panose="05000000000000000000" pitchFamily="2" charset="2"/>
              <a:buChar char="Ø"/>
            </a:pPr>
            <a:r>
              <a:rPr lang="es-ES" sz="2400" b="1" dirty="0" err="1"/>
              <a:t>Cognitive</a:t>
            </a:r>
            <a:r>
              <a:rPr lang="es-ES" sz="2400" b="1" dirty="0"/>
              <a:t> </a:t>
            </a:r>
            <a:r>
              <a:rPr lang="es-ES" sz="2400" b="1" dirty="0" err="1"/>
              <a:t>redefinition</a:t>
            </a:r>
            <a:r>
              <a:rPr lang="es-ES" sz="2400" b="1" dirty="0"/>
              <a:t> </a:t>
            </a:r>
          </a:p>
          <a:p>
            <a:pPr>
              <a:buFont typeface="Wingdings" panose="05000000000000000000" pitchFamily="2" charset="2"/>
              <a:buChar char="Ø"/>
            </a:pPr>
            <a:r>
              <a:rPr lang="es-ES" sz="2400" b="1" dirty="0"/>
              <a:t>Defense </a:t>
            </a:r>
            <a:r>
              <a:rPr lang="es-ES" sz="2400" b="1" dirty="0" err="1"/>
              <a:t>mechanism</a:t>
            </a:r>
            <a:endParaRPr lang="es-ES" sz="2400" b="1" dirty="0"/>
          </a:p>
        </p:txBody>
      </p:sp>
    </p:spTree>
    <p:extLst>
      <p:ext uri="{BB962C8B-B14F-4D97-AF65-F5344CB8AC3E}">
        <p14:creationId xmlns:p14="http://schemas.microsoft.com/office/powerpoint/2010/main" val="5759610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B3C7A-AA51-4D4D-9D3B-26BC7AF87A64}"/>
              </a:ext>
            </a:extLst>
          </p:cNvPr>
          <p:cNvSpPr>
            <a:spLocks noGrp="1"/>
          </p:cNvSpPr>
          <p:nvPr>
            <p:ph type="title"/>
          </p:nvPr>
        </p:nvSpPr>
        <p:spPr/>
        <p:txBody>
          <a:bodyPr/>
          <a:lstStyle/>
          <a:p>
            <a:r>
              <a:rPr lang="en-GB" dirty="0"/>
              <a:t>Overview on coping with grief/loss strategies:</a:t>
            </a:r>
            <a:endParaRPr lang="es-ES" dirty="0"/>
          </a:p>
        </p:txBody>
      </p:sp>
      <p:sp>
        <p:nvSpPr>
          <p:cNvPr id="3" name="Content Placeholder 2">
            <a:extLst>
              <a:ext uri="{FF2B5EF4-FFF2-40B4-BE49-F238E27FC236}">
                <a16:creationId xmlns:a16="http://schemas.microsoft.com/office/drawing/2014/main" id="{CA15E09B-0104-4F65-81AD-B3585C4AE9CD}"/>
              </a:ext>
            </a:extLst>
          </p:cNvPr>
          <p:cNvSpPr>
            <a:spLocks noGrp="1"/>
          </p:cNvSpPr>
          <p:nvPr>
            <p:ph idx="1"/>
          </p:nvPr>
        </p:nvSpPr>
        <p:spPr/>
        <p:txBody>
          <a:bodyPr>
            <a:normAutofit fontScale="85000" lnSpcReduction="20000"/>
          </a:bodyPr>
          <a:lstStyle/>
          <a:p>
            <a:pPr>
              <a:buFont typeface="Wingdings" panose="05000000000000000000" pitchFamily="2" charset="2"/>
              <a:buChar char="Ø"/>
            </a:pPr>
            <a:r>
              <a:rPr lang="es-ES" b="1" dirty="0" err="1"/>
              <a:t>Seek</a:t>
            </a:r>
            <a:r>
              <a:rPr lang="es-ES" b="1" dirty="0"/>
              <a:t> </a:t>
            </a:r>
            <a:r>
              <a:rPr lang="es-ES" b="1" dirty="0" err="1"/>
              <a:t>counseling</a:t>
            </a:r>
            <a:r>
              <a:rPr lang="es-ES" b="1" dirty="0"/>
              <a:t> </a:t>
            </a:r>
          </a:p>
          <a:p>
            <a:pPr>
              <a:buFont typeface="Wingdings" panose="05000000000000000000" pitchFamily="2" charset="2"/>
              <a:buChar char="Ø"/>
            </a:pPr>
            <a:r>
              <a:rPr lang="es-ES" b="1" dirty="0" err="1"/>
              <a:t>Engage</a:t>
            </a:r>
            <a:r>
              <a:rPr lang="es-ES" b="1" dirty="0"/>
              <a:t> in social </a:t>
            </a:r>
            <a:r>
              <a:rPr lang="es-ES" b="1" dirty="0" err="1"/>
              <a:t>activities</a:t>
            </a:r>
            <a:r>
              <a:rPr lang="es-ES" b="1" dirty="0"/>
              <a:t> </a:t>
            </a:r>
          </a:p>
          <a:p>
            <a:pPr>
              <a:buFont typeface="Wingdings" panose="05000000000000000000" pitchFamily="2" charset="2"/>
              <a:buChar char="Ø"/>
            </a:pPr>
            <a:r>
              <a:rPr lang="es-ES" b="1" dirty="0" err="1"/>
              <a:t>Exercise</a:t>
            </a:r>
            <a:r>
              <a:rPr lang="es-ES" b="1" dirty="0"/>
              <a:t> </a:t>
            </a:r>
          </a:p>
          <a:p>
            <a:pPr>
              <a:buFont typeface="Wingdings" panose="05000000000000000000" pitchFamily="2" charset="2"/>
              <a:buChar char="Ø"/>
            </a:pPr>
            <a:r>
              <a:rPr lang="es-ES" b="1" dirty="0"/>
              <a:t>Good </a:t>
            </a:r>
            <a:r>
              <a:rPr lang="es-ES" b="1" dirty="0" err="1"/>
              <a:t>nutrition</a:t>
            </a:r>
            <a:r>
              <a:rPr lang="es-ES" b="1" dirty="0"/>
              <a:t> </a:t>
            </a:r>
          </a:p>
          <a:p>
            <a:pPr>
              <a:buFont typeface="Wingdings" panose="05000000000000000000" pitchFamily="2" charset="2"/>
              <a:buChar char="Ø"/>
            </a:pPr>
            <a:r>
              <a:rPr lang="es-ES" b="1" dirty="0" err="1"/>
              <a:t>Seek</a:t>
            </a:r>
            <a:r>
              <a:rPr lang="es-ES" b="1" dirty="0"/>
              <a:t> spiritual </a:t>
            </a:r>
            <a:r>
              <a:rPr lang="es-ES" b="1" dirty="0" err="1"/>
              <a:t>support</a:t>
            </a:r>
            <a:r>
              <a:rPr lang="es-ES" b="1" dirty="0"/>
              <a:t> </a:t>
            </a:r>
          </a:p>
          <a:p>
            <a:pPr>
              <a:buFont typeface="Wingdings" panose="05000000000000000000" pitchFamily="2" charset="2"/>
              <a:buChar char="Ø"/>
            </a:pPr>
            <a:r>
              <a:rPr lang="es-ES" b="1" dirty="0" err="1"/>
              <a:t>Take</a:t>
            </a:r>
            <a:r>
              <a:rPr lang="es-ES" b="1" dirty="0"/>
              <a:t> time </a:t>
            </a:r>
            <a:r>
              <a:rPr lang="es-ES" b="1" dirty="0" err="1"/>
              <a:t>to</a:t>
            </a:r>
            <a:r>
              <a:rPr lang="es-ES" b="1" dirty="0"/>
              <a:t> relax </a:t>
            </a:r>
          </a:p>
          <a:p>
            <a:pPr>
              <a:buFont typeface="Wingdings" panose="05000000000000000000" pitchFamily="2" charset="2"/>
              <a:buChar char="Ø"/>
            </a:pPr>
            <a:r>
              <a:rPr lang="es-ES" b="1" dirty="0" err="1"/>
              <a:t>Join</a:t>
            </a:r>
            <a:r>
              <a:rPr lang="es-ES" b="1" dirty="0"/>
              <a:t> a </a:t>
            </a:r>
            <a:r>
              <a:rPr lang="es-ES" b="1" dirty="0" err="1"/>
              <a:t>support</a:t>
            </a:r>
            <a:r>
              <a:rPr lang="es-ES" b="1" dirty="0"/>
              <a:t> </a:t>
            </a:r>
            <a:r>
              <a:rPr lang="es-ES" b="1" dirty="0" err="1"/>
              <a:t>group</a:t>
            </a:r>
            <a:r>
              <a:rPr lang="es-ES" b="1" dirty="0"/>
              <a:t> </a:t>
            </a:r>
          </a:p>
          <a:p>
            <a:pPr>
              <a:buFont typeface="Wingdings" panose="05000000000000000000" pitchFamily="2" charset="2"/>
              <a:buChar char="Ø"/>
            </a:pPr>
            <a:r>
              <a:rPr lang="es-ES" b="1" dirty="0"/>
              <a:t>Listen </a:t>
            </a:r>
            <a:r>
              <a:rPr lang="es-ES" b="1" dirty="0" err="1"/>
              <a:t>to</a:t>
            </a:r>
            <a:r>
              <a:rPr lang="es-ES" b="1" dirty="0"/>
              <a:t> music </a:t>
            </a:r>
          </a:p>
          <a:p>
            <a:pPr>
              <a:buFont typeface="Wingdings" panose="05000000000000000000" pitchFamily="2" charset="2"/>
              <a:buChar char="Ø"/>
            </a:pPr>
            <a:r>
              <a:rPr lang="es-ES" b="1" dirty="0"/>
              <a:t>Be </a:t>
            </a:r>
            <a:r>
              <a:rPr lang="es-ES" b="1" dirty="0" err="1"/>
              <a:t>patient</a:t>
            </a:r>
            <a:r>
              <a:rPr lang="es-ES" b="1" dirty="0"/>
              <a:t> </a:t>
            </a:r>
          </a:p>
          <a:p>
            <a:pPr>
              <a:buFont typeface="Wingdings" panose="05000000000000000000" pitchFamily="2" charset="2"/>
              <a:buChar char="Ø"/>
            </a:pPr>
            <a:r>
              <a:rPr lang="es-ES" b="1" dirty="0" err="1"/>
              <a:t>Let</a:t>
            </a:r>
            <a:r>
              <a:rPr lang="es-ES" b="1" dirty="0"/>
              <a:t> </a:t>
            </a:r>
            <a:r>
              <a:rPr lang="es-ES" b="1" dirty="0" err="1"/>
              <a:t>yourself</a:t>
            </a:r>
            <a:r>
              <a:rPr lang="es-ES" b="1" dirty="0"/>
              <a:t> </a:t>
            </a:r>
            <a:r>
              <a:rPr lang="es-ES" b="1" dirty="0" err="1"/>
              <a:t>feel</a:t>
            </a:r>
            <a:r>
              <a:rPr lang="es-ES" b="1" dirty="0"/>
              <a:t> </a:t>
            </a:r>
            <a:r>
              <a:rPr lang="es-ES" b="1" dirty="0" err="1"/>
              <a:t>grief</a:t>
            </a:r>
            <a:r>
              <a:rPr lang="es-ES" b="1" dirty="0"/>
              <a:t>- </a:t>
            </a:r>
            <a:r>
              <a:rPr lang="es-ES" b="1" dirty="0" err="1"/>
              <a:t>don’t</a:t>
            </a:r>
            <a:r>
              <a:rPr lang="es-ES" b="1" dirty="0"/>
              <a:t> </a:t>
            </a:r>
            <a:r>
              <a:rPr lang="es-ES" b="1" dirty="0" err="1"/>
              <a:t>repress</a:t>
            </a:r>
            <a:r>
              <a:rPr lang="es-ES" b="1" dirty="0"/>
              <a:t> </a:t>
            </a:r>
            <a:r>
              <a:rPr lang="es-ES" b="1" dirty="0" err="1"/>
              <a:t>your</a:t>
            </a:r>
            <a:r>
              <a:rPr lang="es-ES" b="1" dirty="0"/>
              <a:t> </a:t>
            </a:r>
            <a:r>
              <a:rPr lang="es-ES" b="1" dirty="0" err="1"/>
              <a:t>feelings</a:t>
            </a:r>
            <a:r>
              <a:rPr lang="es-ES" b="1" dirty="0"/>
              <a:t>.</a:t>
            </a:r>
          </a:p>
        </p:txBody>
      </p:sp>
    </p:spTree>
    <p:extLst>
      <p:ext uri="{BB962C8B-B14F-4D97-AF65-F5344CB8AC3E}">
        <p14:creationId xmlns:p14="http://schemas.microsoft.com/office/powerpoint/2010/main" val="3965369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82B4-8CBD-4580-9A68-9ED27E41D7BC}"/>
              </a:ext>
            </a:extLst>
          </p:cNvPr>
          <p:cNvSpPr>
            <a:spLocks noGrp="1"/>
          </p:cNvSpPr>
          <p:nvPr>
            <p:ph type="title"/>
          </p:nvPr>
        </p:nvSpPr>
        <p:spPr>
          <a:xfrm rot="10800000" flipV="1">
            <a:off x="2933699" y="100668"/>
            <a:ext cx="8770571" cy="667428"/>
          </a:xfrm>
        </p:spPr>
        <p:txBody>
          <a:bodyPr>
            <a:normAutofit fontScale="90000"/>
          </a:bodyPr>
          <a:lstStyle/>
          <a:p>
            <a:r>
              <a:rPr lang="en-GB" dirty="0"/>
              <a:t>References/additional readings</a:t>
            </a:r>
            <a:endParaRPr lang="es-ES" dirty="0"/>
          </a:p>
        </p:txBody>
      </p:sp>
      <p:sp>
        <p:nvSpPr>
          <p:cNvPr id="3" name="Content Placeholder 2">
            <a:extLst>
              <a:ext uri="{FF2B5EF4-FFF2-40B4-BE49-F238E27FC236}">
                <a16:creationId xmlns:a16="http://schemas.microsoft.com/office/drawing/2014/main" id="{66CD41B7-4B16-4826-94E6-FE771514BB39}"/>
              </a:ext>
            </a:extLst>
          </p:cNvPr>
          <p:cNvSpPr>
            <a:spLocks noGrp="1"/>
          </p:cNvSpPr>
          <p:nvPr>
            <p:ph idx="1"/>
          </p:nvPr>
        </p:nvSpPr>
        <p:spPr>
          <a:xfrm>
            <a:off x="2933700" y="738231"/>
            <a:ext cx="8770571" cy="5803971"/>
          </a:xfrm>
        </p:spPr>
        <p:txBody>
          <a:bodyPr>
            <a:normAutofit fontScale="25000" lnSpcReduction="20000"/>
          </a:bodyPr>
          <a:lstStyle/>
          <a:p>
            <a:pPr fontAlgn="base"/>
            <a:r>
              <a:rPr lang="en-GB" sz="4800" dirty="0"/>
              <a:t>Doka, K. (2002). Disenfranchised Grief. In K. J. Doka (Ed.),</a:t>
            </a:r>
            <a:r>
              <a:rPr lang="en-GB" sz="4800" i="1" dirty="0"/>
              <a:t> Living with Grief: Loss in Later Life </a:t>
            </a:r>
            <a:r>
              <a:rPr lang="en-GB" sz="4800" dirty="0"/>
              <a:t>(pp. 159-168). Washington, D.C.: The Hospice Foundation of America.</a:t>
            </a:r>
          </a:p>
          <a:p>
            <a:pPr fontAlgn="base"/>
            <a:r>
              <a:rPr lang="en-GB" sz="4800" dirty="0"/>
              <a:t>Gilbert, K. (2007, August 26). </a:t>
            </a:r>
            <a:r>
              <a:rPr lang="en-GB" sz="4800" i="1" dirty="0"/>
              <a:t>HPER F460/F450: Ambiguous Loss and Disenfranchised Grief, unit 9 notes</a:t>
            </a:r>
            <a:r>
              <a:rPr lang="en-GB" sz="4800" dirty="0"/>
              <a:t>. Retrieved from http://www.indiana.edu/~famlygrf/units/ambiguous.html</a:t>
            </a:r>
          </a:p>
          <a:p>
            <a:pPr fontAlgn="base"/>
            <a:r>
              <a:rPr lang="en-GB" sz="4800" dirty="0" err="1"/>
              <a:t>Gire</a:t>
            </a:r>
            <a:r>
              <a:rPr lang="en-GB" sz="4800" dirty="0"/>
              <a:t>, J. (2014). How Death Imitates Life: Cultural Influences on Conceptions of Death and Dying. </a:t>
            </a:r>
            <a:r>
              <a:rPr lang="en-GB" sz="4800" i="1" dirty="0"/>
              <a:t>Online Readings in Psychology and Cultur</a:t>
            </a:r>
            <a:r>
              <a:rPr lang="en-GB" sz="4800" dirty="0"/>
              <a:t>e</a:t>
            </a:r>
            <a:r>
              <a:rPr lang="en-GB" sz="4800" i="1" dirty="0"/>
              <a:t>, 6</a:t>
            </a:r>
            <a:r>
              <a:rPr lang="en-GB" sz="4800" dirty="0"/>
              <a:t>(2). Retrieved from https://scholarworks.gvsu.edu/cgi/viewcontent.cgi?referer=https://www.google.com/&amp;httpsredir=1&amp;article=1120&amp;context=orpc</a:t>
            </a:r>
          </a:p>
          <a:p>
            <a:pPr fontAlgn="base"/>
            <a:r>
              <a:rPr lang="en-GB" sz="4800" dirty="0"/>
              <a:t>Is broken heart syndrome real? (2017, December 12). American Heart Association. Retrieved from http://www.heart.org/HEARTORG/Conditions/More/Cardiomyopathy/Is-Broken-Heart-Syndrome-Real_UCM_448547_Article.jsp#.Ww3GkUgvyM8</a:t>
            </a:r>
          </a:p>
          <a:p>
            <a:pPr fontAlgn="base"/>
            <a:r>
              <a:rPr lang="en-GB" sz="4800" dirty="0" err="1"/>
              <a:t>Kersting</a:t>
            </a:r>
            <a:r>
              <a:rPr lang="en-GB" sz="4800" dirty="0"/>
              <a:t>, K. (2004, November). A New Approach to Complicated Grief. </a:t>
            </a:r>
            <a:r>
              <a:rPr lang="en-GB" sz="4800" i="1" dirty="0"/>
              <a:t>Monitor on Psychology, 35</a:t>
            </a:r>
            <a:r>
              <a:rPr lang="en-GB" sz="4800" dirty="0"/>
              <a:t>(10). Retrieved from https://www.apa.org/monitor/nov04/grief.aspx</a:t>
            </a:r>
          </a:p>
          <a:p>
            <a:pPr fontAlgn="base"/>
            <a:r>
              <a:rPr lang="en-GB" sz="4800" dirty="0" err="1"/>
              <a:t>Klass</a:t>
            </a:r>
            <a:r>
              <a:rPr lang="en-GB" sz="4800" dirty="0"/>
              <a:t>, D., Silverman, P. R., &amp; </a:t>
            </a:r>
            <a:r>
              <a:rPr lang="en-GB" sz="4800" dirty="0" err="1"/>
              <a:t>Nickman</a:t>
            </a:r>
            <a:r>
              <a:rPr lang="en-GB" sz="4800" dirty="0"/>
              <a:t>, S. L. (1996). </a:t>
            </a:r>
            <a:r>
              <a:rPr lang="en-GB" sz="4800" i="1" dirty="0"/>
              <a:t>Continuing bonds: New understandings of grief.</a:t>
            </a:r>
            <a:r>
              <a:rPr lang="en-GB" sz="4800" dirty="0"/>
              <a:t> Philadelphia, PA: Taylor &amp; Francis.</a:t>
            </a:r>
          </a:p>
          <a:p>
            <a:pPr fontAlgn="base"/>
            <a:r>
              <a:rPr lang="en-GB" sz="4800" dirty="0"/>
              <a:t>Major Depressive Disorder and the “Bereavement Exclusion”. (n.d.) American Psychiatric Association. Retrieved from http://www.dsm5.org/Documents/Bereavement%20Exclusion%20Fact%20Sheet.pdf</a:t>
            </a:r>
          </a:p>
          <a:p>
            <a:pPr fontAlgn="base"/>
            <a:r>
              <a:rPr lang="en-GB" sz="4800" dirty="0"/>
              <a:t>Wakefield, J. C. (2013). DSM-5 grief scorecard: Assessment and outcomes of proposals to pathologize grief. </a:t>
            </a:r>
            <a:r>
              <a:rPr lang="en-GB" sz="4800" i="1" dirty="0"/>
              <a:t>World Psychiatr</a:t>
            </a:r>
            <a:r>
              <a:rPr lang="en-GB" sz="4800" dirty="0"/>
              <a:t>y. Retrieved from http://www.ncbi.nlm.nih.gov/pmc/articles/PMC3683270</a:t>
            </a:r>
          </a:p>
          <a:p>
            <a:pPr fontAlgn="base"/>
            <a:r>
              <a:rPr lang="en-GB" sz="4800" dirty="0"/>
              <a:t>Why we need to take pet loss seriously. (2018, May 22). </a:t>
            </a:r>
            <a:r>
              <a:rPr lang="en-GB" sz="4800" i="1" dirty="0"/>
              <a:t>Scientific American</a:t>
            </a:r>
            <a:r>
              <a:rPr lang="en-GB" sz="4800" dirty="0"/>
              <a:t>. Retrieved from Dishttps://www.scientificamerican.com/article/why-we-need-to-take-pet-loss-seriously</a:t>
            </a:r>
          </a:p>
          <a:p>
            <a:pPr fontAlgn="base"/>
            <a:r>
              <a:rPr lang="en-GB" sz="4800" b="0" i="0" dirty="0">
                <a:solidFill>
                  <a:srgbClr val="323232"/>
                </a:solidFill>
                <a:effectLst/>
                <a:latin typeface="Times New Roman" panose="02020603050405020304" pitchFamily="18" charset="0"/>
              </a:rPr>
              <a:t>Stroebe, S.M. (2008) </a:t>
            </a:r>
            <a:r>
              <a:rPr lang="en-GB" sz="4800" b="0" i="1" dirty="0">
                <a:solidFill>
                  <a:srgbClr val="323232"/>
                </a:solidFill>
                <a:effectLst/>
                <a:latin typeface="Times New Roman" panose="02020603050405020304" pitchFamily="18" charset="0"/>
              </a:rPr>
              <a:t>Handbook of Bereavement Research and Practice: Advances in Theory and Intervention</a:t>
            </a:r>
            <a:r>
              <a:rPr lang="en-GB" sz="4800" dirty="0">
                <a:solidFill>
                  <a:srgbClr val="323232"/>
                </a:solidFill>
                <a:latin typeface="Times New Roman" panose="02020603050405020304" pitchFamily="18" charset="0"/>
              </a:rPr>
              <a:t>.</a:t>
            </a:r>
            <a:r>
              <a:rPr lang="en-GB" sz="4800" b="0" i="0" dirty="0">
                <a:solidFill>
                  <a:srgbClr val="323232"/>
                </a:solidFill>
                <a:effectLst/>
                <a:latin typeface="Times New Roman" panose="02020603050405020304" pitchFamily="18" charset="0"/>
              </a:rPr>
              <a:t> Washington (D.C.): American psychological Association.</a:t>
            </a:r>
          </a:p>
          <a:p>
            <a:pPr fontAlgn="base"/>
            <a:r>
              <a:rPr lang="en-GB" sz="4800" b="0" i="0" dirty="0">
                <a:solidFill>
                  <a:srgbClr val="303030"/>
                </a:solidFill>
                <a:effectLst/>
                <a:latin typeface="Times New Roman" panose="02020603050405020304" pitchFamily="18" charset="0"/>
              </a:rPr>
              <a:t>Jacobs, S (1993) Pathologic Grief: Maladaptation to Loss. Washington, DC: American Psychiatric Press.</a:t>
            </a:r>
            <a:endParaRPr lang="en-GB" sz="4800" dirty="0"/>
          </a:p>
          <a:p>
            <a:endParaRPr lang="es-ES" dirty="0"/>
          </a:p>
        </p:txBody>
      </p:sp>
    </p:spTree>
    <p:extLst>
      <p:ext uri="{BB962C8B-B14F-4D97-AF65-F5344CB8AC3E}">
        <p14:creationId xmlns:p14="http://schemas.microsoft.com/office/powerpoint/2010/main" val="2340383898"/>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413</TotalTime>
  <Words>3797</Words>
  <Application>Microsoft Office PowerPoint</Application>
  <PresentationFormat>Widescreen</PresentationFormat>
  <Paragraphs>239</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Century Schoolbook</vt:lpstr>
      <vt:lpstr>Corbel</vt:lpstr>
      <vt:lpstr>Times New Roman</vt:lpstr>
      <vt:lpstr>Wingdings</vt:lpstr>
      <vt:lpstr>Feathered</vt:lpstr>
      <vt:lpstr>Grief  and  Loss </vt:lpstr>
      <vt:lpstr>Introduction:</vt:lpstr>
      <vt:lpstr>Definition:</vt:lpstr>
      <vt:lpstr>Why do we grieve?</vt:lpstr>
      <vt:lpstr>Stages of grief</vt:lpstr>
      <vt:lpstr>Stages. . . </vt:lpstr>
      <vt:lpstr>Stages. . . </vt:lpstr>
      <vt:lpstr> . . .  and</vt:lpstr>
      <vt:lpstr>DABDA Model </vt:lpstr>
      <vt:lpstr>Activity </vt:lpstr>
      <vt:lpstr>“Stage Model”</vt:lpstr>
      <vt:lpstr>PowerPoint Presentation</vt:lpstr>
      <vt:lpstr>PowerPoint Presentation</vt:lpstr>
      <vt:lpstr>PowerPoint Presentation</vt:lpstr>
      <vt:lpstr>Types of Grief</vt:lpstr>
      <vt:lpstr>Anticipatory grief</vt:lpstr>
      <vt:lpstr>Normal, “Common” Grief</vt:lpstr>
      <vt:lpstr>Complicated Grief</vt:lpstr>
      <vt:lpstr>Disenfranchised grief </vt:lpstr>
      <vt:lpstr>Common Grief Reactions</vt:lpstr>
      <vt:lpstr>Thought Patterns</vt:lpstr>
      <vt:lpstr>Physical sensations </vt:lpstr>
      <vt:lpstr>Emotions</vt:lpstr>
      <vt:lpstr>More Emotions … </vt:lpstr>
      <vt:lpstr>Behaviours </vt:lpstr>
      <vt:lpstr>Contd. . . </vt:lpstr>
      <vt:lpstr>Factors affecting grief:</vt:lpstr>
      <vt:lpstr>How long does grief usually last?</vt:lpstr>
      <vt:lpstr>How does grief affect people differently?</vt:lpstr>
      <vt:lpstr>Grief Reactions over a lifespan</vt:lpstr>
      <vt:lpstr>6-12 year-old children:</vt:lpstr>
      <vt:lpstr>The adolescent, 13-19 years old: </vt:lpstr>
      <vt:lpstr>The young adult, 20-40 years old: </vt:lpstr>
      <vt:lpstr>The middle aged adults, 40-60 years old:</vt:lpstr>
      <vt:lpstr>The Elderly (60+)</vt:lpstr>
      <vt:lpstr>Watch this video</vt:lpstr>
      <vt:lpstr>How to Cope with Grief</vt:lpstr>
      <vt:lpstr>How can you support someone during their grieving process?</vt:lpstr>
      <vt:lpstr>What are some strategies to cope with grief after the loss of a loved one? </vt:lpstr>
      <vt:lpstr>Overview on coping with grief/loss strategies:</vt:lpstr>
      <vt:lpstr>References/additional 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Grief  and  Loss</dc:title>
  <dc:creator>Qays Stetkevych</dc:creator>
  <cp:lastModifiedBy>Muhammad</cp:lastModifiedBy>
  <cp:revision>16</cp:revision>
  <dcterms:created xsi:type="dcterms:W3CDTF">2020-03-01T15:12:45Z</dcterms:created>
  <dcterms:modified xsi:type="dcterms:W3CDTF">2022-03-26T21:30:14Z</dcterms:modified>
</cp:coreProperties>
</file>