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7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8288000" cy="10287000"/>
  <p:notesSz cx="6858000" cy="9144000"/>
  <p:embeddedFontLst>
    <p:embeddedFont>
      <p:font typeface="Open Sauce" pitchFamily="2" charset="77"/>
      <p:regular r:id="rId21"/>
    </p:embeddedFont>
    <p:embeddedFont>
      <p:font typeface="Open Sauce Bold" pitchFamily="2" charset="77"/>
      <p:regular r:id="rId22"/>
      <p:bold r:id="rId23"/>
    </p:embeddedFont>
    <p:embeddedFont>
      <p:font typeface="Oswald" pitchFamily="2" charset="77"/>
      <p:regular r:id="rId24"/>
      <p:bold r:id="rId25"/>
    </p:embeddedFont>
    <p:embeddedFont>
      <p:font typeface="Oswald Bold" pitchFamily="2" charset="77"/>
      <p:regular r:id="rId26"/>
      <p:bold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5" autoAdjust="0"/>
    <p:restoredTop sz="94633" autoAdjust="0"/>
  </p:normalViewPr>
  <p:slideViewPr>
    <p:cSldViewPr>
      <p:cViewPr varScale="1">
        <p:scale>
          <a:sx n="57" d="100"/>
          <a:sy n="57" d="100"/>
        </p:scale>
        <p:origin x="824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849269" y="3701777"/>
            <a:ext cx="10589462" cy="6353677"/>
          </a:xfrm>
          <a:custGeom>
            <a:avLst/>
            <a:gdLst/>
            <a:ahLst/>
            <a:cxnLst/>
            <a:rect l="l" t="t" r="r" b="b"/>
            <a:pathLst>
              <a:path w="10589462" h="6353677">
                <a:moveTo>
                  <a:pt x="0" y="0"/>
                </a:moveTo>
                <a:lnTo>
                  <a:pt x="10589462" y="0"/>
                </a:lnTo>
                <a:lnTo>
                  <a:pt x="10589462" y="6353677"/>
                </a:lnTo>
                <a:lnTo>
                  <a:pt x="0" y="635367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-309834" y="258564"/>
            <a:ext cx="19403839" cy="3143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601"/>
              </a:lnSpc>
              <a:spcBef>
                <a:spcPct val="0"/>
              </a:spcBef>
            </a:pPr>
            <a:r>
              <a:rPr lang="en-US" sz="9000" b="1" spc="-360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ROOT CAUSES AND POLICY ISSUES IN HEALTHCARE QUALITY FAILURES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663280" y="8167836"/>
            <a:ext cx="11989332" cy="972108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defTabSz="1371600">
              <a:defRPr/>
            </a:pPr>
            <a:endParaRPr lang="en-GB" sz="3000" b="1">
              <a:solidFill>
                <a:prstClr val="white"/>
              </a:solidFill>
              <a:latin typeface="Myriad Pr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627431-D577-2548-76F2-C6EA0380FD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8288000" cy="102870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F5E8B5-846E-8ABC-5167-058A4256554D}"/>
              </a:ext>
            </a:extLst>
          </p:cNvPr>
          <p:cNvSpPr txBox="1"/>
          <p:nvPr/>
        </p:nvSpPr>
        <p:spPr>
          <a:xfrm>
            <a:off x="-952500" y="1754007"/>
            <a:ext cx="20193000" cy="63924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Case Study: 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Lucy Letby Scandal 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Module Code &amp; Title: 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Quality Assurance and Service Improvements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(LCHS7006)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Lecturer: 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Brian Mashumba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Student Name &amp; Number: 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Omit Hasan (2509984)</a:t>
            </a:r>
          </a:p>
          <a:p>
            <a:pPr algn="ctr">
              <a:lnSpc>
                <a:spcPts val="8399"/>
              </a:lnSpc>
            </a:pPr>
            <a:r>
              <a:rPr lang="en-US" sz="3600" spc="83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Assignment Title:</a:t>
            </a:r>
            <a:r>
              <a:rPr lang="en-US" sz="3600" spc="8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Individual Presentation – Component 1</a:t>
            </a: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TABLE OF 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31464" y="2418979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Int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roductions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593696" y="2418979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131464" y="3192578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Case S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ummary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593696" y="3192578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131464" y="3966177"/>
            <a:ext cx="40576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Swiss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Cheese Model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93696" y="3966177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131464" y="4739776"/>
            <a:ext cx="40576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Root Cause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Analysis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593696" y="4739776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7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31464" y="5513375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Fishbon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 Diagram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593696" y="5513375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131464" y="6286973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Donabedian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Model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593696" y="6286973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9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131464" y="7790177"/>
            <a:ext cx="440074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Policy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Issues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3696" y="7790177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568004" y="2418979"/>
            <a:ext cx="6639191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mpact on Quality,Efficiency,Equity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119850" y="2418979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68004" y="4359395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Rec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ommendations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6119850" y="4428832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16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568004" y="5005412"/>
            <a:ext cx="35000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Concl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usion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6119850" y="5074849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17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568004" y="5641904"/>
            <a:ext cx="40576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eferences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6119850" y="5711341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19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131464" y="7063579"/>
            <a:ext cx="462737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Syst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ems Theory Diagram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131464" y="8519157"/>
            <a:ext cx="489691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Policy</a:t>
            </a:r>
            <a:r>
              <a:rPr lang="en-US" sz="2799" u="none" strike="noStrike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Failure Flow Diagram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568004" y="3079341"/>
            <a:ext cx="462737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oot Cause Cluster Map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568004" y="3715611"/>
            <a:ext cx="477977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Culture 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of Safety Pyramid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593696" y="7063579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10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593696" y="8519157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6119850" y="3145550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14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119850" y="3785577"/>
            <a:ext cx="1139450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2214480" y="2305670"/>
            <a:ext cx="6569738" cy="3367749"/>
            <a:chOff x="0" y="0"/>
            <a:chExt cx="1518067" cy="77818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18067" cy="778185"/>
            </a:xfrm>
            <a:custGeom>
              <a:avLst/>
              <a:gdLst/>
              <a:ahLst/>
              <a:cxnLst/>
              <a:rect l="l" t="t" r="r" b="b"/>
              <a:pathLst>
                <a:path w="1518067" h="778185">
                  <a:moveTo>
                    <a:pt x="0" y="0"/>
                  </a:moveTo>
                  <a:lnTo>
                    <a:pt x="1518067" y="0"/>
                  </a:lnTo>
                  <a:lnTo>
                    <a:pt x="1518067" y="778185"/>
                  </a:lnTo>
                  <a:lnTo>
                    <a:pt x="0" y="77818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18067" cy="816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INTRODUCTIONS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618147" y="2814046"/>
            <a:ext cx="5346036" cy="1114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8"/>
              </a:lnSpc>
              <a:spcBef>
                <a:spcPct val="0"/>
              </a:spcBef>
            </a:pPr>
            <a:r>
              <a:rPr lang="en-US" sz="3191" spc="6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case h</a:t>
            </a:r>
            <a:r>
              <a:rPr lang="en-US" sz="3191" u="none" strike="noStrike" spc="6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ighlights major failures in neonatal care.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9040601" y="2305670"/>
            <a:ext cx="6569738" cy="3367749"/>
            <a:chOff x="0" y="0"/>
            <a:chExt cx="1518067" cy="77818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18067" cy="778185"/>
            </a:xfrm>
            <a:custGeom>
              <a:avLst/>
              <a:gdLst/>
              <a:ahLst/>
              <a:cxnLst/>
              <a:rect l="l" t="t" r="r" b="b"/>
              <a:pathLst>
                <a:path w="1518067" h="778185">
                  <a:moveTo>
                    <a:pt x="0" y="0"/>
                  </a:moveTo>
                  <a:lnTo>
                    <a:pt x="1518067" y="0"/>
                  </a:lnTo>
                  <a:lnTo>
                    <a:pt x="1518067" y="778185"/>
                  </a:lnTo>
                  <a:lnTo>
                    <a:pt x="0" y="77818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518067" cy="816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444269" y="2552037"/>
            <a:ext cx="6166070" cy="2808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8"/>
              </a:lnSpc>
              <a:spcBef>
                <a:spcPct val="0"/>
              </a:spcBef>
            </a:pPr>
            <a:r>
              <a:rPr lang="en-US" sz="3191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Gu</a:t>
            </a:r>
            <a:r>
              <a:rPr lang="en-US" sz="3191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ardian describes the unit as “understaffed and underskilled… operating beyond its skills and capacity.”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2214480" y="5890551"/>
            <a:ext cx="6569738" cy="3367749"/>
            <a:chOff x="0" y="0"/>
            <a:chExt cx="1518067" cy="77818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518067" cy="778185"/>
            </a:xfrm>
            <a:custGeom>
              <a:avLst/>
              <a:gdLst/>
              <a:ahLst/>
              <a:cxnLst/>
              <a:rect l="l" t="t" r="r" b="b"/>
              <a:pathLst>
                <a:path w="1518067" h="778185">
                  <a:moveTo>
                    <a:pt x="0" y="0"/>
                  </a:moveTo>
                  <a:lnTo>
                    <a:pt x="1518067" y="0"/>
                  </a:lnTo>
                  <a:lnTo>
                    <a:pt x="1518067" y="778185"/>
                  </a:lnTo>
                  <a:lnTo>
                    <a:pt x="0" y="77818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518067" cy="816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618147" y="6398927"/>
            <a:ext cx="5835734" cy="22437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68"/>
              </a:lnSpc>
              <a:spcBef>
                <a:spcPct val="0"/>
              </a:spcBef>
            </a:pPr>
            <a:r>
              <a:rPr lang="en-US" sz="3191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</a:t>
            </a:r>
            <a:r>
              <a:rPr lang="en-US" sz="3191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will use the Swiss Cheese Model, RCA, Fishbone Diagram, and Donabedian Model.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9040601" y="5890551"/>
            <a:ext cx="6569738" cy="3367749"/>
            <a:chOff x="0" y="0"/>
            <a:chExt cx="1518067" cy="778185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518067" cy="778185"/>
            </a:xfrm>
            <a:custGeom>
              <a:avLst/>
              <a:gdLst/>
              <a:ahLst/>
              <a:cxnLst/>
              <a:rect l="l" t="t" r="r" b="b"/>
              <a:pathLst>
                <a:path w="1518067" h="778185">
                  <a:moveTo>
                    <a:pt x="0" y="0"/>
                  </a:moveTo>
                  <a:lnTo>
                    <a:pt x="1518067" y="0"/>
                  </a:lnTo>
                  <a:lnTo>
                    <a:pt x="1518067" y="778185"/>
                  </a:lnTo>
                  <a:lnTo>
                    <a:pt x="0" y="778185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1518067" cy="816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9444269" y="6398927"/>
            <a:ext cx="5346036" cy="22437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68"/>
              </a:lnSpc>
              <a:spcBef>
                <a:spcPct val="0"/>
              </a:spcBef>
            </a:pPr>
            <a:r>
              <a:rPr lang="en-US" sz="3191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</a:t>
            </a:r>
            <a:r>
              <a:rPr lang="en-US" sz="3191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im: identify root causes, policy failures, and impacts on service provision.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B393633-2973-7BB7-EB7F-9A25AFCC1670}"/>
              </a:ext>
            </a:extLst>
          </p:cNvPr>
          <p:cNvSpPr txBox="1"/>
          <p:nvPr/>
        </p:nvSpPr>
        <p:spPr>
          <a:xfrm>
            <a:off x="11038339" y="9423185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According to Lawrence and Conn in the Guardian (2024),</a:t>
            </a:r>
            <a:endParaRPr lang="en-BD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CASE SUMMARY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77177" y="2323657"/>
            <a:ext cx="15034549" cy="6715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13 b</a:t>
            </a: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aby deaths between 2015–2016.</a:t>
            </a:r>
          </a:p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Staff repeatedly raised concerns about safety.</a:t>
            </a:r>
          </a:p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Environmental hazards: contaminated taps, sewage leaks.</a:t>
            </a:r>
          </a:p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Lack of senior medical cover.</a:t>
            </a:r>
          </a:p>
          <a:p>
            <a:pPr marL="863593" lvl="1" indent="-431796" algn="l">
              <a:lnSpc>
                <a:spcPts val="7719"/>
              </a:lnSpc>
              <a:buFont typeface="Arial"/>
              <a:buChar char="•"/>
            </a:pPr>
            <a:r>
              <a:rPr lang="en-US" sz="3999" u="none" strike="noStrike" spc="7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Babies needing Level‑3 care remained in a Level‑2 unit.</a:t>
            </a:r>
          </a:p>
          <a:p>
            <a:pPr marL="0" lvl="0" indent="0" algn="l">
              <a:lnSpc>
                <a:spcPts val="7719"/>
              </a:lnSpc>
            </a:pPr>
            <a:endParaRPr lang="en-US" sz="3999" u="none" strike="noStrike" spc="7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A5097FC8-67BE-DC4A-9998-1E1653CB3F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4200" y="9513441"/>
            <a:ext cx="1096000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The Care Quality Commission’s 2016 inspection reported contaminated taps, sewage leaks, and inadequate staffing.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SWISS CHEESE MODEL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24751" y="1945771"/>
            <a:ext cx="15034549" cy="8229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Organisational f</a:t>
            </a: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ailures: Level‑2 unit forced to provide Level‑3 care.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Governance failures: red‑rated risks ignored.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Workforce failures: chronic understaffing.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Process failures: delayed escalation, failed intubations.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Environmental failures: Pseudomonas contamination, sewage leaks.</a:t>
            </a:r>
          </a:p>
          <a:p>
            <a:pPr marL="820414" lvl="1" indent="-410207" algn="l">
              <a:lnSpc>
                <a:spcPts val="7333"/>
              </a:lnSpc>
              <a:buFont typeface="Arial"/>
              <a:buChar char="•"/>
            </a:pPr>
            <a:r>
              <a:rPr lang="en-US" sz="3799" u="none" strike="noStrike" spc="7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Alignment of failures → preventable harm</a:t>
            </a:r>
          </a:p>
          <a:p>
            <a:pPr marL="0" lvl="0" indent="0" algn="l">
              <a:lnSpc>
                <a:spcPts val="7333"/>
              </a:lnSpc>
            </a:pPr>
            <a:endParaRPr lang="en-US" sz="3799" u="none" strike="noStrike" spc="7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7018794" y="8767445"/>
            <a:ext cx="240506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214989" y="2754209"/>
            <a:ext cx="2789202" cy="5480151"/>
            <a:chOff x="0" y="0"/>
            <a:chExt cx="413686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3686" cy="812800"/>
            </a:xfrm>
            <a:custGeom>
              <a:avLst/>
              <a:gdLst/>
              <a:ahLst/>
              <a:cxnLst/>
              <a:rect l="l" t="t" r="r" b="b"/>
              <a:pathLst>
                <a:path w="413686" h="812800">
                  <a:moveTo>
                    <a:pt x="0" y="0"/>
                  </a:moveTo>
                  <a:lnTo>
                    <a:pt x="413686" y="0"/>
                  </a:lnTo>
                  <a:lnTo>
                    <a:pt x="413686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13686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ROOT CAUSE ANALYSIS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47045" y="5427610"/>
            <a:ext cx="2783808" cy="1976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Understaffed and under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skilled workforce.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7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9744" y="2888896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u="none" strike="noStrike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1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3004191" y="4663086"/>
            <a:ext cx="2587029" cy="5480151"/>
            <a:chOff x="0" y="0"/>
            <a:chExt cx="383701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83701" cy="812800"/>
            </a:xfrm>
            <a:custGeom>
              <a:avLst/>
              <a:gdLst/>
              <a:ahLst/>
              <a:cxnLst/>
              <a:rect l="l" t="t" r="r" b="b"/>
              <a:pathLst>
                <a:path w="383701" h="812800">
                  <a:moveTo>
                    <a:pt x="0" y="0"/>
                  </a:moveTo>
                  <a:lnTo>
                    <a:pt x="383701" y="0"/>
                  </a:lnTo>
                  <a:lnTo>
                    <a:pt x="383701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383701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3369702" y="7316532"/>
            <a:ext cx="2783808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Insuffici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ent consultant presence.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364203" y="4797773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2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5712663" y="2081748"/>
            <a:ext cx="2824794" cy="5480151"/>
            <a:chOff x="0" y="0"/>
            <a:chExt cx="418965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418965" cy="812800"/>
            </a:xfrm>
            <a:custGeom>
              <a:avLst/>
              <a:gdLst/>
              <a:ahLst/>
              <a:cxnLst/>
              <a:rect l="l" t="t" r="r" b="b"/>
              <a:pathLst>
                <a:path w="418965" h="812800">
                  <a:moveTo>
                    <a:pt x="0" y="0"/>
                  </a:moveTo>
                  <a:lnTo>
                    <a:pt x="418965" y="0"/>
                  </a:lnTo>
                  <a:lnTo>
                    <a:pt x="418965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418965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5851092" y="4755149"/>
            <a:ext cx="2783808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Delay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ed recognition of deterioration.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110964" y="2216435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8537457" y="4643132"/>
            <a:ext cx="2575836" cy="5480151"/>
            <a:chOff x="0" y="0"/>
            <a:chExt cx="38204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82040" cy="812800"/>
            </a:xfrm>
            <a:custGeom>
              <a:avLst/>
              <a:gdLst/>
              <a:ahLst/>
              <a:cxnLst/>
              <a:rect l="l" t="t" r="r" b="b"/>
              <a:pathLst>
                <a:path w="382040" h="812800">
                  <a:moveTo>
                    <a:pt x="0" y="0"/>
                  </a:moveTo>
                  <a:lnTo>
                    <a:pt x="382040" y="0"/>
                  </a:lnTo>
                  <a:lnTo>
                    <a:pt x="382040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38204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8797329" y="7331508"/>
            <a:ext cx="2783808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Repeated failed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intubations.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255669" y="4777819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4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1242308" y="2081748"/>
            <a:ext cx="2807382" cy="5480151"/>
            <a:chOff x="0" y="0"/>
            <a:chExt cx="416383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416383" cy="812800"/>
            </a:xfrm>
            <a:custGeom>
              <a:avLst/>
              <a:gdLst/>
              <a:ahLst/>
              <a:cxnLst/>
              <a:rect l="l" t="t" r="r" b="b"/>
              <a:pathLst>
                <a:path w="416383" h="812800">
                  <a:moveTo>
                    <a:pt x="0" y="0"/>
                  </a:moveTo>
                  <a:lnTo>
                    <a:pt x="416383" y="0"/>
                  </a:lnTo>
                  <a:lnTo>
                    <a:pt x="416383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27" name="TextBox 27"/>
            <p:cNvSpPr txBox="1"/>
            <p:nvPr/>
          </p:nvSpPr>
          <p:spPr>
            <a:xfrm>
              <a:off x="0" y="-38100"/>
              <a:ext cx="416383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1465907" y="4755149"/>
            <a:ext cx="2783808" cy="2472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Lack of neonatal transpor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 and intensive care cots.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982954" y="2216435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5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14049690" y="4643132"/>
            <a:ext cx="2807382" cy="5480151"/>
            <a:chOff x="0" y="0"/>
            <a:chExt cx="416383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416383" cy="812800"/>
            </a:xfrm>
            <a:custGeom>
              <a:avLst/>
              <a:gdLst/>
              <a:ahLst/>
              <a:cxnLst/>
              <a:rect l="l" t="t" r="r" b="b"/>
              <a:pathLst>
                <a:path w="416383" h="812800">
                  <a:moveTo>
                    <a:pt x="0" y="0"/>
                  </a:moveTo>
                  <a:lnTo>
                    <a:pt x="416383" y="0"/>
                  </a:lnTo>
                  <a:lnTo>
                    <a:pt x="416383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32" name="TextBox 32"/>
            <p:cNvSpPr txBox="1"/>
            <p:nvPr/>
          </p:nvSpPr>
          <p:spPr>
            <a:xfrm>
              <a:off x="0" y="-38100"/>
              <a:ext cx="416383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14309562" y="7316532"/>
            <a:ext cx="2783808" cy="148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Unsafe physic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al environment.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4826609" y="4777819"/>
            <a:ext cx="996691" cy="1774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4560"/>
              </a:lnSpc>
              <a:spcBef>
                <a:spcPct val="0"/>
              </a:spcBef>
            </a:pPr>
            <a:r>
              <a:rPr lang="en-US" sz="10400" b="1" spc="-208">
                <a:solidFill>
                  <a:srgbClr val="FF8210"/>
                </a:solidFill>
                <a:latin typeface="Oswald Bold"/>
                <a:ea typeface="Oswald Bold"/>
                <a:cs typeface="Oswald Bold"/>
                <a:sym typeface="Oswald Bold"/>
              </a:rPr>
              <a:t>6</a:t>
            </a:r>
          </a:p>
        </p:txBody>
      </p:sp>
      <p:sp>
        <p:nvSpPr>
          <p:cNvPr id="35" name="Rectangle 1">
            <a:extLst>
              <a:ext uri="{FF2B5EF4-FFF2-40B4-BE49-F238E27FC236}">
                <a16:creationId xmlns:a16="http://schemas.microsoft.com/office/drawing/2014/main" id="{9D34F00F-04EF-E24A-73B0-311BB8B4C9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53040" y="2057"/>
            <a:ext cx="6156172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The Royal College of Paediatrics and Child Health review (2016) 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6980309" y="594777"/>
            <a:ext cx="4898882" cy="4898882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FISHBONE DIAGRAM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657439" y="5143500"/>
            <a:ext cx="4898882" cy="489888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3106880" y="594777"/>
            <a:ext cx="4898882" cy="489888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1331422" y="6043579"/>
            <a:ext cx="3550916" cy="30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4"/>
              </a:lnSpc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Management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Risk warning</a:t>
            </a: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 ignored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Defensive culture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Slow response to deaths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654292" y="1494856"/>
            <a:ext cx="4224899" cy="30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Proc</a:t>
            </a:r>
            <a:r>
              <a:rPr lang="en-US" sz="2503" b="1" u="none" strike="noStrike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esses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Delayed escalation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Failed intubations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Poor recognition of deterioration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3780863" y="1713931"/>
            <a:ext cx="4224899" cy="2612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Environ</a:t>
            </a:r>
            <a:r>
              <a:rPr lang="en-US" sz="2503" b="1" u="none" strike="noStrike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ment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Contaminated taps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Sewage leaks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Cramped, outdated unit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8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90995" y="2184785"/>
            <a:ext cx="4898882" cy="4898882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4530868" y="5143500"/>
            <a:ext cx="4898882" cy="4898882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5204851" y="6262654"/>
            <a:ext cx="3550916" cy="2612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04"/>
              </a:lnSpc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Capacity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No</a:t>
            </a: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tertiary cots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Transport delays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Limited specialist equipment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28844" y="3084864"/>
            <a:ext cx="4543256" cy="30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r>
              <a:rPr lang="en-US" sz="2503" b="1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</a:t>
            </a:r>
            <a:r>
              <a:rPr lang="en-US" sz="2503" b="1" u="none" strike="noStrike" spc="5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eople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Understaffed and underskilled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Loss of senior nurses</a:t>
            </a:r>
          </a:p>
          <a:p>
            <a:pPr marL="540399" lvl="1" indent="-270199" algn="l">
              <a:lnSpc>
                <a:spcPts val="3504"/>
              </a:lnSpc>
              <a:spcBef>
                <a:spcPct val="0"/>
              </a:spcBef>
              <a:buFont typeface="Arial"/>
              <a:buChar char="•"/>
            </a:pPr>
            <a:r>
              <a:rPr lang="en-US" sz="2503" u="none" strike="noStrike" spc="5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Junior doctors unsupported</a:t>
            </a:r>
          </a:p>
          <a:p>
            <a:pPr marL="0" lvl="0" indent="0" algn="l">
              <a:lnSpc>
                <a:spcPts val="3504"/>
              </a:lnSpc>
              <a:spcBef>
                <a:spcPct val="0"/>
              </a:spcBef>
            </a:pPr>
            <a:endParaRPr lang="en-US" sz="2503" u="none" strike="noStrike" spc="5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545867" y="5143500"/>
            <a:ext cx="1686404" cy="1663414"/>
          </a:xfrm>
          <a:custGeom>
            <a:avLst/>
            <a:gdLst/>
            <a:ahLst/>
            <a:cxnLst/>
            <a:rect l="l" t="t" r="r" b="b"/>
            <a:pathLst>
              <a:path w="1686404" h="1663414">
                <a:moveTo>
                  <a:pt x="0" y="0"/>
                </a:moveTo>
                <a:lnTo>
                  <a:pt x="1686405" y="0"/>
                </a:lnTo>
                <a:lnTo>
                  <a:pt x="1686405" y="1663414"/>
                </a:lnTo>
                <a:lnTo>
                  <a:pt x="0" y="16634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589068" y="7976094"/>
            <a:ext cx="1450764" cy="1716052"/>
          </a:xfrm>
          <a:custGeom>
            <a:avLst/>
            <a:gdLst/>
            <a:ahLst/>
            <a:cxnLst/>
            <a:rect l="l" t="t" r="r" b="b"/>
            <a:pathLst>
              <a:path w="1450764" h="1716052">
                <a:moveTo>
                  <a:pt x="0" y="0"/>
                </a:moveTo>
                <a:lnTo>
                  <a:pt x="1450764" y="0"/>
                </a:lnTo>
                <a:lnTo>
                  <a:pt x="1450764" y="1716052"/>
                </a:lnTo>
                <a:lnTo>
                  <a:pt x="0" y="17160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620149" y="2542118"/>
            <a:ext cx="1537840" cy="1563423"/>
          </a:xfrm>
          <a:custGeom>
            <a:avLst/>
            <a:gdLst/>
            <a:ahLst/>
            <a:cxnLst/>
            <a:rect l="l" t="t" r="r" b="b"/>
            <a:pathLst>
              <a:path w="1537840" h="1563423">
                <a:moveTo>
                  <a:pt x="0" y="0"/>
                </a:moveTo>
                <a:lnTo>
                  <a:pt x="1537840" y="0"/>
                </a:lnTo>
                <a:lnTo>
                  <a:pt x="1537840" y="1563424"/>
                </a:lnTo>
                <a:lnTo>
                  <a:pt x="0" y="15634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9144000" y="0"/>
            <a:ext cx="12352120" cy="10287000"/>
          </a:xfrm>
          <a:custGeom>
            <a:avLst/>
            <a:gdLst/>
            <a:ahLst/>
            <a:cxnLst/>
            <a:rect l="l" t="t" r="r" b="b"/>
            <a:pathLst>
              <a:path w="12352120" h="10287000">
                <a:moveTo>
                  <a:pt x="0" y="0"/>
                </a:moveTo>
                <a:lnTo>
                  <a:pt x="12352120" y="0"/>
                </a:lnTo>
                <a:lnTo>
                  <a:pt x="1235212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2500" r="-12500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DONABEDIAN MODEL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F8F4ED"/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139179" y="2475443"/>
            <a:ext cx="5232153" cy="2967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Structure: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Staffing short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ages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No consultant neonatologist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Outdated unit</a:t>
            </a:r>
          </a:p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endParaRPr lang="en-US" sz="2799" u="none" strike="noStrike" spc="5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235655" y="5376123"/>
            <a:ext cx="4272891" cy="2472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r>
              <a:rPr lang="en-US" sz="2799" b="1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Proc</a:t>
            </a:r>
            <a:r>
              <a:rPr lang="en-US" sz="2799" b="1" u="none" strike="noStrike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ess: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Delayed escalation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Failed intubations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Poor monitoring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 u="none" strike="noStrike" spc="5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139179" y="7564755"/>
            <a:ext cx="4272891" cy="2472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 spc="55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Outcome:</a:t>
            </a:r>
          </a:p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Preventable deaths</a:t>
            </a:r>
          </a:p>
          <a:p>
            <a:pPr marL="604519" lvl="1" indent="-302260" algn="l">
              <a:lnSpc>
                <a:spcPts val="3919"/>
              </a:lnSpc>
              <a:buFont typeface="Arial"/>
              <a:buChar char="•"/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Long‑term harm</a:t>
            </a:r>
          </a:p>
          <a:p>
            <a:pPr marL="604519" lvl="1" indent="-302260" algn="l">
              <a:lnSpc>
                <a:spcPts val="3919"/>
              </a:lnSpc>
              <a:spcBef>
                <a:spcPct val="0"/>
              </a:spcBef>
              <a:buFont typeface="Arial"/>
              <a:buChar char="•"/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</a:t>
            </a:r>
            <a:r>
              <a:rPr lang="en-US" sz="2799" u="none" strike="noStrike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ss of trust</a:t>
            </a:r>
          </a:p>
          <a:p>
            <a:pPr marL="0" lvl="0" indent="0" algn="l">
              <a:lnSpc>
                <a:spcPts val="3919"/>
              </a:lnSpc>
              <a:spcBef>
                <a:spcPct val="0"/>
              </a:spcBef>
            </a:pPr>
            <a:endParaRPr lang="en-US" sz="2799" u="none" strike="noStrike" spc="5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11621568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SYSTEMS THEORY IN HEALTHCARE FAILURES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00" y="3200418"/>
            <a:ext cx="7433089" cy="6295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46"/>
              </a:lnSpc>
            </a:pPr>
            <a:r>
              <a:rPr lang="en-US" sz="3574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</a:t>
            </a:r>
            <a:r>
              <a:rPr lang="en-US" sz="3574" b="1" spc="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nputs:</a:t>
            </a:r>
          </a:p>
          <a:p>
            <a:pPr algn="l">
              <a:lnSpc>
                <a:spcPts val="4146"/>
              </a:lnSpc>
            </a:pPr>
            <a:r>
              <a:rPr lang="en-US" sz="3574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Staffi</a:t>
            </a: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ng levels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Skills &amp; training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Equipment &amp; resources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Policies &amp; guidelines</a:t>
            </a:r>
          </a:p>
          <a:p>
            <a:pPr algn="l">
              <a:lnSpc>
                <a:spcPts val="4146"/>
              </a:lnSpc>
            </a:pPr>
            <a:endParaRPr lang="en-US" sz="3574" u="none" strike="noStrike" spc="71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4146"/>
              </a:lnSpc>
            </a:pPr>
            <a:r>
              <a:rPr lang="en-US" sz="3574" b="1" u="none" strike="noStrike" spc="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Processes: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Clinical decision‑making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Communication &amp; escalation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Monitoring &amp; documentation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Leadership behaviour</a:t>
            </a:r>
          </a:p>
          <a:p>
            <a:pPr algn="l">
              <a:lnSpc>
                <a:spcPts val="4146"/>
              </a:lnSpc>
            </a:pPr>
            <a:endParaRPr lang="en-US" sz="3574" u="none" strike="noStrike" spc="71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826211" y="3200418"/>
            <a:ext cx="5088285" cy="62951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46"/>
              </a:lnSpc>
            </a:pPr>
            <a:r>
              <a:rPr lang="en-US" sz="3574" b="1" spc="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Outputs:</a:t>
            </a:r>
          </a:p>
          <a:p>
            <a:pPr algn="l">
              <a:lnSpc>
                <a:spcPts val="4146"/>
              </a:lnSpc>
            </a:pPr>
            <a:r>
              <a:rPr lang="en-US" sz="3574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Patie</a:t>
            </a: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nt outcomes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Safety incidents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Staff wellbeing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Service performance</a:t>
            </a:r>
          </a:p>
          <a:p>
            <a:pPr algn="l">
              <a:lnSpc>
                <a:spcPts val="4146"/>
              </a:lnSpc>
            </a:pPr>
            <a:endParaRPr lang="en-US" sz="3574" u="none" strike="noStrike" spc="71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4146"/>
              </a:lnSpc>
            </a:pPr>
            <a:r>
              <a:rPr lang="en-US" sz="3574" b="1" u="none" strike="noStrike" spc="7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Feedback Loops: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Incident reporting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Risk registers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Audits &amp; reviews</a:t>
            </a:r>
          </a:p>
          <a:p>
            <a:pPr algn="l">
              <a:lnSpc>
                <a:spcPts val="4146"/>
              </a:lnSpc>
            </a:pPr>
            <a:r>
              <a:rPr lang="en-US" sz="3574" u="none" strike="noStrike" spc="7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- Staff concerns</a:t>
            </a:r>
          </a:p>
          <a:p>
            <a:pPr algn="l">
              <a:lnSpc>
                <a:spcPts val="4146"/>
              </a:lnSpc>
            </a:pPr>
            <a:endParaRPr lang="en-US" sz="3574" u="none" strike="noStrike" spc="71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2169984"/>
            <a:ext cx="15815798" cy="14458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u="sng" spc="-84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INPUTS →   PROCESSES →   OUTPUTS →   FEEDBACK</a:t>
            </a:r>
          </a:p>
          <a:p>
            <a:pPr algn="l">
              <a:lnSpc>
                <a:spcPts val="5880"/>
              </a:lnSpc>
              <a:spcBef>
                <a:spcPct val="0"/>
              </a:spcBef>
            </a:pPr>
            <a:endParaRPr lang="en-US" sz="4200" u="sng" spc="-84">
              <a:solidFill>
                <a:srgbClr val="000000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POLICY ISSUES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14450" y="2031008"/>
            <a:ext cx="15944850" cy="6168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spc="82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Workforce policy: National shortages.</a:t>
            </a:r>
          </a:p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spc="82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</a:t>
            </a:r>
            <a:r>
              <a:rPr lang="en-US" sz="4120" u="none" strike="noStrike" spc="82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eonatal network policy: Lack of tertiary cots.</a:t>
            </a:r>
          </a:p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u="none" strike="noStrike" spc="82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Governance policy: Risk register warnings ignored.</a:t>
            </a:r>
          </a:p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u="none" strike="noStrike" spc="82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Estates policy: </a:t>
            </a:r>
            <a:r>
              <a:rPr lang="en-US" sz="4120" spc="82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</a:t>
            </a:r>
            <a:r>
              <a:rPr lang="en-US" sz="4120" u="none" strike="noStrike" spc="82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ontamination and sewage unresolved.</a:t>
            </a:r>
          </a:p>
          <a:p>
            <a:pPr marL="889706" lvl="1" indent="-444853" algn="l">
              <a:lnSpc>
                <a:spcPts val="8241"/>
              </a:lnSpc>
              <a:buFont typeface="Arial"/>
              <a:buChar char="•"/>
            </a:pPr>
            <a:r>
              <a:rPr lang="en-US" sz="4120" u="none" strike="noStrike" spc="82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Speaking‑up policy: Staff concerns not acted on.</a:t>
            </a:r>
          </a:p>
          <a:p>
            <a:pPr marL="0" lvl="0" indent="0" algn="l">
              <a:lnSpc>
                <a:spcPts val="8241"/>
              </a:lnSpc>
            </a:pPr>
            <a:endParaRPr lang="en-US" sz="4120" u="none" strike="noStrike" spc="82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7EB7E630-8991-7AEE-7C6E-FC275686AA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34800" y="9791700"/>
            <a:ext cx="18288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BD" altLang="en-BD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NHS England’s Neonatal Critical Care Review (2022)</a:t>
            </a:r>
            <a:endParaRPr kumimoji="0" lang="en-BD" altLang="en-BD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POLICY FAILURE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14450" y="2088158"/>
            <a:ext cx="12768459" cy="82086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99"/>
              </a:lnSpc>
            </a:pPr>
            <a:r>
              <a:rPr lang="en-US" sz="3299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Policy Gaps</a:t>
            </a:r>
          </a:p>
          <a:p>
            <a:pPr algn="l">
              <a:lnSpc>
                <a:spcPts val="6599"/>
              </a:lnSpc>
            </a:pPr>
            <a:r>
              <a:rPr lang="en-US" sz="3299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  ↓</a:t>
            </a:r>
          </a:p>
          <a:p>
            <a:pPr algn="l">
              <a:lnSpc>
                <a:spcPts val="6599"/>
              </a:lnSpc>
            </a:pPr>
            <a:r>
              <a:rPr lang="en-US" sz="3299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Orga</a:t>
            </a: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nisational Weaknesses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  ↓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Unsafe Clinical Processes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  ↓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Poor Patient Outcomes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  ↓</a:t>
            </a:r>
          </a:p>
          <a:p>
            <a:pPr algn="l">
              <a:lnSpc>
                <a:spcPts val="6599"/>
              </a:lnSpc>
            </a:pPr>
            <a:r>
              <a:rPr lang="en-US" sz="3299" u="none" strike="noStrike" spc="6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Loss of Trust &amp; Service Disruption</a:t>
            </a:r>
          </a:p>
          <a:p>
            <a:pPr algn="l">
              <a:lnSpc>
                <a:spcPts val="6599"/>
              </a:lnSpc>
            </a:pPr>
            <a:endParaRPr lang="en-US" sz="3299" u="none" strike="noStrike" spc="65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8F4EE">
                <a:alpha val="100000"/>
              </a:srgbClr>
            </a:gs>
            <a:gs pos="100000">
              <a:srgbClr val="FFFFFF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IMPACT ON QUALITY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0983" y="2254283"/>
            <a:ext cx="5425143" cy="67115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13 deaths “may have been pr</a:t>
            </a:r>
            <a:r>
              <a:rPr lang="en-US" sz="3199" u="none" strike="noStrike" spc="6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evented with different care.”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u="none" strike="noStrike" spc="6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Suboptimal clinical processes.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u="none" strike="noStrike" spc="6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Poor environment increased infection risk.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u="none" strike="noStrike" spc="63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Families received unsafe care.</a:t>
            </a:r>
          </a:p>
          <a:p>
            <a:pPr marL="0" lvl="0" indent="0" algn="l">
              <a:lnSpc>
                <a:spcPts val="4799"/>
              </a:lnSpc>
            </a:pPr>
            <a:endParaRPr lang="en-US" sz="3199" u="none" strike="noStrike" spc="63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639984" y="2254283"/>
            <a:ext cx="4962050" cy="5974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Inquiry costs over £3 million.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Staff sickness and turnover.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Unit downgraded to Level‑1.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Increased relia</a:t>
            </a:r>
            <a:r>
              <a:rPr lang="en-US" sz="3199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nce on external hospitals.</a:t>
            </a:r>
          </a:p>
          <a:p>
            <a:pPr marL="0" lvl="0" indent="0" algn="l">
              <a:lnSpc>
                <a:spcPts val="4799"/>
              </a:lnSpc>
            </a:pPr>
            <a:endParaRPr lang="en-US" sz="3199" u="none" strike="noStrike" spc="63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969925" y="962025"/>
            <a:ext cx="5085977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IMPACT ON EFFICIENCY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055902" y="2254283"/>
            <a:ext cx="5203398" cy="6574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Premature babies disproportionately affected.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Families lacked access to specialist care.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Geographic inequity due to cot shortages.</a:t>
            </a:r>
          </a:p>
          <a:p>
            <a:pPr marL="690877" lvl="1" indent="-345439" algn="l">
              <a:lnSpc>
                <a:spcPts val="4799"/>
              </a:lnSpc>
              <a:buFont typeface="Arial"/>
              <a:buChar char="•"/>
            </a:pPr>
            <a:r>
              <a:rPr lang="en-US" sz="3199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Power imbala</a:t>
            </a:r>
            <a:r>
              <a:rPr lang="en-US" sz="3199" u="none" strike="noStrike" spc="63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nce limited staff voice.</a:t>
            </a:r>
          </a:p>
          <a:p>
            <a:pPr marL="0" lvl="0" indent="0" algn="l">
              <a:lnSpc>
                <a:spcPts val="4799"/>
              </a:lnSpc>
            </a:pPr>
            <a:endParaRPr lang="en-US" sz="3199" u="none" strike="noStrike" spc="63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2372045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IMPACT ON EQUITY</a:t>
            </a:r>
          </a:p>
        </p:txBody>
      </p:sp>
      <p:sp>
        <p:nvSpPr>
          <p:cNvPr id="10" name="AutoShape 10"/>
          <p:cNvSpPr/>
          <p:nvPr/>
        </p:nvSpPr>
        <p:spPr>
          <a:xfrm flipH="1">
            <a:off x="6639984" y="2341880"/>
            <a:ext cx="19050" cy="6492240"/>
          </a:xfrm>
          <a:prstGeom prst="line">
            <a:avLst/>
          </a:prstGeom>
          <a:ln w="381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12055902" y="2349533"/>
            <a:ext cx="0" cy="6492240"/>
          </a:xfrm>
          <a:prstGeom prst="line">
            <a:avLst/>
          </a:prstGeom>
          <a:ln w="381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28385B-D311-E9B7-8288-127317F6914F}"/>
              </a:ext>
            </a:extLst>
          </p:cNvPr>
          <p:cNvSpPr txBox="1"/>
          <p:nvPr/>
        </p:nvSpPr>
        <p:spPr>
          <a:xfrm>
            <a:off x="4020015" y="7954281"/>
            <a:ext cx="102479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(RCPCH, 2016).</a:t>
            </a:r>
            <a:endParaRPr lang="en-BD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90CEB-FF66-88AD-6B21-C53FF5B7FC64}"/>
              </a:ext>
            </a:extLst>
          </p:cNvPr>
          <p:cNvSpPr txBox="1"/>
          <p:nvPr/>
        </p:nvSpPr>
        <p:spPr>
          <a:xfrm>
            <a:off x="14411421" y="8323613"/>
            <a:ext cx="102479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National Quality Board guidance (2016)</a:t>
            </a:r>
            <a:endParaRPr lang="en-BD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ROOT CAUSE CLUSTER MAP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14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0240" y="371641"/>
            <a:ext cx="9543717" cy="95437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0C2B4B-E0FA-CE96-4E6D-A9EE1C2C08FE}"/>
              </a:ext>
            </a:extLst>
          </p:cNvPr>
          <p:cNvSpPr txBox="1"/>
          <p:nvPr/>
        </p:nvSpPr>
        <p:spPr>
          <a:xfrm>
            <a:off x="850983" y="1982840"/>
            <a:ext cx="10274212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12475" lvl="1" indent="-356237">
              <a:lnSpc>
                <a:spcPts val="4620"/>
              </a:lnSpc>
              <a:buFont typeface="Arial"/>
              <a:buChar char="•"/>
            </a:pPr>
            <a:r>
              <a:rPr lang="en-US" sz="3300" spc="-66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 the Countess of Chester case, the cluster map shows how different failures overlapped. </a:t>
            </a:r>
          </a:p>
          <a:p>
            <a:pPr marL="712475" lvl="1" indent="-356237">
              <a:lnSpc>
                <a:spcPts val="4620"/>
              </a:lnSpc>
              <a:buFont typeface="Arial"/>
              <a:buChar char="•"/>
            </a:pPr>
            <a:r>
              <a:rPr lang="en-US" sz="3300" spc="-66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Staffing shortages made it harder to escalate concerns. </a:t>
            </a:r>
          </a:p>
          <a:p>
            <a:pPr marL="712475" lvl="1" indent="-356237">
              <a:lnSpc>
                <a:spcPts val="4620"/>
              </a:lnSpc>
              <a:buFont typeface="Arial"/>
              <a:buChar char="•"/>
            </a:pPr>
            <a:r>
              <a:rPr lang="en-US" sz="3300" spc="-66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Governance failures meant risk warnings were ignored. Environmental hazards increased infection risks. </a:t>
            </a:r>
          </a:p>
          <a:p>
            <a:pPr marL="712475" lvl="1" indent="-356237">
              <a:lnSpc>
                <a:spcPts val="4620"/>
              </a:lnSpc>
              <a:buFont typeface="Arial"/>
              <a:buChar char="•"/>
            </a:pPr>
            <a:r>
              <a:rPr lang="en-US" sz="3300" spc="-66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Process failures, like delayed escalation, were more likely because staff were overstretched and unsupported.</a:t>
            </a:r>
          </a:p>
          <a:p>
            <a:pPr marL="712475" lvl="1" indent="-356237">
              <a:lnSpc>
                <a:spcPts val="4620"/>
              </a:lnSpc>
              <a:buFont typeface="Arial"/>
              <a:buChar char="•"/>
            </a:pPr>
            <a:r>
              <a:rPr lang="en-US" sz="3300" spc="-66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These clusters interacted, creating a system where harm became increasingly likely.</a:t>
            </a:r>
          </a:p>
          <a:p>
            <a:endParaRPr lang="en-BD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CULTURE OF SAFETY PYRAMID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963400" y="1664970"/>
            <a:ext cx="5010149" cy="7784567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657"/>
              </a:lnSpc>
            </a:pPr>
            <a:endParaRPr lang="en-GB" dirty="0"/>
          </a:p>
          <a:p>
            <a:pPr algn="ctr">
              <a:lnSpc>
                <a:spcPts val="4657"/>
              </a:lnSpc>
            </a:pPr>
            <a:r>
              <a:rPr lang="en-GB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ADVERSE EVENTS         </a:t>
            </a:r>
          </a:p>
          <a:p>
            <a:pPr algn="ctr">
              <a:lnSpc>
                <a:spcPts val="4657"/>
              </a:lnSpc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</a:t>
            </a:r>
          </a:p>
          <a:p>
            <a:pPr algn="ctr">
              <a:lnSpc>
                <a:spcPts val="4657"/>
              </a:lnSpc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↓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NEAR MISSES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↓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UNSAFE CONDITIONS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↓  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WEAK SAFETY CULTURE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r>
              <a:rPr lang="en-US" sz="3326" spc="-66" dirty="0">
                <a:solidFill>
                  <a:srgbClr val="000000"/>
                </a:solidFill>
                <a:latin typeface="Oswald"/>
                <a:ea typeface="Oswald"/>
                <a:cs typeface="Oswald"/>
                <a:sym typeface="Oswald"/>
              </a:rPr>
              <a:t>               </a:t>
            </a:r>
          </a:p>
          <a:p>
            <a:pPr algn="ctr">
              <a:lnSpc>
                <a:spcPts val="4657"/>
              </a:lnSpc>
              <a:spcBef>
                <a:spcPct val="0"/>
              </a:spcBef>
            </a:pPr>
            <a:endParaRPr lang="en-US" sz="3326" spc="-66" dirty="0">
              <a:solidFill>
                <a:srgbClr val="000000"/>
              </a:solidFill>
              <a:latin typeface="Oswald"/>
              <a:ea typeface="Oswald"/>
              <a:cs typeface="Oswald"/>
              <a:sym typeface="Oswald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031DC6-CF75-958B-0511-60CB71967FEA}"/>
              </a:ext>
            </a:extLst>
          </p:cNvPr>
          <p:cNvSpPr txBox="1"/>
          <p:nvPr/>
        </p:nvSpPr>
        <p:spPr>
          <a:xfrm>
            <a:off x="850982" y="1841870"/>
            <a:ext cx="11341013" cy="9017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8162" lvl="1" indent="-259081">
              <a:lnSpc>
                <a:spcPts val="4800"/>
              </a:lnSpc>
              <a:buFont typeface="Arial"/>
              <a:buChar char="•"/>
            </a:pPr>
            <a:r>
              <a:rPr lang="en-US" sz="3200" spc="48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 the Countess of Chester Hospital case, the base of the pyramid — the safety culture — was weak. Staff concerns were dismissed, risk register warnings were ignored, and leadership was defensive.</a:t>
            </a:r>
          </a:p>
          <a:p>
            <a:pPr marL="518162" lvl="1" indent="-259081">
              <a:lnSpc>
                <a:spcPts val="4800"/>
              </a:lnSpc>
              <a:buFont typeface="Arial"/>
              <a:buChar char="•"/>
            </a:pPr>
            <a:r>
              <a:rPr lang="en-US" sz="3200" spc="48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Because the foundation was weak, unsafe conditions developed: understaffing, contaminated taps, poor escalation, and repeated clinical failures. These became near misses and eventually escalated into serious adverse events, including preventable deaths.</a:t>
            </a:r>
          </a:p>
          <a:p>
            <a:pPr marL="518162" lvl="1" indent="-259081">
              <a:lnSpc>
                <a:spcPts val="4800"/>
              </a:lnSpc>
              <a:buFont typeface="Arial"/>
              <a:buChar char="•"/>
            </a:pPr>
            <a:r>
              <a:rPr lang="en-US" sz="3200" spc="48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 stronger safety culture could have stopped the failures much earlier in the pyramid.</a:t>
            </a:r>
          </a:p>
          <a:p>
            <a:pPr lvl="0">
              <a:lnSpc>
                <a:spcPts val="4800"/>
              </a:lnSpc>
            </a:pPr>
            <a:endParaRPr lang="en-US" sz="3200" spc="48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endParaRPr lang="en-BD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FD0820-0646-1C90-50F9-67838052D4EA}"/>
              </a:ext>
            </a:extLst>
          </p:cNvPr>
          <p:cNvSpPr txBox="1"/>
          <p:nvPr/>
        </p:nvSpPr>
        <p:spPr>
          <a:xfrm>
            <a:off x="13411200" y="8398113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(Francis, 2013; Ockenden, 2022).</a:t>
            </a:r>
            <a:endParaRPr lang="en-BD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C37915-C200-A3F1-F5B6-617C15AFC402}"/>
              </a:ext>
            </a:extLst>
          </p:cNvPr>
          <p:cNvSpPr/>
          <p:nvPr/>
        </p:nvSpPr>
        <p:spPr>
          <a:xfrm>
            <a:off x="12582525" y="1680768"/>
            <a:ext cx="4533900" cy="6733143"/>
          </a:xfrm>
          <a:prstGeom prst="rect">
            <a:avLst/>
          </a:prstGeom>
          <a:solidFill>
            <a:schemeClr val="l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BD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RECOMMENDATIONS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181100" y="2112594"/>
            <a:ext cx="15248595" cy="7145706"/>
            <a:chOff x="0" y="0"/>
            <a:chExt cx="2261627" cy="105983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261627" cy="1059830"/>
            </a:xfrm>
            <a:custGeom>
              <a:avLst/>
              <a:gdLst/>
              <a:ahLst/>
              <a:cxnLst/>
              <a:rect l="l" t="t" r="r" b="b"/>
              <a:pathLst>
                <a:path w="2261627" h="1059830">
                  <a:moveTo>
                    <a:pt x="0" y="0"/>
                  </a:moveTo>
                  <a:lnTo>
                    <a:pt x="2261627" y="0"/>
                  </a:lnTo>
                  <a:lnTo>
                    <a:pt x="2261627" y="1059830"/>
                  </a:lnTo>
                  <a:lnTo>
                    <a:pt x="0" y="105983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261627" cy="10979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314450" y="2076117"/>
            <a:ext cx="14168330" cy="6696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Strengthen neonatal staffing levels and ensure an appropriate skill mix</a:t>
            </a:r>
          </a:p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Increase consultant neonatologist presence, including out‑of‑hours cover</a:t>
            </a:r>
          </a:p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Expand neonatal transport and regional intensive care capacity</a:t>
            </a:r>
          </a:p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Upgrade estates and infrastructur</a:t>
            </a:r>
            <a:r>
              <a:rPr lang="en-US" sz="2999" u="none" strike="noStrike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 to ensure safe, hygienic clinical environments</a:t>
            </a:r>
          </a:p>
          <a:p>
            <a:pPr marL="647695" lvl="1" indent="-323848" algn="l">
              <a:lnSpc>
                <a:spcPts val="5999"/>
              </a:lnSpc>
              <a:buFont typeface="Arial"/>
              <a:buChar char="•"/>
            </a:pPr>
            <a:r>
              <a:rPr lang="en-US" sz="2999" u="none" strike="noStrike" spc="5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Build a transparent governance system and a supportive speaking‑up culture</a:t>
            </a:r>
          </a:p>
          <a:p>
            <a:pPr marL="0" lvl="0" indent="0" algn="l">
              <a:lnSpc>
                <a:spcPts val="5999"/>
              </a:lnSpc>
            </a:pPr>
            <a:endParaRPr lang="en-US" sz="2999" u="none" strike="noStrike" spc="5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CONCLUSION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17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1960194"/>
            <a:ext cx="14676970" cy="7661964"/>
            <a:chOff x="0" y="0"/>
            <a:chExt cx="2176845" cy="11364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76845" cy="1136400"/>
            </a:xfrm>
            <a:custGeom>
              <a:avLst/>
              <a:gdLst/>
              <a:ahLst/>
              <a:cxnLst/>
              <a:rect l="l" t="t" r="r" b="b"/>
              <a:pathLst>
                <a:path w="2176845" h="1136400">
                  <a:moveTo>
                    <a:pt x="0" y="0"/>
                  </a:moveTo>
                  <a:lnTo>
                    <a:pt x="2176845" y="0"/>
                  </a:lnTo>
                  <a:lnTo>
                    <a:pt x="2176845" y="1136400"/>
                  </a:lnTo>
                  <a:lnTo>
                    <a:pt x="0" y="1136400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176845" cy="117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349150" y="2099944"/>
            <a:ext cx="13148723" cy="7522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26618" lvl="1" indent="-363309" algn="l">
              <a:lnSpc>
                <a:spcPts val="6731"/>
              </a:lnSpc>
              <a:buFont typeface="Arial"/>
              <a:buChar char="•"/>
            </a:pPr>
            <a:r>
              <a:rPr lang="en-US" sz="3365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failures at the Countess of Chester Hospital were systemic and interconnected.</a:t>
            </a:r>
          </a:p>
          <a:p>
            <a:pPr marL="726618" lvl="1" indent="-363309" algn="l">
              <a:lnSpc>
                <a:spcPts val="6731"/>
              </a:lnSpc>
              <a:buFont typeface="Arial"/>
              <a:buChar char="•"/>
            </a:pPr>
            <a:r>
              <a:rPr lang="en-US" sz="3365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Mult</a:t>
            </a:r>
            <a:r>
              <a:rPr lang="en-US" sz="3365" u="none" strike="noStrike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iple layers of organisational, clinical, and cultural defences broke down simultaneously.</a:t>
            </a:r>
          </a:p>
          <a:p>
            <a:pPr marL="726618" lvl="1" indent="-363309" algn="l">
              <a:lnSpc>
                <a:spcPts val="6731"/>
              </a:lnSpc>
              <a:buFont typeface="Arial"/>
              <a:buChar char="•"/>
            </a:pPr>
            <a:r>
              <a:rPr lang="en-US" sz="3365" u="none" strike="noStrike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Strengthening governance, leadership accountability, and safe staffing is essential to prevent recurrence.</a:t>
            </a:r>
          </a:p>
          <a:p>
            <a:pPr marL="726618" lvl="1" indent="-363309" algn="l">
              <a:lnSpc>
                <a:spcPts val="6731"/>
              </a:lnSpc>
              <a:buFont typeface="Arial"/>
              <a:buChar char="•"/>
            </a:pPr>
            <a:r>
              <a:rPr lang="en-US" sz="3365" u="none" strike="noStrike" spc="67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 systems‑based, learning‑focused approach is needed to build a safer and more resilient neonatal service.</a:t>
            </a:r>
          </a:p>
          <a:p>
            <a:pPr marL="0" lvl="0" indent="0" algn="l">
              <a:lnSpc>
                <a:spcPts val="6731"/>
              </a:lnSpc>
            </a:pPr>
            <a:endParaRPr lang="en-US" sz="3365" u="none" strike="noStrike" spc="67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618788" y="3239563"/>
            <a:ext cx="9050424" cy="205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0"/>
              </a:lnSpc>
              <a:spcBef>
                <a:spcPct val="0"/>
              </a:spcBef>
            </a:pPr>
            <a:r>
              <a:rPr lang="en-US" sz="12000" b="1" spc="-480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THE END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618788" y="5565982"/>
            <a:ext cx="9050424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Thank You For Listening !!!!!!!!!!!!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FF">
                <a:alpha val="100000"/>
              </a:srgbClr>
            </a:gs>
            <a:gs pos="100000">
              <a:srgbClr val="F8F4EE">
                <a:alpha val="100000"/>
              </a:srgbClr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850983" y="889901"/>
            <a:ext cx="0" cy="951969"/>
          </a:xfrm>
          <a:prstGeom prst="line">
            <a:avLst/>
          </a:prstGeom>
          <a:ln w="190500" cap="flat">
            <a:solidFill>
              <a:srgbClr val="FF821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314450" y="962025"/>
            <a:ext cx="8115300" cy="702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  <a:spcBef>
                <a:spcPct val="0"/>
              </a:spcBef>
            </a:pPr>
            <a:r>
              <a:rPr lang="en-US" sz="4200" b="1" spc="-84">
                <a:solidFill>
                  <a:srgbClr val="000000"/>
                </a:solidFill>
                <a:latin typeface="Oswald Bold"/>
                <a:ea typeface="Oswald Bold"/>
                <a:cs typeface="Oswald Bold"/>
                <a:sym typeface="Oswald Bold"/>
              </a:rPr>
              <a:t>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429695" y="8767445"/>
            <a:ext cx="829605" cy="49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919"/>
              </a:lnSpc>
              <a:spcBef>
                <a:spcPct val="0"/>
              </a:spcBef>
            </a:pPr>
            <a:r>
              <a:rPr lang="en-US" sz="2799" spc="55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19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2059571"/>
            <a:ext cx="15621527" cy="7860432"/>
            <a:chOff x="0" y="0"/>
            <a:chExt cx="2316939" cy="116583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16939" cy="1165836"/>
            </a:xfrm>
            <a:custGeom>
              <a:avLst/>
              <a:gdLst/>
              <a:ahLst/>
              <a:cxnLst/>
              <a:rect l="l" t="t" r="r" b="b"/>
              <a:pathLst>
                <a:path w="2316939" h="1165836">
                  <a:moveTo>
                    <a:pt x="0" y="0"/>
                  </a:moveTo>
                  <a:lnTo>
                    <a:pt x="2316939" y="0"/>
                  </a:lnTo>
                  <a:lnTo>
                    <a:pt x="2316939" y="1165836"/>
                  </a:lnTo>
                  <a:lnTo>
                    <a:pt x="0" y="1165836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8F4EE">
                    <a:alpha val="100000"/>
                  </a:srgbClr>
                </a:gs>
              </a:gsLst>
              <a:lin ang="2700000"/>
            </a:gradFill>
            <a:ln w="9525" cap="sq">
              <a:solidFill>
                <a:srgbClr val="FF8210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316939" cy="12039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228898" y="2077118"/>
            <a:ext cx="15441662" cy="7842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Lawrence, F. &amp; Conn, D. (2024) As the Thirlwall hearings approach…, The Guardian.</a:t>
            </a:r>
          </a:p>
          <a:p>
            <a:pPr marL="496572" lvl="1" indent="-248286" algn="l">
              <a:lnSpc>
                <a:spcPts val="4600"/>
              </a:lnSpc>
              <a:buFont typeface="Arial"/>
              <a:buChar char="•"/>
            </a:pPr>
            <a:r>
              <a:rPr lang="en-US" sz="2300" spc="46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Reason, J. (2000) ‘Human error: models and management’, BMJ, 320(7237), pp. 768–770.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Donabedian, A. (1988) ‘The quality of care: How can it be assessed?’, JAMA, 260(12), pp. 1743–1748.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Royal College of Paediatrics and Child Health (2016) Review of Neonatal Services at CoC.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NHS England (2022) Neonatal Critical Care Review.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Care Quality Commission (2016) Inspection Report: Countess of Chester Hospital.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Francis, R. (2013) Report of the Mid Staffordshire NHS Foundation Trust Public Inquiry.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Ockenden, D. (2022) Final Report: Shrewsbury and Telford Maternity Review.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Griffiths, P. et al. (2018) ‘Nurse staffing and patient outcomes’, International Journal of Nursing Studies.</a:t>
            </a:r>
          </a:p>
          <a:p>
            <a:pPr marL="518162" lvl="1" indent="-259081" algn="l">
              <a:lnSpc>
                <a:spcPts val="4800"/>
              </a:lnSpc>
              <a:buFont typeface="Arial"/>
              <a:buChar char="•"/>
            </a:pPr>
            <a:r>
              <a:rPr lang="en-US" sz="2400" spc="48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National Quality Board (2016) Safe, Sustainable and Productive Staffing.</a:t>
            </a:r>
          </a:p>
          <a:p>
            <a:pPr marL="0" lvl="0" indent="0" algn="l">
              <a:lnSpc>
                <a:spcPts val="4800"/>
              </a:lnSpc>
            </a:pPr>
            <a:endParaRPr lang="en-US" sz="2400" spc="48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1207</Words>
  <Application>Microsoft Macintosh PowerPoint</Application>
  <PresentationFormat>Custom</PresentationFormat>
  <Paragraphs>226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Open Sauce</vt:lpstr>
      <vt:lpstr>Myriad Pro</vt:lpstr>
      <vt:lpstr>Open Sauce Bold</vt:lpstr>
      <vt:lpstr>Arial</vt:lpstr>
      <vt:lpstr>Calibri</vt:lpstr>
      <vt:lpstr>-webkit-standard</vt:lpstr>
      <vt:lpstr>Oswald</vt:lpstr>
      <vt:lpstr>Oswald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cp:lastModifiedBy>oumithasan192@gmail.com</cp:lastModifiedBy>
  <cp:revision>4</cp:revision>
  <dcterms:created xsi:type="dcterms:W3CDTF">2006-08-16T00:00:00Z</dcterms:created>
  <dcterms:modified xsi:type="dcterms:W3CDTF">2026-03-24T03:22:12Z</dcterms:modified>
  <dc:identifier>DAHEQYNUNjc</dc:identifier>
</cp:coreProperties>
</file>