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10"/>
  </p:handoutMasterIdLst>
  <p:sldIdLst>
    <p:sldId id="258" r:id="rId5"/>
    <p:sldId id="257" r:id="rId6"/>
    <p:sldId id="259" r:id="rId7"/>
    <p:sldId id="260" r:id="rId8"/>
    <p:sldId id="261"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B247F38-C742-4748-B7F9-F814DE774DFC}">
          <p14:sldIdLst>
            <p14:sldId id="258"/>
            <p14:sldId id="257"/>
            <p14:sldId id="259"/>
            <p14:sldId id="260"/>
            <p14:sldId id="26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009"/>
    <p:restoredTop sz="94719"/>
  </p:normalViewPr>
  <p:slideViewPr>
    <p:cSldViewPr>
      <p:cViewPr varScale="1">
        <p:scale>
          <a:sx n="152" d="100"/>
          <a:sy n="152" d="100"/>
        </p:scale>
        <p:origin x="2304"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02/08/2023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02/08/2023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02/08/2023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02/08/2023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5B3F3C-2E75-9DB3-2F59-7799E4639E62}"/>
              </a:ext>
            </a:extLst>
          </p:cNvPr>
          <p:cNvSpPr txBox="1"/>
          <p:nvPr/>
        </p:nvSpPr>
        <p:spPr>
          <a:xfrm>
            <a:off x="899592" y="1844824"/>
            <a:ext cx="7128792" cy="1938992"/>
          </a:xfrm>
          <a:prstGeom prst="rect">
            <a:avLst/>
          </a:prstGeom>
          <a:noFill/>
        </p:spPr>
        <p:txBody>
          <a:bodyPr wrap="square" rtlCol="0">
            <a:spAutoFit/>
          </a:bodyPr>
          <a:lstStyle/>
          <a:p>
            <a:r>
              <a:rPr lang="en-GB" sz="6000" b="1" dirty="0">
                <a:effectLst/>
                <a:latin typeface="Calibri" panose="020F0502020204030204" pitchFamily="34" charset="0"/>
              </a:rPr>
              <a:t>INTRODUCE A FRIEND </a:t>
            </a:r>
            <a:endParaRPr lang="en-GB" sz="6000" dirty="0"/>
          </a:p>
          <a:p>
            <a:r>
              <a:rPr lang="en-GB" sz="3600" i="1" dirty="0">
                <a:effectLst/>
                <a:latin typeface="Calibri" panose="020F0502020204030204" pitchFamily="34" charset="0"/>
              </a:rPr>
              <a:t>WORK COLLEAGUE/ FAMILY MEMBER </a:t>
            </a:r>
          </a:p>
          <a:p>
            <a:pPr algn="ctr"/>
            <a:r>
              <a:rPr lang="en-GB" sz="2400" dirty="0">
                <a:latin typeface="Calibri" panose="020F0502020204030204" pitchFamily="34" charset="0"/>
              </a:rPr>
              <a:t>ALAMo</a:t>
            </a:r>
            <a:endParaRPr lang="en-GB" sz="2400" dirty="0"/>
          </a:p>
        </p:txBody>
      </p:sp>
      <p:pic>
        <p:nvPicPr>
          <p:cNvPr id="2050" name="Picture 2" descr="Refer a friend terms and conditions">
            <a:extLst>
              <a:ext uri="{FF2B5EF4-FFF2-40B4-BE49-F238E27FC236}">
                <a16:creationId xmlns:a16="http://schemas.microsoft.com/office/drawing/2014/main" id="{D91F6333-9B21-BC4E-289A-E224749FA9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4116032"/>
            <a:ext cx="2391420" cy="1337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76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54910-267B-6B11-3FE0-F120220CDFB2}"/>
              </a:ext>
            </a:extLst>
          </p:cNvPr>
          <p:cNvSpPr>
            <a:spLocks noGrp="1"/>
          </p:cNvSpPr>
          <p:nvPr>
            <p:ph type="title"/>
          </p:nvPr>
        </p:nvSpPr>
        <p:spPr>
          <a:xfrm>
            <a:off x="453677" y="104510"/>
            <a:ext cx="8229600" cy="1143000"/>
          </a:xfrm>
        </p:spPr>
        <p:txBody>
          <a:bodyPr/>
          <a:lstStyle/>
          <a:p>
            <a:r>
              <a:rPr lang="en-US" dirty="0"/>
              <a:t>Referral Benefits</a:t>
            </a:r>
          </a:p>
        </p:txBody>
      </p:sp>
      <p:sp>
        <p:nvSpPr>
          <p:cNvPr id="3" name="Content Placeholder 2">
            <a:extLst>
              <a:ext uri="{FF2B5EF4-FFF2-40B4-BE49-F238E27FC236}">
                <a16:creationId xmlns:a16="http://schemas.microsoft.com/office/drawing/2014/main" id="{DB2B5D43-87A8-6958-1072-5895E8DF9068}"/>
              </a:ext>
            </a:extLst>
          </p:cNvPr>
          <p:cNvSpPr>
            <a:spLocks noGrp="1"/>
          </p:cNvSpPr>
          <p:nvPr>
            <p:ph idx="1"/>
          </p:nvPr>
        </p:nvSpPr>
        <p:spPr>
          <a:xfrm>
            <a:off x="453677" y="1229381"/>
            <a:ext cx="8229600" cy="3315020"/>
          </a:xfrm>
        </p:spPr>
        <p:txBody>
          <a:bodyPr>
            <a:normAutofit lnSpcReduction="10000"/>
          </a:bodyPr>
          <a:lstStyle/>
          <a:p>
            <a:r>
              <a:rPr lang="en-US" sz="2800" b="1" dirty="0">
                <a:solidFill>
                  <a:srgbClr val="FF0000"/>
                </a:solidFill>
              </a:rPr>
              <a:t>£250 </a:t>
            </a:r>
            <a:r>
              <a:rPr lang="en-US" sz="2800" dirty="0"/>
              <a:t>for you and for the person you successfully refer </a:t>
            </a:r>
          </a:p>
          <a:p>
            <a:r>
              <a:rPr lang="en-US" sz="2800" dirty="0"/>
              <a:t>15 referrals (</a:t>
            </a:r>
            <a:r>
              <a:rPr lang="en-US" sz="2000" i="1" dirty="0"/>
              <a:t>maximum = </a:t>
            </a:r>
            <a:r>
              <a:rPr lang="en-US" sz="2000" i="1" dirty="0">
                <a:solidFill>
                  <a:srgbClr val="FF0000"/>
                </a:solidFill>
              </a:rPr>
              <a:t>£3,750</a:t>
            </a:r>
            <a:r>
              <a:rPr lang="en-US" sz="2800" dirty="0"/>
              <a:t>) per academic year</a:t>
            </a:r>
          </a:p>
          <a:p>
            <a:r>
              <a:rPr lang="en-US" sz="2800" dirty="0"/>
              <a:t>Payment to you by pre-paid debit card</a:t>
            </a:r>
          </a:p>
          <a:p>
            <a:r>
              <a:rPr lang="en-GB" sz="2400" dirty="0">
                <a:effectLst/>
                <a:latin typeface="Calibri" panose="020F0502020204030204" pitchFamily="34" charset="0"/>
              </a:rPr>
              <a:t>The Introduce, a Friend Scheme is designed for you to share information about your course with friends, work, colleagues, and family members and to receive the University’s thanks for doing so. </a:t>
            </a:r>
            <a:endParaRPr lang="en-GB" sz="2400" dirty="0"/>
          </a:p>
          <a:p>
            <a:endParaRPr lang="en-US" sz="2800" dirty="0"/>
          </a:p>
        </p:txBody>
      </p:sp>
      <p:pic>
        <p:nvPicPr>
          <p:cNvPr id="1026" name="Picture 2" descr="Benefits A-Z - Childrens">
            <a:extLst>
              <a:ext uri="{FF2B5EF4-FFF2-40B4-BE49-F238E27FC236}">
                <a16:creationId xmlns:a16="http://schemas.microsoft.com/office/drawing/2014/main" id="{BCC4B99C-B90E-2AEB-865E-FE8A45261C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677" y="261321"/>
            <a:ext cx="1549152" cy="8043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rcer Marsh Benefits">
            <a:extLst>
              <a:ext uri="{FF2B5EF4-FFF2-40B4-BE49-F238E27FC236}">
                <a16:creationId xmlns:a16="http://schemas.microsoft.com/office/drawing/2014/main" id="{6FB1830B-02F4-72E1-7BCF-AB86F60B96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312" y="3977144"/>
            <a:ext cx="1477144" cy="147714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Benefits A-Z - Childrens">
            <a:extLst>
              <a:ext uri="{FF2B5EF4-FFF2-40B4-BE49-F238E27FC236}">
                <a16:creationId xmlns:a16="http://schemas.microsoft.com/office/drawing/2014/main" id="{D3095A8F-B2CD-197C-0329-ED4C6FE0BA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253698"/>
            <a:ext cx="1549152" cy="804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8842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33E5D-F538-7250-BA13-FEFB9A2E1CD7}"/>
              </a:ext>
            </a:extLst>
          </p:cNvPr>
          <p:cNvSpPr>
            <a:spLocks noGrp="1"/>
          </p:cNvSpPr>
          <p:nvPr>
            <p:ph type="title"/>
          </p:nvPr>
        </p:nvSpPr>
        <p:spPr>
          <a:xfrm>
            <a:off x="251520" y="692696"/>
            <a:ext cx="8640960" cy="1143000"/>
          </a:xfrm>
        </p:spPr>
        <p:txBody>
          <a:bodyPr>
            <a:noAutofit/>
          </a:bodyPr>
          <a:lstStyle/>
          <a:p>
            <a:r>
              <a:rPr lang="en-GB" sz="4000" dirty="0">
                <a:effectLst/>
                <a:latin typeface="Calibri" panose="020F0502020204030204" pitchFamily="34" charset="0"/>
              </a:rPr>
              <a:t>Steps to follow while referring a friend: </a:t>
            </a:r>
            <a:br>
              <a:rPr lang="en-GB" sz="4000" dirty="0"/>
            </a:br>
            <a:endParaRPr lang="en-US" sz="4000" dirty="0"/>
          </a:p>
        </p:txBody>
      </p:sp>
      <p:sp>
        <p:nvSpPr>
          <p:cNvPr id="3" name="Content Placeholder 2">
            <a:extLst>
              <a:ext uri="{FF2B5EF4-FFF2-40B4-BE49-F238E27FC236}">
                <a16:creationId xmlns:a16="http://schemas.microsoft.com/office/drawing/2014/main" id="{AC9A01DC-0318-C6AF-4046-CD3E0CAE8E1F}"/>
              </a:ext>
            </a:extLst>
          </p:cNvPr>
          <p:cNvSpPr>
            <a:spLocks noGrp="1"/>
          </p:cNvSpPr>
          <p:nvPr>
            <p:ph idx="1"/>
          </p:nvPr>
        </p:nvSpPr>
        <p:spPr>
          <a:xfrm>
            <a:off x="331366" y="1470484"/>
            <a:ext cx="8229600" cy="3917032"/>
          </a:xfrm>
        </p:spPr>
        <p:txBody>
          <a:bodyPr>
            <a:normAutofit fontScale="92500" lnSpcReduction="10000"/>
          </a:bodyPr>
          <a:lstStyle/>
          <a:p>
            <a:r>
              <a:rPr lang="en-GB" sz="1800" dirty="0">
                <a:effectLst/>
                <a:latin typeface="Calibri" panose="020F0502020204030204" pitchFamily="34" charset="0"/>
              </a:rPr>
              <a:t>Pick up an “Introduce a Friend” form from your module tutor.</a:t>
            </a:r>
          </a:p>
          <a:p>
            <a:r>
              <a:rPr lang="en-GB" sz="1800" dirty="0">
                <a:effectLst/>
                <a:latin typeface="Calibri" panose="020F0502020204030204" pitchFamily="34" charset="0"/>
              </a:rPr>
              <a:t>Complete the form with your friend’s details as an applicant and your student details and email it to </a:t>
            </a:r>
            <a:r>
              <a:rPr lang="en-GB" sz="1800" dirty="0">
                <a:latin typeface="Calibri" panose="020F0502020204030204" pitchFamily="34" charset="0"/>
              </a:rPr>
              <a:t>”</a:t>
            </a:r>
            <a:r>
              <a:rPr lang="en-GB" sz="2400" dirty="0" err="1">
                <a:solidFill>
                  <a:schemeClr val="tx2">
                    <a:lumMod val="60000"/>
                    <a:lumOff val="40000"/>
                  </a:schemeClr>
                </a:solidFill>
                <a:latin typeface="Calibri" panose="020F0502020204030204" pitchFamily="34" charset="0"/>
              </a:rPr>
              <a:t>alamo.referrals@uwtsd.ac.uk</a:t>
            </a:r>
            <a:r>
              <a:rPr lang="en-GB" sz="1800" dirty="0">
                <a:latin typeface="Calibri" panose="020F0502020204030204" pitchFamily="34" charset="0"/>
              </a:rPr>
              <a:t>” </a:t>
            </a:r>
            <a:r>
              <a:rPr lang="en-GB" sz="1800" dirty="0">
                <a:effectLst/>
                <a:latin typeface="Calibri" panose="020F0502020204030204" pitchFamily="34" charset="0"/>
              </a:rPr>
              <a:t>and click for a read receipt.</a:t>
            </a:r>
            <a:endParaRPr lang="en-GB" sz="1100" dirty="0">
              <a:effectLst/>
            </a:endParaRPr>
          </a:p>
          <a:p>
            <a:r>
              <a:rPr lang="en-GB" sz="1800" dirty="0">
                <a:effectLst/>
                <a:latin typeface="Calibri" panose="020F0502020204030204" pitchFamily="34" charset="0"/>
              </a:rPr>
              <a:t>Your friend must apply for the course either via a website or by scanning this code. </a:t>
            </a:r>
            <a:endParaRPr lang="en-GB" sz="1100" dirty="0">
              <a:effectLst/>
            </a:endParaRPr>
          </a:p>
          <a:p>
            <a:pPr marL="0" indent="0">
              <a:buNone/>
            </a:pPr>
            <a:br>
              <a:rPr lang="en-GB" sz="1800" dirty="0">
                <a:effectLst/>
                <a:latin typeface="Calibri" panose="020F0502020204030204" pitchFamily="34" charset="0"/>
              </a:rPr>
            </a:br>
            <a:endParaRPr lang="en-GB" sz="1800" dirty="0">
              <a:effectLst/>
              <a:latin typeface="Calibri" panose="020F0502020204030204" pitchFamily="34" charset="0"/>
            </a:endParaRPr>
          </a:p>
          <a:p>
            <a:pPr marL="0" indent="0">
              <a:buNone/>
            </a:pPr>
            <a:endParaRPr lang="en-GB" sz="1100" dirty="0">
              <a:effectLst/>
            </a:endParaRPr>
          </a:p>
          <a:p>
            <a:r>
              <a:rPr lang="en-GB" sz="1800" b="1" dirty="0">
                <a:effectLst/>
                <a:latin typeface="Calibri" panose="020F0502020204030204" pitchFamily="34" charset="0"/>
              </a:rPr>
              <a:t>If your friend is successful in gaining admission to and enrolling in the University, after their first tuition fees instalment has been paid and they have submitted their first assignment, you both will receive a </a:t>
            </a:r>
            <a:r>
              <a:rPr lang="en-GB" sz="1800" b="1" dirty="0">
                <a:solidFill>
                  <a:srgbClr val="FF0000"/>
                </a:solidFill>
                <a:effectLst/>
                <a:latin typeface="Calibri" panose="020F0502020204030204" pitchFamily="34" charset="0"/>
              </a:rPr>
              <a:t>£250 </a:t>
            </a:r>
            <a:r>
              <a:rPr lang="en-GB" sz="1800" b="1" dirty="0">
                <a:effectLst/>
                <a:latin typeface="Calibri" panose="020F0502020204030204" pitchFamily="34" charset="0"/>
              </a:rPr>
              <a:t>pre-paid debit card. These will be given to you either in </a:t>
            </a:r>
            <a:r>
              <a:rPr lang="en-GB" sz="1800" b="1" u="sng" dirty="0">
                <a:effectLst/>
                <a:latin typeface="Calibri" panose="020F0502020204030204" pitchFamily="34" charset="0"/>
              </a:rPr>
              <a:t>February</a:t>
            </a:r>
            <a:r>
              <a:rPr lang="en-GB" sz="1800" b="1" dirty="0">
                <a:effectLst/>
                <a:latin typeface="Calibri" panose="020F0502020204030204" pitchFamily="34" charset="0"/>
              </a:rPr>
              <a:t> or </a:t>
            </a:r>
            <a:r>
              <a:rPr lang="en-GB" sz="1800" b="1" u="sng" dirty="0">
                <a:effectLst/>
                <a:latin typeface="Calibri" panose="020F0502020204030204" pitchFamily="34" charset="0"/>
              </a:rPr>
              <a:t>June</a:t>
            </a:r>
            <a:r>
              <a:rPr lang="en-GB" sz="1800" b="1" dirty="0">
                <a:effectLst/>
                <a:latin typeface="Calibri" panose="020F0502020204030204" pitchFamily="34" charset="0"/>
              </a:rPr>
              <a:t> (whichever is the closest to your referral date). </a:t>
            </a:r>
            <a:endParaRPr lang="en-GB" sz="1100" b="1" dirty="0">
              <a:effectLst/>
            </a:endParaRPr>
          </a:p>
          <a:p>
            <a:r>
              <a:rPr lang="en-GB" sz="1800" dirty="0">
                <a:effectLst/>
                <a:latin typeface="Calibri" panose="020F0502020204030204" pitchFamily="34" charset="0"/>
              </a:rPr>
              <a:t>Ensure that you keep a copy of the “Introduce a Friend” form for future use. </a:t>
            </a:r>
            <a:endParaRPr lang="en-GB" sz="1100" dirty="0">
              <a:effectLst/>
            </a:endParaRPr>
          </a:p>
          <a:p>
            <a:pPr marL="0" indent="0">
              <a:buNone/>
            </a:pPr>
            <a:br>
              <a:rPr lang="en-GB" sz="1800" dirty="0">
                <a:effectLst/>
                <a:latin typeface="Calibri" panose="020F0502020204030204" pitchFamily="34" charset="0"/>
              </a:rPr>
            </a:br>
            <a:endParaRPr lang="en-GB" sz="1400" dirty="0">
              <a:effectLst/>
            </a:endParaRPr>
          </a:p>
        </p:txBody>
      </p:sp>
      <p:pic>
        <p:nvPicPr>
          <p:cNvPr id="3079" name="Picture 7" descr="page2image57243456">
            <a:extLst>
              <a:ext uri="{FF2B5EF4-FFF2-40B4-BE49-F238E27FC236}">
                <a16:creationId xmlns:a16="http://schemas.microsoft.com/office/drawing/2014/main" id="{037DE671-A3FF-8901-503A-937C4B63F0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576" y="2608580"/>
            <a:ext cx="867847" cy="809209"/>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descr="Follow These Steps Sign On White Paper. Man Hand Holding Paper With Text.  Isolated On White Background. Business Concept. Stock Photo Stock Photo,  Picture And Royalty Free Image. Image 75644547.">
            <a:extLst>
              <a:ext uri="{FF2B5EF4-FFF2-40B4-BE49-F238E27FC236}">
                <a16:creationId xmlns:a16="http://schemas.microsoft.com/office/drawing/2014/main" id="{801F07E3-64F1-838C-6432-4E50CC5736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645" y="4617469"/>
            <a:ext cx="1405321" cy="1049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884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7AB7D-0866-E48C-8CFB-4780C0319634}"/>
              </a:ext>
            </a:extLst>
          </p:cNvPr>
          <p:cNvSpPr>
            <a:spLocks noGrp="1"/>
          </p:cNvSpPr>
          <p:nvPr>
            <p:ph type="title"/>
          </p:nvPr>
        </p:nvSpPr>
        <p:spPr>
          <a:xfrm>
            <a:off x="400567" y="8978"/>
            <a:ext cx="8229600" cy="938877"/>
          </a:xfrm>
        </p:spPr>
        <p:txBody>
          <a:bodyPr>
            <a:normAutofit fontScale="90000"/>
          </a:bodyPr>
          <a:lstStyle/>
          <a:p>
            <a:br>
              <a:rPr lang="en-GB" sz="1800" b="1" i="1" dirty="0">
                <a:effectLst/>
                <a:latin typeface="Calibri" panose="020F0502020204030204" pitchFamily="34" charset="0"/>
              </a:rPr>
            </a:br>
            <a:br>
              <a:rPr lang="en-GB" sz="1800" b="1" i="1" dirty="0">
                <a:effectLst/>
                <a:latin typeface="Calibri" panose="020F0502020204030204" pitchFamily="34" charset="0"/>
              </a:rPr>
            </a:br>
            <a:r>
              <a:rPr lang="en-GB" dirty="0">
                <a:effectLst/>
                <a:latin typeface="Calibri" panose="020F0502020204030204" pitchFamily="34" charset="0"/>
              </a:rPr>
              <a:t>Terms and conditions: </a:t>
            </a:r>
            <a:br>
              <a:rPr lang="en-GB" dirty="0"/>
            </a:br>
            <a:endParaRPr lang="en-US" dirty="0"/>
          </a:p>
        </p:txBody>
      </p:sp>
      <p:sp>
        <p:nvSpPr>
          <p:cNvPr id="3" name="Content Placeholder 2">
            <a:extLst>
              <a:ext uri="{FF2B5EF4-FFF2-40B4-BE49-F238E27FC236}">
                <a16:creationId xmlns:a16="http://schemas.microsoft.com/office/drawing/2014/main" id="{538238C1-173C-C9B0-3709-B1F2E2C873AA}"/>
              </a:ext>
            </a:extLst>
          </p:cNvPr>
          <p:cNvSpPr>
            <a:spLocks noGrp="1"/>
          </p:cNvSpPr>
          <p:nvPr>
            <p:ph idx="1"/>
          </p:nvPr>
        </p:nvSpPr>
        <p:spPr>
          <a:xfrm>
            <a:off x="237958" y="683325"/>
            <a:ext cx="8526403" cy="4862448"/>
          </a:xfrm>
        </p:spPr>
        <p:txBody>
          <a:bodyPr>
            <a:normAutofit/>
          </a:bodyPr>
          <a:lstStyle/>
          <a:p>
            <a:r>
              <a:rPr lang="en-GB" sz="1800" dirty="0">
                <a:effectLst/>
                <a:latin typeface="Calibri" panose="020F0502020204030204" pitchFamily="34" charset="0"/>
              </a:rPr>
              <a:t>This scheme is available only to current Applied Leadership &amp; Management students (ALAMo) students. </a:t>
            </a:r>
            <a:endParaRPr lang="en-GB" sz="1800" dirty="0">
              <a:effectLst/>
              <a:latin typeface="SymbolMT"/>
            </a:endParaRPr>
          </a:p>
          <a:p>
            <a:r>
              <a:rPr lang="en-GB" sz="1800" dirty="0">
                <a:effectLst/>
                <a:latin typeface="Calibri" panose="020F0502020204030204" pitchFamily="34" charset="0"/>
              </a:rPr>
              <a:t>You may introduce a maximum of </a:t>
            </a:r>
            <a:r>
              <a:rPr lang="en-GB" sz="1800" b="1" dirty="0">
                <a:effectLst/>
                <a:latin typeface="Calibri" panose="020F0502020204030204" pitchFamily="34" charset="0"/>
              </a:rPr>
              <a:t>five </a:t>
            </a:r>
            <a:r>
              <a:rPr lang="en-GB" sz="1800" dirty="0">
                <a:effectLst/>
                <a:latin typeface="Calibri" panose="020F0502020204030204" pitchFamily="34" charset="0"/>
              </a:rPr>
              <a:t>friends per term to UWTSD as applicants. There is a maximum of </a:t>
            </a:r>
            <a:r>
              <a:rPr lang="en-GB" sz="1800" b="1" dirty="0">
                <a:effectLst/>
                <a:latin typeface="Calibri" panose="020F0502020204030204" pitchFamily="34" charset="0"/>
              </a:rPr>
              <a:t>fifteen </a:t>
            </a:r>
            <a:r>
              <a:rPr lang="en-GB" sz="1800" dirty="0">
                <a:effectLst/>
                <a:latin typeface="Calibri" panose="020F0502020204030204" pitchFamily="34" charset="0"/>
              </a:rPr>
              <a:t>in any given academic year. </a:t>
            </a:r>
            <a:endParaRPr lang="en-GB" sz="1800" dirty="0">
              <a:effectLst/>
              <a:latin typeface="SymbolMT"/>
            </a:endParaRPr>
          </a:p>
          <a:p>
            <a:r>
              <a:rPr lang="en-GB" sz="1800" dirty="0">
                <a:effectLst/>
                <a:latin typeface="Calibri" panose="020F0502020204030204" pitchFamily="34" charset="0"/>
              </a:rPr>
              <a:t>Your friend must make an application </a:t>
            </a:r>
            <a:r>
              <a:rPr lang="en-GB" sz="1800" u="sng" dirty="0">
                <a:effectLst/>
                <a:latin typeface="Calibri" panose="020F0502020204030204" pitchFamily="34" charset="0"/>
              </a:rPr>
              <a:t>directly</a:t>
            </a:r>
            <a:r>
              <a:rPr lang="en-GB" sz="1800" dirty="0">
                <a:effectLst/>
                <a:latin typeface="Calibri" panose="020F0502020204030204" pitchFamily="34" charset="0"/>
              </a:rPr>
              <a:t> to the University rather than an agent. </a:t>
            </a:r>
          </a:p>
          <a:p>
            <a:pPr>
              <a:buFont typeface="Arial" panose="020B0604020202020204" pitchFamily="34" charset="0"/>
              <a:buChar char="•"/>
            </a:pPr>
            <a:r>
              <a:rPr lang="en-GB" sz="1800" dirty="0">
                <a:effectLst/>
                <a:latin typeface="Calibri" panose="020F0502020204030204" pitchFamily="34" charset="0"/>
              </a:rPr>
              <a:t>Your friend cannot submit a new application directly to the University if they have already made an application through a recruitment partner or an agent.</a:t>
            </a:r>
          </a:p>
          <a:p>
            <a:pPr>
              <a:buFont typeface="Arial" panose="020B0604020202020204" pitchFamily="34" charset="0"/>
              <a:buChar char="•"/>
            </a:pPr>
            <a:r>
              <a:rPr lang="en-GB" sz="1800" dirty="0">
                <a:effectLst/>
                <a:latin typeface="Calibri" panose="020F0502020204030204" pitchFamily="34" charset="0"/>
              </a:rPr>
              <a:t> Suppose you have introduced a friend who is an international applicant and requires a Tier 4 visa. In that case, you will receive a payment of </a:t>
            </a:r>
            <a:r>
              <a:rPr lang="en-GB" sz="1800" dirty="0">
                <a:solidFill>
                  <a:srgbClr val="FF0000"/>
                </a:solidFill>
                <a:effectLst/>
                <a:latin typeface="Calibri" panose="020F0502020204030204" pitchFamily="34" charset="0"/>
              </a:rPr>
              <a:t>£250 </a:t>
            </a:r>
            <a:r>
              <a:rPr lang="en-GB" sz="1800" dirty="0">
                <a:effectLst/>
                <a:latin typeface="Calibri" panose="020F0502020204030204" pitchFamily="34" charset="0"/>
              </a:rPr>
              <a:t>after your friend is registered with the University by the registration deadline (provided your friend has paid his first year’s tuition fees in total). </a:t>
            </a:r>
          </a:p>
          <a:p>
            <a:r>
              <a:rPr lang="en-GB" sz="1800" dirty="0">
                <a:effectLst/>
                <a:latin typeface="Calibri" panose="020F0502020204030204" pitchFamily="34" charset="0"/>
              </a:rPr>
              <a:t>If you have introduced a friend, who is an EU/UK national, you and your friend will each receive your £250 pre-paid debit card payment after your friend’s first instalment of the tuition fee has been paid to the University by Student Finance Wales (SFW) or Student Finance England (SFE) </a:t>
            </a:r>
            <a:endParaRPr lang="en-GB" sz="1800" dirty="0">
              <a:effectLst/>
              <a:latin typeface="SymbolMT"/>
            </a:endParaRPr>
          </a:p>
          <a:p>
            <a:r>
              <a:rPr lang="en-GB" sz="1800" dirty="0">
                <a:effectLst/>
                <a:latin typeface="Calibri" panose="020F0502020204030204" pitchFamily="34" charset="0"/>
              </a:rPr>
              <a:t>If you have any outstanding fees, you will not be eligible to receive the payment. </a:t>
            </a:r>
            <a:endParaRPr lang="en-GB" sz="1800" dirty="0">
              <a:effectLst/>
              <a:latin typeface="SymbolMT"/>
            </a:endParaRPr>
          </a:p>
          <a:p>
            <a:pPr>
              <a:buFont typeface="Arial" panose="020B0604020202020204" pitchFamily="34" charset="0"/>
              <a:buChar char="•"/>
            </a:pPr>
            <a:endParaRPr lang="en-GB" sz="1800" dirty="0">
              <a:effectLst/>
              <a:latin typeface="SymbolMT"/>
            </a:endParaRPr>
          </a:p>
          <a:p>
            <a:pPr>
              <a:buFont typeface="Arial" panose="020B0604020202020204" pitchFamily="34" charset="0"/>
              <a:buChar char="•"/>
            </a:pPr>
            <a:endParaRPr lang="en-GB" sz="1800" dirty="0">
              <a:effectLst/>
              <a:latin typeface="SymbolMT"/>
            </a:endParaRPr>
          </a:p>
          <a:p>
            <a:endParaRPr lang="en-GB" sz="1800" dirty="0">
              <a:effectLst/>
              <a:latin typeface="SymbolMT"/>
            </a:endParaRPr>
          </a:p>
          <a:p>
            <a:endParaRPr lang="en-US" dirty="0"/>
          </a:p>
        </p:txBody>
      </p:sp>
      <p:pic>
        <p:nvPicPr>
          <p:cNvPr id="4098" name="Picture 2" descr="The Ultimate Guide To Website Terms And Conditions | BEB">
            <a:extLst>
              <a:ext uri="{FF2B5EF4-FFF2-40B4-BE49-F238E27FC236}">
                <a16:creationId xmlns:a16="http://schemas.microsoft.com/office/drawing/2014/main" id="{AE5F05B9-195E-1A72-B876-A0D58E67F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5760131"/>
            <a:ext cx="1374968" cy="919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421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68A32-DADE-8284-D3F3-EF0005ADDFD9}"/>
              </a:ext>
            </a:extLst>
          </p:cNvPr>
          <p:cNvSpPr>
            <a:spLocks noGrp="1"/>
          </p:cNvSpPr>
          <p:nvPr>
            <p:ph type="title"/>
          </p:nvPr>
        </p:nvSpPr>
        <p:spPr/>
        <p:txBody>
          <a:bodyPr/>
          <a:lstStyle/>
          <a:p>
            <a:r>
              <a:rPr lang="en-US" dirty="0"/>
              <a:t>Please note</a:t>
            </a:r>
          </a:p>
        </p:txBody>
      </p:sp>
      <p:sp>
        <p:nvSpPr>
          <p:cNvPr id="3" name="Content Placeholder 2">
            <a:extLst>
              <a:ext uri="{FF2B5EF4-FFF2-40B4-BE49-F238E27FC236}">
                <a16:creationId xmlns:a16="http://schemas.microsoft.com/office/drawing/2014/main" id="{091DD42E-3DF9-785E-6A8C-A571A131062E}"/>
              </a:ext>
            </a:extLst>
          </p:cNvPr>
          <p:cNvSpPr>
            <a:spLocks noGrp="1"/>
          </p:cNvSpPr>
          <p:nvPr>
            <p:ph idx="1"/>
          </p:nvPr>
        </p:nvSpPr>
        <p:spPr/>
        <p:txBody>
          <a:bodyPr>
            <a:normAutofit lnSpcReduction="10000"/>
          </a:bodyPr>
          <a:lstStyle/>
          <a:p>
            <a:pPr marL="0" indent="0">
              <a:buNone/>
            </a:pPr>
            <a:endParaRPr lang="en-GB" sz="1800" i="1" dirty="0">
              <a:effectLst/>
              <a:latin typeface="Calibri" panose="020F0502020204030204" pitchFamily="34" charset="0"/>
            </a:endParaRPr>
          </a:p>
          <a:p>
            <a:pPr marL="0" indent="0" algn="just">
              <a:buNone/>
            </a:pPr>
            <a:r>
              <a:rPr lang="en-GB" sz="1900" dirty="0">
                <a:effectLst/>
                <a:latin typeface="Calibri" panose="020F0502020204030204" pitchFamily="34" charset="0"/>
              </a:rPr>
              <a:t>Under the University’s “refer a friend scheme”, you will have received a payment/voucher in relation to any potential student(s) you approached who may subsequently have applied and been successful in their application, being accepted onto a UWTSD Programme. Please be aware that you may have to declare this income to the relevant authorities by the terms and conditions that govern any benefits or other income that you receive.</a:t>
            </a:r>
          </a:p>
          <a:p>
            <a:pPr marL="0" indent="0">
              <a:buNone/>
            </a:pPr>
            <a:r>
              <a:rPr lang="en-GB" sz="1900" dirty="0">
                <a:effectLst/>
                <a:latin typeface="Calibri" panose="020F0502020204030204" pitchFamily="34" charset="0"/>
              </a:rPr>
              <a:t> </a:t>
            </a:r>
          </a:p>
          <a:p>
            <a:pPr marL="0" indent="0" algn="just">
              <a:buNone/>
            </a:pPr>
            <a:r>
              <a:rPr lang="en-GB" sz="1900" dirty="0">
                <a:effectLst/>
                <a:latin typeface="Calibri" panose="020F0502020204030204" pitchFamily="34" charset="0"/>
              </a:rPr>
              <a:t>Remember that current students, lecturers, and staff of UWTSD are </a:t>
            </a:r>
            <a:r>
              <a:rPr lang="en-GB" sz="1900" b="1" dirty="0">
                <a:effectLst/>
                <a:latin typeface="Calibri" panose="020F0502020204030204" pitchFamily="34" charset="0"/>
              </a:rPr>
              <a:t>NOT </a:t>
            </a:r>
            <a:r>
              <a:rPr lang="en-GB" sz="1900" dirty="0">
                <a:effectLst/>
                <a:latin typeface="Calibri" panose="020F0502020204030204" pitchFamily="34" charset="0"/>
              </a:rPr>
              <a:t>allowed to operate as recruitment agents, advertising to potential recruits, offering incentives to others as an encouragement to submit an application, or attempting to manipulate the admissions process in any way in exchange for payment or any other type of personal gain. </a:t>
            </a:r>
            <a:endParaRPr lang="en-GB" sz="1900" dirty="0"/>
          </a:p>
          <a:p>
            <a:pPr marL="0" indent="0">
              <a:buNone/>
            </a:pPr>
            <a:endParaRPr lang="en-GB" sz="2400" dirty="0"/>
          </a:p>
          <a:p>
            <a:endParaRPr lang="en-US" dirty="0"/>
          </a:p>
        </p:txBody>
      </p:sp>
    </p:spTree>
    <p:extLst>
      <p:ext uri="{BB962C8B-B14F-4D97-AF65-F5344CB8AC3E}">
        <p14:creationId xmlns:p14="http://schemas.microsoft.com/office/powerpoint/2010/main" val="29749311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303dbf9b-b85b-46a0-94f1-894078c07ecd"/>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1832</TotalTime>
  <Words>600</Words>
  <Application>Microsoft Macintosh PowerPoint</Application>
  <PresentationFormat>On-screen Show (4:3)</PresentationFormat>
  <Paragraphs>32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Myriad Pro</vt:lpstr>
      <vt:lpstr>SymbolMT</vt:lpstr>
      <vt:lpstr>20140311PresentationUWTSDTemplate</vt:lpstr>
      <vt:lpstr>PowerPoint Presentation</vt:lpstr>
      <vt:lpstr>Referral Benefits</vt:lpstr>
      <vt:lpstr>Steps to follow while referring a friend:  </vt:lpstr>
      <vt:lpstr>  Terms and conditions:  </vt:lpstr>
      <vt:lpstr>Please note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 Admissions Processes Overview</dc:title>
  <dc:creator>Joseph Davies</dc:creator>
  <cp:lastModifiedBy>Andrew Maund</cp:lastModifiedBy>
  <cp:revision>23</cp:revision>
  <dcterms:created xsi:type="dcterms:W3CDTF">2015-04-14T15:21:28Z</dcterms:created>
  <dcterms:modified xsi:type="dcterms:W3CDTF">2023-08-02T12:08:45Z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