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6" r:id="rId1"/>
  </p:sldMasterIdLst>
  <p:notesMasterIdLst>
    <p:notesMasterId r:id="rId16"/>
  </p:notesMasterIdLst>
  <p:sldIdLst>
    <p:sldId id="256" r:id="rId2"/>
    <p:sldId id="257" r:id="rId3"/>
    <p:sldId id="267" r:id="rId4"/>
    <p:sldId id="268" r:id="rId5"/>
    <p:sldId id="269" r:id="rId6"/>
    <p:sldId id="270" r:id="rId7"/>
    <p:sldId id="261" r:id="rId8"/>
    <p:sldId id="260" r:id="rId9"/>
    <p:sldId id="259" r:id="rId10"/>
    <p:sldId id="262" r:id="rId11"/>
    <p:sldId id="263" r:id="rId12"/>
    <p:sldId id="271" r:id="rId13"/>
    <p:sldId id="264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anna Ryder" initials="NR" lastIdx="0" clrIdx="0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F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407"/>
    <p:restoredTop sz="93319"/>
  </p:normalViewPr>
  <p:slideViewPr>
    <p:cSldViewPr snapToGrid="0" snapToObjects="1">
      <p:cViewPr varScale="1">
        <p:scale>
          <a:sx n="46" d="100"/>
          <a:sy n="46" d="100"/>
        </p:scale>
        <p:origin x="67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image" Target="../media/image7.emf"/><Relationship Id="rId6" Type="http://schemas.openxmlformats.org/officeDocument/2006/relationships/image" Target="../media/image12.emf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image" Target="../media/image7.emf"/><Relationship Id="rId6" Type="http://schemas.openxmlformats.org/officeDocument/2006/relationships/image" Target="../media/image12.emf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4B81A3-1D04-BC45-9027-6F962972F615}" type="doc">
      <dgm:prSet loTypeId="urn:microsoft.com/office/officeart/2005/8/layout/vList3" loCatId="" qsTypeId="urn:microsoft.com/office/officeart/2005/8/quickstyle/simple4" qsCatId="simple" csTypeId="urn:microsoft.com/office/officeart/2005/8/colors/accent1_2" csCatId="accent1" phldr="1"/>
      <dgm:spPr/>
    </dgm:pt>
    <dgm:pt modelId="{75408CC1-087B-984D-ACA7-6E57B31E45C5}">
      <dgm:prSet phldrT="[Text]"/>
      <dgm:spPr/>
      <dgm:t>
        <a:bodyPr/>
        <a:lstStyle/>
        <a:p>
          <a:r>
            <a:rPr lang="en-US" dirty="0" err="1"/>
            <a:t>iechyd</a:t>
          </a:r>
          <a:r>
            <a:rPr lang="en-US" dirty="0"/>
            <a:t> a </a:t>
          </a:r>
          <a:r>
            <a:rPr lang="en-US" dirty="0" err="1"/>
            <a:t>maeth</a:t>
          </a:r>
          <a:endParaRPr lang="en-US" dirty="0"/>
        </a:p>
      </dgm:t>
    </dgm:pt>
    <dgm:pt modelId="{BBB86587-3E1A-9C4E-8144-ECA48E26350D}" type="parTrans" cxnId="{2EDA093E-4E00-3C42-8600-869B40D908D3}">
      <dgm:prSet/>
      <dgm:spPr/>
      <dgm:t>
        <a:bodyPr/>
        <a:lstStyle/>
        <a:p>
          <a:endParaRPr lang="en-US"/>
        </a:p>
      </dgm:t>
    </dgm:pt>
    <dgm:pt modelId="{9DF4AA00-545D-4C44-8B25-ECC28738007D}" type="sibTrans" cxnId="{2EDA093E-4E00-3C42-8600-869B40D908D3}">
      <dgm:prSet/>
      <dgm:spPr/>
      <dgm:t>
        <a:bodyPr/>
        <a:lstStyle/>
        <a:p>
          <a:endParaRPr lang="en-US"/>
        </a:p>
      </dgm:t>
    </dgm:pt>
    <dgm:pt modelId="{A053A170-0D73-1945-A7CA-7B953C7F46E4}">
      <dgm:prSet phldrT="[Text]"/>
      <dgm:spPr/>
      <dgm:t>
        <a:bodyPr/>
        <a:lstStyle/>
        <a:p>
          <a:r>
            <a:rPr lang="en-US" dirty="0" err="1"/>
            <a:t>geirfa</a:t>
          </a:r>
          <a:endParaRPr lang="en-US" dirty="0"/>
        </a:p>
      </dgm:t>
    </dgm:pt>
    <dgm:pt modelId="{4C3649AC-4EE7-704B-90AA-E312A6AAC542}" type="parTrans" cxnId="{FFAA982D-4168-9246-B663-5C7A886DAAF4}">
      <dgm:prSet/>
      <dgm:spPr/>
      <dgm:t>
        <a:bodyPr/>
        <a:lstStyle/>
        <a:p>
          <a:endParaRPr lang="en-US"/>
        </a:p>
      </dgm:t>
    </dgm:pt>
    <dgm:pt modelId="{69A93C0E-26B0-E647-A4A1-81FAC1FD564A}" type="sibTrans" cxnId="{FFAA982D-4168-9246-B663-5C7A886DAAF4}">
      <dgm:prSet/>
      <dgm:spPr/>
      <dgm:t>
        <a:bodyPr/>
        <a:lstStyle/>
        <a:p>
          <a:endParaRPr lang="en-US"/>
        </a:p>
      </dgm:t>
    </dgm:pt>
    <dgm:pt modelId="{39DDB06F-EFBB-3A42-9CFE-5B37AF9A9A0F}">
      <dgm:prSet phldrT="[Text]"/>
      <dgm:spPr/>
      <dgm:t>
        <a:bodyPr/>
        <a:lstStyle/>
        <a:p>
          <a:r>
            <a:rPr lang="en-US" dirty="0" err="1"/>
            <a:t>meddylfryd</a:t>
          </a:r>
          <a:endParaRPr lang="en-US" dirty="0"/>
        </a:p>
      </dgm:t>
    </dgm:pt>
    <dgm:pt modelId="{81DFDF73-B2E0-9A4B-9DA4-213FD99A2A24}" type="parTrans" cxnId="{10E6D24D-8E33-CA47-9972-A75D63C4626A}">
      <dgm:prSet/>
      <dgm:spPr/>
      <dgm:t>
        <a:bodyPr/>
        <a:lstStyle/>
        <a:p>
          <a:endParaRPr lang="en-US"/>
        </a:p>
      </dgm:t>
    </dgm:pt>
    <dgm:pt modelId="{B0B5EE75-D573-D344-A7A0-0990AE89DB34}" type="sibTrans" cxnId="{10E6D24D-8E33-CA47-9972-A75D63C4626A}">
      <dgm:prSet/>
      <dgm:spPr/>
      <dgm:t>
        <a:bodyPr/>
        <a:lstStyle/>
        <a:p>
          <a:endParaRPr lang="en-US"/>
        </a:p>
      </dgm:t>
    </dgm:pt>
    <dgm:pt modelId="{9BEAB79C-D4C9-D64A-B8EF-C25643C2F906}">
      <dgm:prSet phldrT="[Text]"/>
      <dgm:spPr/>
      <dgm:t>
        <a:bodyPr/>
        <a:lstStyle/>
        <a:p>
          <a:r>
            <a:rPr lang="en-US" dirty="0" err="1"/>
            <a:t>ymdrech</a:t>
          </a:r>
          <a:r>
            <a:rPr lang="en-US" dirty="0"/>
            <a:t> ac </a:t>
          </a:r>
          <a:r>
            <a:rPr lang="en-US" dirty="0" err="1"/>
            <a:t>egni</a:t>
          </a:r>
          <a:endParaRPr lang="en-US" dirty="0"/>
        </a:p>
      </dgm:t>
    </dgm:pt>
    <dgm:pt modelId="{EC617D1D-6AB4-F54E-AA6F-E52125BEB94E}" type="parTrans" cxnId="{CA73001E-5F79-C742-A8CA-61A19E495E0E}">
      <dgm:prSet/>
      <dgm:spPr/>
      <dgm:t>
        <a:bodyPr/>
        <a:lstStyle/>
        <a:p>
          <a:endParaRPr lang="en-US"/>
        </a:p>
      </dgm:t>
    </dgm:pt>
    <dgm:pt modelId="{E2197246-9CCC-F04C-9FAC-B60909CA6D38}" type="sibTrans" cxnId="{CA73001E-5F79-C742-A8CA-61A19E495E0E}">
      <dgm:prSet/>
      <dgm:spPr/>
      <dgm:t>
        <a:bodyPr/>
        <a:lstStyle/>
        <a:p>
          <a:endParaRPr lang="en-US"/>
        </a:p>
      </dgm:t>
    </dgm:pt>
    <dgm:pt modelId="{194125CB-F2CA-A342-88AA-4D4B8BDFD472}">
      <dgm:prSet phldrT="[Text]"/>
      <dgm:spPr/>
      <dgm:t>
        <a:bodyPr/>
        <a:lstStyle/>
        <a:p>
          <a:r>
            <a:rPr lang="en-US" dirty="0" err="1"/>
            <a:t>gallu</a:t>
          </a:r>
          <a:r>
            <a:rPr lang="en-US" dirty="0"/>
            <a:t> </a:t>
          </a:r>
          <a:r>
            <a:rPr lang="en-US" dirty="0" err="1"/>
            <a:t>gwybyddol</a:t>
          </a:r>
          <a:endParaRPr lang="en-US" dirty="0"/>
        </a:p>
      </dgm:t>
    </dgm:pt>
    <dgm:pt modelId="{24931416-3C7E-A24B-B4FD-23B075ADE52A}" type="parTrans" cxnId="{133858B1-A16E-4C44-BB57-9EE4C2085DBE}">
      <dgm:prSet/>
      <dgm:spPr/>
      <dgm:t>
        <a:bodyPr/>
        <a:lstStyle/>
        <a:p>
          <a:endParaRPr lang="en-US"/>
        </a:p>
      </dgm:t>
    </dgm:pt>
    <dgm:pt modelId="{82C86F33-F034-7547-87AF-CF812B523399}" type="sibTrans" cxnId="{133858B1-A16E-4C44-BB57-9EE4C2085DBE}">
      <dgm:prSet/>
      <dgm:spPr/>
      <dgm:t>
        <a:bodyPr/>
        <a:lstStyle/>
        <a:p>
          <a:endParaRPr lang="en-US"/>
        </a:p>
      </dgm:t>
    </dgm:pt>
    <dgm:pt modelId="{9909FC0A-0264-7F40-9DA6-7693CF90B5D2}">
      <dgm:prSet phldrT="[Text]"/>
      <dgm:spPr/>
      <dgm:t>
        <a:bodyPr/>
        <a:lstStyle/>
        <a:p>
          <a:r>
            <a:rPr lang="en-US" dirty="0" err="1"/>
            <a:t>perthynas</a:t>
          </a:r>
          <a:endParaRPr lang="en-US" dirty="0"/>
        </a:p>
      </dgm:t>
    </dgm:pt>
    <dgm:pt modelId="{AB248119-18DA-7B42-B67C-C42AD1E74A9B}" type="parTrans" cxnId="{7F113EC5-B62E-B64A-92FE-23828D257493}">
      <dgm:prSet/>
      <dgm:spPr/>
      <dgm:t>
        <a:bodyPr/>
        <a:lstStyle/>
        <a:p>
          <a:endParaRPr lang="en-US"/>
        </a:p>
      </dgm:t>
    </dgm:pt>
    <dgm:pt modelId="{95F06676-97D8-C640-8E53-CED2D98436D8}" type="sibTrans" cxnId="{7F113EC5-B62E-B64A-92FE-23828D257493}">
      <dgm:prSet/>
      <dgm:spPr/>
      <dgm:t>
        <a:bodyPr/>
        <a:lstStyle/>
        <a:p>
          <a:endParaRPr lang="en-US"/>
        </a:p>
      </dgm:t>
    </dgm:pt>
    <dgm:pt modelId="{3BCA1CB5-011C-084B-81E9-A7A68BCCF960}">
      <dgm:prSet phldrT="[Text]"/>
      <dgm:spPr/>
      <dgm:t>
        <a:bodyPr/>
        <a:lstStyle/>
        <a:p>
          <a:r>
            <a:rPr lang="en-US" dirty="0" err="1"/>
            <a:t>lefelau</a:t>
          </a:r>
          <a:r>
            <a:rPr lang="en-US" dirty="0"/>
            <a:t> </a:t>
          </a:r>
          <a:r>
            <a:rPr lang="en-US" dirty="0" err="1"/>
            <a:t>straen</a:t>
          </a:r>
          <a:endParaRPr lang="en-US" dirty="0"/>
        </a:p>
      </dgm:t>
    </dgm:pt>
    <dgm:pt modelId="{12B47454-691D-BF42-8067-B21220F508DF}" type="parTrans" cxnId="{900E5142-D2BA-FE41-8AE5-831CE50E8E96}">
      <dgm:prSet/>
      <dgm:spPr/>
      <dgm:t>
        <a:bodyPr/>
        <a:lstStyle/>
        <a:p>
          <a:endParaRPr lang="en-US"/>
        </a:p>
      </dgm:t>
    </dgm:pt>
    <dgm:pt modelId="{996FA7FC-757C-A24D-9910-355ABE0C85EB}" type="sibTrans" cxnId="{900E5142-D2BA-FE41-8AE5-831CE50E8E96}">
      <dgm:prSet/>
      <dgm:spPr/>
      <dgm:t>
        <a:bodyPr/>
        <a:lstStyle/>
        <a:p>
          <a:endParaRPr lang="en-US"/>
        </a:p>
      </dgm:t>
    </dgm:pt>
    <dgm:pt modelId="{36B9CB26-8DB0-B249-B6DA-2BD75C35DD3C}" type="pres">
      <dgm:prSet presAssocID="{6C4B81A3-1D04-BC45-9027-6F962972F615}" presName="linearFlow" presStyleCnt="0">
        <dgm:presLayoutVars>
          <dgm:dir/>
          <dgm:resizeHandles val="exact"/>
        </dgm:presLayoutVars>
      </dgm:prSet>
      <dgm:spPr/>
    </dgm:pt>
    <dgm:pt modelId="{C04DCEB2-8BB4-0942-8CF2-5097909229A9}" type="pres">
      <dgm:prSet presAssocID="{75408CC1-087B-984D-ACA7-6E57B31E45C5}" presName="composite" presStyleCnt="0"/>
      <dgm:spPr/>
    </dgm:pt>
    <dgm:pt modelId="{EB2C0F37-A9D9-7849-8C48-C36D5431B775}" type="pres">
      <dgm:prSet presAssocID="{75408CC1-087B-984D-ACA7-6E57B31E45C5}" presName="imgShp" presStyleLbl="fgImgPlace1" presStyleIdx="0" presStyleCnt="7"/>
      <dgm:spPr>
        <a:solidFill>
          <a:schemeClr val="accent1">
            <a:tint val="50000"/>
            <a:hueOff val="0"/>
            <a:satOff val="0"/>
            <a:lumOff val="0"/>
          </a:schemeClr>
        </a:solidFill>
      </dgm:spPr>
    </dgm:pt>
    <dgm:pt modelId="{BCC20633-B435-1248-9232-81A9B728A94F}" type="pres">
      <dgm:prSet presAssocID="{75408CC1-087B-984D-ACA7-6E57B31E45C5}" presName="txShp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E86F23F-F2F0-C747-A452-B4B8A8BCEFA0}" type="pres">
      <dgm:prSet presAssocID="{9DF4AA00-545D-4C44-8B25-ECC28738007D}" presName="spacing" presStyleCnt="0"/>
      <dgm:spPr/>
    </dgm:pt>
    <dgm:pt modelId="{24D2AEFB-55FC-F44B-BBEC-544F63C2B0C4}" type="pres">
      <dgm:prSet presAssocID="{A053A170-0D73-1945-A7CA-7B953C7F46E4}" presName="composite" presStyleCnt="0"/>
      <dgm:spPr/>
    </dgm:pt>
    <dgm:pt modelId="{B97F808D-712C-1447-8288-39C233BBCAD5}" type="pres">
      <dgm:prSet presAssocID="{A053A170-0D73-1945-A7CA-7B953C7F46E4}" presName="imgShp" presStyleLbl="fgImgPlace1" presStyleIdx="1" presStyleCnt="7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6617FF7E-C9B8-B64F-AB3E-80503132026D}" type="pres">
      <dgm:prSet presAssocID="{A053A170-0D73-1945-A7CA-7B953C7F46E4}" presName="txShp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C9D4EFE-FCBA-9945-B5DD-0084AFC69F4D}" type="pres">
      <dgm:prSet presAssocID="{69A93C0E-26B0-E647-A4A1-81FAC1FD564A}" presName="spacing" presStyleCnt="0"/>
      <dgm:spPr/>
    </dgm:pt>
    <dgm:pt modelId="{9B7C7BD0-22D5-EE49-991F-07BA657A9D46}" type="pres">
      <dgm:prSet presAssocID="{9BEAB79C-D4C9-D64A-B8EF-C25643C2F906}" presName="composite" presStyleCnt="0"/>
      <dgm:spPr/>
    </dgm:pt>
    <dgm:pt modelId="{5846CD4E-D4D1-1D4A-A8B6-7BB0D755B01F}" type="pres">
      <dgm:prSet presAssocID="{9BEAB79C-D4C9-D64A-B8EF-C25643C2F906}" presName="imgShp" presStyleLbl="fgImgPlace1" presStyleIdx="2" presStyleCnt="7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CA5F92E5-5AE1-9749-8F8E-8EF38E24615B}" type="pres">
      <dgm:prSet presAssocID="{9BEAB79C-D4C9-D64A-B8EF-C25643C2F906}" presName="txShp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4F6DBE6-6BB7-124E-85FB-EB4A5EA636DB}" type="pres">
      <dgm:prSet presAssocID="{E2197246-9CCC-F04C-9FAC-B60909CA6D38}" presName="spacing" presStyleCnt="0"/>
      <dgm:spPr/>
    </dgm:pt>
    <dgm:pt modelId="{66D49648-271D-5B41-8779-0D0D6EA08BAB}" type="pres">
      <dgm:prSet presAssocID="{39DDB06F-EFBB-3A42-9CFE-5B37AF9A9A0F}" presName="composite" presStyleCnt="0"/>
      <dgm:spPr/>
    </dgm:pt>
    <dgm:pt modelId="{7E743343-B0A7-C04C-9B6C-70DCC3D0E4D7}" type="pres">
      <dgm:prSet presAssocID="{39DDB06F-EFBB-3A42-9CFE-5B37AF9A9A0F}" presName="imgShp" presStyleLbl="fgImgPlace1" presStyleIdx="3" presStyleCnt="7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19F02B4E-174E-5F41-BADE-9848A26C4D54}" type="pres">
      <dgm:prSet presAssocID="{39DDB06F-EFBB-3A42-9CFE-5B37AF9A9A0F}" presName="txShp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3AF78A6-0721-EC41-93BB-353DA95CFA51}" type="pres">
      <dgm:prSet presAssocID="{B0B5EE75-D573-D344-A7A0-0990AE89DB34}" presName="spacing" presStyleCnt="0"/>
      <dgm:spPr/>
    </dgm:pt>
    <dgm:pt modelId="{6144F849-4720-BE49-875B-380BCC296E66}" type="pres">
      <dgm:prSet presAssocID="{194125CB-F2CA-A342-88AA-4D4B8BDFD472}" presName="composite" presStyleCnt="0"/>
      <dgm:spPr/>
    </dgm:pt>
    <dgm:pt modelId="{A058A785-06E9-714B-932D-45E9EE39E207}" type="pres">
      <dgm:prSet presAssocID="{194125CB-F2CA-A342-88AA-4D4B8BDFD472}" presName="imgShp" presStyleLbl="fgImgPlace1" presStyleIdx="4" presStyleCnt="7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2333EBF8-CCC6-6B4A-A98F-2CEA36B8AE2B}" type="pres">
      <dgm:prSet presAssocID="{194125CB-F2CA-A342-88AA-4D4B8BDFD472}" presName="txShp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75355A-A537-F246-8DC9-BA2CE6880162}" type="pres">
      <dgm:prSet presAssocID="{82C86F33-F034-7547-87AF-CF812B523399}" presName="spacing" presStyleCnt="0"/>
      <dgm:spPr/>
    </dgm:pt>
    <dgm:pt modelId="{F293FBC5-516C-8248-A6A7-7427CB3DC127}" type="pres">
      <dgm:prSet presAssocID="{9909FC0A-0264-7F40-9DA6-7693CF90B5D2}" presName="composite" presStyleCnt="0"/>
      <dgm:spPr/>
    </dgm:pt>
    <dgm:pt modelId="{4FB9E7B9-3DAF-F446-A4D2-7801E07A0F61}" type="pres">
      <dgm:prSet presAssocID="{9909FC0A-0264-7F40-9DA6-7693CF90B5D2}" presName="imgShp" presStyleLbl="fgImgPlace1" presStyleIdx="5" presStyleCnt="7"/>
      <dgm:spPr>
        <a:blipFill rotWithShape="1">
          <a:blip xmlns:r="http://schemas.openxmlformats.org/officeDocument/2006/relationships" r:embed="rId5"/>
          <a:stretch>
            <a:fillRect/>
          </a:stretch>
        </a:blipFill>
      </dgm:spPr>
    </dgm:pt>
    <dgm:pt modelId="{8A943ED6-B0BD-E742-87A2-E1E30B7F265C}" type="pres">
      <dgm:prSet presAssocID="{9909FC0A-0264-7F40-9DA6-7693CF90B5D2}" presName="txShp" presStyleLbl="node1" presStyleIdx="5" presStyleCnt="7" custLinFactNeighborX="3061" custLinFactNeighborY="-426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B17FFD8-39B7-ED48-A8EB-AEF8377915C1}" type="pres">
      <dgm:prSet presAssocID="{95F06676-97D8-C640-8E53-CED2D98436D8}" presName="spacing" presStyleCnt="0"/>
      <dgm:spPr/>
    </dgm:pt>
    <dgm:pt modelId="{30CBAAE2-BDDC-3543-B948-A602FF9BBCBF}" type="pres">
      <dgm:prSet presAssocID="{3BCA1CB5-011C-084B-81E9-A7A68BCCF960}" presName="composite" presStyleCnt="0"/>
      <dgm:spPr/>
    </dgm:pt>
    <dgm:pt modelId="{9124FECF-D792-5E46-BCBB-86433C27DC47}" type="pres">
      <dgm:prSet presAssocID="{3BCA1CB5-011C-084B-81E9-A7A68BCCF960}" presName="imgShp" presStyleLbl="fgImgPlace1" presStyleIdx="6" presStyleCnt="7"/>
      <dgm:spPr>
        <a:blipFill rotWithShape="1">
          <a:blip xmlns:r="http://schemas.openxmlformats.org/officeDocument/2006/relationships" r:embed="rId6"/>
          <a:stretch>
            <a:fillRect/>
          </a:stretch>
        </a:blipFill>
      </dgm:spPr>
    </dgm:pt>
    <dgm:pt modelId="{264B6ACD-AC2F-CC45-AAB5-454F4EF65414}" type="pres">
      <dgm:prSet presAssocID="{3BCA1CB5-011C-084B-81E9-A7A68BCCF960}" presName="txShp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D99F63F-A34D-4C46-8C2B-3AF4A55E7668}" type="presOf" srcId="{9909FC0A-0264-7F40-9DA6-7693CF90B5D2}" destId="{8A943ED6-B0BD-E742-87A2-E1E30B7F265C}" srcOrd="0" destOrd="0" presId="urn:microsoft.com/office/officeart/2005/8/layout/vList3"/>
    <dgm:cxn modelId="{772AE1FF-7292-0A40-BB9C-AEBE1B9EF951}" type="presOf" srcId="{194125CB-F2CA-A342-88AA-4D4B8BDFD472}" destId="{2333EBF8-CCC6-6B4A-A98F-2CEA36B8AE2B}" srcOrd="0" destOrd="0" presId="urn:microsoft.com/office/officeart/2005/8/layout/vList3"/>
    <dgm:cxn modelId="{900E5142-D2BA-FE41-8AE5-831CE50E8E96}" srcId="{6C4B81A3-1D04-BC45-9027-6F962972F615}" destId="{3BCA1CB5-011C-084B-81E9-A7A68BCCF960}" srcOrd="6" destOrd="0" parTransId="{12B47454-691D-BF42-8067-B21220F508DF}" sibTransId="{996FA7FC-757C-A24D-9910-355ABE0C85EB}"/>
    <dgm:cxn modelId="{FFAA982D-4168-9246-B663-5C7A886DAAF4}" srcId="{6C4B81A3-1D04-BC45-9027-6F962972F615}" destId="{A053A170-0D73-1945-A7CA-7B953C7F46E4}" srcOrd="1" destOrd="0" parTransId="{4C3649AC-4EE7-704B-90AA-E312A6AAC542}" sibTransId="{69A93C0E-26B0-E647-A4A1-81FAC1FD564A}"/>
    <dgm:cxn modelId="{45F5FC06-3333-BF49-A848-B8CDB01BE5D5}" type="presOf" srcId="{9BEAB79C-D4C9-D64A-B8EF-C25643C2F906}" destId="{CA5F92E5-5AE1-9749-8F8E-8EF38E24615B}" srcOrd="0" destOrd="0" presId="urn:microsoft.com/office/officeart/2005/8/layout/vList3"/>
    <dgm:cxn modelId="{10E6D24D-8E33-CA47-9972-A75D63C4626A}" srcId="{6C4B81A3-1D04-BC45-9027-6F962972F615}" destId="{39DDB06F-EFBB-3A42-9CFE-5B37AF9A9A0F}" srcOrd="3" destOrd="0" parTransId="{81DFDF73-B2E0-9A4B-9DA4-213FD99A2A24}" sibTransId="{B0B5EE75-D573-D344-A7A0-0990AE89DB34}"/>
    <dgm:cxn modelId="{050D7041-B426-F24B-B23E-9A80277FF85B}" type="presOf" srcId="{3BCA1CB5-011C-084B-81E9-A7A68BCCF960}" destId="{264B6ACD-AC2F-CC45-AAB5-454F4EF65414}" srcOrd="0" destOrd="0" presId="urn:microsoft.com/office/officeart/2005/8/layout/vList3"/>
    <dgm:cxn modelId="{7F113EC5-B62E-B64A-92FE-23828D257493}" srcId="{6C4B81A3-1D04-BC45-9027-6F962972F615}" destId="{9909FC0A-0264-7F40-9DA6-7693CF90B5D2}" srcOrd="5" destOrd="0" parTransId="{AB248119-18DA-7B42-B67C-C42AD1E74A9B}" sibTransId="{95F06676-97D8-C640-8E53-CED2D98436D8}"/>
    <dgm:cxn modelId="{C518C000-577C-8443-B41A-1F2E12DDC39A}" type="presOf" srcId="{A053A170-0D73-1945-A7CA-7B953C7F46E4}" destId="{6617FF7E-C9B8-B64F-AB3E-80503132026D}" srcOrd="0" destOrd="0" presId="urn:microsoft.com/office/officeart/2005/8/layout/vList3"/>
    <dgm:cxn modelId="{133858B1-A16E-4C44-BB57-9EE4C2085DBE}" srcId="{6C4B81A3-1D04-BC45-9027-6F962972F615}" destId="{194125CB-F2CA-A342-88AA-4D4B8BDFD472}" srcOrd="4" destOrd="0" parTransId="{24931416-3C7E-A24B-B4FD-23B075ADE52A}" sibTransId="{82C86F33-F034-7547-87AF-CF812B523399}"/>
    <dgm:cxn modelId="{4C72160C-5DD1-E949-A451-A807AEAF67CF}" type="presOf" srcId="{75408CC1-087B-984D-ACA7-6E57B31E45C5}" destId="{BCC20633-B435-1248-9232-81A9B728A94F}" srcOrd="0" destOrd="0" presId="urn:microsoft.com/office/officeart/2005/8/layout/vList3"/>
    <dgm:cxn modelId="{2EDA093E-4E00-3C42-8600-869B40D908D3}" srcId="{6C4B81A3-1D04-BC45-9027-6F962972F615}" destId="{75408CC1-087B-984D-ACA7-6E57B31E45C5}" srcOrd="0" destOrd="0" parTransId="{BBB86587-3E1A-9C4E-8144-ECA48E26350D}" sibTransId="{9DF4AA00-545D-4C44-8B25-ECC28738007D}"/>
    <dgm:cxn modelId="{CA73001E-5F79-C742-A8CA-61A19E495E0E}" srcId="{6C4B81A3-1D04-BC45-9027-6F962972F615}" destId="{9BEAB79C-D4C9-D64A-B8EF-C25643C2F906}" srcOrd="2" destOrd="0" parTransId="{EC617D1D-6AB4-F54E-AA6F-E52125BEB94E}" sibTransId="{E2197246-9CCC-F04C-9FAC-B60909CA6D38}"/>
    <dgm:cxn modelId="{C57DF9EA-6C9F-3E4B-BDE1-3B307BCC5226}" type="presOf" srcId="{39DDB06F-EFBB-3A42-9CFE-5B37AF9A9A0F}" destId="{19F02B4E-174E-5F41-BADE-9848A26C4D54}" srcOrd="0" destOrd="0" presId="urn:microsoft.com/office/officeart/2005/8/layout/vList3"/>
    <dgm:cxn modelId="{86227356-496B-3A46-9ABF-8A0549C7AD06}" type="presOf" srcId="{6C4B81A3-1D04-BC45-9027-6F962972F615}" destId="{36B9CB26-8DB0-B249-B6DA-2BD75C35DD3C}" srcOrd="0" destOrd="0" presId="urn:microsoft.com/office/officeart/2005/8/layout/vList3"/>
    <dgm:cxn modelId="{4B86EFED-776B-6C48-B01F-CE87B37712E6}" type="presParOf" srcId="{36B9CB26-8DB0-B249-B6DA-2BD75C35DD3C}" destId="{C04DCEB2-8BB4-0942-8CF2-5097909229A9}" srcOrd="0" destOrd="0" presId="urn:microsoft.com/office/officeart/2005/8/layout/vList3"/>
    <dgm:cxn modelId="{97F24092-56C2-4449-BF93-5E05CA2BD625}" type="presParOf" srcId="{C04DCEB2-8BB4-0942-8CF2-5097909229A9}" destId="{EB2C0F37-A9D9-7849-8C48-C36D5431B775}" srcOrd="0" destOrd="0" presId="urn:microsoft.com/office/officeart/2005/8/layout/vList3"/>
    <dgm:cxn modelId="{487D30FC-CEFA-4846-B083-82F59BC43F3D}" type="presParOf" srcId="{C04DCEB2-8BB4-0942-8CF2-5097909229A9}" destId="{BCC20633-B435-1248-9232-81A9B728A94F}" srcOrd="1" destOrd="0" presId="urn:microsoft.com/office/officeart/2005/8/layout/vList3"/>
    <dgm:cxn modelId="{5A6678DA-15A5-F848-8AE6-79A41D239CD0}" type="presParOf" srcId="{36B9CB26-8DB0-B249-B6DA-2BD75C35DD3C}" destId="{0E86F23F-F2F0-C747-A452-B4B8A8BCEFA0}" srcOrd="1" destOrd="0" presId="urn:microsoft.com/office/officeart/2005/8/layout/vList3"/>
    <dgm:cxn modelId="{F2C05746-65A8-5E41-90E2-8CC7F20C3706}" type="presParOf" srcId="{36B9CB26-8DB0-B249-B6DA-2BD75C35DD3C}" destId="{24D2AEFB-55FC-F44B-BBEC-544F63C2B0C4}" srcOrd="2" destOrd="0" presId="urn:microsoft.com/office/officeart/2005/8/layout/vList3"/>
    <dgm:cxn modelId="{95A368CD-50D1-D646-BCD2-CFC5E5B2D894}" type="presParOf" srcId="{24D2AEFB-55FC-F44B-BBEC-544F63C2B0C4}" destId="{B97F808D-712C-1447-8288-39C233BBCAD5}" srcOrd="0" destOrd="0" presId="urn:microsoft.com/office/officeart/2005/8/layout/vList3"/>
    <dgm:cxn modelId="{FC564EA2-E3A3-3040-BF62-56441E77967A}" type="presParOf" srcId="{24D2AEFB-55FC-F44B-BBEC-544F63C2B0C4}" destId="{6617FF7E-C9B8-B64F-AB3E-80503132026D}" srcOrd="1" destOrd="0" presId="urn:microsoft.com/office/officeart/2005/8/layout/vList3"/>
    <dgm:cxn modelId="{1E437DDA-F234-F741-8FF1-C8E87C7C13FB}" type="presParOf" srcId="{36B9CB26-8DB0-B249-B6DA-2BD75C35DD3C}" destId="{BC9D4EFE-FCBA-9945-B5DD-0084AFC69F4D}" srcOrd="3" destOrd="0" presId="urn:microsoft.com/office/officeart/2005/8/layout/vList3"/>
    <dgm:cxn modelId="{2112A062-F718-EA41-A4C0-73761C93535B}" type="presParOf" srcId="{36B9CB26-8DB0-B249-B6DA-2BD75C35DD3C}" destId="{9B7C7BD0-22D5-EE49-991F-07BA657A9D46}" srcOrd="4" destOrd="0" presId="urn:microsoft.com/office/officeart/2005/8/layout/vList3"/>
    <dgm:cxn modelId="{1697D15F-F6E0-6441-A281-CB3C0F380D0A}" type="presParOf" srcId="{9B7C7BD0-22D5-EE49-991F-07BA657A9D46}" destId="{5846CD4E-D4D1-1D4A-A8B6-7BB0D755B01F}" srcOrd="0" destOrd="0" presId="urn:microsoft.com/office/officeart/2005/8/layout/vList3"/>
    <dgm:cxn modelId="{AB277295-728F-0F4D-BC5C-20663660C63A}" type="presParOf" srcId="{9B7C7BD0-22D5-EE49-991F-07BA657A9D46}" destId="{CA5F92E5-5AE1-9749-8F8E-8EF38E24615B}" srcOrd="1" destOrd="0" presId="urn:microsoft.com/office/officeart/2005/8/layout/vList3"/>
    <dgm:cxn modelId="{8288B37D-A2FE-324C-88EA-749FA4B55783}" type="presParOf" srcId="{36B9CB26-8DB0-B249-B6DA-2BD75C35DD3C}" destId="{34F6DBE6-6BB7-124E-85FB-EB4A5EA636DB}" srcOrd="5" destOrd="0" presId="urn:microsoft.com/office/officeart/2005/8/layout/vList3"/>
    <dgm:cxn modelId="{C394EB4F-281F-C241-9ECB-DBF63AC4C59F}" type="presParOf" srcId="{36B9CB26-8DB0-B249-B6DA-2BD75C35DD3C}" destId="{66D49648-271D-5B41-8779-0D0D6EA08BAB}" srcOrd="6" destOrd="0" presId="urn:microsoft.com/office/officeart/2005/8/layout/vList3"/>
    <dgm:cxn modelId="{B5C4E97C-0239-0540-82D7-91CBEDA6181F}" type="presParOf" srcId="{66D49648-271D-5B41-8779-0D0D6EA08BAB}" destId="{7E743343-B0A7-C04C-9B6C-70DCC3D0E4D7}" srcOrd="0" destOrd="0" presId="urn:microsoft.com/office/officeart/2005/8/layout/vList3"/>
    <dgm:cxn modelId="{03F94517-5D34-6E4B-B50E-B4436E01B79C}" type="presParOf" srcId="{66D49648-271D-5B41-8779-0D0D6EA08BAB}" destId="{19F02B4E-174E-5F41-BADE-9848A26C4D54}" srcOrd="1" destOrd="0" presId="urn:microsoft.com/office/officeart/2005/8/layout/vList3"/>
    <dgm:cxn modelId="{B88341A6-EEE4-B54A-94FB-C1BE68BD4B4A}" type="presParOf" srcId="{36B9CB26-8DB0-B249-B6DA-2BD75C35DD3C}" destId="{D3AF78A6-0721-EC41-93BB-353DA95CFA51}" srcOrd="7" destOrd="0" presId="urn:microsoft.com/office/officeart/2005/8/layout/vList3"/>
    <dgm:cxn modelId="{55BA96E8-E29E-BF45-B742-4E8C3944ACB8}" type="presParOf" srcId="{36B9CB26-8DB0-B249-B6DA-2BD75C35DD3C}" destId="{6144F849-4720-BE49-875B-380BCC296E66}" srcOrd="8" destOrd="0" presId="urn:microsoft.com/office/officeart/2005/8/layout/vList3"/>
    <dgm:cxn modelId="{A767E1D7-C41F-FE4D-86CC-8590CD6791CB}" type="presParOf" srcId="{6144F849-4720-BE49-875B-380BCC296E66}" destId="{A058A785-06E9-714B-932D-45E9EE39E207}" srcOrd="0" destOrd="0" presId="urn:microsoft.com/office/officeart/2005/8/layout/vList3"/>
    <dgm:cxn modelId="{FC57E390-6A09-3F43-9069-C123038949A7}" type="presParOf" srcId="{6144F849-4720-BE49-875B-380BCC296E66}" destId="{2333EBF8-CCC6-6B4A-A98F-2CEA36B8AE2B}" srcOrd="1" destOrd="0" presId="urn:microsoft.com/office/officeart/2005/8/layout/vList3"/>
    <dgm:cxn modelId="{C3F0C1FD-90F6-464A-A5BA-8629CD8AEDA4}" type="presParOf" srcId="{36B9CB26-8DB0-B249-B6DA-2BD75C35DD3C}" destId="{8375355A-A537-F246-8DC9-BA2CE6880162}" srcOrd="9" destOrd="0" presId="urn:microsoft.com/office/officeart/2005/8/layout/vList3"/>
    <dgm:cxn modelId="{64BB33E0-D6DE-694B-8160-0BBE11371BDE}" type="presParOf" srcId="{36B9CB26-8DB0-B249-B6DA-2BD75C35DD3C}" destId="{F293FBC5-516C-8248-A6A7-7427CB3DC127}" srcOrd="10" destOrd="0" presId="urn:microsoft.com/office/officeart/2005/8/layout/vList3"/>
    <dgm:cxn modelId="{79EF4389-2215-FA46-8149-EC3CEBBE28AE}" type="presParOf" srcId="{F293FBC5-516C-8248-A6A7-7427CB3DC127}" destId="{4FB9E7B9-3DAF-F446-A4D2-7801E07A0F61}" srcOrd="0" destOrd="0" presId="urn:microsoft.com/office/officeart/2005/8/layout/vList3"/>
    <dgm:cxn modelId="{B1190890-5CF0-344A-92E3-0553B2ADAF78}" type="presParOf" srcId="{F293FBC5-516C-8248-A6A7-7427CB3DC127}" destId="{8A943ED6-B0BD-E742-87A2-E1E30B7F265C}" srcOrd="1" destOrd="0" presId="urn:microsoft.com/office/officeart/2005/8/layout/vList3"/>
    <dgm:cxn modelId="{1216B581-9EE2-AB46-8DF7-E955F0F8AC04}" type="presParOf" srcId="{36B9CB26-8DB0-B249-B6DA-2BD75C35DD3C}" destId="{6B17FFD8-39B7-ED48-A8EB-AEF8377915C1}" srcOrd="11" destOrd="0" presId="urn:microsoft.com/office/officeart/2005/8/layout/vList3"/>
    <dgm:cxn modelId="{47F3D2CA-A519-3043-B6AB-8F6DE2B917BD}" type="presParOf" srcId="{36B9CB26-8DB0-B249-B6DA-2BD75C35DD3C}" destId="{30CBAAE2-BDDC-3543-B948-A602FF9BBCBF}" srcOrd="12" destOrd="0" presId="urn:microsoft.com/office/officeart/2005/8/layout/vList3"/>
    <dgm:cxn modelId="{A180F47E-E442-914A-AB56-3A66B6728F9A}" type="presParOf" srcId="{30CBAAE2-BDDC-3543-B948-A602FF9BBCBF}" destId="{9124FECF-D792-5E46-BCBB-86433C27DC47}" srcOrd="0" destOrd="0" presId="urn:microsoft.com/office/officeart/2005/8/layout/vList3"/>
    <dgm:cxn modelId="{EEA87298-3F16-0C47-BE2C-53940D429E66}" type="presParOf" srcId="{30CBAAE2-BDDC-3543-B948-A602FF9BBCBF}" destId="{264B6ACD-AC2F-CC45-AAB5-454F4EF65414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C20633-B435-1248-9232-81A9B728A94F}">
      <dsp:nvSpPr>
        <dsp:cNvPr id="0" name=""/>
        <dsp:cNvSpPr/>
      </dsp:nvSpPr>
      <dsp:spPr>
        <a:xfrm rot="10800000">
          <a:off x="1318642" y="2380"/>
          <a:ext cx="4752001" cy="486838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682" tIns="87630" rIns="163576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err="1"/>
            <a:t>iechyd</a:t>
          </a:r>
          <a:r>
            <a:rPr lang="en-US" sz="2300" kern="1200" dirty="0"/>
            <a:t> a </a:t>
          </a:r>
          <a:r>
            <a:rPr lang="en-US" sz="2300" kern="1200" dirty="0" err="1"/>
            <a:t>maeth</a:t>
          </a:r>
          <a:endParaRPr lang="en-US" sz="2300" kern="1200" dirty="0"/>
        </a:p>
      </dsp:txBody>
      <dsp:txXfrm rot="10800000">
        <a:off x="1440351" y="2380"/>
        <a:ext cx="4630292" cy="486838"/>
      </dsp:txXfrm>
    </dsp:sp>
    <dsp:sp modelId="{EB2C0F37-A9D9-7849-8C48-C36D5431B775}">
      <dsp:nvSpPr>
        <dsp:cNvPr id="0" name=""/>
        <dsp:cNvSpPr/>
      </dsp:nvSpPr>
      <dsp:spPr>
        <a:xfrm>
          <a:off x="1075223" y="2380"/>
          <a:ext cx="486838" cy="486838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617FF7E-C9B8-B64F-AB3E-80503132026D}">
      <dsp:nvSpPr>
        <dsp:cNvPr id="0" name=""/>
        <dsp:cNvSpPr/>
      </dsp:nvSpPr>
      <dsp:spPr>
        <a:xfrm rot="10800000">
          <a:off x="1318642" y="634543"/>
          <a:ext cx="4752001" cy="486838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682" tIns="87630" rIns="163576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err="1"/>
            <a:t>geirfa</a:t>
          </a:r>
          <a:endParaRPr lang="en-US" sz="2300" kern="1200" dirty="0"/>
        </a:p>
      </dsp:txBody>
      <dsp:txXfrm rot="10800000">
        <a:off x="1440351" y="634543"/>
        <a:ext cx="4630292" cy="486838"/>
      </dsp:txXfrm>
    </dsp:sp>
    <dsp:sp modelId="{B97F808D-712C-1447-8288-39C233BBCAD5}">
      <dsp:nvSpPr>
        <dsp:cNvPr id="0" name=""/>
        <dsp:cNvSpPr/>
      </dsp:nvSpPr>
      <dsp:spPr>
        <a:xfrm>
          <a:off x="1075223" y="634543"/>
          <a:ext cx="486838" cy="486838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A5F92E5-5AE1-9749-8F8E-8EF38E24615B}">
      <dsp:nvSpPr>
        <dsp:cNvPr id="0" name=""/>
        <dsp:cNvSpPr/>
      </dsp:nvSpPr>
      <dsp:spPr>
        <a:xfrm rot="10800000">
          <a:off x="1318642" y="1266707"/>
          <a:ext cx="4752001" cy="486838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682" tIns="87630" rIns="163576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err="1"/>
            <a:t>ymdrech</a:t>
          </a:r>
          <a:r>
            <a:rPr lang="en-US" sz="2300" kern="1200" dirty="0"/>
            <a:t> ac </a:t>
          </a:r>
          <a:r>
            <a:rPr lang="en-US" sz="2300" kern="1200" dirty="0" err="1"/>
            <a:t>egni</a:t>
          </a:r>
          <a:endParaRPr lang="en-US" sz="2300" kern="1200" dirty="0"/>
        </a:p>
      </dsp:txBody>
      <dsp:txXfrm rot="10800000">
        <a:off x="1440351" y="1266707"/>
        <a:ext cx="4630292" cy="486838"/>
      </dsp:txXfrm>
    </dsp:sp>
    <dsp:sp modelId="{5846CD4E-D4D1-1D4A-A8B6-7BB0D755B01F}">
      <dsp:nvSpPr>
        <dsp:cNvPr id="0" name=""/>
        <dsp:cNvSpPr/>
      </dsp:nvSpPr>
      <dsp:spPr>
        <a:xfrm>
          <a:off x="1075223" y="1266707"/>
          <a:ext cx="486838" cy="486838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9F02B4E-174E-5F41-BADE-9848A26C4D54}">
      <dsp:nvSpPr>
        <dsp:cNvPr id="0" name=""/>
        <dsp:cNvSpPr/>
      </dsp:nvSpPr>
      <dsp:spPr>
        <a:xfrm rot="10800000">
          <a:off x="1318642" y="1898870"/>
          <a:ext cx="4752001" cy="486838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682" tIns="87630" rIns="163576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err="1"/>
            <a:t>meddylfryd</a:t>
          </a:r>
          <a:endParaRPr lang="en-US" sz="2300" kern="1200" dirty="0"/>
        </a:p>
      </dsp:txBody>
      <dsp:txXfrm rot="10800000">
        <a:off x="1440351" y="1898870"/>
        <a:ext cx="4630292" cy="486838"/>
      </dsp:txXfrm>
    </dsp:sp>
    <dsp:sp modelId="{7E743343-B0A7-C04C-9B6C-70DCC3D0E4D7}">
      <dsp:nvSpPr>
        <dsp:cNvPr id="0" name=""/>
        <dsp:cNvSpPr/>
      </dsp:nvSpPr>
      <dsp:spPr>
        <a:xfrm>
          <a:off x="1075223" y="1898870"/>
          <a:ext cx="486838" cy="486838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333EBF8-CCC6-6B4A-A98F-2CEA36B8AE2B}">
      <dsp:nvSpPr>
        <dsp:cNvPr id="0" name=""/>
        <dsp:cNvSpPr/>
      </dsp:nvSpPr>
      <dsp:spPr>
        <a:xfrm rot="10800000">
          <a:off x="1318642" y="2531033"/>
          <a:ext cx="4752001" cy="486838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682" tIns="87630" rIns="163576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err="1"/>
            <a:t>gallu</a:t>
          </a:r>
          <a:r>
            <a:rPr lang="en-US" sz="2300" kern="1200" dirty="0"/>
            <a:t> </a:t>
          </a:r>
          <a:r>
            <a:rPr lang="en-US" sz="2300" kern="1200" dirty="0" err="1"/>
            <a:t>gwybyddol</a:t>
          </a:r>
          <a:endParaRPr lang="en-US" sz="2300" kern="1200" dirty="0"/>
        </a:p>
      </dsp:txBody>
      <dsp:txXfrm rot="10800000">
        <a:off x="1440351" y="2531033"/>
        <a:ext cx="4630292" cy="486838"/>
      </dsp:txXfrm>
    </dsp:sp>
    <dsp:sp modelId="{A058A785-06E9-714B-932D-45E9EE39E207}">
      <dsp:nvSpPr>
        <dsp:cNvPr id="0" name=""/>
        <dsp:cNvSpPr/>
      </dsp:nvSpPr>
      <dsp:spPr>
        <a:xfrm>
          <a:off x="1075223" y="2531033"/>
          <a:ext cx="486838" cy="486838"/>
        </a:xfrm>
        <a:prstGeom prst="ellipse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A943ED6-B0BD-E742-87A2-E1E30B7F265C}">
      <dsp:nvSpPr>
        <dsp:cNvPr id="0" name=""/>
        <dsp:cNvSpPr/>
      </dsp:nvSpPr>
      <dsp:spPr>
        <a:xfrm rot="10800000">
          <a:off x="1464101" y="3142413"/>
          <a:ext cx="4752001" cy="486838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682" tIns="87630" rIns="163576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err="1"/>
            <a:t>perthynas</a:t>
          </a:r>
          <a:endParaRPr lang="en-US" sz="2300" kern="1200" dirty="0"/>
        </a:p>
      </dsp:txBody>
      <dsp:txXfrm rot="10800000">
        <a:off x="1585810" y="3142413"/>
        <a:ext cx="4630292" cy="486838"/>
      </dsp:txXfrm>
    </dsp:sp>
    <dsp:sp modelId="{4FB9E7B9-3DAF-F446-A4D2-7801E07A0F61}">
      <dsp:nvSpPr>
        <dsp:cNvPr id="0" name=""/>
        <dsp:cNvSpPr/>
      </dsp:nvSpPr>
      <dsp:spPr>
        <a:xfrm>
          <a:off x="1075223" y="3163196"/>
          <a:ext cx="486838" cy="486838"/>
        </a:xfrm>
        <a:prstGeom prst="ellipse">
          <a:avLst/>
        </a:prstGeom>
        <a:blipFill rotWithShape="1">
          <a:blip xmlns:r="http://schemas.openxmlformats.org/officeDocument/2006/relationships" r:embed="rId5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64B6ACD-AC2F-CC45-AAB5-454F4EF65414}">
      <dsp:nvSpPr>
        <dsp:cNvPr id="0" name=""/>
        <dsp:cNvSpPr/>
      </dsp:nvSpPr>
      <dsp:spPr>
        <a:xfrm rot="10800000">
          <a:off x="1318642" y="3795360"/>
          <a:ext cx="4752001" cy="486838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682" tIns="87630" rIns="163576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err="1"/>
            <a:t>lefelau</a:t>
          </a:r>
          <a:r>
            <a:rPr lang="en-US" sz="2300" kern="1200" dirty="0"/>
            <a:t> </a:t>
          </a:r>
          <a:r>
            <a:rPr lang="en-US" sz="2300" kern="1200" dirty="0" err="1"/>
            <a:t>straen</a:t>
          </a:r>
          <a:endParaRPr lang="en-US" sz="2300" kern="1200" dirty="0"/>
        </a:p>
      </dsp:txBody>
      <dsp:txXfrm rot="10800000">
        <a:off x="1440351" y="3795360"/>
        <a:ext cx="4630292" cy="486838"/>
      </dsp:txXfrm>
    </dsp:sp>
    <dsp:sp modelId="{9124FECF-D792-5E46-BCBB-86433C27DC47}">
      <dsp:nvSpPr>
        <dsp:cNvPr id="0" name=""/>
        <dsp:cNvSpPr/>
      </dsp:nvSpPr>
      <dsp:spPr>
        <a:xfrm>
          <a:off x="1075223" y="3795360"/>
          <a:ext cx="486838" cy="486838"/>
        </a:xfrm>
        <a:prstGeom prst="ellipse">
          <a:avLst/>
        </a:prstGeom>
        <a:blipFill rotWithShape="1">
          <a:blip xmlns:r="http://schemas.openxmlformats.org/officeDocument/2006/relationships" r:embed="rId6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BCE3D4-72D9-D040-B0BE-538D5438BC63}" type="datetimeFigureOut">
              <a:rPr lang="en-US" smtClean="0"/>
              <a:t>10/11/2019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3E8121-6710-B242-B73D-1479E48DFC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3534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3E8121-6710-B242-B73D-1479E48DFC1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9733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3E8121-6710-B242-B73D-1479E48DFC1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9634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3E8121-6710-B242-B73D-1479E48DFC1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0400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51639-B2D6-4652-B8C3-1B4C224A7BAF}" type="datetimeFigureOut">
              <a:rPr lang="en-US" smtClean="0"/>
              <a:t>10/11/2019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smtClean="0"/>
              <a:t>10/11/2019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961B7-6B89-48AB-966F-622E2788EECC}" type="datetimeFigureOut">
              <a:rPr lang="en-US" smtClean="0"/>
              <a:t>10/11/2019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smtClean="0"/>
              <a:t>10/11/2019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smtClean="0"/>
              <a:t>10/11/2019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smtClean="0"/>
              <a:t>10/11/2019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smtClean="0"/>
              <a:t>10/11/2019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smtClean="0"/>
              <a:t>10/11/2019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AB334A90-EB03-42F3-8859-2C2B2724C058}" type="datetimeFigureOut">
              <a:rPr lang="en-US" smtClean="0"/>
              <a:t>10/11/2019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smtClean="0"/>
              <a:t>10/11/2019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smtClean="0"/>
              <a:t>10/11/2019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9FFC4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smtClean="0"/>
              <a:t>10/11/2019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130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7" r:id="rId1"/>
    <p:sldLayoutId id="2147483908" r:id="rId2"/>
    <p:sldLayoutId id="2147483909" r:id="rId3"/>
    <p:sldLayoutId id="2147483910" r:id="rId4"/>
    <p:sldLayoutId id="2147483911" r:id="rId5"/>
    <p:sldLayoutId id="2147483912" r:id="rId6"/>
    <p:sldLayoutId id="2147483913" r:id="rId7"/>
    <p:sldLayoutId id="2147483914" r:id="rId8"/>
    <p:sldLayoutId id="2147483915" r:id="rId9"/>
    <p:sldLayoutId id="2147483916" r:id="rId10"/>
    <p:sldLayoutId id="214748391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n_ryder/pc3uem656b6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06333" y="357921"/>
            <a:ext cx="8637073" cy="2541431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err="1"/>
              <a:t>Tlodi</a:t>
            </a:r>
            <a:r>
              <a:rPr lang="en-US" dirty="0"/>
              <a:t> – </a:t>
            </a:r>
            <a:r>
              <a:rPr lang="en-US" dirty="0" err="1"/>
              <a:t>cau’r</a:t>
            </a:r>
            <a:r>
              <a:rPr lang="en-US" dirty="0"/>
              <a:t> </a:t>
            </a:r>
            <a:r>
              <a:rPr lang="en-US" dirty="0" err="1"/>
              <a:t>bwlch</a:t>
            </a:r>
            <a:r>
              <a:rPr lang="en-US" dirty="0"/>
              <a:t> 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79" y="4776345"/>
            <a:ext cx="8637072" cy="977621"/>
          </a:xfrm>
        </p:spPr>
        <p:txBody>
          <a:bodyPr>
            <a:noAutofit/>
          </a:bodyPr>
          <a:lstStyle/>
          <a:p>
            <a:r>
              <a:rPr lang="en-US" sz="2400" dirty="0" smtClean="0"/>
              <a:t>ECAD6001C</a:t>
            </a:r>
            <a:endParaRPr lang="en-US" sz="2400" dirty="0"/>
          </a:p>
          <a:p>
            <a:r>
              <a:rPr lang="en-US" sz="2400" dirty="0" smtClean="0"/>
              <a:t>14/10/19</a:t>
            </a:r>
            <a:endParaRPr lang="en-US" sz="2400" dirty="0"/>
          </a:p>
        </p:txBody>
      </p:sp>
      <p:pic>
        <p:nvPicPr>
          <p:cNvPr id="4" name="Picture 2" descr="Image result for child poverty Wales">
            <a:extLst>
              <a:ext uri="{FF2B5EF4-FFF2-40B4-BE49-F238E27FC236}">
                <a16:creationId xmlns:a16="http://schemas.microsoft.com/office/drawing/2014/main" id="{10AC54B4-4871-3A44-8F5D-5BD6F76FCA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435" y="2666388"/>
            <a:ext cx="5773024" cy="3245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25461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Nodau</a:t>
            </a:r>
            <a:r>
              <a:rPr lang="en-US" dirty="0"/>
              <a:t> </a:t>
            </a:r>
            <a:r>
              <a:rPr lang="en-US" dirty="0" err="1"/>
              <a:t>dysgu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1777"/>
          </a:xfrm>
        </p:spPr>
        <p:txBody>
          <a:bodyPr>
            <a:normAutofit/>
          </a:bodyPr>
          <a:lstStyle/>
          <a:p>
            <a:r>
              <a:rPr lang="cy-GB" sz="2800" dirty="0"/>
              <a:t>Ystyried y sefyllfa bresennol yng Nghymru a sut y gall addysgu effeithiol arwain at gyrhaeddiad uwch ar gyfer disgyblion sy'n byw mewn tlodi ac amddifadedd cymdeithasol</a:t>
            </a:r>
          </a:p>
          <a:p>
            <a:r>
              <a:rPr lang="cy-GB" sz="2800" dirty="0"/>
              <a:t>Adfyfyrio’n feirniadol ar agweddau, gwerthoedd a chredoau athrawon</a:t>
            </a:r>
          </a:p>
          <a:p>
            <a:r>
              <a:rPr lang="cy-GB" sz="2800" dirty="0"/>
              <a:t>Archwilio defnydd effeithiol o'r Grant Datblygu Disgyblion</a:t>
            </a:r>
          </a:p>
          <a:p>
            <a:pPr marL="0" indent="0">
              <a:buNone/>
            </a:pPr>
            <a:r>
              <a:rPr lang="en-US" dirty="0"/>
              <a:t>DD:  2 &amp; 3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356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D492A-C876-9645-95FD-CB0A98E6A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Ystyriwch</a:t>
            </a:r>
            <a:r>
              <a:rPr lang="en-US" dirty="0"/>
              <a:t> </a:t>
            </a:r>
            <a:r>
              <a:rPr lang="en-US" dirty="0" err="1"/>
              <a:t>hyn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90CF9-BED6-4346-9524-EDDB1B8526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015732"/>
            <a:ext cx="6466294" cy="3907085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sz="3200" dirty="0">
                <a:ea typeface="ＭＳ Ｐゴシック" panose="020B0600070205080204" pitchFamily="34" charset="-128"/>
              </a:rPr>
              <a:t>‘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erbyn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ei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fod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yn</a:t>
            </a:r>
            <a:r>
              <a:rPr lang="en-US" altLang="en-US" sz="3200" dirty="0">
                <a:ea typeface="ＭＳ Ｐゴシック" panose="020B0600070205080204" pitchFamily="34" charset="-128"/>
              </a:rPr>
              <a:t> bump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oed</a:t>
            </a:r>
            <a:r>
              <a:rPr lang="en-US" altLang="en-US" sz="3200" dirty="0">
                <a:ea typeface="ＭＳ Ｐゴシック" panose="020B0600070205080204" pitchFamily="34" charset="-128"/>
              </a:rPr>
              <a:t>,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bydd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plentyn</a:t>
            </a:r>
            <a:r>
              <a:rPr lang="en-US" altLang="en-US" sz="3200" dirty="0">
                <a:ea typeface="ＭＳ Ｐゴシック" panose="020B0600070205080204" pitchFamily="34" charset="-128"/>
              </a:rPr>
              <a:t> o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gefndir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mwy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difreintiedig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dros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flwyddyn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ar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ei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hôl</a:t>
            </a:r>
            <a:r>
              <a:rPr lang="en-US" altLang="en-US" sz="3200" dirty="0">
                <a:ea typeface="ＭＳ Ｐゴシック" panose="020B0600070205080204" pitchFamily="34" charset="-128"/>
              </a:rPr>
              <a:t> hi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yn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ei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eirfa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o’i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gymharu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â’i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gymheiriaid</a:t>
            </a:r>
            <a:r>
              <a:rPr lang="en-US" altLang="en-US" sz="3200" dirty="0">
                <a:ea typeface="ＭＳ Ｐゴシック" panose="020B0600070205080204" pitchFamily="34" charset="-128"/>
              </a:rPr>
              <a:t> o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gefndiroedd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llai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err="1">
                <a:ea typeface="ＭＳ Ｐゴシック" panose="020B0600070205080204" pitchFamily="34" charset="-128"/>
              </a:rPr>
              <a:t>difreintiedig</a:t>
            </a:r>
            <a:r>
              <a:rPr lang="en-US" altLang="en-US" sz="3200" dirty="0">
                <a:ea typeface="ＭＳ Ｐゴシック" panose="020B0600070205080204" pitchFamily="34" charset="-128"/>
              </a:rPr>
              <a:t>’ </a:t>
            </a:r>
            <a:r>
              <a:rPr lang="en-GB" altLang="en-US" sz="3200" dirty="0">
                <a:ea typeface="ＭＳ Ｐゴシック" panose="020B0600070205080204" pitchFamily="34" charset="-128"/>
              </a:rPr>
              <a:t>(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Llywodraeth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Cymru</a:t>
            </a:r>
            <a:r>
              <a:rPr lang="en-GB" altLang="en-US" sz="3200" dirty="0">
                <a:ea typeface="ＭＳ Ｐゴシック" panose="020B0600070205080204" pitchFamily="34" charset="-128"/>
              </a:rPr>
              <a:t>, 2014:11).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24">
            <a:extLst>
              <a:ext uri="{FF2B5EF4-FFF2-40B4-BE49-F238E27FC236}">
                <a16:creationId xmlns:a16="http://schemas.microsoft.com/office/drawing/2014/main" id="{E34A6265-DCE9-FA4F-A948-A02A41E3ED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865754" y="2249726"/>
            <a:ext cx="2623438" cy="3439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37333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ED053-FCAD-D748-AE03-005E77D34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… A </a:t>
            </a:r>
            <a:r>
              <a:rPr lang="en-US" dirty="0" err="1"/>
              <a:t>hyn</a:t>
            </a:r>
            <a:r>
              <a:rPr lang="en-US" dirty="0"/>
              <a:t> (Y DU)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7FE7F-460E-554E-B248-5DB2757527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Erbyn 3 oed, amcangyfrifir bod plant tlotach, ar gyfartaledd, 9 mis y tu ôl i blant o gefndiroedd mwy cyfoethog</a:t>
            </a:r>
          </a:p>
          <a:p>
            <a:r>
              <a:rPr lang="cy-GB" dirty="0"/>
              <a:t>Erbyn diwedd yr ysgol gynradd, amcangyfrifir bod disgyblion sy'n derbyn prydau ysgol am ddim bron i 3 tymor y tu ôl i'w cyfoedion mwy cyfoethog</a:t>
            </a:r>
          </a:p>
          <a:p>
            <a:r>
              <a:rPr lang="cy-GB" dirty="0"/>
              <a:t>Erbyn 14, mae'r bwlch hwn yn tyfu i dros 5 tymor</a:t>
            </a:r>
          </a:p>
          <a:p>
            <a:r>
              <a:rPr lang="cy-GB" dirty="0"/>
              <a:t>Erbyn 16, mae plant sy'n derbyn prydau ysgol am ddim yn cyflawni ar gyfartaledd 1.7 o raddau is yn eu arholiadau TGAU</a:t>
            </a:r>
          </a:p>
          <a:p>
            <a:pPr marL="0" indent="0" algn="r">
              <a:buNone/>
            </a:pPr>
            <a:r>
              <a:rPr lang="en-US" dirty="0"/>
              <a:t>(Child Poverty Action Group, 2017)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911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4ABB49F-1D36-4146-A928-5B9FF88599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1145" y="215749"/>
            <a:ext cx="7107382" cy="57574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12554F8-643F-9349-AE50-1470779E6F76}"/>
              </a:ext>
            </a:extLst>
          </p:cNvPr>
          <p:cNvSpPr txBox="1"/>
          <p:nvPr/>
        </p:nvSpPr>
        <p:spPr>
          <a:xfrm>
            <a:off x="9386454" y="5424055"/>
            <a:ext cx="2805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(JRF, 2018) </a:t>
            </a:r>
          </a:p>
        </p:txBody>
      </p:sp>
    </p:spTree>
    <p:extLst>
      <p:ext uri="{BB962C8B-B14F-4D97-AF65-F5344CB8AC3E}">
        <p14:creationId xmlns:p14="http://schemas.microsoft.com/office/powerpoint/2010/main" val="2974400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1610D-8C79-F04B-9111-048476094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hynny</a:t>
            </a:r>
            <a:r>
              <a:rPr lang="en-US" dirty="0"/>
              <a:t> …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69FA73C-3202-2349-BC64-15320C0477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564216">
            <a:off x="5611091" y="3110268"/>
            <a:ext cx="1826036" cy="25699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2EEDF6D-9CCB-5A4C-8EBC-18DF465C77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31506">
            <a:off x="9696406" y="4498932"/>
            <a:ext cx="1621204" cy="22600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9E355E3-ECC5-FF4E-9A15-B1CF2DECFFC8}"/>
              </a:ext>
            </a:extLst>
          </p:cNvPr>
          <p:cNvSpPr txBox="1"/>
          <p:nvPr/>
        </p:nvSpPr>
        <p:spPr>
          <a:xfrm>
            <a:off x="332510" y="2140815"/>
            <a:ext cx="5278581" cy="353943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/>
              <a:t>‘</a:t>
            </a:r>
            <a:r>
              <a:rPr lang="en-US" sz="2800" dirty="0" err="1"/>
              <a:t>Rhaid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ni</a:t>
            </a:r>
            <a:r>
              <a:rPr lang="en-US" sz="2800" dirty="0"/>
              <a:t> </a:t>
            </a:r>
            <a:r>
              <a:rPr lang="en-US" sz="2800" dirty="0" err="1"/>
              <a:t>fod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hyderus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bennu</a:t>
            </a:r>
            <a:r>
              <a:rPr lang="en-US" sz="2800" dirty="0"/>
              <a:t> </a:t>
            </a:r>
            <a:r>
              <a:rPr lang="en-US" sz="2800" dirty="0" err="1"/>
              <a:t>disgwyliadau</a:t>
            </a:r>
            <a:r>
              <a:rPr lang="en-US" sz="2800" dirty="0"/>
              <a:t> </a:t>
            </a:r>
            <a:r>
              <a:rPr lang="en-US" sz="2800" dirty="0" err="1"/>
              <a:t>uchel</a:t>
            </a:r>
            <a:r>
              <a:rPr lang="en-US" sz="2800" dirty="0"/>
              <a:t>, </a:t>
            </a:r>
            <a:r>
              <a:rPr lang="en-US" sz="2800" dirty="0" err="1"/>
              <a:t>gan</a:t>
            </a:r>
            <a:r>
              <a:rPr lang="en-US" sz="2800" dirty="0"/>
              <a:t> </a:t>
            </a:r>
            <a:r>
              <a:rPr lang="en-US" sz="2800" dirty="0" err="1"/>
              <a:t>godi</a:t>
            </a:r>
            <a:r>
              <a:rPr lang="en-US" sz="2800" dirty="0"/>
              <a:t> </a:t>
            </a:r>
            <a:r>
              <a:rPr lang="en-US" sz="2800" dirty="0" err="1"/>
              <a:t>safonau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bawb</a:t>
            </a:r>
            <a:r>
              <a:rPr lang="en-US" sz="2800" dirty="0"/>
              <a:t> a </a:t>
            </a:r>
            <a:r>
              <a:rPr lang="en-US" sz="2800" dirty="0" err="1"/>
              <a:t>lleihau’r</a:t>
            </a:r>
            <a:r>
              <a:rPr lang="en-US" sz="2800" dirty="0"/>
              <a:t> </a:t>
            </a:r>
            <a:r>
              <a:rPr lang="en-US" sz="2800" dirty="0" err="1"/>
              <a:t>bwlch</a:t>
            </a:r>
            <a:r>
              <a:rPr lang="en-US" sz="2800" dirty="0"/>
              <a:t> </a:t>
            </a:r>
            <a:r>
              <a:rPr lang="en-US" sz="2800" dirty="0" err="1"/>
              <a:t>cyrhaeddiad</a:t>
            </a:r>
            <a:r>
              <a:rPr lang="en-US" sz="2800" dirty="0"/>
              <a:t>.  </a:t>
            </a:r>
            <a:r>
              <a:rPr lang="en-US" sz="2800" dirty="0" err="1"/>
              <a:t>Drwy</a:t>
            </a:r>
            <a:r>
              <a:rPr lang="en-US" sz="2800" dirty="0"/>
              <a:t> </a:t>
            </a:r>
            <a:r>
              <a:rPr lang="en-US" sz="2800" dirty="0" err="1"/>
              <a:t>wneud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, </a:t>
            </a:r>
            <a:r>
              <a:rPr lang="en-US" sz="2800" dirty="0" err="1"/>
              <a:t>byddwn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chwalu</a:t>
            </a:r>
            <a:r>
              <a:rPr lang="en-US" sz="2800" dirty="0"/>
              <a:t> </a:t>
            </a:r>
            <a:r>
              <a:rPr lang="en-US" sz="2800" dirty="0" err="1"/>
              <a:t>rhwystrau</a:t>
            </a:r>
            <a:r>
              <a:rPr lang="en-US" sz="2800" dirty="0"/>
              <a:t> ac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rhyddhau’r</a:t>
            </a:r>
            <a:r>
              <a:rPr lang="en-US" sz="2800" dirty="0"/>
              <a:t> </a:t>
            </a:r>
            <a:r>
              <a:rPr lang="en-US" sz="2800" dirty="0" err="1"/>
              <a:t>potensial</a:t>
            </a:r>
            <a:r>
              <a:rPr lang="en-US" sz="2800" dirty="0"/>
              <a:t> </a:t>
            </a:r>
            <a:r>
              <a:rPr lang="en-US" sz="2800" dirty="0" err="1"/>
              <a:t>sydd</a:t>
            </a:r>
            <a:r>
              <a:rPr lang="en-US" sz="2800" dirty="0"/>
              <a:t> </a:t>
            </a:r>
            <a:r>
              <a:rPr lang="en-US" sz="2800" dirty="0" err="1"/>
              <a:t>gan</a:t>
            </a:r>
            <a:r>
              <a:rPr lang="en-US" sz="2800" dirty="0"/>
              <a:t> bob un </a:t>
            </a:r>
            <a:r>
              <a:rPr lang="en-US" sz="2800" dirty="0" err="1"/>
              <a:t>o’n</a:t>
            </a:r>
            <a:r>
              <a:rPr lang="en-US" sz="2800" dirty="0"/>
              <a:t> </a:t>
            </a:r>
            <a:r>
              <a:rPr lang="en-US" sz="2800" dirty="0" err="1"/>
              <a:t>dysgwyr</a:t>
            </a:r>
            <a:r>
              <a:rPr lang="en-US" sz="2800" dirty="0"/>
              <a:t> </a:t>
            </a:r>
            <a:r>
              <a:rPr lang="en-US" sz="2800" dirty="0" err="1"/>
              <a:t>a’r</a:t>
            </a:r>
            <a:r>
              <a:rPr lang="en-US" sz="2800" dirty="0"/>
              <a:t> </a:t>
            </a:r>
            <a:r>
              <a:rPr lang="en-US" sz="2800" dirty="0" err="1"/>
              <a:t>gweithlu</a:t>
            </a:r>
            <a:r>
              <a:rPr lang="en-US" sz="2800" dirty="0"/>
              <a:t> </a:t>
            </a:r>
            <a:r>
              <a:rPr lang="en-US" sz="2800" dirty="0" err="1"/>
              <a:t>addysg</a:t>
            </a:r>
            <a:r>
              <a:rPr lang="en-US" sz="2800" dirty="0"/>
              <a:t>’ (</a:t>
            </a:r>
            <a:r>
              <a:rPr lang="en-US" sz="2800" dirty="0" err="1"/>
              <a:t>Llywodraeth</a:t>
            </a:r>
            <a:r>
              <a:rPr lang="en-US" sz="2800" dirty="0"/>
              <a:t> </a:t>
            </a:r>
            <a:r>
              <a:rPr lang="en-US" sz="2800" dirty="0" err="1"/>
              <a:t>Cymru</a:t>
            </a:r>
            <a:r>
              <a:rPr lang="en-US" sz="2800" dirty="0"/>
              <a:t>, 2017:23).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25837B-4EED-054F-AC6E-6D66316514A2}"/>
              </a:ext>
            </a:extLst>
          </p:cNvPr>
          <p:cNvSpPr txBox="1"/>
          <p:nvPr/>
        </p:nvSpPr>
        <p:spPr>
          <a:xfrm>
            <a:off x="8021782" y="2140815"/>
            <a:ext cx="3844636" cy="224676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/>
              <a:t>‘</a:t>
            </a:r>
            <a:r>
              <a:rPr lang="en-US" sz="2800" dirty="0" err="1"/>
              <a:t>Bydd</a:t>
            </a:r>
            <a:r>
              <a:rPr lang="en-US" sz="2800" dirty="0"/>
              <a:t> </a:t>
            </a:r>
            <a:r>
              <a:rPr lang="en-US" sz="2800" dirty="0" err="1"/>
              <a:t>pob</a:t>
            </a:r>
            <a:r>
              <a:rPr lang="en-US" sz="2800" dirty="0"/>
              <a:t> </a:t>
            </a:r>
            <a:r>
              <a:rPr lang="en-US" sz="2800" dirty="0" err="1"/>
              <a:t>plentyn</a:t>
            </a:r>
            <a:r>
              <a:rPr lang="en-US" sz="2800" dirty="0"/>
              <a:t> a </a:t>
            </a:r>
            <a:r>
              <a:rPr lang="en-US" sz="2800" dirty="0" err="1"/>
              <a:t>pherson</a:t>
            </a:r>
            <a:r>
              <a:rPr lang="en-US" sz="2800" dirty="0"/>
              <a:t> </a:t>
            </a:r>
            <a:r>
              <a:rPr lang="en-US" sz="2800" dirty="0" err="1"/>
              <a:t>ifanc</a:t>
            </a:r>
            <a:r>
              <a:rPr lang="en-US" sz="2800" dirty="0"/>
              <a:t>  …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osgoi</a:t>
            </a:r>
            <a:r>
              <a:rPr lang="en-US" sz="2800" dirty="0"/>
              <a:t> </a:t>
            </a:r>
            <a:r>
              <a:rPr lang="en-US" sz="2800" dirty="0" err="1"/>
              <a:t>cael</a:t>
            </a:r>
            <a:r>
              <a:rPr lang="en-US" sz="2800" dirty="0"/>
              <a:t> </a:t>
            </a:r>
            <a:r>
              <a:rPr lang="en-US" sz="2800" dirty="0" err="1"/>
              <a:t>eu</a:t>
            </a:r>
            <a:r>
              <a:rPr lang="en-US" sz="2800" dirty="0"/>
              <a:t> </a:t>
            </a:r>
            <a:r>
              <a:rPr lang="en-US" sz="2800" dirty="0" err="1"/>
              <a:t>rhoi</a:t>
            </a:r>
            <a:r>
              <a:rPr lang="en-US" sz="2800" dirty="0"/>
              <a:t> </a:t>
            </a:r>
            <a:r>
              <a:rPr lang="en-US" sz="2800" dirty="0" err="1"/>
              <a:t>dan</a:t>
            </a:r>
            <a:r>
              <a:rPr lang="en-US" sz="2800" dirty="0"/>
              <a:t> </a:t>
            </a:r>
            <a:r>
              <a:rPr lang="en-US" sz="2800" dirty="0" err="1"/>
              <a:t>anfantais</a:t>
            </a:r>
            <a:r>
              <a:rPr lang="en-US" sz="2800" dirty="0"/>
              <a:t> </a:t>
            </a:r>
            <a:r>
              <a:rPr lang="en-US" sz="2800" dirty="0" err="1"/>
              <a:t>oherwydd</a:t>
            </a:r>
            <a:r>
              <a:rPr lang="en-US" sz="2800" dirty="0"/>
              <a:t> </a:t>
            </a:r>
            <a:r>
              <a:rPr lang="en-US" sz="2800" dirty="0" err="1"/>
              <a:t>tlodi</a:t>
            </a:r>
            <a:r>
              <a:rPr lang="en-US" sz="2800" dirty="0"/>
              <a:t>’ (Donaldson, 2015: 27). </a:t>
            </a:r>
          </a:p>
        </p:txBody>
      </p:sp>
    </p:spTree>
    <p:extLst>
      <p:ext uri="{BB962C8B-B14F-4D97-AF65-F5344CB8AC3E}">
        <p14:creationId xmlns:p14="http://schemas.microsoft.com/office/powerpoint/2010/main" val="3203065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TASg</a:t>
            </a:r>
            <a:r>
              <a:rPr lang="en-US" dirty="0"/>
              <a:t>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0" indent="-457200">
              <a:lnSpc>
                <a:spcPct val="100000"/>
              </a:lnSpc>
              <a:spcBef>
                <a:spcPts val="0"/>
              </a:spcBef>
              <a:buClrTx/>
              <a:buSzTx/>
              <a:buAutoNum type="arabicPeriod"/>
            </a:pPr>
            <a:r>
              <a:rPr lang="cy-GB" sz="2400" dirty="0"/>
              <a:t>Chwiliwch am </a:t>
            </a:r>
            <a:r>
              <a:rPr lang="cy-GB" sz="2400" dirty="0" smtClean="0"/>
              <a:t>benawdau newyddion am </a:t>
            </a:r>
            <a:r>
              <a:rPr lang="cy-GB" sz="2400" dirty="0"/>
              <a:t>dlodi/ amddifadedd cymdeithasol ac addysg yng Nghymru.   Cofiwch gynnwys ffeithiau /ystadegau cyfredol (2015 </a:t>
            </a:r>
            <a:r>
              <a:rPr lang="cy-GB" sz="2400" dirty="0" smtClean="0"/>
              <a:t>– 2019).</a:t>
            </a:r>
            <a:endParaRPr lang="en-US" sz="2400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endParaRPr lang="en-US" sz="2400" dirty="0"/>
          </a:p>
          <a:p>
            <a:pPr marL="457200" lvl="0" indent="-457200">
              <a:lnSpc>
                <a:spcPct val="100000"/>
              </a:lnSpc>
              <a:spcBef>
                <a:spcPts val="0"/>
              </a:spcBef>
              <a:buClrTx/>
              <a:buSzTx/>
              <a:buFont typeface="+mj-lt"/>
              <a:buAutoNum type="arabicPeriod" startAt="2"/>
            </a:pPr>
            <a:r>
              <a:rPr lang="en-US" sz="2400" dirty="0" err="1"/>
              <a:t>Rhannwch</a:t>
            </a:r>
            <a:r>
              <a:rPr lang="en-US" sz="2400" dirty="0"/>
              <a:t> </a:t>
            </a:r>
            <a:r>
              <a:rPr lang="en-US" sz="2400" dirty="0" err="1"/>
              <a:t>rhain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Padlet</a:t>
            </a:r>
            <a:r>
              <a:rPr lang="en-US" sz="2400" dirty="0"/>
              <a:t>: </a:t>
            </a:r>
            <a:r>
              <a:rPr lang="en-US" sz="2400" dirty="0">
                <a:hlinkClick r:id="rId2"/>
              </a:rPr>
              <a:t>https://</a:t>
            </a:r>
            <a:r>
              <a:rPr lang="en-US" sz="2400" dirty="0" smtClean="0">
                <a:hlinkClick r:id="rId2"/>
              </a:rPr>
              <a:t>padlet.com/n_ryder/pc3uem656b6f</a:t>
            </a:r>
            <a:r>
              <a:rPr lang="en-US" sz="2400" dirty="0" smtClean="0"/>
              <a:t> </a:t>
            </a:r>
            <a:endParaRPr lang="en-US" sz="2400" dirty="0" smtClean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endParaRPr lang="en-US" sz="2400" dirty="0"/>
          </a:p>
          <a:p>
            <a:pPr marL="457200" lvl="0" indent="-457200">
              <a:lnSpc>
                <a:spcPct val="100000"/>
              </a:lnSpc>
              <a:spcBef>
                <a:spcPts val="0"/>
              </a:spcBef>
              <a:buClrTx/>
              <a:buSzTx/>
              <a:buFont typeface="+mj-lt"/>
              <a:buAutoNum type="arabicPeriod" startAt="2"/>
            </a:pPr>
            <a:r>
              <a:rPr lang="cy-GB" sz="2400" dirty="0" smtClean="0"/>
              <a:t>Cyfeirnodwch </a:t>
            </a:r>
            <a:r>
              <a:rPr lang="cy-GB" sz="2400" dirty="0"/>
              <a:t>rhain e.e. cyfeiriad gwefan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59751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>
          <a:xfrm>
            <a:off x="1341987" y="430315"/>
            <a:ext cx="9603275" cy="104923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dirty="0" err="1"/>
              <a:t>Proffesiynoldeb</a:t>
            </a:r>
            <a:r>
              <a:rPr lang="en-US" altLang="en-US" sz="3600" dirty="0"/>
              <a:t> </a:t>
            </a:r>
            <a:r>
              <a:rPr lang="en-US" altLang="en-US" sz="3600" dirty="0" err="1"/>
              <a:t>athrawon</a:t>
            </a:r>
            <a:r>
              <a:rPr lang="en-US" altLang="en-US" sz="3600" cap="none" dirty="0"/>
              <a:t>(Arshad et al. ,2012)</a:t>
            </a:r>
            <a:endParaRPr lang="en-GB" altLang="en-US" sz="3600" cap="none" dirty="0"/>
          </a:p>
        </p:txBody>
      </p:sp>
      <p:sp>
        <p:nvSpPr>
          <p:cNvPr id="4" name="Freeform 5"/>
          <p:cNvSpPr>
            <a:spLocks/>
          </p:cNvSpPr>
          <p:nvPr/>
        </p:nvSpPr>
        <p:spPr bwMode="auto">
          <a:xfrm>
            <a:off x="2438400" y="1852612"/>
            <a:ext cx="3705225" cy="3001962"/>
          </a:xfrm>
          <a:custGeom>
            <a:avLst/>
            <a:gdLst>
              <a:gd name="T0" fmla="*/ 1956 w 2151"/>
              <a:gd name="T1" fmla="*/ 861 h 2586"/>
              <a:gd name="T2" fmla="*/ 2010 w 2151"/>
              <a:gd name="T3" fmla="*/ 884 h 2586"/>
              <a:gd name="T4" fmla="*/ 2054 w 2151"/>
              <a:gd name="T5" fmla="*/ 931 h 2586"/>
              <a:gd name="T6" fmla="*/ 2075 w 2151"/>
              <a:gd name="T7" fmla="*/ 965 h 2586"/>
              <a:gd name="T8" fmla="*/ 2104 w 2151"/>
              <a:gd name="T9" fmla="*/ 988 h 2586"/>
              <a:gd name="T10" fmla="*/ 2132 w 2151"/>
              <a:gd name="T11" fmla="*/ 983 h 2586"/>
              <a:gd name="T12" fmla="*/ 2148 w 2151"/>
              <a:gd name="T13" fmla="*/ 955 h 2586"/>
              <a:gd name="T14" fmla="*/ 0 w 2151"/>
              <a:gd name="T15" fmla="*/ 0 h 2586"/>
              <a:gd name="T16" fmla="*/ 933 w 2151"/>
              <a:gd name="T17" fmla="*/ 2156 h 2586"/>
              <a:gd name="T18" fmla="*/ 965 w 2151"/>
              <a:gd name="T19" fmla="*/ 2161 h 2586"/>
              <a:gd name="T20" fmla="*/ 988 w 2151"/>
              <a:gd name="T21" fmla="*/ 2182 h 2586"/>
              <a:gd name="T22" fmla="*/ 985 w 2151"/>
              <a:gd name="T23" fmla="*/ 2210 h 2586"/>
              <a:gd name="T24" fmla="*/ 957 w 2151"/>
              <a:gd name="T25" fmla="*/ 2239 h 2586"/>
              <a:gd name="T26" fmla="*/ 918 w 2151"/>
              <a:gd name="T27" fmla="*/ 2264 h 2586"/>
              <a:gd name="T28" fmla="*/ 879 w 2151"/>
              <a:gd name="T29" fmla="*/ 2309 h 2586"/>
              <a:gd name="T30" fmla="*/ 859 w 2151"/>
              <a:gd name="T31" fmla="*/ 2368 h 2586"/>
              <a:gd name="T32" fmla="*/ 863 w 2151"/>
              <a:gd name="T33" fmla="*/ 2426 h 2586"/>
              <a:gd name="T34" fmla="*/ 900 w 2151"/>
              <a:gd name="T35" fmla="*/ 2498 h 2586"/>
              <a:gd name="T36" fmla="*/ 968 w 2151"/>
              <a:gd name="T37" fmla="*/ 2552 h 2586"/>
              <a:gd name="T38" fmla="*/ 1058 w 2151"/>
              <a:gd name="T39" fmla="*/ 2582 h 2586"/>
              <a:gd name="T40" fmla="*/ 1133 w 2151"/>
              <a:gd name="T41" fmla="*/ 2584 h 2586"/>
              <a:gd name="T42" fmla="*/ 1227 w 2151"/>
              <a:gd name="T43" fmla="*/ 2561 h 2586"/>
              <a:gd name="T44" fmla="*/ 1300 w 2151"/>
              <a:gd name="T45" fmla="*/ 2513 h 2586"/>
              <a:gd name="T46" fmla="*/ 1346 w 2151"/>
              <a:gd name="T47" fmla="*/ 2444 h 2586"/>
              <a:gd name="T48" fmla="*/ 1357 w 2151"/>
              <a:gd name="T49" fmla="*/ 2386 h 2586"/>
              <a:gd name="T50" fmla="*/ 1344 w 2151"/>
              <a:gd name="T51" fmla="*/ 2322 h 2586"/>
              <a:gd name="T52" fmla="*/ 1313 w 2151"/>
              <a:gd name="T53" fmla="*/ 2278 h 2586"/>
              <a:gd name="T54" fmla="*/ 1269 w 2151"/>
              <a:gd name="T55" fmla="*/ 2244 h 2586"/>
              <a:gd name="T56" fmla="*/ 1235 w 2151"/>
              <a:gd name="T57" fmla="*/ 2218 h 2586"/>
              <a:gd name="T58" fmla="*/ 1225 w 2151"/>
              <a:gd name="T59" fmla="*/ 2189 h 2586"/>
              <a:gd name="T60" fmla="*/ 1242 w 2151"/>
              <a:gd name="T61" fmla="*/ 2166 h 2586"/>
              <a:gd name="T62" fmla="*/ 1282 w 2151"/>
              <a:gd name="T63" fmla="*/ 2156 h 2586"/>
              <a:gd name="T64" fmla="*/ 2151 w 2151"/>
              <a:gd name="T65" fmla="*/ 1281 h 2586"/>
              <a:gd name="T66" fmla="*/ 2146 w 2151"/>
              <a:gd name="T67" fmla="*/ 1248 h 2586"/>
              <a:gd name="T68" fmla="*/ 2125 w 2151"/>
              <a:gd name="T69" fmla="*/ 1225 h 2586"/>
              <a:gd name="T70" fmla="*/ 2097 w 2151"/>
              <a:gd name="T71" fmla="*/ 1229 h 2586"/>
              <a:gd name="T72" fmla="*/ 2068 w 2151"/>
              <a:gd name="T73" fmla="*/ 1258 h 2586"/>
              <a:gd name="T74" fmla="*/ 2044 w 2151"/>
              <a:gd name="T75" fmla="*/ 1295 h 2586"/>
              <a:gd name="T76" fmla="*/ 1998 w 2151"/>
              <a:gd name="T77" fmla="*/ 1336 h 2586"/>
              <a:gd name="T78" fmla="*/ 1940 w 2151"/>
              <a:gd name="T79" fmla="*/ 1356 h 2586"/>
              <a:gd name="T80" fmla="*/ 1881 w 2151"/>
              <a:gd name="T81" fmla="*/ 1351 h 2586"/>
              <a:gd name="T82" fmla="*/ 1809 w 2151"/>
              <a:gd name="T83" fmla="*/ 1313 h 2586"/>
              <a:gd name="T84" fmla="*/ 1756 w 2151"/>
              <a:gd name="T85" fmla="*/ 1247 h 2586"/>
              <a:gd name="T86" fmla="*/ 1725 w 2151"/>
              <a:gd name="T87" fmla="*/ 1157 h 2586"/>
              <a:gd name="T88" fmla="*/ 1722 w 2151"/>
              <a:gd name="T89" fmla="*/ 1081 h 2586"/>
              <a:gd name="T90" fmla="*/ 1746 w 2151"/>
              <a:gd name="T91" fmla="*/ 988 h 2586"/>
              <a:gd name="T92" fmla="*/ 1795 w 2151"/>
              <a:gd name="T93" fmla="*/ 913 h 2586"/>
              <a:gd name="T94" fmla="*/ 1862 w 2151"/>
              <a:gd name="T95" fmla="*/ 868 h 2586"/>
              <a:gd name="T96" fmla="*/ 1922 w 2151"/>
              <a:gd name="T97" fmla="*/ 856 h 25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2151" h="2586">
                <a:moveTo>
                  <a:pt x="1922" y="856"/>
                </a:moveTo>
                <a:lnTo>
                  <a:pt x="1922" y="856"/>
                </a:lnTo>
                <a:lnTo>
                  <a:pt x="1940" y="858"/>
                </a:lnTo>
                <a:lnTo>
                  <a:pt x="1956" y="861"/>
                </a:lnTo>
                <a:lnTo>
                  <a:pt x="1971" y="864"/>
                </a:lnTo>
                <a:lnTo>
                  <a:pt x="1985" y="871"/>
                </a:lnTo>
                <a:lnTo>
                  <a:pt x="1998" y="877"/>
                </a:lnTo>
                <a:lnTo>
                  <a:pt x="2010" y="884"/>
                </a:lnTo>
                <a:lnTo>
                  <a:pt x="2019" y="892"/>
                </a:lnTo>
                <a:lnTo>
                  <a:pt x="2029" y="900"/>
                </a:lnTo>
                <a:lnTo>
                  <a:pt x="2044" y="916"/>
                </a:lnTo>
                <a:lnTo>
                  <a:pt x="2054" y="931"/>
                </a:lnTo>
                <a:lnTo>
                  <a:pt x="2062" y="944"/>
                </a:lnTo>
                <a:lnTo>
                  <a:pt x="2062" y="944"/>
                </a:lnTo>
                <a:lnTo>
                  <a:pt x="2068" y="955"/>
                </a:lnTo>
                <a:lnTo>
                  <a:pt x="2075" y="965"/>
                </a:lnTo>
                <a:lnTo>
                  <a:pt x="2083" y="973"/>
                </a:lnTo>
                <a:lnTo>
                  <a:pt x="2089" y="980"/>
                </a:lnTo>
                <a:lnTo>
                  <a:pt x="2097" y="985"/>
                </a:lnTo>
                <a:lnTo>
                  <a:pt x="2104" y="988"/>
                </a:lnTo>
                <a:lnTo>
                  <a:pt x="2112" y="988"/>
                </a:lnTo>
                <a:lnTo>
                  <a:pt x="2119" y="988"/>
                </a:lnTo>
                <a:lnTo>
                  <a:pt x="2125" y="986"/>
                </a:lnTo>
                <a:lnTo>
                  <a:pt x="2132" y="983"/>
                </a:lnTo>
                <a:lnTo>
                  <a:pt x="2136" y="978"/>
                </a:lnTo>
                <a:lnTo>
                  <a:pt x="2141" y="972"/>
                </a:lnTo>
                <a:lnTo>
                  <a:pt x="2146" y="965"/>
                </a:lnTo>
                <a:lnTo>
                  <a:pt x="2148" y="955"/>
                </a:lnTo>
                <a:lnTo>
                  <a:pt x="2151" y="944"/>
                </a:lnTo>
                <a:lnTo>
                  <a:pt x="2151" y="931"/>
                </a:lnTo>
                <a:lnTo>
                  <a:pt x="2151" y="0"/>
                </a:lnTo>
                <a:lnTo>
                  <a:pt x="0" y="0"/>
                </a:lnTo>
                <a:lnTo>
                  <a:pt x="0" y="2155"/>
                </a:lnTo>
                <a:lnTo>
                  <a:pt x="495" y="2155"/>
                </a:lnTo>
                <a:lnTo>
                  <a:pt x="495" y="2156"/>
                </a:lnTo>
                <a:lnTo>
                  <a:pt x="933" y="2156"/>
                </a:lnTo>
                <a:lnTo>
                  <a:pt x="933" y="2156"/>
                </a:lnTo>
                <a:lnTo>
                  <a:pt x="946" y="2156"/>
                </a:lnTo>
                <a:lnTo>
                  <a:pt x="955" y="2158"/>
                </a:lnTo>
                <a:lnTo>
                  <a:pt x="965" y="2161"/>
                </a:lnTo>
                <a:lnTo>
                  <a:pt x="973" y="2166"/>
                </a:lnTo>
                <a:lnTo>
                  <a:pt x="980" y="2171"/>
                </a:lnTo>
                <a:lnTo>
                  <a:pt x="985" y="2176"/>
                </a:lnTo>
                <a:lnTo>
                  <a:pt x="988" y="2182"/>
                </a:lnTo>
                <a:lnTo>
                  <a:pt x="989" y="2189"/>
                </a:lnTo>
                <a:lnTo>
                  <a:pt x="989" y="2195"/>
                </a:lnTo>
                <a:lnTo>
                  <a:pt x="988" y="2203"/>
                </a:lnTo>
                <a:lnTo>
                  <a:pt x="985" y="2210"/>
                </a:lnTo>
                <a:lnTo>
                  <a:pt x="980" y="2218"/>
                </a:lnTo>
                <a:lnTo>
                  <a:pt x="975" y="2225"/>
                </a:lnTo>
                <a:lnTo>
                  <a:pt x="967" y="2233"/>
                </a:lnTo>
                <a:lnTo>
                  <a:pt x="957" y="2239"/>
                </a:lnTo>
                <a:lnTo>
                  <a:pt x="946" y="2244"/>
                </a:lnTo>
                <a:lnTo>
                  <a:pt x="946" y="2244"/>
                </a:lnTo>
                <a:lnTo>
                  <a:pt x="931" y="2252"/>
                </a:lnTo>
                <a:lnTo>
                  <a:pt x="918" y="2264"/>
                </a:lnTo>
                <a:lnTo>
                  <a:pt x="902" y="2278"/>
                </a:lnTo>
                <a:lnTo>
                  <a:pt x="893" y="2288"/>
                </a:lnTo>
                <a:lnTo>
                  <a:pt x="885" y="2298"/>
                </a:lnTo>
                <a:lnTo>
                  <a:pt x="879" y="2309"/>
                </a:lnTo>
                <a:lnTo>
                  <a:pt x="871" y="2322"/>
                </a:lnTo>
                <a:lnTo>
                  <a:pt x="866" y="2335"/>
                </a:lnTo>
                <a:lnTo>
                  <a:pt x="861" y="2351"/>
                </a:lnTo>
                <a:lnTo>
                  <a:pt x="859" y="2368"/>
                </a:lnTo>
                <a:lnTo>
                  <a:pt x="858" y="2386"/>
                </a:lnTo>
                <a:lnTo>
                  <a:pt x="858" y="2386"/>
                </a:lnTo>
                <a:lnTo>
                  <a:pt x="859" y="2405"/>
                </a:lnTo>
                <a:lnTo>
                  <a:pt x="863" y="2426"/>
                </a:lnTo>
                <a:lnTo>
                  <a:pt x="869" y="2444"/>
                </a:lnTo>
                <a:lnTo>
                  <a:pt x="877" y="2464"/>
                </a:lnTo>
                <a:lnTo>
                  <a:pt x="889" y="2482"/>
                </a:lnTo>
                <a:lnTo>
                  <a:pt x="900" y="2498"/>
                </a:lnTo>
                <a:lnTo>
                  <a:pt x="915" y="2513"/>
                </a:lnTo>
                <a:lnTo>
                  <a:pt x="931" y="2527"/>
                </a:lnTo>
                <a:lnTo>
                  <a:pt x="949" y="2540"/>
                </a:lnTo>
                <a:lnTo>
                  <a:pt x="968" y="2552"/>
                </a:lnTo>
                <a:lnTo>
                  <a:pt x="988" y="2561"/>
                </a:lnTo>
                <a:lnTo>
                  <a:pt x="1011" y="2569"/>
                </a:lnTo>
                <a:lnTo>
                  <a:pt x="1033" y="2578"/>
                </a:lnTo>
                <a:lnTo>
                  <a:pt x="1058" y="2582"/>
                </a:lnTo>
                <a:lnTo>
                  <a:pt x="1082" y="2584"/>
                </a:lnTo>
                <a:lnTo>
                  <a:pt x="1108" y="2586"/>
                </a:lnTo>
                <a:lnTo>
                  <a:pt x="1108" y="2586"/>
                </a:lnTo>
                <a:lnTo>
                  <a:pt x="1133" y="2584"/>
                </a:lnTo>
                <a:lnTo>
                  <a:pt x="1157" y="2582"/>
                </a:lnTo>
                <a:lnTo>
                  <a:pt x="1181" y="2578"/>
                </a:lnTo>
                <a:lnTo>
                  <a:pt x="1204" y="2569"/>
                </a:lnTo>
                <a:lnTo>
                  <a:pt x="1227" y="2561"/>
                </a:lnTo>
                <a:lnTo>
                  <a:pt x="1247" y="2552"/>
                </a:lnTo>
                <a:lnTo>
                  <a:pt x="1266" y="2540"/>
                </a:lnTo>
                <a:lnTo>
                  <a:pt x="1284" y="2527"/>
                </a:lnTo>
                <a:lnTo>
                  <a:pt x="1300" y="2513"/>
                </a:lnTo>
                <a:lnTo>
                  <a:pt x="1315" y="2498"/>
                </a:lnTo>
                <a:lnTo>
                  <a:pt x="1326" y="2482"/>
                </a:lnTo>
                <a:lnTo>
                  <a:pt x="1338" y="2464"/>
                </a:lnTo>
                <a:lnTo>
                  <a:pt x="1346" y="2444"/>
                </a:lnTo>
                <a:lnTo>
                  <a:pt x="1352" y="2426"/>
                </a:lnTo>
                <a:lnTo>
                  <a:pt x="1356" y="2405"/>
                </a:lnTo>
                <a:lnTo>
                  <a:pt x="1357" y="2386"/>
                </a:lnTo>
                <a:lnTo>
                  <a:pt x="1357" y="2386"/>
                </a:lnTo>
                <a:lnTo>
                  <a:pt x="1356" y="2368"/>
                </a:lnTo>
                <a:lnTo>
                  <a:pt x="1354" y="2351"/>
                </a:lnTo>
                <a:lnTo>
                  <a:pt x="1349" y="2335"/>
                </a:lnTo>
                <a:lnTo>
                  <a:pt x="1344" y="2322"/>
                </a:lnTo>
                <a:lnTo>
                  <a:pt x="1338" y="2309"/>
                </a:lnTo>
                <a:lnTo>
                  <a:pt x="1329" y="2298"/>
                </a:lnTo>
                <a:lnTo>
                  <a:pt x="1321" y="2288"/>
                </a:lnTo>
                <a:lnTo>
                  <a:pt x="1313" y="2278"/>
                </a:lnTo>
                <a:lnTo>
                  <a:pt x="1297" y="2264"/>
                </a:lnTo>
                <a:lnTo>
                  <a:pt x="1284" y="2252"/>
                </a:lnTo>
                <a:lnTo>
                  <a:pt x="1269" y="2244"/>
                </a:lnTo>
                <a:lnTo>
                  <a:pt x="1269" y="2244"/>
                </a:lnTo>
                <a:lnTo>
                  <a:pt x="1258" y="2239"/>
                </a:lnTo>
                <a:lnTo>
                  <a:pt x="1248" y="2233"/>
                </a:lnTo>
                <a:lnTo>
                  <a:pt x="1240" y="2225"/>
                </a:lnTo>
                <a:lnTo>
                  <a:pt x="1235" y="2218"/>
                </a:lnTo>
                <a:lnTo>
                  <a:pt x="1230" y="2210"/>
                </a:lnTo>
                <a:lnTo>
                  <a:pt x="1227" y="2203"/>
                </a:lnTo>
                <a:lnTo>
                  <a:pt x="1225" y="2195"/>
                </a:lnTo>
                <a:lnTo>
                  <a:pt x="1225" y="2189"/>
                </a:lnTo>
                <a:lnTo>
                  <a:pt x="1227" y="2182"/>
                </a:lnTo>
                <a:lnTo>
                  <a:pt x="1230" y="2176"/>
                </a:lnTo>
                <a:lnTo>
                  <a:pt x="1235" y="2171"/>
                </a:lnTo>
                <a:lnTo>
                  <a:pt x="1242" y="2166"/>
                </a:lnTo>
                <a:lnTo>
                  <a:pt x="1250" y="2161"/>
                </a:lnTo>
                <a:lnTo>
                  <a:pt x="1260" y="2158"/>
                </a:lnTo>
                <a:lnTo>
                  <a:pt x="1269" y="2156"/>
                </a:lnTo>
                <a:lnTo>
                  <a:pt x="1282" y="2156"/>
                </a:lnTo>
                <a:lnTo>
                  <a:pt x="1556" y="2156"/>
                </a:lnTo>
                <a:lnTo>
                  <a:pt x="1556" y="2155"/>
                </a:lnTo>
                <a:lnTo>
                  <a:pt x="2151" y="2155"/>
                </a:lnTo>
                <a:lnTo>
                  <a:pt x="2151" y="1281"/>
                </a:lnTo>
                <a:lnTo>
                  <a:pt x="2151" y="1281"/>
                </a:lnTo>
                <a:lnTo>
                  <a:pt x="2151" y="1269"/>
                </a:lnTo>
                <a:lnTo>
                  <a:pt x="2148" y="1258"/>
                </a:lnTo>
                <a:lnTo>
                  <a:pt x="2146" y="1248"/>
                </a:lnTo>
                <a:lnTo>
                  <a:pt x="2141" y="1240"/>
                </a:lnTo>
                <a:lnTo>
                  <a:pt x="2136" y="1234"/>
                </a:lnTo>
                <a:lnTo>
                  <a:pt x="2132" y="1229"/>
                </a:lnTo>
                <a:lnTo>
                  <a:pt x="2125" y="1225"/>
                </a:lnTo>
                <a:lnTo>
                  <a:pt x="2119" y="1224"/>
                </a:lnTo>
                <a:lnTo>
                  <a:pt x="2112" y="1224"/>
                </a:lnTo>
                <a:lnTo>
                  <a:pt x="2104" y="1225"/>
                </a:lnTo>
                <a:lnTo>
                  <a:pt x="2097" y="1229"/>
                </a:lnTo>
                <a:lnTo>
                  <a:pt x="2089" y="1234"/>
                </a:lnTo>
                <a:lnTo>
                  <a:pt x="2083" y="1240"/>
                </a:lnTo>
                <a:lnTo>
                  <a:pt x="2075" y="1248"/>
                </a:lnTo>
                <a:lnTo>
                  <a:pt x="2068" y="1258"/>
                </a:lnTo>
                <a:lnTo>
                  <a:pt x="2062" y="1268"/>
                </a:lnTo>
                <a:lnTo>
                  <a:pt x="2062" y="1268"/>
                </a:lnTo>
                <a:lnTo>
                  <a:pt x="2054" y="1282"/>
                </a:lnTo>
                <a:lnTo>
                  <a:pt x="2044" y="1295"/>
                </a:lnTo>
                <a:lnTo>
                  <a:pt x="2029" y="1312"/>
                </a:lnTo>
                <a:lnTo>
                  <a:pt x="2019" y="1320"/>
                </a:lnTo>
                <a:lnTo>
                  <a:pt x="2010" y="1328"/>
                </a:lnTo>
                <a:lnTo>
                  <a:pt x="1998" y="1336"/>
                </a:lnTo>
                <a:lnTo>
                  <a:pt x="1985" y="1343"/>
                </a:lnTo>
                <a:lnTo>
                  <a:pt x="1971" y="1348"/>
                </a:lnTo>
                <a:lnTo>
                  <a:pt x="1956" y="1352"/>
                </a:lnTo>
                <a:lnTo>
                  <a:pt x="1940" y="1356"/>
                </a:lnTo>
                <a:lnTo>
                  <a:pt x="1922" y="1356"/>
                </a:lnTo>
                <a:lnTo>
                  <a:pt x="1922" y="1356"/>
                </a:lnTo>
                <a:lnTo>
                  <a:pt x="1901" y="1354"/>
                </a:lnTo>
                <a:lnTo>
                  <a:pt x="1881" y="1351"/>
                </a:lnTo>
                <a:lnTo>
                  <a:pt x="1862" y="1344"/>
                </a:lnTo>
                <a:lnTo>
                  <a:pt x="1844" y="1336"/>
                </a:lnTo>
                <a:lnTo>
                  <a:pt x="1826" y="1326"/>
                </a:lnTo>
                <a:lnTo>
                  <a:pt x="1809" y="1313"/>
                </a:lnTo>
                <a:lnTo>
                  <a:pt x="1795" y="1299"/>
                </a:lnTo>
                <a:lnTo>
                  <a:pt x="1780" y="1282"/>
                </a:lnTo>
                <a:lnTo>
                  <a:pt x="1767" y="1265"/>
                </a:lnTo>
                <a:lnTo>
                  <a:pt x="1756" y="1247"/>
                </a:lnTo>
                <a:lnTo>
                  <a:pt x="1746" y="1225"/>
                </a:lnTo>
                <a:lnTo>
                  <a:pt x="1736" y="1203"/>
                </a:lnTo>
                <a:lnTo>
                  <a:pt x="1730" y="1180"/>
                </a:lnTo>
                <a:lnTo>
                  <a:pt x="1725" y="1157"/>
                </a:lnTo>
                <a:lnTo>
                  <a:pt x="1722" y="1131"/>
                </a:lnTo>
                <a:lnTo>
                  <a:pt x="1722" y="1107"/>
                </a:lnTo>
                <a:lnTo>
                  <a:pt x="1722" y="1107"/>
                </a:lnTo>
                <a:lnTo>
                  <a:pt x="1722" y="1081"/>
                </a:lnTo>
                <a:lnTo>
                  <a:pt x="1725" y="1056"/>
                </a:lnTo>
                <a:lnTo>
                  <a:pt x="1730" y="1032"/>
                </a:lnTo>
                <a:lnTo>
                  <a:pt x="1736" y="1009"/>
                </a:lnTo>
                <a:lnTo>
                  <a:pt x="1746" y="988"/>
                </a:lnTo>
                <a:lnTo>
                  <a:pt x="1756" y="967"/>
                </a:lnTo>
                <a:lnTo>
                  <a:pt x="1767" y="947"/>
                </a:lnTo>
                <a:lnTo>
                  <a:pt x="1780" y="929"/>
                </a:lnTo>
                <a:lnTo>
                  <a:pt x="1795" y="913"/>
                </a:lnTo>
                <a:lnTo>
                  <a:pt x="1809" y="898"/>
                </a:lnTo>
                <a:lnTo>
                  <a:pt x="1826" y="887"/>
                </a:lnTo>
                <a:lnTo>
                  <a:pt x="1844" y="876"/>
                </a:lnTo>
                <a:lnTo>
                  <a:pt x="1862" y="868"/>
                </a:lnTo>
                <a:lnTo>
                  <a:pt x="1881" y="861"/>
                </a:lnTo>
                <a:lnTo>
                  <a:pt x="1901" y="858"/>
                </a:lnTo>
                <a:lnTo>
                  <a:pt x="1922" y="856"/>
                </a:lnTo>
                <a:lnTo>
                  <a:pt x="1922" y="856"/>
                </a:lnTo>
                <a:close/>
              </a:path>
            </a:pathLst>
          </a:custGeom>
          <a:solidFill>
            <a:schemeClr val="tx2">
              <a:lumMod val="20000"/>
              <a:lumOff val="80000"/>
            </a:schemeClr>
          </a:solidFill>
          <a:ln w="28575">
            <a:solidFill>
              <a:schemeClr val="tx1">
                <a:lumMod val="50000"/>
                <a:lumOff val="50000"/>
              </a:schemeClr>
            </a:solidFill>
            <a:prstDash val="solid"/>
            <a:round/>
            <a:headEnd/>
            <a:tailEnd/>
          </a:ln>
        </p:spPr>
        <p:txBody>
          <a:bodyPr bIns="540000" anchor="ctr"/>
          <a:lstStyle/>
          <a:p>
            <a:pPr algn="ctr" eaLnBrk="1" hangingPunct="1">
              <a:defRPr/>
            </a:pPr>
            <a:r>
              <a:rPr lang="en-US" sz="4000" dirty="0" err="1">
                <a:cs typeface="Arial" charset="0"/>
              </a:rPr>
              <a:t>Athrawon</a:t>
            </a:r>
            <a:endParaRPr lang="en-US" sz="4000" dirty="0">
              <a:cs typeface="Arial" charset="0"/>
            </a:endParaRPr>
          </a:p>
          <a:p>
            <a:pPr algn="ctr" eaLnBrk="1" hangingPunct="1">
              <a:defRPr/>
            </a:pPr>
            <a:r>
              <a:rPr lang="en-US" sz="4000" dirty="0" err="1">
                <a:cs typeface="Arial" charset="0"/>
              </a:rPr>
              <a:t>effeithiol</a:t>
            </a:r>
            <a:endParaRPr lang="en-GB" sz="4000" dirty="0">
              <a:cs typeface="Arial" charset="0"/>
            </a:endParaRPr>
          </a:p>
        </p:txBody>
      </p:sp>
      <p:sp>
        <p:nvSpPr>
          <p:cNvPr id="5" name="Freeform 6"/>
          <p:cNvSpPr>
            <a:spLocks/>
          </p:cNvSpPr>
          <p:nvPr/>
        </p:nvSpPr>
        <p:spPr bwMode="auto">
          <a:xfrm>
            <a:off x="2438400" y="4362450"/>
            <a:ext cx="4211640" cy="2495550"/>
          </a:xfrm>
          <a:custGeom>
            <a:avLst/>
            <a:gdLst>
              <a:gd name="T0" fmla="*/ 861 w 2587"/>
              <a:gd name="T1" fmla="*/ 195 h 2151"/>
              <a:gd name="T2" fmla="*/ 885 w 2587"/>
              <a:gd name="T3" fmla="*/ 143 h 2151"/>
              <a:gd name="T4" fmla="*/ 931 w 2587"/>
              <a:gd name="T5" fmla="*/ 97 h 2151"/>
              <a:gd name="T6" fmla="*/ 965 w 2587"/>
              <a:gd name="T7" fmla="*/ 76 h 2151"/>
              <a:gd name="T8" fmla="*/ 988 w 2587"/>
              <a:gd name="T9" fmla="*/ 47 h 2151"/>
              <a:gd name="T10" fmla="*/ 985 w 2587"/>
              <a:gd name="T11" fmla="*/ 21 h 2151"/>
              <a:gd name="T12" fmla="*/ 955 w 2587"/>
              <a:gd name="T13" fmla="*/ 3 h 2151"/>
              <a:gd name="T14" fmla="*/ 0 w 2587"/>
              <a:gd name="T15" fmla="*/ 2151 h 2151"/>
              <a:gd name="T16" fmla="*/ 2156 w 2587"/>
              <a:gd name="T17" fmla="*/ 1220 h 2151"/>
              <a:gd name="T18" fmla="*/ 2163 w 2587"/>
              <a:gd name="T19" fmla="*/ 1186 h 2151"/>
              <a:gd name="T20" fmla="*/ 2182 w 2587"/>
              <a:gd name="T21" fmla="*/ 1163 h 2151"/>
              <a:gd name="T22" fmla="*/ 2211 w 2587"/>
              <a:gd name="T23" fmla="*/ 1166 h 2151"/>
              <a:gd name="T24" fmla="*/ 2239 w 2587"/>
              <a:gd name="T25" fmla="*/ 1196 h 2151"/>
              <a:gd name="T26" fmla="*/ 2263 w 2587"/>
              <a:gd name="T27" fmla="*/ 1235 h 2151"/>
              <a:gd name="T28" fmla="*/ 2309 w 2587"/>
              <a:gd name="T29" fmla="*/ 1274 h 2151"/>
              <a:gd name="T30" fmla="*/ 2368 w 2587"/>
              <a:gd name="T31" fmla="*/ 1293 h 2151"/>
              <a:gd name="T32" fmla="*/ 2426 w 2587"/>
              <a:gd name="T33" fmla="*/ 1288 h 2151"/>
              <a:gd name="T34" fmla="*/ 2498 w 2587"/>
              <a:gd name="T35" fmla="*/ 1251 h 2151"/>
              <a:gd name="T36" fmla="*/ 2553 w 2587"/>
              <a:gd name="T37" fmla="*/ 1184 h 2151"/>
              <a:gd name="T38" fmla="*/ 2582 w 2587"/>
              <a:gd name="T39" fmla="*/ 1095 h 2151"/>
              <a:gd name="T40" fmla="*/ 2586 w 2587"/>
              <a:gd name="T41" fmla="*/ 1018 h 2151"/>
              <a:gd name="T42" fmla="*/ 2563 w 2587"/>
              <a:gd name="T43" fmla="*/ 926 h 2151"/>
              <a:gd name="T44" fmla="*/ 2514 w 2587"/>
              <a:gd name="T45" fmla="*/ 852 h 2151"/>
              <a:gd name="T46" fmla="*/ 2446 w 2587"/>
              <a:gd name="T47" fmla="*/ 805 h 2151"/>
              <a:gd name="T48" fmla="*/ 2385 w 2587"/>
              <a:gd name="T49" fmla="*/ 794 h 2151"/>
              <a:gd name="T50" fmla="*/ 2322 w 2587"/>
              <a:gd name="T51" fmla="*/ 808 h 2151"/>
              <a:gd name="T52" fmla="*/ 2278 w 2587"/>
              <a:gd name="T53" fmla="*/ 838 h 2151"/>
              <a:gd name="T54" fmla="*/ 2245 w 2587"/>
              <a:gd name="T55" fmla="*/ 882 h 2151"/>
              <a:gd name="T56" fmla="*/ 2218 w 2587"/>
              <a:gd name="T57" fmla="*/ 917 h 2151"/>
              <a:gd name="T58" fmla="*/ 2189 w 2587"/>
              <a:gd name="T59" fmla="*/ 927 h 2151"/>
              <a:gd name="T60" fmla="*/ 2166 w 2587"/>
              <a:gd name="T61" fmla="*/ 911 h 2151"/>
              <a:gd name="T62" fmla="*/ 2156 w 2587"/>
              <a:gd name="T63" fmla="*/ 869 h 2151"/>
              <a:gd name="T64" fmla="*/ 1282 w 2587"/>
              <a:gd name="T65" fmla="*/ 0 h 2151"/>
              <a:gd name="T66" fmla="*/ 1248 w 2587"/>
              <a:gd name="T67" fmla="*/ 6 h 2151"/>
              <a:gd name="T68" fmla="*/ 1227 w 2587"/>
              <a:gd name="T69" fmla="*/ 27 h 2151"/>
              <a:gd name="T70" fmla="*/ 1229 w 2587"/>
              <a:gd name="T71" fmla="*/ 55 h 2151"/>
              <a:gd name="T72" fmla="*/ 1258 w 2587"/>
              <a:gd name="T73" fmla="*/ 83 h 2151"/>
              <a:gd name="T74" fmla="*/ 1297 w 2587"/>
              <a:gd name="T75" fmla="*/ 107 h 2151"/>
              <a:gd name="T76" fmla="*/ 1336 w 2587"/>
              <a:gd name="T77" fmla="*/ 154 h 2151"/>
              <a:gd name="T78" fmla="*/ 1356 w 2587"/>
              <a:gd name="T79" fmla="*/ 213 h 2151"/>
              <a:gd name="T80" fmla="*/ 1352 w 2587"/>
              <a:gd name="T81" fmla="*/ 270 h 2151"/>
              <a:gd name="T82" fmla="*/ 1313 w 2587"/>
              <a:gd name="T83" fmla="*/ 341 h 2151"/>
              <a:gd name="T84" fmla="*/ 1247 w 2587"/>
              <a:gd name="T85" fmla="*/ 397 h 2151"/>
              <a:gd name="T86" fmla="*/ 1157 w 2587"/>
              <a:gd name="T87" fmla="*/ 426 h 2151"/>
              <a:gd name="T88" fmla="*/ 1082 w 2587"/>
              <a:gd name="T89" fmla="*/ 429 h 2151"/>
              <a:gd name="T90" fmla="*/ 988 w 2587"/>
              <a:gd name="T91" fmla="*/ 406 h 2151"/>
              <a:gd name="T92" fmla="*/ 915 w 2587"/>
              <a:gd name="T93" fmla="*/ 358 h 2151"/>
              <a:gd name="T94" fmla="*/ 869 w 2587"/>
              <a:gd name="T95" fmla="*/ 289 h 2151"/>
              <a:gd name="T96" fmla="*/ 858 w 2587"/>
              <a:gd name="T97" fmla="*/ 231 h 21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2587" h="2151">
                <a:moveTo>
                  <a:pt x="858" y="231"/>
                </a:moveTo>
                <a:lnTo>
                  <a:pt x="858" y="231"/>
                </a:lnTo>
                <a:lnTo>
                  <a:pt x="858" y="213"/>
                </a:lnTo>
                <a:lnTo>
                  <a:pt x="861" y="195"/>
                </a:lnTo>
                <a:lnTo>
                  <a:pt x="866" y="180"/>
                </a:lnTo>
                <a:lnTo>
                  <a:pt x="871" y="166"/>
                </a:lnTo>
                <a:lnTo>
                  <a:pt x="877" y="154"/>
                </a:lnTo>
                <a:lnTo>
                  <a:pt x="885" y="143"/>
                </a:lnTo>
                <a:lnTo>
                  <a:pt x="893" y="131"/>
                </a:lnTo>
                <a:lnTo>
                  <a:pt x="902" y="123"/>
                </a:lnTo>
                <a:lnTo>
                  <a:pt x="918" y="107"/>
                </a:lnTo>
                <a:lnTo>
                  <a:pt x="931" y="97"/>
                </a:lnTo>
                <a:lnTo>
                  <a:pt x="946" y="89"/>
                </a:lnTo>
                <a:lnTo>
                  <a:pt x="946" y="89"/>
                </a:lnTo>
                <a:lnTo>
                  <a:pt x="955" y="83"/>
                </a:lnTo>
                <a:lnTo>
                  <a:pt x="965" y="76"/>
                </a:lnTo>
                <a:lnTo>
                  <a:pt x="973" y="70"/>
                </a:lnTo>
                <a:lnTo>
                  <a:pt x="980" y="62"/>
                </a:lnTo>
                <a:lnTo>
                  <a:pt x="985" y="55"/>
                </a:lnTo>
                <a:lnTo>
                  <a:pt x="988" y="47"/>
                </a:lnTo>
                <a:lnTo>
                  <a:pt x="989" y="40"/>
                </a:lnTo>
                <a:lnTo>
                  <a:pt x="989" y="34"/>
                </a:lnTo>
                <a:lnTo>
                  <a:pt x="988" y="27"/>
                </a:lnTo>
                <a:lnTo>
                  <a:pt x="985" y="21"/>
                </a:lnTo>
                <a:lnTo>
                  <a:pt x="980" y="14"/>
                </a:lnTo>
                <a:lnTo>
                  <a:pt x="973" y="9"/>
                </a:lnTo>
                <a:lnTo>
                  <a:pt x="965" y="6"/>
                </a:lnTo>
                <a:lnTo>
                  <a:pt x="955" y="3"/>
                </a:lnTo>
                <a:lnTo>
                  <a:pt x="944" y="1"/>
                </a:lnTo>
                <a:lnTo>
                  <a:pt x="933" y="0"/>
                </a:lnTo>
                <a:lnTo>
                  <a:pt x="0" y="0"/>
                </a:lnTo>
                <a:lnTo>
                  <a:pt x="0" y="2151"/>
                </a:lnTo>
                <a:lnTo>
                  <a:pt x="2154" y="2151"/>
                </a:lnTo>
                <a:lnTo>
                  <a:pt x="2154" y="1656"/>
                </a:lnTo>
                <a:lnTo>
                  <a:pt x="2156" y="1656"/>
                </a:lnTo>
                <a:lnTo>
                  <a:pt x="2156" y="1220"/>
                </a:lnTo>
                <a:lnTo>
                  <a:pt x="2156" y="1220"/>
                </a:lnTo>
                <a:lnTo>
                  <a:pt x="2158" y="1207"/>
                </a:lnTo>
                <a:lnTo>
                  <a:pt x="2159" y="1196"/>
                </a:lnTo>
                <a:lnTo>
                  <a:pt x="2163" y="1186"/>
                </a:lnTo>
                <a:lnTo>
                  <a:pt x="2166" y="1178"/>
                </a:lnTo>
                <a:lnTo>
                  <a:pt x="2171" y="1171"/>
                </a:lnTo>
                <a:lnTo>
                  <a:pt x="2177" y="1166"/>
                </a:lnTo>
                <a:lnTo>
                  <a:pt x="2182" y="1163"/>
                </a:lnTo>
                <a:lnTo>
                  <a:pt x="2189" y="1161"/>
                </a:lnTo>
                <a:lnTo>
                  <a:pt x="2197" y="1161"/>
                </a:lnTo>
                <a:lnTo>
                  <a:pt x="2203" y="1163"/>
                </a:lnTo>
                <a:lnTo>
                  <a:pt x="2211" y="1166"/>
                </a:lnTo>
                <a:lnTo>
                  <a:pt x="2218" y="1171"/>
                </a:lnTo>
                <a:lnTo>
                  <a:pt x="2226" y="1178"/>
                </a:lnTo>
                <a:lnTo>
                  <a:pt x="2232" y="1186"/>
                </a:lnTo>
                <a:lnTo>
                  <a:pt x="2239" y="1196"/>
                </a:lnTo>
                <a:lnTo>
                  <a:pt x="2245" y="1207"/>
                </a:lnTo>
                <a:lnTo>
                  <a:pt x="2245" y="1207"/>
                </a:lnTo>
                <a:lnTo>
                  <a:pt x="2254" y="1220"/>
                </a:lnTo>
                <a:lnTo>
                  <a:pt x="2263" y="1235"/>
                </a:lnTo>
                <a:lnTo>
                  <a:pt x="2278" y="1251"/>
                </a:lnTo>
                <a:lnTo>
                  <a:pt x="2288" y="1259"/>
                </a:lnTo>
                <a:lnTo>
                  <a:pt x="2298" y="1266"/>
                </a:lnTo>
                <a:lnTo>
                  <a:pt x="2309" y="1274"/>
                </a:lnTo>
                <a:lnTo>
                  <a:pt x="2322" y="1280"/>
                </a:lnTo>
                <a:lnTo>
                  <a:pt x="2337" y="1285"/>
                </a:lnTo>
                <a:lnTo>
                  <a:pt x="2351" y="1290"/>
                </a:lnTo>
                <a:lnTo>
                  <a:pt x="2368" y="1293"/>
                </a:lnTo>
                <a:lnTo>
                  <a:pt x="2385" y="1293"/>
                </a:lnTo>
                <a:lnTo>
                  <a:pt x="2385" y="1293"/>
                </a:lnTo>
                <a:lnTo>
                  <a:pt x="2407" y="1293"/>
                </a:lnTo>
                <a:lnTo>
                  <a:pt x="2426" y="1288"/>
                </a:lnTo>
                <a:lnTo>
                  <a:pt x="2446" y="1283"/>
                </a:lnTo>
                <a:lnTo>
                  <a:pt x="2463" y="1274"/>
                </a:lnTo>
                <a:lnTo>
                  <a:pt x="2481" y="1264"/>
                </a:lnTo>
                <a:lnTo>
                  <a:pt x="2498" y="1251"/>
                </a:lnTo>
                <a:lnTo>
                  <a:pt x="2514" y="1236"/>
                </a:lnTo>
                <a:lnTo>
                  <a:pt x="2527" y="1220"/>
                </a:lnTo>
                <a:lnTo>
                  <a:pt x="2540" y="1204"/>
                </a:lnTo>
                <a:lnTo>
                  <a:pt x="2553" y="1184"/>
                </a:lnTo>
                <a:lnTo>
                  <a:pt x="2563" y="1163"/>
                </a:lnTo>
                <a:lnTo>
                  <a:pt x="2571" y="1142"/>
                </a:lnTo>
                <a:lnTo>
                  <a:pt x="2577" y="1119"/>
                </a:lnTo>
                <a:lnTo>
                  <a:pt x="2582" y="1095"/>
                </a:lnTo>
                <a:lnTo>
                  <a:pt x="2586" y="1070"/>
                </a:lnTo>
                <a:lnTo>
                  <a:pt x="2587" y="1044"/>
                </a:lnTo>
                <a:lnTo>
                  <a:pt x="2587" y="1044"/>
                </a:lnTo>
                <a:lnTo>
                  <a:pt x="2586" y="1018"/>
                </a:lnTo>
                <a:lnTo>
                  <a:pt x="2582" y="994"/>
                </a:lnTo>
                <a:lnTo>
                  <a:pt x="2577" y="969"/>
                </a:lnTo>
                <a:lnTo>
                  <a:pt x="2571" y="947"/>
                </a:lnTo>
                <a:lnTo>
                  <a:pt x="2563" y="926"/>
                </a:lnTo>
                <a:lnTo>
                  <a:pt x="2553" y="904"/>
                </a:lnTo>
                <a:lnTo>
                  <a:pt x="2540" y="885"/>
                </a:lnTo>
                <a:lnTo>
                  <a:pt x="2527" y="867"/>
                </a:lnTo>
                <a:lnTo>
                  <a:pt x="2514" y="852"/>
                </a:lnTo>
                <a:lnTo>
                  <a:pt x="2498" y="838"/>
                </a:lnTo>
                <a:lnTo>
                  <a:pt x="2481" y="825"/>
                </a:lnTo>
                <a:lnTo>
                  <a:pt x="2463" y="815"/>
                </a:lnTo>
                <a:lnTo>
                  <a:pt x="2446" y="805"/>
                </a:lnTo>
                <a:lnTo>
                  <a:pt x="2426" y="800"/>
                </a:lnTo>
                <a:lnTo>
                  <a:pt x="2407" y="795"/>
                </a:lnTo>
                <a:lnTo>
                  <a:pt x="2385" y="794"/>
                </a:lnTo>
                <a:lnTo>
                  <a:pt x="2385" y="794"/>
                </a:lnTo>
                <a:lnTo>
                  <a:pt x="2368" y="795"/>
                </a:lnTo>
                <a:lnTo>
                  <a:pt x="2351" y="799"/>
                </a:lnTo>
                <a:lnTo>
                  <a:pt x="2337" y="802"/>
                </a:lnTo>
                <a:lnTo>
                  <a:pt x="2322" y="808"/>
                </a:lnTo>
                <a:lnTo>
                  <a:pt x="2309" y="815"/>
                </a:lnTo>
                <a:lnTo>
                  <a:pt x="2298" y="821"/>
                </a:lnTo>
                <a:lnTo>
                  <a:pt x="2288" y="830"/>
                </a:lnTo>
                <a:lnTo>
                  <a:pt x="2278" y="838"/>
                </a:lnTo>
                <a:lnTo>
                  <a:pt x="2263" y="854"/>
                </a:lnTo>
                <a:lnTo>
                  <a:pt x="2254" y="869"/>
                </a:lnTo>
                <a:lnTo>
                  <a:pt x="2245" y="882"/>
                </a:lnTo>
                <a:lnTo>
                  <a:pt x="2245" y="882"/>
                </a:lnTo>
                <a:lnTo>
                  <a:pt x="2239" y="893"/>
                </a:lnTo>
                <a:lnTo>
                  <a:pt x="2232" y="903"/>
                </a:lnTo>
                <a:lnTo>
                  <a:pt x="2226" y="911"/>
                </a:lnTo>
                <a:lnTo>
                  <a:pt x="2218" y="917"/>
                </a:lnTo>
                <a:lnTo>
                  <a:pt x="2211" y="922"/>
                </a:lnTo>
                <a:lnTo>
                  <a:pt x="2203" y="926"/>
                </a:lnTo>
                <a:lnTo>
                  <a:pt x="2197" y="927"/>
                </a:lnTo>
                <a:lnTo>
                  <a:pt x="2189" y="927"/>
                </a:lnTo>
                <a:lnTo>
                  <a:pt x="2182" y="926"/>
                </a:lnTo>
                <a:lnTo>
                  <a:pt x="2177" y="922"/>
                </a:lnTo>
                <a:lnTo>
                  <a:pt x="2171" y="917"/>
                </a:lnTo>
                <a:lnTo>
                  <a:pt x="2166" y="911"/>
                </a:lnTo>
                <a:lnTo>
                  <a:pt x="2163" y="903"/>
                </a:lnTo>
                <a:lnTo>
                  <a:pt x="2159" y="893"/>
                </a:lnTo>
                <a:lnTo>
                  <a:pt x="2158" y="882"/>
                </a:lnTo>
                <a:lnTo>
                  <a:pt x="2156" y="869"/>
                </a:lnTo>
                <a:lnTo>
                  <a:pt x="2156" y="595"/>
                </a:lnTo>
                <a:lnTo>
                  <a:pt x="2154" y="595"/>
                </a:lnTo>
                <a:lnTo>
                  <a:pt x="2154" y="0"/>
                </a:lnTo>
                <a:lnTo>
                  <a:pt x="1282" y="0"/>
                </a:lnTo>
                <a:lnTo>
                  <a:pt x="1282" y="0"/>
                </a:lnTo>
                <a:lnTo>
                  <a:pt x="1269" y="1"/>
                </a:lnTo>
                <a:lnTo>
                  <a:pt x="1258" y="3"/>
                </a:lnTo>
                <a:lnTo>
                  <a:pt x="1248" y="6"/>
                </a:lnTo>
                <a:lnTo>
                  <a:pt x="1242" y="9"/>
                </a:lnTo>
                <a:lnTo>
                  <a:pt x="1235" y="14"/>
                </a:lnTo>
                <a:lnTo>
                  <a:pt x="1230" y="21"/>
                </a:lnTo>
                <a:lnTo>
                  <a:pt x="1227" y="27"/>
                </a:lnTo>
                <a:lnTo>
                  <a:pt x="1225" y="34"/>
                </a:lnTo>
                <a:lnTo>
                  <a:pt x="1225" y="40"/>
                </a:lnTo>
                <a:lnTo>
                  <a:pt x="1225" y="47"/>
                </a:lnTo>
                <a:lnTo>
                  <a:pt x="1229" y="55"/>
                </a:lnTo>
                <a:lnTo>
                  <a:pt x="1234" y="62"/>
                </a:lnTo>
                <a:lnTo>
                  <a:pt x="1240" y="70"/>
                </a:lnTo>
                <a:lnTo>
                  <a:pt x="1248" y="76"/>
                </a:lnTo>
                <a:lnTo>
                  <a:pt x="1258" y="83"/>
                </a:lnTo>
                <a:lnTo>
                  <a:pt x="1269" y="89"/>
                </a:lnTo>
                <a:lnTo>
                  <a:pt x="1269" y="89"/>
                </a:lnTo>
                <a:lnTo>
                  <a:pt x="1282" y="97"/>
                </a:lnTo>
                <a:lnTo>
                  <a:pt x="1297" y="107"/>
                </a:lnTo>
                <a:lnTo>
                  <a:pt x="1313" y="123"/>
                </a:lnTo>
                <a:lnTo>
                  <a:pt x="1321" y="131"/>
                </a:lnTo>
                <a:lnTo>
                  <a:pt x="1329" y="143"/>
                </a:lnTo>
                <a:lnTo>
                  <a:pt x="1336" y="154"/>
                </a:lnTo>
                <a:lnTo>
                  <a:pt x="1343" y="166"/>
                </a:lnTo>
                <a:lnTo>
                  <a:pt x="1349" y="180"/>
                </a:lnTo>
                <a:lnTo>
                  <a:pt x="1352" y="195"/>
                </a:lnTo>
                <a:lnTo>
                  <a:pt x="1356" y="213"/>
                </a:lnTo>
                <a:lnTo>
                  <a:pt x="1357" y="231"/>
                </a:lnTo>
                <a:lnTo>
                  <a:pt x="1357" y="231"/>
                </a:lnTo>
                <a:lnTo>
                  <a:pt x="1356" y="250"/>
                </a:lnTo>
                <a:lnTo>
                  <a:pt x="1352" y="270"/>
                </a:lnTo>
                <a:lnTo>
                  <a:pt x="1346" y="289"/>
                </a:lnTo>
                <a:lnTo>
                  <a:pt x="1338" y="307"/>
                </a:lnTo>
                <a:lnTo>
                  <a:pt x="1326" y="325"/>
                </a:lnTo>
                <a:lnTo>
                  <a:pt x="1313" y="341"/>
                </a:lnTo>
                <a:lnTo>
                  <a:pt x="1300" y="358"/>
                </a:lnTo>
                <a:lnTo>
                  <a:pt x="1284" y="372"/>
                </a:lnTo>
                <a:lnTo>
                  <a:pt x="1266" y="385"/>
                </a:lnTo>
                <a:lnTo>
                  <a:pt x="1247" y="397"/>
                </a:lnTo>
                <a:lnTo>
                  <a:pt x="1225" y="406"/>
                </a:lnTo>
                <a:lnTo>
                  <a:pt x="1204" y="415"/>
                </a:lnTo>
                <a:lnTo>
                  <a:pt x="1181" y="421"/>
                </a:lnTo>
                <a:lnTo>
                  <a:pt x="1157" y="426"/>
                </a:lnTo>
                <a:lnTo>
                  <a:pt x="1133" y="429"/>
                </a:lnTo>
                <a:lnTo>
                  <a:pt x="1107" y="431"/>
                </a:lnTo>
                <a:lnTo>
                  <a:pt x="1107" y="431"/>
                </a:lnTo>
                <a:lnTo>
                  <a:pt x="1082" y="429"/>
                </a:lnTo>
                <a:lnTo>
                  <a:pt x="1056" y="426"/>
                </a:lnTo>
                <a:lnTo>
                  <a:pt x="1033" y="421"/>
                </a:lnTo>
                <a:lnTo>
                  <a:pt x="1011" y="415"/>
                </a:lnTo>
                <a:lnTo>
                  <a:pt x="988" y="406"/>
                </a:lnTo>
                <a:lnTo>
                  <a:pt x="967" y="397"/>
                </a:lnTo>
                <a:lnTo>
                  <a:pt x="949" y="385"/>
                </a:lnTo>
                <a:lnTo>
                  <a:pt x="931" y="372"/>
                </a:lnTo>
                <a:lnTo>
                  <a:pt x="915" y="358"/>
                </a:lnTo>
                <a:lnTo>
                  <a:pt x="900" y="341"/>
                </a:lnTo>
                <a:lnTo>
                  <a:pt x="887" y="325"/>
                </a:lnTo>
                <a:lnTo>
                  <a:pt x="877" y="307"/>
                </a:lnTo>
                <a:lnTo>
                  <a:pt x="869" y="289"/>
                </a:lnTo>
                <a:lnTo>
                  <a:pt x="863" y="270"/>
                </a:lnTo>
                <a:lnTo>
                  <a:pt x="859" y="250"/>
                </a:lnTo>
                <a:lnTo>
                  <a:pt x="858" y="231"/>
                </a:lnTo>
                <a:lnTo>
                  <a:pt x="858" y="231"/>
                </a:lnTo>
                <a:close/>
              </a:path>
            </a:pathLst>
          </a:custGeom>
          <a:solidFill>
            <a:schemeClr val="bg2">
              <a:lumMod val="75000"/>
            </a:schemeClr>
          </a:solidFill>
          <a:ln w="28575">
            <a:solidFill>
              <a:schemeClr val="tx1">
                <a:lumMod val="50000"/>
                <a:lumOff val="50000"/>
              </a:schemeClr>
            </a:solidFill>
            <a:prstDash val="solid"/>
            <a:round/>
            <a:headEnd/>
            <a:tailEnd/>
          </a:ln>
        </p:spPr>
        <p:txBody>
          <a:bodyPr rIns="468000" anchor="ctr" anchorCtr="1"/>
          <a:lstStyle/>
          <a:p>
            <a:pPr eaLnBrk="1" hangingPunct="1">
              <a:defRPr/>
            </a:pPr>
            <a:r>
              <a:rPr lang="en-US" sz="4000" dirty="0" err="1">
                <a:cs typeface="Arial" charset="0"/>
              </a:rPr>
              <a:t>Athrawon</a:t>
            </a:r>
            <a:endParaRPr lang="en-US" sz="4000" dirty="0">
              <a:cs typeface="Arial" charset="0"/>
            </a:endParaRPr>
          </a:p>
          <a:p>
            <a:pPr eaLnBrk="1" hangingPunct="1">
              <a:defRPr/>
            </a:pPr>
            <a:r>
              <a:rPr lang="en-US" sz="4000" dirty="0" err="1">
                <a:cs typeface="Arial" charset="0"/>
              </a:rPr>
              <a:t>ymholgar</a:t>
            </a:r>
            <a:endParaRPr lang="en-GB" sz="4000" dirty="0">
              <a:cs typeface="Arial" charset="0"/>
            </a:endParaRPr>
          </a:p>
        </p:txBody>
      </p:sp>
      <p:sp>
        <p:nvSpPr>
          <p:cNvPr id="6" name="Freeform 7"/>
          <p:cNvSpPr>
            <a:spLocks/>
          </p:cNvSpPr>
          <p:nvPr/>
        </p:nvSpPr>
        <p:spPr bwMode="auto">
          <a:xfrm>
            <a:off x="5317257" y="1852612"/>
            <a:ext cx="4471458" cy="2495550"/>
          </a:xfrm>
          <a:custGeom>
            <a:avLst/>
            <a:gdLst>
              <a:gd name="T0" fmla="*/ 1726 w 2587"/>
              <a:gd name="T1" fmla="*/ 1956 h 2150"/>
              <a:gd name="T2" fmla="*/ 1702 w 2587"/>
              <a:gd name="T3" fmla="*/ 2008 h 2150"/>
              <a:gd name="T4" fmla="*/ 1656 w 2587"/>
              <a:gd name="T5" fmla="*/ 2054 h 2150"/>
              <a:gd name="T6" fmla="*/ 1620 w 2587"/>
              <a:gd name="T7" fmla="*/ 2075 h 2150"/>
              <a:gd name="T8" fmla="*/ 1599 w 2587"/>
              <a:gd name="T9" fmla="*/ 2104 h 2150"/>
              <a:gd name="T10" fmla="*/ 1602 w 2587"/>
              <a:gd name="T11" fmla="*/ 2130 h 2150"/>
              <a:gd name="T12" fmla="*/ 1632 w 2587"/>
              <a:gd name="T13" fmla="*/ 2148 h 2150"/>
              <a:gd name="T14" fmla="*/ 2587 w 2587"/>
              <a:gd name="T15" fmla="*/ 0 h 2150"/>
              <a:gd name="T16" fmla="*/ 429 w 2587"/>
              <a:gd name="T17" fmla="*/ 931 h 2150"/>
              <a:gd name="T18" fmla="*/ 424 w 2587"/>
              <a:gd name="T19" fmla="*/ 965 h 2150"/>
              <a:gd name="T20" fmla="*/ 403 w 2587"/>
              <a:gd name="T21" fmla="*/ 988 h 2150"/>
              <a:gd name="T22" fmla="*/ 376 w 2587"/>
              <a:gd name="T23" fmla="*/ 985 h 2150"/>
              <a:gd name="T24" fmla="*/ 348 w 2587"/>
              <a:gd name="T25" fmla="*/ 955 h 2150"/>
              <a:gd name="T26" fmla="*/ 324 w 2587"/>
              <a:gd name="T27" fmla="*/ 916 h 2150"/>
              <a:gd name="T28" fmla="*/ 276 w 2587"/>
              <a:gd name="T29" fmla="*/ 877 h 2150"/>
              <a:gd name="T30" fmla="*/ 218 w 2587"/>
              <a:gd name="T31" fmla="*/ 858 h 2150"/>
              <a:gd name="T32" fmla="*/ 161 w 2587"/>
              <a:gd name="T33" fmla="*/ 863 h 2150"/>
              <a:gd name="T34" fmla="*/ 89 w 2587"/>
              <a:gd name="T35" fmla="*/ 900 h 2150"/>
              <a:gd name="T36" fmla="*/ 34 w 2587"/>
              <a:gd name="T37" fmla="*/ 967 h 2150"/>
              <a:gd name="T38" fmla="*/ 5 w 2587"/>
              <a:gd name="T39" fmla="*/ 1056 h 2150"/>
              <a:gd name="T40" fmla="*/ 1 w 2587"/>
              <a:gd name="T41" fmla="*/ 1133 h 2150"/>
              <a:gd name="T42" fmla="*/ 24 w 2587"/>
              <a:gd name="T43" fmla="*/ 1225 h 2150"/>
              <a:gd name="T44" fmla="*/ 73 w 2587"/>
              <a:gd name="T45" fmla="*/ 1299 h 2150"/>
              <a:gd name="T46" fmla="*/ 141 w 2587"/>
              <a:gd name="T47" fmla="*/ 1346 h 2150"/>
              <a:gd name="T48" fmla="*/ 200 w 2587"/>
              <a:gd name="T49" fmla="*/ 1356 h 2150"/>
              <a:gd name="T50" fmla="*/ 263 w 2587"/>
              <a:gd name="T51" fmla="*/ 1343 h 2150"/>
              <a:gd name="T52" fmla="*/ 307 w 2587"/>
              <a:gd name="T53" fmla="*/ 1313 h 2150"/>
              <a:gd name="T54" fmla="*/ 342 w 2587"/>
              <a:gd name="T55" fmla="*/ 1269 h 2150"/>
              <a:gd name="T56" fmla="*/ 369 w 2587"/>
              <a:gd name="T57" fmla="*/ 1234 h 2150"/>
              <a:gd name="T58" fmla="*/ 397 w 2587"/>
              <a:gd name="T59" fmla="*/ 1224 h 2150"/>
              <a:gd name="T60" fmla="*/ 421 w 2587"/>
              <a:gd name="T61" fmla="*/ 1240 h 2150"/>
              <a:gd name="T62" fmla="*/ 429 w 2587"/>
              <a:gd name="T63" fmla="*/ 1282 h 2150"/>
              <a:gd name="T64" fmla="*/ 1305 w 2587"/>
              <a:gd name="T65" fmla="*/ 2150 h 2150"/>
              <a:gd name="T66" fmla="*/ 1337 w 2587"/>
              <a:gd name="T67" fmla="*/ 2145 h 2150"/>
              <a:gd name="T68" fmla="*/ 1360 w 2587"/>
              <a:gd name="T69" fmla="*/ 2124 h 2150"/>
              <a:gd name="T70" fmla="*/ 1357 w 2587"/>
              <a:gd name="T71" fmla="*/ 2096 h 2150"/>
              <a:gd name="T72" fmla="*/ 1329 w 2587"/>
              <a:gd name="T73" fmla="*/ 2068 h 2150"/>
              <a:gd name="T74" fmla="*/ 1290 w 2587"/>
              <a:gd name="T75" fmla="*/ 2044 h 2150"/>
              <a:gd name="T76" fmla="*/ 1251 w 2587"/>
              <a:gd name="T77" fmla="*/ 1997 h 2150"/>
              <a:gd name="T78" fmla="*/ 1231 w 2587"/>
              <a:gd name="T79" fmla="*/ 1938 h 2150"/>
              <a:gd name="T80" fmla="*/ 1235 w 2587"/>
              <a:gd name="T81" fmla="*/ 1881 h 2150"/>
              <a:gd name="T82" fmla="*/ 1272 w 2587"/>
              <a:gd name="T83" fmla="*/ 1810 h 2150"/>
              <a:gd name="T84" fmla="*/ 1340 w 2587"/>
              <a:gd name="T85" fmla="*/ 1754 h 2150"/>
              <a:gd name="T86" fmla="*/ 1430 w 2587"/>
              <a:gd name="T87" fmla="*/ 1725 h 2150"/>
              <a:gd name="T88" fmla="*/ 1505 w 2587"/>
              <a:gd name="T89" fmla="*/ 1722 h 2150"/>
              <a:gd name="T90" fmla="*/ 1599 w 2587"/>
              <a:gd name="T91" fmla="*/ 1745 h 2150"/>
              <a:gd name="T92" fmla="*/ 1672 w 2587"/>
              <a:gd name="T93" fmla="*/ 1793 h 2150"/>
              <a:gd name="T94" fmla="*/ 1718 w 2587"/>
              <a:gd name="T95" fmla="*/ 1862 h 2150"/>
              <a:gd name="T96" fmla="*/ 1729 w 2587"/>
              <a:gd name="T97" fmla="*/ 1920 h 21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2587" h="2150">
                <a:moveTo>
                  <a:pt x="1729" y="1920"/>
                </a:moveTo>
                <a:lnTo>
                  <a:pt x="1729" y="1920"/>
                </a:lnTo>
                <a:lnTo>
                  <a:pt x="1728" y="1938"/>
                </a:lnTo>
                <a:lnTo>
                  <a:pt x="1726" y="1956"/>
                </a:lnTo>
                <a:lnTo>
                  <a:pt x="1721" y="1971"/>
                </a:lnTo>
                <a:lnTo>
                  <a:pt x="1716" y="1984"/>
                </a:lnTo>
                <a:lnTo>
                  <a:pt x="1710" y="1997"/>
                </a:lnTo>
                <a:lnTo>
                  <a:pt x="1702" y="2008"/>
                </a:lnTo>
                <a:lnTo>
                  <a:pt x="1694" y="2020"/>
                </a:lnTo>
                <a:lnTo>
                  <a:pt x="1685" y="2028"/>
                </a:lnTo>
                <a:lnTo>
                  <a:pt x="1669" y="2044"/>
                </a:lnTo>
                <a:lnTo>
                  <a:pt x="1656" y="2054"/>
                </a:lnTo>
                <a:lnTo>
                  <a:pt x="1641" y="2062"/>
                </a:lnTo>
                <a:lnTo>
                  <a:pt x="1641" y="2062"/>
                </a:lnTo>
                <a:lnTo>
                  <a:pt x="1630" y="2068"/>
                </a:lnTo>
                <a:lnTo>
                  <a:pt x="1620" y="2075"/>
                </a:lnTo>
                <a:lnTo>
                  <a:pt x="1614" y="2081"/>
                </a:lnTo>
                <a:lnTo>
                  <a:pt x="1607" y="2089"/>
                </a:lnTo>
                <a:lnTo>
                  <a:pt x="1602" y="2096"/>
                </a:lnTo>
                <a:lnTo>
                  <a:pt x="1599" y="2104"/>
                </a:lnTo>
                <a:lnTo>
                  <a:pt x="1598" y="2111"/>
                </a:lnTo>
                <a:lnTo>
                  <a:pt x="1598" y="2117"/>
                </a:lnTo>
                <a:lnTo>
                  <a:pt x="1599" y="2124"/>
                </a:lnTo>
                <a:lnTo>
                  <a:pt x="1602" y="2130"/>
                </a:lnTo>
                <a:lnTo>
                  <a:pt x="1607" y="2137"/>
                </a:lnTo>
                <a:lnTo>
                  <a:pt x="1614" y="2142"/>
                </a:lnTo>
                <a:lnTo>
                  <a:pt x="1622" y="2145"/>
                </a:lnTo>
                <a:lnTo>
                  <a:pt x="1632" y="2148"/>
                </a:lnTo>
                <a:lnTo>
                  <a:pt x="1641" y="2150"/>
                </a:lnTo>
                <a:lnTo>
                  <a:pt x="1654" y="2150"/>
                </a:lnTo>
                <a:lnTo>
                  <a:pt x="2587" y="2150"/>
                </a:lnTo>
                <a:lnTo>
                  <a:pt x="2587" y="0"/>
                </a:lnTo>
                <a:lnTo>
                  <a:pt x="433" y="0"/>
                </a:lnTo>
                <a:lnTo>
                  <a:pt x="433" y="495"/>
                </a:lnTo>
                <a:lnTo>
                  <a:pt x="429" y="495"/>
                </a:lnTo>
                <a:lnTo>
                  <a:pt x="429" y="931"/>
                </a:lnTo>
                <a:lnTo>
                  <a:pt x="429" y="931"/>
                </a:lnTo>
                <a:lnTo>
                  <a:pt x="429" y="944"/>
                </a:lnTo>
                <a:lnTo>
                  <a:pt x="428" y="955"/>
                </a:lnTo>
                <a:lnTo>
                  <a:pt x="424" y="965"/>
                </a:lnTo>
                <a:lnTo>
                  <a:pt x="421" y="973"/>
                </a:lnTo>
                <a:lnTo>
                  <a:pt x="416" y="980"/>
                </a:lnTo>
                <a:lnTo>
                  <a:pt x="410" y="985"/>
                </a:lnTo>
                <a:lnTo>
                  <a:pt x="403" y="988"/>
                </a:lnTo>
                <a:lnTo>
                  <a:pt x="397" y="990"/>
                </a:lnTo>
                <a:lnTo>
                  <a:pt x="390" y="990"/>
                </a:lnTo>
                <a:lnTo>
                  <a:pt x="384" y="988"/>
                </a:lnTo>
                <a:lnTo>
                  <a:pt x="376" y="985"/>
                </a:lnTo>
                <a:lnTo>
                  <a:pt x="369" y="980"/>
                </a:lnTo>
                <a:lnTo>
                  <a:pt x="361" y="973"/>
                </a:lnTo>
                <a:lnTo>
                  <a:pt x="355" y="965"/>
                </a:lnTo>
                <a:lnTo>
                  <a:pt x="348" y="955"/>
                </a:lnTo>
                <a:lnTo>
                  <a:pt x="342" y="944"/>
                </a:lnTo>
                <a:lnTo>
                  <a:pt x="342" y="944"/>
                </a:lnTo>
                <a:lnTo>
                  <a:pt x="333" y="931"/>
                </a:lnTo>
                <a:lnTo>
                  <a:pt x="324" y="916"/>
                </a:lnTo>
                <a:lnTo>
                  <a:pt x="307" y="900"/>
                </a:lnTo>
                <a:lnTo>
                  <a:pt x="299" y="892"/>
                </a:lnTo>
                <a:lnTo>
                  <a:pt x="288" y="885"/>
                </a:lnTo>
                <a:lnTo>
                  <a:pt x="276" y="877"/>
                </a:lnTo>
                <a:lnTo>
                  <a:pt x="263" y="871"/>
                </a:lnTo>
                <a:lnTo>
                  <a:pt x="250" y="866"/>
                </a:lnTo>
                <a:lnTo>
                  <a:pt x="236" y="861"/>
                </a:lnTo>
                <a:lnTo>
                  <a:pt x="218" y="858"/>
                </a:lnTo>
                <a:lnTo>
                  <a:pt x="200" y="858"/>
                </a:lnTo>
                <a:lnTo>
                  <a:pt x="200" y="858"/>
                </a:lnTo>
                <a:lnTo>
                  <a:pt x="180" y="858"/>
                </a:lnTo>
                <a:lnTo>
                  <a:pt x="161" y="863"/>
                </a:lnTo>
                <a:lnTo>
                  <a:pt x="141" y="868"/>
                </a:lnTo>
                <a:lnTo>
                  <a:pt x="122" y="877"/>
                </a:lnTo>
                <a:lnTo>
                  <a:pt x="106" y="887"/>
                </a:lnTo>
                <a:lnTo>
                  <a:pt x="89" y="900"/>
                </a:lnTo>
                <a:lnTo>
                  <a:pt x="73" y="915"/>
                </a:lnTo>
                <a:lnTo>
                  <a:pt x="58" y="931"/>
                </a:lnTo>
                <a:lnTo>
                  <a:pt x="45" y="947"/>
                </a:lnTo>
                <a:lnTo>
                  <a:pt x="34" y="967"/>
                </a:lnTo>
                <a:lnTo>
                  <a:pt x="24" y="988"/>
                </a:lnTo>
                <a:lnTo>
                  <a:pt x="16" y="1009"/>
                </a:lnTo>
                <a:lnTo>
                  <a:pt x="10" y="1032"/>
                </a:lnTo>
                <a:lnTo>
                  <a:pt x="5" y="1056"/>
                </a:lnTo>
                <a:lnTo>
                  <a:pt x="1" y="1081"/>
                </a:lnTo>
                <a:lnTo>
                  <a:pt x="0" y="1107"/>
                </a:lnTo>
                <a:lnTo>
                  <a:pt x="0" y="1107"/>
                </a:lnTo>
                <a:lnTo>
                  <a:pt x="1" y="1133"/>
                </a:lnTo>
                <a:lnTo>
                  <a:pt x="5" y="1157"/>
                </a:lnTo>
                <a:lnTo>
                  <a:pt x="10" y="1182"/>
                </a:lnTo>
                <a:lnTo>
                  <a:pt x="16" y="1204"/>
                </a:lnTo>
                <a:lnTo>
                  <a:pt x="24" y="1225"/>
                </a:lnTo>
                <a:lnTo>
                  <a:pt x="34" y="1247"/>
                </a:lnTo>
                <a:lnTo>
                  <a:pt x="45" y="1266"/>
                </a:lnTo>
                <a:lnTo>
                  <a:pt x="58" y="1284"/>
                </a:lnTo>
                <a:lnTo>
                  <a:pt x="73" y="1299"/>
                </a:lnTo>
                <a:lnTo>
                  <a:pt x="89" y="1313"/>
                </a:lnTo>
                <a:lnTo>
                  <a:pt x="106" y="1326"/>
                </a:lnTo>
                <a:lnTo>
                  <a:pt x="122" y="1336"/>
                </a:lnTo>
                <a:lnTo>
                  <a:pt x="141" y="1346"/>
                </a:lnTo>
                <a:lnTo>
                  <a:pt x="161" y="1351"/>
                </a:lnTo>
                <a:lnTo>
                  <a:pt x="180" y="1356"/>
                </a:lnTo>
                <a:lnTo>
                  <a:pt x="200" y="1356"/>
                </a:lnTo>
                <a:lnTo>
                  <a:pt x="200" y="1356"/>
                </a:lnTo>
                <a:lnTo>
                  <a:pt x="218" y="1356"/>
                </a:lnTo>
                <a:lnTo>
                  <a:pt x="236" y="1352"/>
                </a:lnTo>
                <a:lnTo>
                  <a:pt x="250" y="1349"/>
                </a:lnTo>
                <a:lnTo>
                  <a:pt x="263" y="1343"/>
                </a:lnTo>
                <a:lnTo>
                  <a:pt x="276" y="1336"/>
                </a:lnTo>
                <a:lnTo>
                  <a:pt x="288" y="1328"/>
                </a:lnTo>
                <a:lnTo>
                  <a:pt x="299" y="1321"/>
                </a:lnTo>
                <a:lnTo>
                  <a:pt x="307" y="1313"/>
                </a:lnTo>
                <a:lnTo>
                  <a:pt x="324" y="1297"/>
                </a:lnTo>
                <a:lnTo>
                  <a:pt x="333" y="1282"/>
                </a:lnTo>
                <a:lnTo>
                  <a:pt x="342" y="1269"/>
                </a:lnTo>
                <a:lnTo>
                  <a:pt x="342" y="1269"/>
                </a:lnTo>
                <a:lnTo>
                  <a:pt x="348" y="1258"/>
                </a:lnTo>
                <a:lnTo>
                  <a:pt x="355" y="1248"/>
                </a:lnTo>
                <a:lnTo>
                  <a:pt x="361" y="1240"/>
                </a:lnTo>
                <a:lnTo>
                  <a:pt x="369" y="1234"/>
                </a:lnTo>
                <a:lnTo>
                  <a:pt x="376" y="1229"/>
                </a:lnTo>
                <a:lnTo>
                  <a:pt x="384" y="1225"/>
                </a:lnTo>
                <a:lnTo>
                  <a:pt x="390" y="1224"/>
                </a:lnTo>
                <a:lnTo>
                  <a:pt x="397" y="1224"/>
                </a:lnTo>
                <a:lnTo>
                  <a:pt x="403" y="1225"/>
                </a:lnTo>
                <a:lnTo>
                  <a:pt x="410" y="1229"/>
                </a:lnTo>
                <a:lnTo>
                  <a:pt x="416" y="1234"/>
                </a:lnTo>
                <a:lnTo>
                  <a:pt x="421" y="1240"/>
                </a:lnTo>
                <a:lnTo>
                  <a:pt x="424" y="1248"/>
                </a:lnTo>
                <a:lnTo>
                  <a:pt x="428" y="1258"/>
                </a:lnTo>
                <a:lnTo>
                  <a:pt x="429" y="1269"/>
                </a:lnTo>
                <a:lnTo>
                  <a:pt x="429" y="1282"/>
                </a:lnTo>
                <a:lnTo>
                  <a:pt x="429" y="1556"/>
                </a:lnTo>
                <a:lnTo>
                  <a:pt x="433" y="1556"/>
                </a:lnTo>
                <a:lnTo>
                  <a:pt x="433" y="2150"/>
                </a:lnTo>
                <a:lnTo>
                  <a:pt x="1305" y="2150"/>
                </a:lnTo>
                <a:lnTo>
                  <a:pt x="1305" y="2150"/>
                </a:lnTo>
                <a:lnTo>
                  <a:pt x="1318" y="2150"/>
                </a:lnTo>
                <a:lnTo>
                  <a:pt x="1327" y="2148"/>
                </a:lnTo>
                <a:lnTo>
                  <a:pt x="1337" y="2145"/>
                </a:lnTo>
                <a:lnTo>
                  <a:pt x="1345" y="2142"/>
                </a:lnTo>
                <a:lnTo>
                  <a:pt x="1352" y="2137"/>
                </a:lnTo>
                <a:lnTo>
                  <a:pt x="1357" y="2130"/>
                </a:lnTo>
                <a:lnTo>
                  <a:pt x="1360" y="2124"/>
                </a:lnTo>
                <a:lnTo>
                  <a:pt x="1362" y="2117"/>
                </a:lnTo>
                <a:lnTo>
                  <a:pt x="1362" y="2111"/>
                </a:lnTo>
                <a:lnTo>
                  <a:pt x="1360" y="2104"/>
                </a:lnTo>
                <a:lnTo>
                  <a:pt x="1357" y="2096"/>
                </a:lnTo>
                <a:lnTo>
                  <a:pt x="1352" y="2089"/>
                </a:lnTo>
                <a:lnTo>
                  <a:pt x="1347" y="2081"/>
                </a:lnTo>
                <a:lnTo>
                  <a:pt x="1339" y="2075"/>
                </a:lnTo>
                <a:lnTo>
                  <a:pt x="1329" y="2068"/>
                </a:lnTo>
                <a:lnTo>
                  <a:pt x="1318" y="2062"/>
                </a:lnTo>
                <a:lnTo>
                  <a:pt x="1318" y="2062"/>
                </a:lnTo>
                <a:lnTo>
                  <a:pt x="1303" y="2054"/>
                </a:lnTo>
                <a:lnTo>
                  <a:pt x="1290" y="2044"/>
                </a:lnTo>
                <a:lnTo>
                  <a:pt x="1274" y="2028"/>
                </a:lnTo>
                <a:lnTo>
                  <a:pt x="1266" y="2020"/>
                </a:lnTo>
                <a:lnTo>
                  <a:pt x="1258" y="2008"/>
                </a:lnTo>
                <a:lnTo>
                  <a:pt x="1251" y="1997"/>
                </a:lnTo>
                <a:lnTo>
                  <a:pt x="1243" y="1984"/>
                </a:lnTo>
                <a:lnTo>
                  <a:pt x="1238" y="1971"/>
                </a:lnTo>
                <a:lnTo>
                  <a:pt x="1233" y="1956"/>
                </a:lnTo>
                <a:lnTo>
                  <a:pt x="1231" y="1938"/>
                </a:lnTo>
                <a:lnTo>
                  <a:pt x="1230" y="1920"/>
                </a:lnTo>
                <a:lnTo>
                  <a:pt x="1230" y="1920"/>
                </a:lnTo>
                <a:lnTo>
                  <a:pt x="1231" y="1901"/>
                </a:lnTo>
                <a:lnTo>
                  <a:pt x="1235" y="1881"/>
                </a:lnTo>
                <a:lnTo>
                  <a:pt x="1241" y="1862"/>
                </a:lnTo>
                <a:lnTo>
                  <a:pt x="1249" y="1842"/>
                </a:lnTo>
                <a:lnTo>
                  <a:pt x="1261" y="1826"/>
                </a:lnTo>
                <a:lnTo>
                  <a:pt x="1272" y="1810"/>
                </a:lnTo>
                <a:lnTo>
                  <a:pt x="1287" y="1793"/>
                </a:lnTo>
                <a:lnTo>
                  <a:pt x="1303" y="1779"/>
                </a:lnTo>
                <a:lnTo>
                  <a:pt x="1321" y="1766"/>
                </a:lnTo>
                <a:lnTo>
                  <a:pt x="1340" y="1754"/>
                </a:lnTo>
                <a:lnTo>
                  <a:pt x="1360" y="1745"/>
                </a:lnTo>
                <a:lnTo>
                  <a:pt x="1383" y="1736"/>
                </a:lnTo>
                <a:lnTo>
                  <a:pt x="1406" y="1730"/>
                </a:lnTo>
                <a:lnTo>
                  <a:pt x="1430" y="1725"/>
                </a:lnTo>
                <a:lnTo>
                  <a:pt x="1454" y="1722"/>
                </a:lnTo>
                <a:lnTo>
                  <a:pt x="1480" y="1720"/>
                </a:lnTo>
                <a:lnTo>
                  <a:pt x="1480" y="1720"/>
                </a:lnTo>
                <a:lnTo>
                  <a:pt x="1505" y="1722"/>
                </a:lnTo>
                <a:lnTo>
                  <a:pt x="1529" y="1725"/>
                </a:lnTo>
                <a:lnTo>
                  <a:pt x="1554" y="1730"/>
                </a:lnTo>
                <a:lnTo>
                  <a:pt x="1576" y="1736"/>
                </a:lnTo>
                <a:lnTo>
                  <a:pt x="1599" y="1745"/>
                </a:lnTo>
                <a:lnTo>
                  <a:pt x="1619" y="1754"/>
                </a:lnTo>
                <a:lnTo>
                  <a:pt x="1638" y="1766"/>
                </a:lnTo>
                <a:lnTo>
                  <a:pt x="1656" y="1779"/>
                </a:lnTo>
                <a:lnTo>
                  <a:pt x="1672" y="1793"/>
                </a:lnTo>
                <a:lnTo>
                  <a:pt x="1687" y="1810"/>
                </a:lnTo>
                <a:lnTo>
                  <a:pt x="1698" y="1826"/>
                </a:lnTo>
                <a:lnTo>
                  <a:pt x="1710" y="1842"/>
                </a:lnTo>
                <a:lnTo>
                  <a:pt x="1718" y="1862"/>
                </a:lnTo>
                <a:lnTo>
                  <a:pt x="1724" y="1881"/>
                </a:lnTo>
                <a:lnTo>
                  <a:pt x="1728" y="1901"/>
                </a:lnTo>
                <a:lnTo>
                  <a:pt x="1729" y="1920"/>
                </a:lnTo>
                <a:lnTo>
                  <a:pt x="1729" y="192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 w="28575">
            <a:solidFill>
              <a:schemeClr val="tx1">
                <a:lumMod val="50000"/>
                <a:lumOff val="50000"/>
              </a:schemeClr>
            </a:solidFill>
            <a:prstDash val="solid"/>
            <a:round/>
            <a:headEnd/>
            <a:tailEnd/>
          </a:ln>
        </p:spPr>
        <p:txBody>
          <a:bodyPr lIns="468000" anchor="ctr"/>
          <a:lstStyle/>
          <a:p>
            <a:pPr algn="ctr" eaLnBrk="1" hangingPunct="1">
              <a:defRPr/>
            </a:pPr>
            <a:r>
              <a:rPr lang="en-US" sz="4000" dirty="0" err="1">
                <a:cs typeface="Arial" charset="0"/>
              </a:rPr>
              <a:t>Athrawon</a:t>
            </a:r>
            <a:r>
              <a:rPr lang="en-US" sz="4000" dirty="0">
                <a:cs typeface="Arial" charset="0"/>
              </a:rPr>
              <a:t> </a:t>
            </a:r>
            <a:r>
              <a:rPr lang="en-US" sz="4000" dirty="0" err="1">
                <a:cs typeface="Arial" charset="0"/>
              </a:rPr>
              <a:t>adfyfyriol</a:t>
            </a:r>
            <a:endParaRPr lang="en-GB" sz="4000" dirty="0">
              <a:cs typeface="Arial" charset="0"/>
            </a:endParaRPr>
          </a:p>
        </p:txBody>
      </p:sp>
      <p:sp>
        <p:nvSpPr>
          <p:cNvPr id="7" name="Freeform 8"/>
          <p:cNvSpPr>
            <a:spLocks/>
          </p:cNvSpPr>
          <p:nvPr/>
        </p:nvSpPr>
        <p:spPr bwMode="auto">
          <a:xfrm>
            <a:off x="5915405" y="3857625"/>
            <a:ext cx="3873310" cy="3000375"/>
          </a:xfrm>
          <a:custGeom>
            <a:avLst/>
            <a:gdLst>
              <a:gd name="T0" fmla="*/ 195 w 2151"/>
              <a:gd name="T1" fmla="*/ 1725 h 2586"/>
              <a:gd name="T2" fmla="*/ 141 w 2151"/>
              <a:gd name="T3" fmla="*/ 1702 h 2586"/>
              <a:gd name="T4" fmla="*/ 96 w 2151"/>
              <a:gd name="T5" fmla="*/ 1655 h 2586"/>
              <a:gd name="T6" fmla="*/ 76 w 2151"/>
              <a:gd name="T7" fmla="*/ 1621 h 2586"/>
              <a:gd name="T8" fmla="*/ 47 w 2151"/>
              <a:gd name="T9" fmla="*/ 1598 h 2586"/>
              <a:gd name="T10" fmla="*/ 19 w 2151"/>
              <a:gd name="T11" fmla="*/ 1603 h 2586"/>
              <a:gd name="T12" fmla="*/ 2 w 2151"/>
              <a:gd name="T13" fmla="*/ 1631 h 2586"/>
              <a:gd name="T14" fmla="*/ 2151 w 2151"/>
              <a:gd name="T15" fmla="*/ 2586 h 2586"/>
              <a:gd name="T16" fmla="*/ 1218 w 2151"/>
              <a:gd name="T17" fmla="*/ 430 h 2586"/>
              <a:gd name="T18" fmla="*/ 1184 w 2151"/>
              <a:gd name="T19" fmla="*/ 425 h 2586"/>
              <a:gd name="T20" fmla="*/ 1163 w 2151"/>
              <a:gd name="T21" fmla="*/ 404 h 2586"/>
              <a:gd name="T22" fmla="*/ 1165 w 2151"/>
              <a:gd name="T23" fmla="*/ 376 h 2586"/>
              <a:gd name="T24" fmla="*/ 1194 w 2151"/>
              <a:gd name="T25" fmla="*/ 347 h 2586"/>
              <a:gd name="T26" fmla="*/ 1233 w 2151"/>
              <a:gd name="T27" fmla="*/ 322 h 2586"/>
              <a:gd name="T28" fmla="*/ 1272 w 2151"/>
              <a:gd name="T29" fmla="*/ 277 h 2586"/>
              <a:gd name="T30" fmla="*/ 1292 w 2151"/>
              <a:gd name="T31" fmla="*/ 218 h 2586"/>
              <a:gd name="T32" fmla="*/ 1288 w 2151"/>
              <a:gd name="T33" fmla="*/ 160 h 2586"/>
              <a:gd name="T34" fmla="*/ 1251 w 2151"/>
              <a:gd name="T35" fmla="*/ 88 h 2586"/>
              <a:gd name="T36" fmla="*/ 1183 w 2151"/>
              <a:gd name="T37" fmla="*/ 34 h 2586"/>
              <a:gd name="T38" fmla="*/ 1093 w 2151"/>
              <a:gd name="T39" fmla="*/ 4 h 2586"/>
              <a:gd name="T40" fmla="*/ 1018 w 2151"/>
              <a:gd name="T41" fmla="*/ 2 h 2586"/>
              <a:gd name="T42" fmla="*/ 924 w 2151"/>
              <a:gd name="T43" fmla="*/ 25 h 2586"/>
              <a:gd name="T44" fmla="*/ 851 w 2151"/>
              <a:gd name="T45" fmla="*/ 73 h 2586"/>
              <a:gd name="T46" fmla="*/ 805 w 2151"/>
              <a:gd name="T47" fmla="*/ 142 h 2586"/>
              <a:gd name="T48" fmla="*/ 794 w 2151"/>
              <a:gd name="T49" fmla="*/ 200 h 2586"/>
              <a:gd name="T50" fmla="*/ 807 w 2151"/>
              <a:gd name="T51" fmla="*/ 264 h 2586"/>
              <a:gd name="T52" fmla="*/ 838 w 2151"/>
              <a:gd name="T53" fmla="*/ 308 h 2586"/>
              <a:gd name="T54" fmla="*/ 882 w 2151"/>
              <a:gd name="T55" fmla="*/ 342 h 2586"/>
              <a:gd name="T56" fmla="*/ 916 w 2151"/>
              <a:gd name="T57" fmla="*/ 368 h 2586"/>
              <a:gd name="T58" fmla="*/ 926 w 2151"/>
              <a:gd name="T59" fmla="*/ 397 h 2586"/>
              <a:gd name="T60" fmla="*/ 909 w 2151"/>
              <a:gd name="T61" fmla="*/ 420 h 2586"/>
              <a:gd name="T62" fmla="*/ 869 w 2151"/>
              <a:gd name="T63" fmla="*/ 430 h 2586"/>
              <a:gd name="T64" fmla="*/ 0 w 2151"/>
              <a:gd name="T65" fmla="*/ 1305 h 2586"/>
              <a:gd name="T66" fmla="*/ 5 w 2151"/>
              <a:gd name="T67" fmla="*/ 1338 h 2586"/>
              <a:gd name="T68" fmla="*/ 26 w 2151"/>
              <a:gd name="T69" fmla="*/ 1361 h 2586"/>
              <a:gd name="T70" fmla="*/ 54 w 2151"/>
              <a:gd name="T71" fmla="*/ 1357 h 2586"/>
              <a:gd name="T72" fmla="*/ 83 w 2151"/>
              <a:gd name="T73" fmla="*/ 1328 h 2586"/>
              <a:gd name="T74" fmla="*/ 107 w 2151"/>
              <a:gd name="T75" fmla="*/ 1291 h 2586"/>
              <a:gd name="T76" fmla="*/ 153 w 2151"/>
              <a:gd name="T77" fmla="*/ 1250 h 2586"/>
              <a:gd name="T78" fmla="*/ 211 w 2151"/>
              <a:gd name="T79" fmla="*/ 1230 h 2586"/>
              <a:gd name="T80" fmla="*/ 270 w 2151"/>
              <a:gd name="T81" fmla="*/ 1235 h 2586"/>
              <a:gd name="T82" fmla="*/ 342 w 2151"/>
              <a:gd name="T83" fmla="*/ 1273 h 2586"/>
              <a:gd name="T84" fmla="*/ 395 w 2151"/>
              <a:gd name="T85" fmla="*/ 1339 h 2586"/>
              <a:gd name="T86" fmla="*/ 426 w 2151"/>
              <a:gd name="T87" fmla="*/ 1429 h 2586"/>
              <a:gd name="T88" fmla="*/ 428 w 2151"/>
              <a:gd name="T89" fmla="*/ 1505 h 2586"/>
              <a:gd name="T90" fmla="*/ 405 w 2151"/>
              <a:gd name="T91" fmla="*/ 1598 h 2586"/>
              <a:gd name="T92" fmla="*/ 356 w 2151"/>
              <a:gd name="T93" fmla="*/ 1673 h 2586"/>
              <a:gd name="T94" fmla="*/ 288 w 2151"/>
              <a:gd name="T95" fmla="*/ 1718 h 2586"/>
              <a:gd name="T96" fmla="*/ 229 w 2151"/>
              <a:gd name="T97" fmla="*/ 1730 h 25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2151" h="2586">
                <a:moveTo>
                  <a:pt x="229" y="1730"/>
                </a:moveTo>
                <a:lnTo>
                  <a:pt x="229" y="1730"/>
                </a:lnTo>
                <a:lnTo>
                  <a:pt x="211" y="1728"/>
                </a:lnTo>
                <a:lnTo>
                  <a:pt x="195" y="1725"/>
                </a:lnTo>
                <a:lnTo>
                  <a:pt x="179" y="1722"/>
                </a:lnTo>
                <a:lnTo>
                  <a:pt x="166" y="1715"/>
                </a:lnTo>
                <a:lnTo>
                  <a:pt x="153" y="1709"/>
                </a:lnTo>
                <a:lnTo>
                  <a:pt x="141" y="1702"/>
                </a:lnTo>
                <a:lnTo>
                  <a:pt x="132" y="1694"/>
                </a:lnTo>
                <a:lnTo>
                  <a:pt x="122" y="1686"/>
                </a:lnTo>
                <a:lnTo>
                  <a:pt x="107" y="1670"/>
                </a:lnTo>
                <a:lnTo>
                  <a:pt x="96" y="1655"/>
                </a:lnTo>
                <a:lnTo>
                  <a:pt x="88" y="1642"/>
                </a:lnTo>
                <a:lnTo>
                  <a:pt x="88" y="1642"/>
                </a:lnTo>
                <a:lnTo>
                  <a:pt x="83" y="1631"/>
                </a:lnTo>
                <a:lnTo>
                  <a:pt x="76" y="1621"/>
                </a:lnTo>
                <a:lnTo>
                  <a:pt x="68" y="1613"/>
                </a:lnTo>
                <a:lnTo>
                  <a:pt x="62" y="1606"/>
                </a:lnTo>
                <a:lnTo>
                  <a:pt x="54" y="1601"/>
                </a:lnTo>
                <a:lnTo>
                  <a:pt x="47" y="1598"/>
                </a:lnTo>
                <a:lnTo>
                  <a:pt x="39" y="1598"/>
                </a:lnTo>
                <a:lnTo>
                  <a:pt x="32" y="1598"/>
                </a:lnTo>
                <a:lnTo>
                  <a:pt x="26" y="1600"/>
                </a:lnTo>
                <a:lnTo>
                  <a:pt x="19" y="1603"/>
                </a:lnTo>
                <a:lnTo>
                  <a:pt x="15" y="1608"/>
                </a:lnTo>
                <a:lnTo>
                  <a:pt x="10" y="1614"/>
                </a:lnTo>
                <a:lnTo>
                  <a:pt x="5" y="1621"/>
                </a:lnTo>
                <a:lnTo>
                  <a:pt x="2" y="1631"/>
                </a:lnTo>
                <a:lnTo>
                  <a:pt x="0" y="1642"/>
                </a:lnTo>
                <a:lnTo>
                  <a:pt x="0" y="1655"/>
                </a:lnTo>
                <a:lnTo>
                  <a:pt x="0" y="2586"/>
                </a:lnTo>
                <a:lnTo>
                  <a:pt x="2151" y="2586"/>
                </a:lnTo>
                <a:lnTo>
                  <a:pt x="2151" y="431"/>
                </a:lnTo>
                <a:lnTo>
                  <a:pt x="1656" y="431"/>
                </a:lnTo>
                <a:lnTo>
                  <a:pt x="1656" y="430"/>
                </a:lnTo>
                <a:lnTo>
                  <a:pt x="1218" y="430"/>
                </a:lnTo>
                <a:lnTo>
                  <a:pt x="1218" y="430"/>
                </a:lnTo>
                <a:lnTo>
                  <a:pt x="1205" y="430"/>
                </a:lnTo>
                <a:lnTo>
                  <a:pt x="1194" y="428"/>
                </a:lnTo>
                <a:lnTo>
                  <a:pt x="1184" y="425"/>
                </a:lnTo>
                <a:lnTo>
                  <a:pt x="1178" y="420"/>
                </a:lnTo>
                <a:lnTo>
                  <a:pt x="1171" y="415"/>
                </a:lnTo>
                <a:lnTo>
                  <a:pt x="1166" y="410"/>
                </a:lnTo>
                <a:lnTo>
                  <a:pt x="1163" y="404"/>
                </a:lnTo>
                <a:lnTo>
                  <a:pt x="1162" y="397"/>
                </a:lnTo>
                <a:lnTo>
                  <a:pt x="1162" y="391"/>
                </a:lnTo>
                <a:lnTo>
                  <a:pt x="1162" y="383"/>
                </a:lnTo>
                <a:lnTo>
                  <a:pt x="1165" y="376"/>
                </a:lnTo>
                <a:lnTo>
                  <a:pt x="1170" y="368"/>
                </a:lnTo>
                <a:lnTo>
                  <a:pt x="1176" y="361"/>
                </a:lnTo>
                <a:lnTo>
                  <a:pt x="1184" y="353"/>
                </a:lnTo>
                <a:lnTo>
                  <a:pt x="1194" y="347"/>
                </a:lnTo>
                <a:lnTo>
                  <a:pt x="1205" y="342"/>
                </a:lnTo>
                <a:lnTo>
                  <a:pt x="1205" y="342"/>
                </a:lnTo>
                <a:lnTo>
                  <a:pt x="1218" y="334"/>
                </a:lnTo>
                <a:lnTo>
                  <a:pt x="1233" y="322"/>
                </a:lnTo>
                <a:lnTo>
                  <a:pt x="1249" y="308"/>
                </a:lnTo>
                <a:lnTo>
                  <a:pt x="1258" y="298"/>
                </a:lnTo>
                <a:lnTo>
                  <a:pt x="1266" y="288"/>
                </a:lnTo>
                <a:lnTo>
                  <a:pt x="1272" y="277"/>
                </a:lnTo>
                <a:lnTo>
                  <a:pt x="1279" y="264"/>
                </a:lnTo>
                <a:lnTo>
                  <a:pt x="1285" y="251"/>
                </a:lnTo>
                <a:lnTo>
                  <a:pt x="1288" y="235"/>
                </a:lnTo>
                <a:lnTo>
                  <a:pt x="1292" y="218"/>
                </a:lnTo>
                <a:lnTo>
                  <a:pt x="1293" y="200"/>
                </a:lnTo>
                <a:lnTo>
                  <a:pt x="1293" y="200"/>
                </a:lnTo>
                <a:lnTo>
                  <a:pt x="1292" y="181"/>
                </a:lnTo>
                <a:lnTo>
                  <a:pt x="1288" y="160"/>
                </a:lnTo>
                <a:lnTo>
                  <a:pt x="1282" y="142"/>
                </a:lnTo>
                <a:lnTo>
                  <a:pt x="1274" y="122"/>
                </a:lnTo>
                <a:lnTo>
                  <a:pt x="1262" y="104"/>
                </a:lnTo>
                <a:lnTo>
                  <a:pt x="1251" y="88"/>
                </a:lnTo>
                <a:lnTo>
                  <a:pt x="1236" y="73"/>
                </a:lnTo>
                <a:lnTo>
                  <a:pt x="1220" y="59"/>
                </a:lnTo>
                <a:lnTo>
                  <a:pt x="1202" y="46"/>
                </a:lnTo>
                <a:lnTo>
                  <a:pt x="1183" y="34"/>
                </a:lnTo>
                <a:lnTo>
                  <a:pt x="1162" y="25"/>
                </a:lnTo>
                <a:lnTo>
                  <a:pt x="1140" y="17"/>
                </a:lnTo>
                <a:lnTo>
                  <a:pt x="1118" y="8"/>
                </a:lnTo>
                <a:lnTo>
                  <a:pt x="1093" y="4"/>
                </a:lnTo>
                <a:lnTo>
                  <a:pt x="1069" y="2"/>
                </a:lnTo>
                <a:lnTo>
                  <a:pt x="1043" y="0"/>
                </a:lnTo>
                <a:lnTo>
                  <a:pt x="1043" y="0"/>
                </a:lnTo>
                <a:lnTo>
                  <a:pt x="1018" y="2"/>
                </a:lnTo>
                <a:lnTo>
                  <a:pt x="992" y="4"/>
                </a:lnTo>
                <a:lnTo>
                  <a:pt x="970" y="8"/>
                </a:lnTo>
                <a:lnTo>
                  <a:pt x="947" y="17"/>
                </a:lnTo>
                <a:lnTo>
                  <a:pt x="924" y="25"/>
                </a:lnTo>
                <a:lnTo>
                  <a:pt x="903" y="34"/>
                </a:lnTo>
                <a:lnTo>
                  <a:pt x="885" y="46"/>
                </a:lnTo>
                <a:lnTo>
                  <a:pt x="867" y="59"/>
                </a:lnTo>
                <a:lnTo>
                  <a:pt x="851" y="73"/>
                </a:lnTo>
                <a:lnTo>
                  <a:pt x="836" y="88"/>
                </a:lnTo>
                <a:lnTo>
                  <a:pt x="823" y="104"/>
                </a:lnTo>
                <a:lnTo>
                  <a:pt x="813" y="122"/>
                </a:lnTo>
                <a:lnTo>
                  <a:pt x="805" y="142"/>
                </a:lnTo>
                <a:lnTo>
                  <a:pt x="799" y="160"/>
                </a:lnTo>
                <a:lnTo>
                  <a:pt x="795" y="181"/>
                </a:lnTo>
                <a:lnTo>
                  <a:pt x="794" y="200"/>
                </a:lnTo>
                <a:lnTo>
                  <a:pt x="794" y="200"/>
                </a:lnTo>
                <a:lnTo>
                  <a:pt x="794" y="218"/>
                </a:lnTo>
                <a:lnTo>
                  <a:pt x="797" y="235"/>
                </a:lnTo>
                <a:lnTo>
                  <a:pt x="802" y="251"/>
                </a:lnTo>
                <a:lnTo>
                  <a:pt x="807" y="264"/>
                </a:lnTo>
                <a:lnTo>
                  <a:pt x="813" y="277"/>
                </a:lnTo>
                <a:lnTo>
                  <a:pt x="822" y="288"/>
                </a:lnTo>
                <a:lnTo>
                  <a:pt x="830" y="298"/>
                </a:lnTo>
                <a:lnTo>
                  <a:pt x="838" y="308"/>
                </a:lnTo>
                <a:lnTo>
                  <a:pt x="854" y="322"/>
                </a:lnTo>
                <a:lnTo>
                  <a:pt x="867" y="334"/>
                </a:lnTo>
                <a:lnTo>
                  <a:pt x="882" y="342"/>
                </a:lnTo>
                <a:lnTo>
                  <a:pt x="882" y="342"/>
                </a:lnTo>
                <a:lnTo>
                  <a:pt x="891" y="347"/>
                </a:lnTo>
                <a:lnTo>
                  <a:pt x="901" y="353"/>
                </a:lnTo>
                <a:lnTo>
                  <a:pt x="909" y="361"/>
                </a:lnTo>
                <a:lnTo>
                  <a:pt x="916" y="368"/>
                </a:lnTo>
                <a:lnTo>
                  <a:pt x="921" y="376"/>
                </a:lnTo>
                <a:lnTo>
                  <a:pt x="924" y="383"/>
                </a:lnTo>
                <a:lnTo>
                  <a:pt x="926" y="391"/>
                </a:lnTo>
                <a:lnTo>
                  <a:pt x="926" y="397"/>
                </a:lnTo>
                <a:lnTo>
                  <a:pt x="924" y="404"/>
                </a:lnTo>
                <a:lnTo>
                  <a:pt x="921" y="410"/>
                </a:lnTo>
                <a:lnTo>
                  <a:pt x="916" y="415"/>
                </a:lnTo>
                <a:lnTo>
                  <a:pt x="909" y="420"/>
                </a:lnTo>
                <a:lnTo>
                  <a:pt x="901" y="425"/>
                </a:lnTo>
                <a:lnTo>
                  <a:pt x="891" y="428"/>
                </a:lnTo>
                <a:lnTo>
                  <a:pt x="880" y="430"/>
                </a:lnTo>
                <a:lnTo>
                  <a:pt x="869" y="430"/>
                </a:lnTo>
                <a:lnTo>
                  <a:pt x="595" y="430"/>
                </a:lnTo>
                <a:lnTo>
                  <a:pt x="595" y="431"/>
                </a:lnTo>
                <a:lnTo>
                  <a:pt x="0" y="431"/>
                </a:lnTo>
                <a:lnTo>
                  <a:pt x="0" y="1305"/>
                </a:lnTo>
                <a:lnTo>
                  <a:pt x="0" y="1305"/>
                </a:lnTo>
                <a:lnTo>
                  <a:pt x="0" y="1317"/>
                </a:lnTo>
                <a:lnTo>
                  <a:pt x="2" y="1328"/>
                </a:lnTo>
                <a:lnTo>
                  <a:pt x="5" y="1338"/>
                </a:lnTo>
                <a:lnTo>
                  <a:pt x="10" y="1346"/>
                </a:lnTo>
                <a:lnTo>
                  <a:pt x="15" y="1352"/>
                </a:lnTo>
                <a:lnTo>
                  <a:pt x="19" y="1357"/>
                </a:lnTo>
                <a:lnTo>
                  <a:pt x="26" y="1361"/>
                </a:lnTo>
                <a:lnTo>
                  <a:pt x="32" y="1362"/>
                </a:lnTo>
                <a:lnTo>
                  <a:pt x="39" y="1362"/>
                </a:lnTo>
                <a:lnTo>
                  <a:pt x="47" y="1361"/>
                </a:lnTo>
                <a:lnTo>
                  <a:pt x="54" y="1357"/>
                </a:lnTo>
                <a:lnTo>
                  <a:pt x="62" y="1352"/>
                </a:lnTo>
                <a:lnTo>
                  <a:pt x="68" y="1346"/>
                </a:lnTo>
                <a:lnTo>
                  <a:pt x="76" y="1338"/>
                </a:lnTo>
                <a:lnTo>
                  <a:pt x="83" y="1328"/>
                </a:lnTo>
                <a:lnTo>
                  <a:pt x="88" y="1318"/>
                </a:lnTo>
                <a:lnTo>
                  <a:pt x="88" y="1318"/>
                </a:lnTo>
                <a:lnTo>
                  <a:pt x="96" y="1304"/>
                </a:lnTo>
                <a:lnTo>
                  <a:pt x="107" y="1291"/>
                </a:lnTo>
                <a:lnTo>
                  <a:pt x="122" y="1274"/>
                </a:lnTo>
                <a:lnTo>
                  <a:pt x="132" y="1266"/>
                </a:lnTo>
                <a:lnTo>
                  <a:pt x="141" y="1258"/>
                </a:lnTo>
                <a:lnTo>
                  <a:pt x="153" y="1250"/>
                </a:lnTo>
                <a:lnTo>
                  <a:pt x="166" y="1243"/>
                </a:lnTo>
                <a:lnTo>
                  <a:pt x="179" y="1238"/>
                </a:lnTo>
                <a:lnTo>
                  <a:pt x="195" y="1234"/>
                </a:lnTo>
                <a:lnTo>
                  <a:pt x="211" y="1230"/>
                </a:lnTo>
                <a:lnTo>
                  <a:pt x="229" y="1230"/>
                </a:lnTo>
                <a:lnTo>
                  <a:pt x="229" y="1230"/>
                </a:lnTo>
                <a:lnTo>
                  <a:pt x="249" y="1232"/>
                </a:lnTo>
                <a:lnTo>
                  <a:pt x="270" y="1235"/>
                </a:lnTo>
                <a:lnTo>
                  <a:pt x="288" y="1242"/>
                </a:lnTo>
                <a:lnTo>
                  <a:pt x="307" y="1250"/>
                </a:lnTo>
                <a:lnTo>
                  <a:pt x="325" y="1260"/>
                </a:lnTo>
                <a:lnTo>
                  <a:pt x="342" y="1273"/>
                </a:lnTo>
                <a:lnTo>
                  <a:pt x="356" y="1287"/>
                </a:lnTo>
                <a:lnTo>
                  <a:pt x="371" y="1304"/>
                </a:lnTo>
                <a:lnTo>
                  <a:pt x="384" y="1321"/>
                </a:lnTo>
                <a:lnTo>
                  <a:pt x="395" y="1339"/>
                </a:lnTo>
                <a:lnTo>
                  <a:pt x="405" y="1361"/>
                </a:lnTo>
                <a:lnTo>
                  <a:pt x="413" y="1383"/>
                </a:lnTo>
                <a:lnTo>
                  <a:pt x="421" y="1406"/>
                </a:lnTo>
                <a:lnTo>
                  <a:pt x="426" y="1429"/>
                </a:lnTo>
                <a:lnTo>
                  <a:pt x="428" y="1455"/>
                </a:lnTo>
                <a:lnTo>
                  <a:pt x="429" y="1479"/>
                </a:lnTo>
                <a:lnTo>
                  <a:pt x="429" y="1479"/>
                </a:lnTo>
                <a:lnTo>
                  <a:pt x="428" y="1505"/>
                </a:lnTo>
                <a:lnTo>
                  <a:pt x="426" y="1530"/>
                </a:lnTo>
                <a:lnTo>
                  <a:pt x="421" y="1554"/>
                </a:lnTo>
                <a:lnTo>
                  <a:pt x="413" y="1577"/>
                </a:lnTo>
                <a:lnTo>
                  <a:pt x="405" y="1598"/>
                </a:lnTo>
                <a:lnTo>
                  <a:pt x="395" y="1619"/>
                </a:lnTo>
                <a:lnTo>
                  <a:pt x="384" y="1639"/>
                </a:lnTo>
                <a:lnTo>
                  <a:pt x="371" y="1657"/>
                </a:lnTo>
                <a:lnTo>
                  <a:pt x="356" y="1673"/>
                </a:lnTo>
                <a:lnTo>
                  <a:pt x="342" y="1686"/>
                </a:lnTo>
                <a:lnTo>
                  <a:pt x="325" y="1699"/>
                </a:lnTo>
                <a:lnTo>
                  <a:pt x="307" y="1710"/>
                </a:lnTo>
                <a:lnTo>
                  <a:pt x="288" y="1718"/>
                </a:lnTo>
                <a:lnTo>
                  <a:pt x="270" y="1725"/>
                </a:lnTo>
                <a:lnTo>
                  <a:pt x="249" y="1728"/>
                </a:lnTo>
                <a:lnTo>
                  <a:pt x="229" y="1730"/>
                </a:lnTo>
                <a:lnTo>
                  <a:pt x="229" y="173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28575">
            <a:solidFill>
              <a:schemeClr val="tx1">
                <a:lumMod val="50000"/>
                <a:lumOff val="50000"/>
              </a:schemeClr>
            </a:solidFill>
            <a:prstDash val="solid"/>
            <a:round/>
            <a:headEnd/>
            <a:tailEnd/>
          </a:ln>
        </p:spPr>
        <p:txBody>
          <a:bodyPr tIns="468000" anchor="ctr" anchorCtr="1"/>
          <a:lstStyle/>
          <a:p>
            <a:pPr eaLnBrk="1" hangingPunct="1">
              <a:defRPr/>
            </a:pPr>
            <a:r>
              <a:rPr lang="en-US" sz="4000" dirty="0">
                <a:cs typeface="Arial" charset="0"/>
              </a:rPr>
              <a:t>    </a:t>
            </a:r>
            <a:r>
              <a:rPr lang="en-US" sz="4000" dirty="0" err="1">
                <a:cs typeface="Arial" charset="0"/>
              </a:rPr>
              <a:t>Athrawon</a:t>
            </a:r>
            <a:endParaRPr lang="en-US" sz="4000" dirty="0">
              <a:cs typeface="Arial" charset="0"/>
            </a:endParaRPr>
          </a:p>
          <a:p>
            <a:pPr eaLnBrk="1" hangingPunct="1">
              <a:defRPr/>
            </a:pPr>
            <a:r>
              <a:rPr lang="en-US" sz="4000" dirty="0" err="1">
                <a:cs typeface="Arial" charset="0"/>
              </a:rPr>
              <a:t>trawsnewidiol</a:t>
            </a:r>
            <a:endParaRPr lang="en-GB" sz="4000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6389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Dylanwadau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agweddau</a:t>
            </a:r>
            <a:r>
              <a:rPr lang="en-US" dirty="0"/>
              <a:t> </a:t>
            </a:r>
            <a:r>
              <a:rPr lang="en-US" dirty="0" err="1"/>
              <a:t>personol</a:t>
            </a:r>
            <a:r>
              <a:rPr lang="en-US" dirty="0"/>
              <a:t> </a:t>
            </a:r>
            <a:r>
              <a:rPr lang="en-US" altLang="en-US" cap="none" dirty="0"/>
              <a:t>(Arshad et al. ,2012)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err="1"/>
              <a:t>Teulu</a:t>
            </a:r>
            <a:r>
              <a:rPr lang="en-US" sz="2400" dirty="0"/>
              <a:t> a </a:t>
            </a:r>
            <a:r>
              <a:rPr lang="en-US" sz="2400" dirty="0" err="1"/>
              <a:t>chartref</a:t>
            </a:r>
            <a:endParaRPr lang="en-US" sz="2400" dirty="0"/>
          </a:p>
          <a:p>
            <a:r>
              <a:rPr lang="en-US" sz="2400" dirty="0" err="1"/>
              <a:t>Profiadau</a:t>
            </a:r>
            <a:r>
              <a:rPr lang="en-US" sz="2400" dirty="0"/>
              <a:t> </a:t>
            </a:r>
            <a:r>
              <a:rPr lang="en-US" sz="2400" dirty="0" err="1"/>
              <a:t>personol</a:t>
            </a:r>
            <a:endParaRPr lang="en-US" sz="2400" dirty="0"/>
          </a:p>
          <a:p>
            <a:r>
              <a:rPr lang="en-US" sz="2400" dirty="0" err="1"/>
              <a:t>Dylanwad</a:t>
            </a:r>
            <a:r>
              <a:rPr lang="en-US" sz="2400" dirty="0"/>
              <a:t> </a:t>
            </a:r>
            <a:r>
              <a:rPr lang="en-US" sz="2400" dirty="0" err="1"/>
              <a:t>crefydd</a:t>
            </a:r>
            <a:endParaRPr lang="en-US" sz="2400" dirty="0"/>
          </a:p>
          <a:p>
            <a:r>
              <a:rPr lang="en-US" sz="2400" dirty="0" err="1"/>
              <a:t>Hunaniaeth</a:t>
            </a:r>
            <a:r>
              <a:rPr lang="en-US" sz="2400" dirty="0"/>
              <a:t> </a:t>
            </a:r>
            <a:r>
              <a:rPr lang="en-US" sz="2400" dirty="0" err="1"/>
              <a:t>luosog</a:t>
            </a:r>
            <a:r>
              <a:rPr lang="en-US" sz="2400" dirty="0"/>
              <a:t> (</a:t>
            </a:r>
            <a:r>
              <a:rPr lang="en-US" sz="2400" dirty="0" err="1"/>
              <a:t>Alsup</a:t>
            </a:r>
            <a:r>
              <a:rPr lang="en-US" sz="2400" dirty="0"/>
              <a:t>, 2006)</a:t>
            </a:r>
          </a:p>
          <a:p>
            <a:r>
              <a:rPr lang="en-US" sz="2400" dirty="0"/>
              <a:t>Bod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rhan</a:t>
            </a:r>
            <a:r>
              <a:rPr lang="en-US" sz="2400" dirty="0"/>
              <a:t> </a:t>
            </a:r>
            <a:r>
              <a:rPr lang="en-US" sz="2400" dirty="0" err="1"/>
              <a:t>o’r</a:t>
            </a:r>
            <a:r>
              <a:rPr lang="en-US" sz="2400" dirty="0"/>
              <a:t> ‘</a:t>
            </a:r>
            <a:r>
              <a:rPr lang="en-US" sz="2400" dirty="0" err="1"/>
              <a:t>arall</a:t>
            </a:r>
            <a:r>
              <a:rPr lang="en-US" sz="2400" dirty="0"/>
              <a:t>’ </a:t>
            </a:r>
          </a:p>
        </p:txBody>
      </p:sp>
    </p:spTree>
    <p:extLst>
      <p:ext uri="{BB962C8B-B14F-4D97-AF65-F5344CB8AC3E}">
        <p14:creationId xmlns:p14="http://schemas.microsoft.com/office/powerpoint/2010/main" val="1432512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273" y="804519"/>
            <a:ext cx="10889672" cy="1049235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Statws</a:t>
            </a:r>
            <a:r>
              <a:rPr lang="en-US" dirty="0"/>
              <a:t> </a:t>
            </a:r>
            <a:r>
              <a:rPr lang="en-US" dirty="0" err="1"/>
              <a:t>gymdeithasol-economaidd</a:t>
            </a:r>
            <a:r>
              <a:rPr lang="en-US" dirty="0"/>
              <a:t> &amp; </a:t>
            </a:r>
            <a:r>
              <a:rPr lang="en-US" dirty="0" err="1"/>
              <a:t>chymhelliant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Y 7 </a:t>
            </a:r>
            <a:r>
              <a:rPr lang="en-US" dirty="0" err="1"/>
              <a:t>ffactor</a:t>
            </a:r>
            <a:r>
              <a:rPr lang="en-US" dirty="0"/>
              <a:t> </a:t>
            </a:r>
            <a:r>
              <a:rPr lang="en-US" dirty="0" err="1"/>
              <a:t>ymgysylltu</a:t>
            </a:r>
            <a:r>
              <a:rPr lang="en-US" dirty="0"/>
              <a:t> factors (</a:t>
            </a:r>
            <a:r>
              <a:rPr lang="en-US" cap="none" dirty="0"/>
              <a:t>Jensen</a:t>
            </a:r>
            <a:r>
              <a:rPr lang="en-US" dirty="0"/>
              <a:t>, 2013)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54506348"/>
              </p:ext>
            </p:extLst>
          </p:nvPr>
        </p:nvGraphicFramePr>
        <p:xfrm>
          <a:off x="3014132" y="1853754"/>
          <a:ext cx="7145867" cy="4284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8927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Tasg</a:t>
            </a:r>
            <a:r>
              <a:rPr lang="en-US" dirty="0"/>
              <a:t> 2 - </a:t>
            </a:r>
            <a:r>
              <a:rPr lang="en-US" dirty="0" err="1"/>
              <a:t>Gwerthuso</a:t>
            </a:r>
            <a:r>
              <a:rPr lang="en-US" dirty="0"/>
              <a:t> </a:t>
            </a:r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cyfredol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93DD57-8D04-2940-B26A-F61F62E2A8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Ymchwiliwch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ddogfen</a:t>
            </a:r>
            <a:r>
              <a:rPr lang="en-US" dirty="0"/>
              <a:t> a </a:t>
            </a:r>
            <a:r>
              <a:rPr lang="en-US" dirty="0" err="1"/>
              <a:t>roddwyd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fgrŵp</a:t>
            </a:r>
            <a:endParaRPr lang="en-US" dirty="0"/>
          </a:p>
          <a:p>
            <a:r>
              <a:rPr lang="en-US" dirty="0" err="1"/>
              <a:t>Nodwch</a:t>
            </a:r>
            <a:r>
              <a:rPr lang="en-US" dirty="0"/>
              <a:t> </a:t>
            </a:r>
            <a:r>
              <a:rPr lang="en-US" dirty="0" err="1"/>
              <a:t>enghreifftiau</a:t>
            </a:r>
            <a:r>
              <a:rPr lang="en-US" dirty="0"/>
              <a:t> o </a:t>
            </a:r>
            <a:r>
              <a:rPr lang="en-US" dirty="0" err="1"/>
              <a:t>arfer</a:t>
            </a:r>
            <a:r>
              <a:rPr lang="en-US" dirty="0"/>
              <a:t> da y </a:t>
            </a:r>
            <a:r>
              <a:rPr lang="en-US" dirty="0" err="1"/>
              <a:t>gallech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ddychmygol</a:t>
            </a:r>
            <a:endParaRPr lang="en-US" dirty="0"/>
          </a:p>
          <a:p>
            <a:r>
              <a:rPr lang="en-US" dirty="0" err="1"/>
              <a:t>Gwerthuswch</a:t>
            </a:r>
            <a:r>
              <a:rPr lang="en-US" dirty="0"/>
              <a:t> y </a:t>
            </a:r>
            <a:r>
              <a:rPr lang="en-US" dirty="0" err="1"/>
              <a:t>rhain</a:t>
            </a:r>
            <a:r>
              <a:rPr lang="en-US" dirty="0"/>
              <a:t> ac </a:t>
            </a:r>
            <a:r>
              <a:rPr lang="en-US" dirty="0" err="1"/>
              <a:t>ysgrifennwch</a:t>
            </a:r>
            <a:r>
              <a:rPr lang="en-US" dirty="0"/>
              <a:t> </a:t>
            </a:r>
            <a:r>
              <a:rPr lang="en-US" dirty="0" err="1"/>
              <a:t>bwyntiau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ffurf</a:t>
            </a:r>
            <a:r>
              <a:rPr lang="en-US" dirty="0"/>
              <a:t> </a:t>
            </a:r>
            <a:r>
              <a:rPr lang="en-US" dirty="0" err="1"/>
              <a:t>pwyntiau</a:t>
            </a:r>
            <a:r>
              <a:rPr lang="en-US" dirty="0"/>
              <a:t> </a:t>
            </a:r>
            <a:r>
              <a:rPr lang="en-US" dirty="0" err="1"/>
              <a:t>bwled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‘post-it’ </a:t>
            </a:r>
            <a:r>
              <a:rPr lang="en-US" dirty="0" err="1"/>
              <a:t>mawr</a:t>
            </a:r>
            <a:endParaRPr lang="en-US" dirty="0"/>
          </a:p>
          <a:p>
            <a:r>
              <a:rPr lang="en-US" dirty="0" err="1"/>
              <a:t>Rhannwch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gweddill</a:t>
            </a:r>
            <a:r>
              <a:rPr lang="en-US" dirty="0"/>
              <a:t> y </a:t>
            </a:r>
            <a:r>
              <a:rPr lang="en-US" dirty="0" err="1"/>
              <a:t>grŵp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gyfiawnhau'ch</a:t>
            </a:r>
            <a:r>
              <a:rPr lang="en-US" dirty="0"/>
              <a:t> </a:t>
            </a:r>
            <a:r>
              <a:rPr lang="en-US" dirty="0" err="1"/>
              <a:t>penderfyniadau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3375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A2414-B572-4948-8886-66493F654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Pam 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pethau’n</a:t>
            </a:r>
            <a:r>
              <a:rPr lang="en-US" dirty="0"/>
              <a:t> </a:t>
            </a:r>
            <a:r>
              <a:rPr lang="en-US" dirty="0" err="1"/>
              <a:t>iawn</a:t>
            </a:r>
            <a:r>
              <a:rPr lang="en-U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6C045-BD00-3F46-ADC6-C095376ACA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gall anfantais gymdeithasol achosi niwed i ganlyniadau gwybyddol a chael sgil-effeithiau ar blant, gan arwain at oedi datblygiadol</a:t>
            </a:r>
          </a:p>
          <a:p>
            <a:r>
              <a:rPr lang="cy-GB" dirty="0"/>
              <a:t>mae anfantais gymdeithasol yn gysylltiedig â ffactorau seicolegol, amgylcheddol a chymdeithasol</a:t>
            </a:r>
          </a:p>
          <a:p>
            <a:r>
              <a:rPr lang="cy-GB" dirty="0"/>
              <a:t>mae angen i ysgolion ac athrawon dosbarth fynd i'r afael â'r materion uchod</a:t>
            </a:r>
          </a:p>
          <a:p>
            <a:r>
              <a:rPr lang="cy-GB" dirty="0"/>
              <a:t>mae ymchwil yn dangos y gall cydweithio effeithiol rhwng athrawon eu helpu i gefnogi dysgwyr sy'n agored i niwed</a:t>
            </a:r>
          </a:p>
          <a:p>
            <a:pPr marL="0" indent="0" algn="r">
              <a:buNone/>
            </a:pPr>
            <a:r>
              <a:rPr lang="en-US" dirty="0"/>
              <a:t>(Thompson, 2017)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6720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 </a:t>
            </a:r>
            <a:r>
              <a:rPr lang="en-US" dirty="0" err="1"/>
              <a:t>gloi</a:t>
            </a:r>
            <a:endParaRPr lang="en-US" dirty="0"/>
          </a:p>
        </p:txBody>
      </p:sp>
      <p:sp>
        <p:nvSpPr>
          <p:cNvPr id="3" name="Oval Callout 2"/>
          <p:cNvSpPr/>
          <p:nvPr/>
        </p:nvSpPr>
        <p:spPr>
          <a:xfrm>
            <a:off x="1451579" y="2298357"/>
            <a:ext cx="9603275" cy="3138616"/>
          </a:xfrm>
          <a:prstGeom prst="wedgeEllipseCallout">
            <a:avLst>
              <a:gd name="adj1" fmla="val -35964"/>
              <a:gd name="adj2" fmla="val 620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“An inclusive school is a place where all (pupils, teachers, parents, community, visitors) are accepted in their individuality and difference and a place were there is a duty of care for each other within an ethos of respect.  Social justice is about all of these dimensions and purposes” (Arshad </a:t>
            </a:r>
            <a:r>
              <a:rPr lang="en-US" sz="2400" i="1" dirty="0"/>
              <a:t>et al. </a:t>
            </a:r>
            <a:r>
              <a:rPr lang="en-US" sz="2400" dirty="0"/>
              <a:t>, 2013:212) 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245465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Cyfeirnodau</a:t>
            </a:r>
            <a:r>
              <a:rPr lang="en-US" dirty="0"/>
              <a:t> &amp; </a:t>
            </a:r>
            <a:r>
              <a:rPr lang="en-US" dirty="0" err="1"/>
              <a:t>Darllen</a:t>
            </a:r>
            <a:r>
              <a:rPr lang="en-US" dirty="0"/>
              <a:t> </a:t>
            </a:r>
            <a:r>
              <a:rPr lang="en-US" dirty="0" err="1"/>
              <a:t>pellach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ClrTx/>
              <a:buSzTx/>
              <a:buNone/>
              <a:defRPr/>
            </a:pPr>
            <a:r>
              <a:rPr lang="en-US" dirty="0"/>
              <a:t>Arshad, R., Wrigley, T. &amp; Pratt, L. (2013) </a:t>
            </a:r>
            <a:r>
              <a:rPr lang="en-US" i="1" dirty="0"/>
              <a:t>Social Justice Re-examined </a:t>
            </a:r>
            <a:r>
              <a:rPr lang="mr-IN" i="1" dirty="0"/>
              <a:t>–</a:t>
            </a:r>
            <a:r>
              <a:rPr lang="en-US" i="1" dirty="0"/>
              <a:t> Dilemmas and Solutions for the Classroom Teacher. </a:t>
            </a:r>
            <a:r>
              <a:rPr lang="en-US" dirty="0"/>
              <a:t>London: Institute of Education Press.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ClrTx/>
              <a:buSzTx/>
              <a:buNone/>
              <a:defRPr/>
            </a:pPr>
            <a:r>
              <a:rPr lang="en-US" dirty="0"/>
              <a:t>Jensen, E. (2013) </a:t>
            </a:r>
            <a:r>
              <a:rPr lang="en-US" i="1" dirty="0"/>
              <a:t>Engaging Students with Poverty in Mind. </a:t>
            </a:r>
            <a:r>
              <a:rPr lang="en-US" dirty="0"/>
              <a:t>Alexandria: ASCD.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ClrTx/>
              <a:buSzTx/>
              <a:buNone/>
            </a:pPr>
            <a:r>
              <a:rPr lang="en-US" dirty="0"/>
              <a:t>Jensen, E. (2010) </a:t>
            </a:r>
            <a:r>
              <a:rPr lang="en-US" i="1" dirty="0"/>
              <a:t>Teaching with Poverty in Mind. </a:t>
            </a:r>
            <a:r>
              <a:rPr lang="en-US" dirty="0"/>
              <a:t>Alexandria: ASCD.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ClrTx/>
              <a:buSzTx/>
              <a:buNone/>
            </a:pPr>
            <a:r>
              <a:rPr lang="en-US" dirty="0"/>
              <a:t>Thompson, I. (2017) </a:t>
            </a:r>
            <a:r>
              <a:rPr lang="en-US" i="1" dirty="0"/>
              <a:t>Tackling Social Disadvantage through Teacher Education. </a:t>
            </a:r>
            <a:r>
              <a:rPr lang="en-US" dirty="0"/>
              <a:t>St Albans: Critical Publishing. </a:t>
            </a:r>
          </a:p>
        </p:txBody>
      </p:sp>
    </p:spTree>
    <p:extLst>
      <p:ext uri="{BB962C8B-B14F-4D97-AF65-F5344CB8AC3E}">
        <p14:creationId xmlns:p14="http://schemas.microsoft.com/office/powerpoint/2010/main" val="22934583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201</TotalTime>
  <Words>678</Words>
  <Application>Microsoft Office PowerPoint</Application>
  <PresentationFormat>Widescreen</PresentationFormat>
  <Paragraphs>69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ＭＳ Ｐゴシック</vt:lpstr>
      <vt:lpstr>Arial</vt:lpstr>
      <vt:lpstr>Calibri</vt:lpstr>
      <vt:lpstr>Gill Sans MT</vt:lpstr>
      <vt:lpstr>Mangal</vt:lpstr>
      <vt:lpstr>Gallery</vt:lpstr>
      <vt:lpstr>Tlodi – cau’r bwlch  </vt:lpstr>
      <vt:lpstr>Nodau dysgu</vt:lpstr>
      <vt:lpstr>Ystyriwch hyn</vt:lpstr>
      <vt:lpstr>… A hyn (Y DU)</vt:lpstr>
      <vt:lpstr>PowerPoint Presentation</vt:lpstr>
      <vt:lpstr>Er hynny … </vt:lpstr>
      <vt:lpstr>TASg 1</vt:lpstr>
      <vt:lpstr>Proffesiynoldeb athrawon(Arshad et al. ,2012)</vt:lpstr>
      <vt:lpstr>Dylanwadau allweddol ar agweddau personol (Arshad et al. ,2012)</vt:lpstr>
      <vt:lpstr>Statws gymdeithasol-economaidd &amp; chymhelliant –  Y 7 ffactor ymgysylltu factors (Jensen, 2013)</vt:lpstr>
      <vt:lpstr>Tasg 2 - Gwerthuso ymarfer cyfredol</vt:lpstr>
      <vt:lpstr>Pam mae’n bwysig cael pethau’n iawn?</vt:lpstr>
      <vt:lpstr>I gloi</vt:lpstr>
      <vt:lpstr>Cyfeirnodau &amp; Darllen pellach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POVERTY AND SOCIAL DEPRIVATION</dc:title>
  <dc:creator>Nanna Ryder</dc:creator>
  <cp:lastModifiedBy>Nanna Ryder</cp:lastModifiedBy>
  <cp:revision>22</cp:revision>
  <dcterms:created xsi:type="dcterms:W3CDTF">2017-11-16T20:49:17Z</dcterms:created>
  <dcterms:modified xsi:type="dcterms:W3CDTF">2019-10-11T15:51:53Z</dcterms:modified>
</cp:coreProperties>
</file>