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5"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861" autoAdjust="0"/>
  </p:normalViewPr>
  <p:slideViewPr>
    <p:cSldViewPr snapToGrid="0">
      <p:cViewPr>
        <p:scale>
          <a:sx n="84" d="100"/>
          <a:sy n="84" d="100"/>
        </p:scale>
        <p:origin x="-624"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A557C7-75A8-45C4-A993-BC8CA84AE2F7}" type="datetimeFigureOut">
              <a:rPr lang="en-IN" smtClean="0"/>
              <a:t>26-10-2023</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9599C7-F93C-47D9-AE46-E970C14958D6}" type="slidenum">
              <a:rPr lang="en-IN" smtClean="0"/>
              <a:t>‹#›</a:t>
            </a:fld>
            <a:endParaRPr lang="en-IN" dirty="0"/>
          </a:p>
        </p:txBody>
      </p:sp>
    </p:spTree>
    <p:extLst>
      <p:ext uri="{BB962C8B-B14F-4D97-AF65-F5344CB8AC3E}">
        <p14:creationId xmlns:p14="http://schemas.microsoft.com/office/powerpoint/2010/main" val="3954741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given assignment aims to focus on the topic of foreign languages and cultural awareness. There will be a brief discussion on the topic of multilingualism which will discuss its benefits as well as importance. On the other hand, it will discuss the importance of understanding language skills that will discuss importance related to hotel workers as well as the hotel industry. It will also discuss essential facts about the Spanish language and its importance related to the hotel industry. </a:t>
            </a:r>
          </a:p>
          <a:p>
            <a:endParaRPr lang="en-IN" dirty="0" smtClean="0"/>
          </a:p>
          <a:p>
            <a:endParaRPr lang="en-IN" dirty="0"/>
          </a:p>
        </p:txBody>
      </p:sp>
      <p:sp>
        <p:nvSpPr>
          <p:cNvPr id="4" name="Slide Number Placeholder 3"/>
          <p:cNvSpPr>
            <a:spLocks noGrp="1"/>
          </p:cNvSpPr>
          <p:nvPr>
            <p:ph type="sldNum" sz="quarter" idx="10"/>
          </p:nvPr>
        </p:nvSpPr>
        <p:spPr/>
        <p:txBody>
          <a:bodyPr/>
          <a:lstStyle/>
          <a:p>
            <a:fld id="{079599C7-F93C-47D9-AE46-E970C14958D6}" type="slidenum">
              <a:rPr lang="en-IN" smtClean="0"/>
              <a:t>3</a:t>
            </a:fld>
            <a:endParaRPr lang="en-IN" dirty="0"/>
          </a:p>
        </p:txBody>
      </p:sp>
    </p:spTree>
    <p:extLst>
      <p:ext uri="{BB962C8B-B14F-4D97-AF65-F5344CB8AC3E}">
        <p14:creationId xmlns:p14="http://schemas.microsoft.com/office/powerpoint/2010/main" val="1495691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Multilingualism might be described as the capability of institutions, groups, societies and persons to commit on a daily basis to more than one language in their everyday lives. One of the core benefits that can be seen as multilingual people can juggle languages and are</a:t>
            </a:r>
            <a:r>
              <a:rPr lang="en-IN" sz="1200" b="1" kern="1200" dirty="0" smtClean="0">
                <a:solidFill>
                  <a:schemeClr val="tx1"/>
                </a:solidFill>
                <a:effectLst/>
                <a:latin typeface="+mn-lt"/>
                <a:ea typeface="+mn-ea"/>
                <a:cs typeface="+mn-cs"/>
              </a:rPr>
              <a:t> more proficient at multitasking </a:t>
            </a:r>
            <a:r>
              <a:rPr lang="en-IN" sz="1200" kern="1200" dirty="0" smtClean="0">
                <a:solidFill>
                  <a:schemeClr val="tx1"/>
                </a:solidFill>
                <a:effectLst/>
                <a:latin typeface="+mn-lt"/>
                <a:ea typeface="+mn-ea"/>
                <a:cs typeface="+mn-cs"/>
              </a:rPr>
              <a:t>(Christiansen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2020). Another benefit can be seen as an </a:t>
            </a:r>
            <a:r>
              <a:rPr lang="en-IN" sz="1200" b="1" kern="1200" dirty="0" smtClean="0">
                <a:solidFill>
                  <a:schemeClr val="tx1"/>
                </a:solidFill>
                <a:effectLst/>
                <a:latin typeface="+mn-lt"/>
                <a:ea typeface="+mn-ea"/>
                <a:cs typeface="+mn-cs"/>
              </a:rPr>
              <a:t>enhancement of communication aptitudes </a:t>
            </a:r>
            <a:r>
              <a:rPr lang="en-IN" sz="1200" kern="1200" dirty="0" smtClean="0">
                <a:solidFill>
                  <a:schemeClr val="tx1"/>
                </a:solidFill>
                <a:effectLst/>
                <a:latin typeface="+mn-lt"/>
                <a:ea typeface="+mn-ea"/>
                <a:cs typeface="+mn-cs"/>
              </a:rPr>
              <a:t>as multilingualism brings upgraded perceptiveness towards cultural understanding. Another benefit can be seen as an </a:t>
            </a:r>
            <a:r>
              <a:rPr lang="en-IN" sz="1200" b="1" kern="1200" dirty="0" smtClean="0">
                <a:solidFill>
                  <a:schemeClr val="tx1"/>
                </a:solidFill>
                <a:effectLst/>
                <a:latin typeface="+mn-lt"/>
                <a:ea typeface="+mn-ea"/>
                <a:cs typeface="+mn-cs"/>
              </a:rPr>
              <a:t>enhancement of conclusion-making </a:t>
            </a:r>
            <a:r>
              <a:rPr lang="en-IN" sz="1200" kern="1200" dirty="0" smtClean="0">
                <a:solidFill>
                  <a:schemeClr val="tx1"/>
                </a:solidFill>
                <a:effectLst/>
                <a:latin typeface="+mn-lt"/>
                <a:ea typeface="+mn-ea"/>
                <a:cs typeface="+mn-cs"/>
              </a:rPr>
              <a:t>because multilingual individuals are better capable of determining decisions (Maheshkar and Sharma, 2018). Other benefits of multilingualism can be seen as the advancement of networking skills, the enhancement of capability to multitask and others. </a:t>
            </a:r>
          </a:p>
          <a:p>
            <a:endParaRPr lang="en-IN" dirty="0"/>
          </a:p>
        </p:txBody>
      </p:sp>
      <p:sp>
        <p:nvSpPr>
          <p:cNvPr id="4" name="Slide Number Placeholder 3"/>
          <p:cNvSpPr>
            <a:spLocks noGrp="1"/>
          </p:cNvSpPr>
          <p:nvPr>
            <p:ph type="sldNum" sz="quarter" idx="10"/>
          </p:nvPr>
        </p:nvSpPr>
        <p:spPr/>
        <p:txBody>
          <a:bodyPr/>
          <a:lstStyle/>
          <a:p>
            <a:fld id="{079599C7-F93C-47D9-AE46-E970C14958D6}" type="slidenum">
              <a:rPr lang="en-IN" smtClean="0"/>
              <a:t>4</a:t>
            </a:fld>
            <a:endParaRPr lang="en-IN" dirty="0"/>
          </a:p>
        </p:txBody>
      </p:sp>
    </p:spTree>
    <p:extLst>
      <p:ext uri="{BB962C8B-B14F-4D97-AF65-F5344CB8AC3E}">
        <p14:creationId xmlns:p14="http://schemas.microsoft.com/office/powerpoint/2010/main" val="4267008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Enhancing language understanding aptitudes is very important in the hotel industry as well as in hotel workers. It is important because it helps customer satisfaction. When hotel staff can communicate well, they can provide personalised services, create a positive experience and lead to higher customer satisfaction (Abramson and Moran, 2018). Another important of understanding language skills can be seen in conflicting resolutions as strong comprehension skills can help to address these situations. The skills also help hotel workers with cultural sensitivity as it help to guide language obstacles and cultural dissimilarities, ensuring inclusive and respectful interactions (Deresky, 2017). Other significance can be seen in brand image, emergency situations and many others. </a:t>
            </a:r>
            <a:endParaRPr lang="en-IN" dirty="0"/>
          </a:p>
        </p:txBody>
      </p:sp>
      <p:sp>
        <p:nvSpPr>
          <p:cNvPr id="4" name="Slide Number Placeholder 3"/>
          <p:cNvSpPr>
            <a:spLocks noGrp="1"/>
          </p:cNvSpPr>
          <p:nvPr>
            <p:ph type="sldNum" sz="quarter" idx="10"/>
          </p:nvPr>
        </p:nvSpPr>
        <p:spPr/>
        <p:txBody>
          <a:bodyPr/>
          <a:lstStyle/>
          <a:p>
            <a:fld id="{079599C7-F93C-47D9-AE46-E970C14958D6}" type="slidenum">
              <a:rPr lang="en-IN" smtClean="0"/>
              <a:t>5</a:t>
            </a:fld>
            <a:endParaRPr lang="en-IN" dirty="0"/>
          </a:p>
        </p:txBody>
      </p:sp>
    </p:spTree>
    <p:extLst>
      <p:ext uri="{BB962C8B-B14F-4D97-AF65-F5344CB8AC3E}">
        <p14:creationId xmlns:p14="http://schemas.microsoft.com/office/powerpoint/2010/main" val="3174833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There are many interesting facts regarding the Spanish language. More than 400 million individuals speak the Spanish language and only fall in second place behind Chinese (Hampden-Turner and Trompenaars, 2020). In addition, the demand for learning the Spanish language is still increasing as the nation is worldwide famous for its tourism which has influenced visitors. It is essential to comprehend that the foremost modern fiction was composed in the Spanish language (Hofstede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2010). Mexico has the world’s biggest residents of more than 110 million Spanish speakers. Moreover, there are many regional combinations of Spanish as it developed out of Latin and extended from the Iberian Peninsula to Latin America (Nedelko and Brzozowski, 2020). On the other hand, the Spanish language is the third most used language on the internet. </a:t>
            </a:r>
            <a:endParaRPr lang="en-IN" dirty="0"/>
          </a:p>
        </p:txBody>
      </p:sp>
      <p:sp>
        <p:nvSpPr>
          <p:cNvPr id="4" name="Slide Number Placeholder 3"/>
          <p:cNvSpPr>
            <a:spLocks noGrp="1"/>
          </p:cNvSpPr>
          <p:nvPr>
            <p:ph type="sldNum" sz="quarter" idx="10"/>
          </p:nvPr>
        </p:nvSpPr>
        <p:spPr/>
        <p:txBody>
          <a:bodyPr/>
          <a:lstStyle/>
          <a:p>
            <a:fld id="{079599C7-F93C-47D9-AE46-E970C14958D6}" type="slidenum">
              <a:rPr lang="en-IN" smtClean="0"/>
              <a:t>6</a:t>
            </a:fld>
            <a:endParaRPr lang="en-IN" dirty="0"/>
          </a:p>
        </p:txBody>
      </p:sp>
    </p:spTree>
    <p:extLst>
      <p:ext uri="{BB962C8B-B14F-4D97-AF65-F5344CB8AC3E}">
        <p14:creationId xmlns:p14="http://schemas.microsoft.com/office/powerpoint/2010/main" val="4292975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assignment has stated many of the essential topics regarding foreign languages and cultural awareness. Spanish has been chosen as the foreign language. It has discussed the advantages of multilingualism and the importance of understanding language skills for hotel workers. Facts about the Spanish language have also been explained in brief. </a:t>
            </a:r>
            <a:endParaRPr lang="en-IN" dirty="0"/>
          </a:p>
        </p:txBody>
      </p:sp>
      <p:sp>
        <p:nvSpPr>
          <p:cNvPr id="4" name="Slide Number Placeholder 3"/>
          <p:cNvSpPr>
            <a:spLocks noGrp="1"/>
          </p:cNvSpPr>
          <p:nvPr>
            <p:ph type="sldNum" sz="quarter" idx="10"/>
          </p:nvPr>
        </p:nvSpPr>
        <p:spPr/>
        <p:txBody>
          <a:bodyPr/>
          <a:lstStyle/>
          <a:p>
            <a:fld id="{079599C7-F93C-47D9-AE46-E970C14958D6}" type="slidenum">
              <a:rPr lang="en-IN" smtClean="0"/>
              <a:t>7</a:t>
            </a:fld>
            <a:endParaRPr lang="en-IN" dirty="0"/>
          </a:p>
        </p:txBody>
      </p:sp>
    </p:spTree>
    <p:extLst>
      <p:ext uri="{BB962C8B-B14F-4D97-AF65-F5344CB8AC3E}">
        <p14:creationId xmlns:p14="http://schemas.microsoft.com/office/powerpoint/2010/main" val="3920924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323190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2126719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1630851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1403315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880027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1804605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4229862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3803382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4063250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2585983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51360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1866675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238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432972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3206943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F24B1C-B78B-4E4F-95ED-8203B91431CB}" type="datetimeFigureOut">
              <a:rPr lang="en-IN" smtClean="0"/>
              <a:t>26-10-2023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BCC0121-BF8F-4FAA-8103-43E5EECB3CE2}" type="slidenum">
              <a:rPr lang="en-IN" smtClean="0"/>
              <a:t>‹#›</a:t>
            </a:fld>
            <a:endParaRPr lang="en-IN" dirty="0"/>
          </a:p>
        </p:txBody>
      </p:sp>
    </p:spTree>
    <p:extLst>
      <p:ext uri="{BB962C8B-B14F-4D97-AF65-F5344CB8AC3E}">
        <p14:creationId xmlns:p14="http://schemas.microsoft.com/office/powerpoint/2010/main" val="4272448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F24B1C-B78B-4E4F-95ED-8203B91431CB}" type="datetimeFigureOut">
              <a:rPr lang="en-IN" smtClean="0"/>
              <a:t>26-10-2023</a:t>
            </a:fld>
            <a:endParaRPr lang="en-IN"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BCC0121-BF8F-4FAA-8103-43E5EECB3CE2}" type="slidenum">
              <a:rPr lang="en-IN" smtClean="0"/>
              <a:t>‹#›</a:t>
            </a:fld>
            <a:endParaRPr lang="en-IN" dirty="0"/>
          </a:p>
        </p:txBody>
      </p:sp>
    </p:spTree>
    <p:extLst>
      <p:ext uri="{BB962C8B-B14F-4D97-AF65-F5344CB8AC3E}">
        <p14:creationId xmlns:p14="http://schemas.microsoft.com/office/powerpoint/2010/main" val="29345290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11877_student_uwtsd_ac_uk/Documents/%D0%97%D0%B0%D0%BF%D0%B8%D1%81-20231026_175651.webm?csf=1&amp;web=1&amp;e=PYrd2N&amp;nav=eyJyZWZlcnJhbEluZm8iOnsicmVmZXJyYWxBcHAiOiJTdHJlYW1XZWJBcHAiLCJyZWZlcnJhbFZpZXciOiJTaGFyZURpYWxvZyIsInJlZmVycmFsQXBwUGxhdGZvcm0iOiJXZWIiLCJyZWZlcnJhbE1vZGUiOiJ2aWV3In19" TargetMode="External"/><Relationship Id="rId2" Type="http://schemas.openxmlformats.org/officeDocument/2006/relationships/hyperlink" Target="https://uowtsd-my.sharepoint.com/:v:/r/personal/l_bassler_uwtsd_ac_uk/Documents/Recordings/Assignment%20Drop-In%20Session%20(Foreign%20Languages%20%26%20Cultural%20Awareness)%20-%20All%20Groups-20231020_140129-Meeting%20Recording.mp4?csf=1&amp;web=1&amp;e=xMLFQl&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2107" y="1114094"/>
            <a:ext cx="9144000" cy="5107577"/>
          </a:xfrm>
        </p:spPr>
        <p:txBody>
          <a:bodyPr>
            <a:normAutofit fontScale="70000" lnSpcReduction="20000"/>
          </a:bodyPr>
          <a:lstStyle/>
          <a:p>
            <a:pPr algn="ctr">
              <a:lnSpc>
                <a:spcPct val="150000"/>
              </a:lnSpc>
            </a:pPr>
            <a:r>
              <a:rPr lang="en-US" sz="3600" b="1" dirty="0" smtClean="0">
                <a:solidFill>
                  <a:schemeClr val="tx1"/>
                </a:solidFill>
                <a:latin typeface="Times New Roman" panose="02020603050405020304" pitchFamily="18" charset="0"/>
                <a:cs typeface="Times New Roman" panose="02020603050405020304" pitchFamily="18" charset="0"/>
              </a:rPr>
              <a:t>Module </a:t>
            </a:r>
            <a:r>
              <a:rPr lang="en-US" sz="3600" b="1" dirty="0">
                <a:solidFill>
                  <a:schemeClr val="tx1"/>
                </a:solidFill>
                <a:latin typeface="Times New Roman" panose="02020603050405020304" pitchFamily="18" charset="0"/>
                <a:cs typeface="Times New Roman" panose="02020603050405020304" pitchFamily="18" charset="0"/>
              </a:rPr>
              <a:t>title</a:t>
            </a:r>
            <a:r>
              <a:rPr lang="en-US" sz="3600" b="1" dirty="0" smtClean="0">
                <a:solidFill>
                  <a:schemeClr val="tx1"/>
                </a:solidFill>
                <a:latin typeface="Times New Roman" panose="02020603050405020304" pitchFamily="18" charset="0"/>
                <a:cs typeface="Times New Roman" panose="02020603050405020304" pitchFamily="18" charset="0"/>
              </a:rPr>
              <a:t>: Foreign </a:t>
            </a:r>
            <a:r>
              <a:rPr lang="en-US" sz="3600" b="1" dirty="0">
                <a:solidFill>
                  <a:schemeClr val="tx1"/>
                </a:solidFill>
                <a:latin typeface="Times New Roman" panose="02020603050405020304" pitchFamily="18" charset="0"/>
                <a:cs typeface="Times New Roman" panose="02020603050405020304" pitchFamily="18" charset="0"/>
              </a:rPr>
              <a:t>Languages and Cultural Awareness</a:t>
            </a:r>
            <a:endParaRPr lang="en-US" sz="3600" b="1" dirty="0" smtClean="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US" sz="3600" b="1" dirty="0" smtClean="0">
                <a:solidFill>
                  <a:schemeClr val="tx1"/>
                </a:solidFill>
                <a:latin typeface="Times New Roman" panose="02020603050405020304" pitchFamily="18" charset="0"/>
                <a:cs typeface="Times New Roman" panose="02020603050405020304" pitchFamily="18" charset="0"/>
              </a:rPr>
              <a:t>Module: BMIH5003</a:t>
            </a:r>
          </a:p>
          <a:p>
            <a:pPr algn="ctr">
              <a:lnSpc>
                <a:spcPct val="150000"/>
              </a:lnSpc>
            </a:pPr>
            <a:r>
              <a:rPr lang="en-US" sz="3600" b="1" dirty="0" smtClean="0">
                <a:solidFill>
                  <a:schemeClr val="tx1"/>
                </a:solidFill>
                <a:latin typeface="Times New Roman" panose="02020603050405020304" pitchFamily="18" charset="0"/>
                <a:cs typeface="Times New Roman" panose="02020603050405020304" pitchFamily="18" charset="0"/>
              </a:rPr>
              <a:t>  Student </a:t>
            </a:r>
            <a:r>
              <a:rPr lang="en-US" sz="3600" b="1" dirty="0" err="1" smtClean="0">
                <a:solidFill>
                  <a:schemeClr val="tx1"/>
                </a:solidFill>
                <a:latin typeface="Times New Roman" panose="02020603050405020304" pitchFamily="18" charset="0"/>
                <a:cs typeface="Times New Roman" panose="02020603050405020304" pitchFamily="18" charset="0"/>
              </a:rPr>
              <a:t>Name:Antonina</a:t>
            </a:r>
            <a:r>
              <a:rPr lang="en-US" sz="3600" b="1" dirty="0" smtClean="0">
                <a:solidFill>
                  <a:schemeClr val="tx1"/>
                </a:solidFill>
                <a:latin typeface="Times New Roman" panose="02020603050405020304" pitchFamily="18" charset="0"/>
                <a:cs typeface="Times New Roman" panose="02020603050405020304" pitchFamily="18" charset="0"/>
              </a:rPr>
              <a:t> </a:t>
            </a:r>
            <a:r>
              <a:rPr lang="en-US" sz="3600" b="1" dirty="0" err="1" smtClean="0">
                <a:solidFill>
                  <a:schemeClr val="tx1"/>
                </a:solidFill>
                <a:latin typeface="Times New Roman" panose="02020603050405020304" pitchFamily="18" charset="0"/>
                <a:cs typeface="Times New Roman" panose="02020603050405020304" pitchFamily="18" charset="0"/>
              </a:rPr>
              <a:t>Vasileva</a:t>
            </a:r>
            <a:r>
              <a:rPr lang="en-US" sz="3600" b="1" dirty="0" smtClean="0">
                <a:solidFill>
                  <a:schemeClr val="tx1"/>
                </a:solidFill>
                <a:latin typeface="Times New Roman" panose="02020603050405020304" pitchFamily="18" charset="0"/>
                <a:cs typeface="Times New Roman" panose="02020603050405020304" pitchFamily="18" charset="0"/>
              </a:rPr>
              <a:t> </a:t>
            </a:r>
            <a:r>
              <a:rPr lang="en-US" sz="3600" b="1" dirty="0" err="1" smtClean="0">
                <a:solidFill>
                  <a:schemeClr val="tx1"/>
                </a:solidFill>
                <a:latin typeface="Times New Roman" panose="02020603050405020304" pitchFamily="18" charset="0"/>
                <a:cs typeface="Times New Roman" panose="02020603050405020304" pitchFamily="18" charset="0"/>
              </a:rPr>
              <a:t>Danchova</a:t>
            </a:r>
            <a:endParaRPr lang="en-US" sz="3600" b="1" dirty="0" smtClean="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US" sz="3600" b="1" dirty="0" smtClean="0">
                <a:solidFill>
                  <a:schemeClr val="tx1"/>
                </a:solidFill>
                <a:latin typeface="Times New Roman" panose="02020603050405020304" pitchFamily="18" charset="0"/>
                <a:cs typeface="Times New Roman" panose="02020603050405020304" pitchFamily="18" charset="0"/>
              </a:rPr>
              <a:t>Student ID:2211877</a:t>
            </a:r>
          </a:p>
          <a:p>
            <a:pPr algn="ctr">
              <a:lnSpc>
                <a:spcPct val="150000"/>
              </a:lnSpc>
            </a:pPr>
            <a:r>
              <a:rPr lang="en-US" sz="3600" b="1" dirty="0" smtClean="0">
                <a:solidFill>
                  <a:schemeClr val="tx1"/>
                </a:solidFill>
                <a:latin typeface="Times New Roman" panose="02020603050405020304" pitchFamily="18" charset="0"/>
                <a:cs typeface="Times New Roman" panose="02020603050405020304" pitchFamily="18" charset="0"/>
              </a:rPr>
              <a:t>Lecture </a:t>
            </a:r>
            <a:r>
              <a:rPr lang="en-US" sz="3600" b="1" dirty="0" err="1" smtClean="0">
                <a:solidFill>
                  <a:schemeClr val="tx1"/>
                </a:solidFill>
                <a:latin typeface="Times New Roman" panose="02020603050405020304" pitchFamily="18" charset="0"/>
                <a:cs typeface="Times New Roman" panose="02020603050405020304" pitchFamily="18" charset="0"/>
              </a:rPr>
              <a:t>name:Giulia</a:t>
            </a:r>
            <a:r>
              <a:rPr lang="en-US" sz="3600" b="1" dirty="0" smtClean="0">
                <a:solidFill>
                  <a:schemeClr val="tx1"/>
                </a:solidFill>
                <a:latin typeface="Times New Roman" panose="02020603050405020304" pitchFamily="18" charset="0"/>
                <a:cs typeface="Times New Roman" panose="02020603050405020304" pitchFamily="18" charset="0"/>
              </a:rPr>
              <a:t> </a:t>
            </a:r>
            <a:r>
              <a:rPr lang="en-US" sz="3600" b="1" dirty="0" err="1" smtClean="0">
                <a:solidFill>
                  <a:schemeClr val="tx1"/>
                </a:solidFill>
                <a:latin typeface="Times New Roman" panose="02020603050405020304" pitchFamily="18" charset="0"/>
                <a:cs typeface="Times New Roman" panose="02020603050405020304" pitchFamily="18" charset="0"/>
              </a:rPr>
              <a:t>Chifari</a:t>
            </a:r>
            <a:endParaRPr lang="en-US" sz="3600" b="1" smtClean="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US" sz="3200" smtClean="0">
                <a:hlinkClick r:id="rId2"/>
              </a:rPr>
              <a:t>Assignment </a:t>
            </a:r>
            <a:r>
              <a:rPr lang="en-US" sz="3200" dirty="0">
                <a:hlinkClick r:id="rId2"/>
              </a:rPr>
              <a:t>Drop-In Session (Foreign Languages &amp; Cultural Awareness) - All Groups-20231020_140129-Meeting Recording.mp4</a:t>
            </a:r>
            <a:endParaRPr lang="en-US" sz="3600" b="1" dirty="0" smtClean="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bg-BG" sz="3200" dirty="0">
                <a:hlinkClick r:id="rId3"/>
              </a:rPr>
              <a:t>Запис-20231026_175651.</a:t>
            </a:r>
            <a:r>
              <a:rPr lang="en-GB" sz="3200" dirty="0" err="1">
                <a:hlinkClick r:id="rId3"/>
              </a:rPr>
              <a:t>webm</a:t>
            </a:r>
            <a:endParaRPr lang="en-IN" sz="36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2733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136469"/>
          </a:xfrm>
        </p:spPr>
        <p:txBody>
          <a:bodyPr>
            <a:normAutofit/>
          </a:bodyPr>
          <a:lstStyle/>
          <a:p>
            <a:pPr algn="ctr"/>
            <a:r>
              <a:rPr lang="en-US" b="1" dirty="0" smtClean="0">
                <a:latin typeface="Times New Roman" panose="02020603050405020304" pitchFamily="18" charset="0"/>
                <a:cs typeface="Times New Roman" panose="02020603050405020304" pitchFamily="18" charset="0"/>
              </a:rPr>
              <a:t>Table of content </a:t>
            </a:r>
            <a:endParaRPr lang="en-IN" b="1"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871298" y="965898"/>
            <a:ext cx="8596668"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r>
              <a:rPr kumimoji="0" lang="en-US" altLang="en-US" sz="2400" b="0" i="0" u="none" strike="noStrike" cap="none" normalizeH="0" baseline="0" dirty="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Introduction</a:t>
            </a:r>
            <a:endParaRPr kumimoji="0" lang="en-US" altLang="en-US" sz="20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r>
              <a:rPr kumimoji="0" lang="en-US" altLang="en-US" sz="2400" b="0" i="0" u="none" strike="noStrike" cap="none" normalizeH="0" baseline="0" dirty="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Advantages of multilingualism</a:t>
            </a:r>
            <a:endParaRPr kumimoji="0" lang="en-US" altLang="en-US" sz="20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r>
              <a:rPr kumimoji="0" lang="en-US" altLang="en-US" sz="2400" b="0" i="0" u="none" strike="noStrike" cap="none" normalizeH="0" baseline="0" dirty="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Significance of language understanding skills for hotel workers</a:t>
            </a:r>
            <a:endParaRPr kumimoji="0" lang="en-US" altLang="en-US" sz="20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r>
              <a:rPr kumimoji="0" lang="en-US" altLang="en-US" sz="2400" b="0" i="0" u="none" strike="noStrike" cap="none" normalizeH="0" baseline="0" dirty="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Various facts related to the Spanish language and related to the hotel industry</a:t>
            </a:r>
            <a:endParaRPr kumimoji="0" lang="en-US" altLang="en-US" sz="20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r>
              <a:rPr kumimoji="0" lang="en-US" altLang="en-US" sz="2400" b="0" i="0" u="none" strike="noStrike" cap="none" normalizeH="0" baseline="0" dirty="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Conclusion</a:t>
            </a:r>
          </a:p>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r>
              <a:rPr kumimoji="0" lang="en-US" altLang="en-US" sz="2400" b="0" i="0" u="none" strike="noStrike" cap="none" normalizeH="0" baseline="0" dirty="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Reference list</a:t>
            </a:r>
            <a:r>
              <a:rPr kumimoji="0" lang="en-US" altLang="en-US" sz="2000" b="0" i="0" u="none" strike="noStrike" cap="none" normalizeH="0" baseline="0" dirty="0" smtClean="0">
                <a:ln>
                  <a:noFill/>
                </a:ln>
                <a:solidFill>
                  <a:schemeClr val="tx1"/>
                </a:solidFill>
                <a:effectLst/>
              </a:rPr>
              <a:t> </a:t>
            </a:r>
            <a:endParaRPr kumimoji="0" lang="en-US" altLang="en-US" sz="3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9082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078173"/>
          </a:xfrm>
        </p:spPr>
        <p:txBody>
          <a:bodyPr/>
          <a:lstStyle/>
          <a:p>
            <a:pPr algn="ctr"/>
            <a:r>
              <a:rPr lang="en-US" b="1" dirty="0" smtClean="0">
                <a:latin typeface="Times New Roman" panose="02020603050405020304" pitchFamily="18" charset="0"/>
                <a:cs typeface="Times New Roman" panose="02020603050405020304" pitchFamily="18" charset="0"/>
              </a:rPr>
              <a:t>Introduction</a:t>
            </a:r>
            <a:r>
              <a:rPr lang="en-US" dirty="0" smtClean="0"/>
              <a:t> </a:t>
            </a:r>
            <a:endParaRPr lang="en-IN" dirty="0"/>
          </a:p>
        </p:txBody>
      </p:sp>
      <p:sp>
        <p:nvSpPr>
          <p:cNvPr id="3" name="Content Placeholder 2"/>
          <p:cNvSpPr>
            <a:spLocks noGrp="1"/>
          </p:cNvSpPr>
          <p:nvPr>
            <p:ph idx="1"/>
          </p:nvPr>
        </p:nvSpPr>
        <p:spPr>
          <a:xfrm>
            <a:off x="0" y="1364777"/>
            <a:ext cx="5773003" cy="5636524"/>
          </a:xfrm>
        </p:spPr>
        <p:txBody>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The given assignment aims to focus on the topic of foreign languages and cultural </a:t>
            </a:r>
            <a:r>
              <a:rPr lang="en-IN" dirty="0" smtClean="0">
                <a:solidFill>
                  <a:schemeClr val="tx1"/>
                </a:solidFill>
                <a:latin typeface="Times New Roman" panose="02020603050405020304" pitchFamily="18" charset="0"/>
                <a:cs typeface="Times New Roman" panose="02020603050405020304" pitchFamily="18" charset="0"/>
              </a:rPr>
              <a:t>awareness</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There will be a brief discussion on the topic of multilingualism which will discuss its benefits as well as </a:t>
            </a:r>
            <a:r>
              <a:rPr lang="en-IN" dirty="0" smtClean="0">
                <a:solidFill>
                  <a:schemeClr val="tx1"/>
                </a:solidFill>
                <a:latin typeface="Times New Roman" panose="02020603050405020304" pitchFamily="18" charset="0"/>
                <a:cs typeface="Times New Roman" panose="02020603050405020304" pitchFamily="18" charset="0"/>
              </a:rPr>
              <a:t>importance</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it will discuss the importance of understanding language skills that will discuss importance related to </a:t>
            </a:r>
            <a:r>
              <a:rPr lang="en-IN" dirty="0" smtClean="0">
                <a:solidFill>
                  <a:schemeClr val="tx1"/>
                </a:solidFill>
                <a:latin typeface="Times New Roman" panose="02020603050405020304" pitchFamily="18" charset="0"/>
                <a:cs typeface="Times New Roman" panose="02020603050405020304" pitchFamily="18" charset="0"/>
              </a:rPr>
              <a:t>Diversity Hotel and Spa workers </a:t>
            </a:r>
            <a:r>
              <a:rPr lang="en-IN" dirty="0">
                <a:solidFill>
                  <a:schemeClr val="tx1"/>
                </a:solidFill>
                <a:latin typeface="Times New Roman" panose="02020603050405020304" pitchFamily="18" charset="0"/>
                <a:cs typeface="Times New Roman" panose="02020603050405020304" pitchFamily="18" charset="0"/>
              </a:rPr>
              <a:t>as well as the hotel </a:t>
            </a:r>
            <a:r>
              <a:rPr lang="en-IN" dirty="0" smtClean="0">
                <a:solidFill>
                  <a:schemeClr val="tx1"/>
                </a:solidFill>
                <a:latin typeface="Times New Roman" panose="02020603050405020304" pitchFamily="18" charset="0"/>
                <a:cs typeface="Times New Roman" panose="02020603050405020304" pitchFamily="18" charset="0"/>
              </a:rPr>
              <a:t>industry</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It will also discuss essential facts about the Spanish language and its importance related to the hotel industry. </a:t>
            </a:r>
          </a:p>
          <a:p>
            <a:pPr algn="just">
              <a:lnSpc>
                <a:spcPct val="150000"/>
              </a:lnSpc>
            </a:pP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537278" y="1951630"/>
            <a:ext cx="5654722" cy="3098042"/>
          </a:xfrm>
          <a:prstGeom prst="rect">
            <a:avLst/>
          </a:prstGeom>
        </p:spPr>
      </p:pic>
    </p:spTree>
    <p:extLst>
      <p:ext uri="{BB962C8B-B14F-4D97-AF65-F5344CB8AC3E}">
        <p14:creationId xmlns:p14="http://schemas.microsoft.com/office/powerpoint/2010/main" val="1167359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023582"/>
          </a:xfrm>
        </p:spPr>
        <p:txBody>
          <a:bodyPr>
            <a:normAutofit fontScale="90000"/>
          </a:bodyPr>
          <a:lstStyle/>
          <a:p>
            <a:pPr algn="ctr"/>
            <a:r>
              <a:rPr lang="en-IN" b="1" dirty="0">
                <a:latin typeface="Times New Roman" panose="02020603050405020304" pitchFamily="18" charset="0"/>
                <a:cs typeface="Times New Roman" panose="02020603050405020304" pitchFamily="18" charset="0"/>
              </a:rPr>
              <a:t>Advantages of </a:t>
            </a:r>
            <a:r>
              <a:rPr lang="en-IN" b="1" dirty="0" smtClean="0">
                <a:latin typeface="Times New Roman" panose="02020603050405020304" pitchFamily="18" charset="0"/>
                <a:cs typeface="Times New Roman" panose="02020603050405020304" pitchFamily="18" charset="0"/>
              </a:rPr>
              <a:t>Multilingualism</a:t>
            </a:r>
            <a:r>
              <a:rPr lang="en-IN" b="1" dirty="0">
                <a:latin typeface="Times New Roman" panose="02020603050405020304" pitchFamily="18" charset="0"/>
                <a:cs typeface="Times New Roman" panose="02020603050405020304" pitchFamily="18" charset="0"/>
              </a:rPr>
              <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887104"/>
            <a:ext cx="6332561" cy="5970895"/>
          </a:xfrm>
        </p:spPr>
        <p:txBody>
          <a:bodyPr>
            <a:normAutofit/>
          </a:bodyPr>
          <a:lstStyle/>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Multilingualism </a:t>
            </a:r>
            <a:r>
              <a:rPr lang="en-IN" sz="1600" dirty="0" smtClean="0">
                <a:solidFill>
                  <a:schemeClr val="tx1"/>
                </a:solidFill>
                <a:latin typeface="Times New Roman" panose="02020603050405020304" pitchFamily="18" charset="0"/>
                <a:cs typeface="Times New Roman" panose="02020603050405020304" pitchFamily="18" charset="0"/>
              </a:rPr>
              <a:t>means </a:t>
            </a:r>
            <a:r>
              <a:rPr lang="en-IN" sz="1600" dirty="0">
                <a:solidFill>
                  <a:schemeClr val="tx1"/>
                </a:solidFill>
                <a:latin typeface="Times New Roman" panose="02020603050405020304" pitchFamily="18" charset="0"/>
                <a:cs typeface="Times New Roman" panose="02020603050405020304" pitchFamily="18" charset="0"/>
              </a:rPr>
              <a:t>the capability of institutions, groups, societies and persons to commit on a daily basis to more than one language in their everyday </a:t>
            </a:r>
            <a:r>
              <a:rPr lang="en-IN" sz="1600" dirty="0" smtClean="0">
                <a:solidFill>
                  <a:schemeClr val="tx1"/>
                </a:solidFill>
                <a:latin typeface="Times New Roman" panose="02020603050405020304" pitchFamily="18" charset="0"/>
                <a:cs typeface="Times New Roman" panose="02020603050405020304" pitchFamily="18" charset="0"/>
              </a:rPr>
              <a:t>lives</a:t>
            </a:r>
          </a:p>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One of the core benefits that </a:t>
            </a:r>
            <a:r>
              <a:rPr lang="en-IN" sz="1600" dirty="0" smtClean="0">
                <a:solidFill>
                  <a:schemeClr val="tx1"/>
                </a:solidFill>
                <a:latin typeface="Times New Roman" panose="02020603050405020304" pitchFamily="18" charset="0"/>
                <a:cs typeface="Times New Roman" panose="02020603050405020304" pitchFamily="18" charset="0"/>
              </a:rPr>
              <a:t>is </a:t>
            </a:r>
            <a:r>
              <a:rPr lang="en-IN" sz="1600" dirty="0">
                <a:solidFill>
                  <a:schemeClr val="tx1"/>
                </a:solidFill>
                <a:latin typeface="Times New Roman" panose="02020603050405020304" pitchFamily="18" charset="0"/>
                <a:cs typeface="Times New Roman" panose="02020603050405020304" pitchFamily="18" charset="0"/>
              </a:rPr>
              <a:t>multilingual people can juggle languages and are</a:t>
            </a:r>
            <a:r>
              <a:rPr lang="en-IN" sz="1600" b="1" dirty="0">
                <a:solidFill>
                  <a:schemeClr val="tx1"/>
                </a:solidFill>
                <a:latin typeface="Times New Roman" panose="02020603050405020304" pitchFamily="18" charset="0"/>
                <a:cs typeface="Times New Roman" panose="02020603050405020304" pitchFamily="18" charset="0"/>
              </a:rPr>
              <a:t> more proficient at multitasking </a:t>
            </a:r>
            <a:r>
              <a:rPr lang="en-IN" sz="1600" dirty="0">
                <a:solidFill>
                  <a:schemeClr val="tx1"/>
                </a:solidFill>
                <a:latin typeface="Times New Roman" panose="02020603050405020304" pitchFamily="18" charset="0"/>
                <a:cs typeface="Times New Roman" panose="02020603050405020304" pitchFamily="18" charset="0"/>
              </a:rPr>
              <a:t>(Christiansen </a:t>
            </a:r>
            <a:r>
              <a:rPr lang="en-IN" sz="1600" i="1" dirty="0">
                <a:solidFill>
                  <a:schemeClr val="tx1"/>
                </a:solidFill>
                <a:latin typeface="Times New Roman" panose="02020603050405020304" pitchFamily="18" charset="0"/>
                <a:cs typeface="Times New Roman" panose="02020603050405020304" pitchFamily="18" charset="0"/>
              </a:rPr>
              <a:t>et al</a:t>
            </a:r>
            <a:r>
              <a:rPr lang="en-IN" sz="1600" dirty="0">
                <a:solidFill>
                  <a:schemeClr val="tx1"/>
                </a:solidFill>
                <a:latin typeface="Times New Roman" panose="02020603050405020304" pitchFamily="18" charset="0"/>
                <a:cs typeface="Times New Roman" panose="02020603050405020304" pitchFamily="18" charset="0"/>
              </a:rPr>
              <a:t>., 2020).</a:t>
            </a:r>
            <a:endParaRPr lang="en-IN" sz="16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Another </a:t>
            </a:r>
            <a:r>
              <a:rPr lang="en-IN" sz="1600" dirty="0" smtClean="0">
                <a:solidFill>
                  <a:schemeClr val="tx1"/>
                </a:solidFill>
                <a:latin typeface="Times New Roman" panose="02020603050405020304" pitchFamily="18" charset="0"/>
                <a:cs typeface="Times New Roman" panose="02020603050405020304" pitchFamily="18" charset="0"/>
              </a:rPr>
              <a:t>benefit for </a:t>
            </a:r>
            <a:r>
              <a:rPr lang="en-IN" sz="1600" dirty="0">
                <a:solidFill>
                  <a:schemeClr val="tx1"/>
                </a:solidFill>
                <a:latin typeface="Times New Roman" panose="02020603050405020304" pitchFamily="18" charset="0"/>
                <a:cs typeface="Times New Roman" panose="02020603050405020304" pitchFamily="18" charset="0"/>
              </a:rPr>
              <a:t>Diversity Hotel and Spa </a:t>
            </a:r>
            <a:r>
              <a:rPr lang="en-IN" sz="1600" dirty="0" smtClean="0">
                <a:solidFill>
                  <a:schemeClr val="tx1"/>
                </a:solidFill>
                <a:latin typeface="Times New Roman" panose="02020603050405020304" pitchFamily="18" charset="0"/>
                <a:cs typeface="Times New Roman" panose="02020603050405020304" pitchFamily="18" charset="0"/>
              </a:rPr>
              <a:t>can be </a:t>
            </a:r>
            <a:r>
              <a:rPr lang="en-IN" sz="1600" dirty="0">
                <a:solidFill>
                  <a:schemeClr val="tx1"/>
                </a:solidFill>
                <a:latin typeface="Times New Roman" panose="02020603050405020304" pitchFamily="18" charset="0"/>
                <a:cs typeface="Times New Roman" panose="02020603050405020304" pitchFamily="18" charset="0"/>
              </a:rPr>
              <a:t>an </a:t>
            </a:r>
            <a:r>
              <a:rPr lang="en-IN" sz="1600" b="1" dirty="0">
                <a:solidFill>
                  <a:schemeClr val="tx1"/>
                </a:solidFill>
                <a:latin typeface="Times New Roman" panose="02020603050405020304" pitchFamily="18" charset="0"/>
                <a:cs typeface="Times New Roman" panose="02020603050405020304" pitchFamily="18" charset="0"/>
              </a:rPr>
              <a:t>enhancement of communication aptitudes </a:t>
            </a:r>
            <a:r>
              <a:rPr lang="en-IN" sz="1600" dirty="0">
                <a:solidFill>
                  <a:schemeClr val="tx1"/>
                </a:solidFill>
                <a:latin typeface="Times New Roman" panose="02020603050405020304" pitchFamily="18" charset="0"/>
                <a:cs typeface="Times New Roman" panose="02020603050405020304" pitchFamily="18" charset="0"/>
              </a:rPr>
              <a:t>as multilingualism brings upgraded perceptiveness towards cultural </a:t>
            </a:r>
            <a:r>
              <a:rPr lang="en-IN" sz="1600" dirty="0" smtClean="0">
                <a:solidFill>
                  <a:schemeClr val="tx1"/>
                </a:solidFill>
                <a:latin typeface="Times New Roman" panose="02020603050405020304" pitchFamily="18" charset="0"/>
                <a:cs typeface="Times New Roman" panose="02020603050405020304" pitchFamily="18" charset="0"/>
              </a:rPr>
              <a:t>understanding</a:t>
            </a:r>
          </a:p>
          <a:p>
            <a:pPr algn="just">
              <a:lnSpc>
                <a:spcPct val="150000"/>
              </a:lnSpc>
            </a:pPr>
            <a:r>
              <a:rPr lang="en-IN" sz="1600" dirty="0" smtClean="0">
                <a:solidFill>
                  <a:schemeClr val="tx1"/>
                </a:solidFill>
                <a:latin typeface="Times New Roman" panose="02020603050405020304" pitchFamily="18" charset="0"/>
                <a:cs typeface="Times New Roman" panose="02020603050405020304" pitchFamily="18" charset="0"/>
              </a:rPr>
              <a:t>Multilingual </a:t>
            </a:r>
            <a:r>
              <a:rPr lang="en-IN" sz="1600" dirty="0">
                <a:solidFill>
                  <a:schemeClr val="tx1"/>
                </a:solidFill>
                <a:latin typeface="Times New Roman" panose="02020603050405020304" pitchFamily="18" charset="0"/>
                <a:cs typeface="Times New Roman" panose="02020603050405020304" pitchFamily="18" charset="0"/>
              </a:rPr>
              <a:t>individuals are better capable of determining decisions (Maheshkar and Sharma, 2018). </a:t>
            </a:r>
            <a:endParaRPr lang="en-IN" sz="16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Other benefits of multilingualism can be seen as the advancement of networking skills, the enhancement of capability to multitask and others. </a:t>
            </a:r>
          </a:p>
          <a:p>
            <a:endParaRPr lang="en-IN" dirty="0" smtClean="0">
              <a:solidFill>
                <a:schemeClr val="tx1"/>
              </a:solidFill>
            </a:endParaRPr>
          </a:p>
          <a:p>
            <a:endParaRPr lang="en-IN" dirty="0">
              <a:solidFill>
                <a:schemeClr val="tx1"/>
              </a:solidFill>
            </a:endParaRPr>
          </a:p>
        </p:txBody>
      </p:sp>
      <p:pic>
        <p:nvPicPr>
          <p:cNvPr id="5" name="Picture 4"/>
          <p:cNvPicPr>
            <a:picLocks noChangeAspect="1"/>
          </p:cNvPicPr>
          <p:nvPr/>
        </p:nvPicPr>
        <p:blipFill>
          <a:blip r:embed="rId3"/>
          <a:stretch>
            <a:fillRect/>
          </a:stretch>
        </p:blipFill>
        <p:spPr>
          <a:xfrm>
            <a:off x="6778140" y="1668996"/>
            <a:ext cx="4991724" cy="4407109"/>
          </a:xfrm>
          <a:prstGeom prst="rect">
            <a:avLst/>
          </a:prstGeom>
        </p:spPr>
      </p:pic>
    </p:spTree>
    <p:extLst>
      <p:ext uri="{BB962C8B-B14F-4D97-AF65-F5344CB8AC3E}">
        <p14:creationId xmlns:p14="http://schemas.microsoft.com/office/powerpoint/2010/main" val="56169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296537"/>
          </a:xfrm>
        </p:spPr>
        <p:txBody>
          <a:bodyPr>
            <a:noAutofit/>
          </a:bodyPr>
          <a:lstStyle/>
          <a:p>
            <a:pPr algn="ctr"/>
            <a:r>
              <a:rPr lang="en-IN" b="1" dirty="0">
                <a:latin typeface="Times New Roman" panose="02020603050405020304" pitchFamily="18" charset="0"/>
                <a:cs typeface="Times New Roman" panose="02020603050405020304" pitchFamily="18" charset="0"/>
              </a:rPr>
              <a:t>Significance of language understanding skills for hotel workers</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1514901"/>
            <a:ext cx="5868537" cy="5732060"/>
          </a:xfrm>
        </p:spPr>
        <p:txBody>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Enhancing language understanding aptitudes is very important in the hotel industry as well as in hotel </a:t>
            </a:r>
            <a:r>
              <a:rPr lang="en-IN" dirty="0" smtClean="0">
                <a:solidFill>
                  <a:schemeClr val="tx1"/>
                </a:solidFill>
                <a:latin typeface="Times New Roman" panose="02020603050405020304" pitchFamily="18" charset="0"/>
                <a:cs typeface="Times New Roman" panose="02020603050405020304" pitchFamily="18" charset="0"/>
              </a:rPr>
              <a:t>workers</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It can </a:t>
            </a:r>
            <a:r>
              <a:rPr lang="en-IN" dirty="0">
                <a:solidFill>
                  <a:schemeClr val="tx1"/>
                </a:solidFill>
                <a:latin typeface="Times New Roman" panose="02020603050405020304" pitchFamily="18" charset="0"/>
                <a:cs typeface="Times New Roman" panose="02020603050405020304" pitchFamily="18" charset="0"/>
              </a:rPr>
              <a:t>provide personalised services, create a positive experience and lead to higher customer satisfaction (Abramson and Moran, 2018</a:t>
            </a:r>
            <a:r>
              <a:rPr lang="en-IN"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The skills also help Diversity Hotel and Spa </a:t>
            </a:r>
            <a:r>
              <a:rPr lang="en-IN" dirty="0" smtClean="0">
                <a:solidFill>
                  <a:schemeClr val="tx1"/>
                </a:solidFill>
                <a:latin typeface="Times New Roman" panose="02020603050405020304" pitchFamily="18" charset="0"/>
                <a:cs typeface="Times New Roman" panose="02020603050405020304" pitchFamily="18" charset="0"/>
              </a:rPr>
              <a:t>workers </a:t>
            </a:r>
            <a:r>
              <a:rPr lang="en-IN" dirty="0">
                <a:solidFill>
                  <a:schemeClr val="tx1"/>
                </a:solidFill>
                <a:latin typeface="Times New Roman" panose="02020603050405020304" pitchFamily="18" charset="0"/>
                <a:cs typeface="Times New Roman" panose="02020603050405020304" pitchFamily="18" charset="0"/>
              </a:rPr>
              <a:t>with cultural sensitivity as it help to guide language obstacles and cultural </a:t>
            </a:r>
            <a:r>
              <a:rPr lang="en-IN" dirty="0" smtClean="0">
                <a:solidFill>
                  <a:schemeClr val="tx1"/>
                </a:solidFill>
                <a:latin typeface="Times New Roman" panose="02020603050405020304" pitchFamily="18" charset="0"/>
                <a:cs typeface="Times New Roman" panose="02020603050405020304" pitchFamily="18" charset="0"/>
              </a:rPr>
              <a:t>dissimilarities</a:t>
            </a:r>
            <a:r>
              <a:rPr lang="en-IN" dirty="0">
                <a:solidFill>
                  <a:schemeClr val="tx1"/>
                </a:solidFill>
                <a:latin typeface="Times New Roman" panose="02020603050405020304" pitchFamily="18" charset="0"/>
                <a:cs typeface="Times New Roman" panose="02020603050405020304" pitchFamily="18" charset="0"/>
              </a:rPr>
              <a:t> </a:t>
            </a:r>
            <a:r>
              <a:rPr lang="en-IN" dirty="0" smtClean="0">
                <a:solidFill>
                  <a:schemeClr val="tx1"/>
                </a:solidFill>
                <a:latin typeface="Times New Roman" panose="02020603050405020304" pitchFamily="18" charset="0"/>
                <a:cs typeface="Times New Roman" panose="02020603050405020304" pitchFamily="18" charset="0"/>
              </a:rPr>
              <a:t>and other (Deresky</a:t>
            </a:r>
            <a:r>
              <a:rPr lang="en-IN" dirty="0">
                <a:solidFill>
                  <a:schemeClr val="tx1"/>
                </a:solidFill>
                <a:latin typeface="Times New Roman" panose="02020603050405020304" pitchFamily="18" charset="0"/>
                <a:cs typeface="Times New Roman" panose="02020603050405020304" pitchFamily="18" charset="0"/>
              </a:rPr>
              <a:t>, 2017).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Other significance can be seen in brand image, emergency situations and many others. </a:t>
            </a:r>
          </a:p>
          <a:p>
            <a:endParaRPr lang="en-IN" dirty="0" smtClean="0">
              <a:solidFill>
                <a:schemeClr val="tx1"/>
              </a:solidFill>
            </a:endParaRPr>
          </a:p>
          <a:p>
            <a:endParaRPr lang="en-IN" dirty="0" smtClean="0">
              <a:solidFill>
                <a:schemeClr val="tx1"/>
              </a:solidFill>
            </a:endParaRPr>
          </a:p>
          <a:p>
            <a:endParaRPr lang="en-IN" dirty="0">
              <a:solidFill>
                <a:schemeClr val="tx1"/>
              </a:solidFill>
            </a:endParaRPr>
          </a:p>
        </p:txBody>
      </p:sp>
      <p:pic>
        <p:nvPicPr>
          <p:cNvPr id="4" name="Picture 3"/>
          <p:cNvPicPr>
            <a:picLocks noChangeAspect="1"/>
          </p:cNvPicPr>
          <p:nvPr/>
        </p:nvPicPr>
        <p:blipFill>
          <a:blip r:embed="rId3"/>
          <a:stretch>
            <a:fillRect/>
          </a:stretch>
        </p:blipFill>
        <p:spPr>
          <a:xfrm>
            <a:off x="6820542" y="1796716"/>
            <a:ext cx="5165918" cy="3650582"/>
          </a:xfrm>
          <a:prstGeom prst="rect">
            <a:avLst/>
          </a:prstGeom>
        </p:spPr>
      </p:pic>
    </p:spTree>
    <p:extLst>
      <p:ext uri="{BB962C8B-B14F-4D97-AF65-F5344CB8AC3E}">
        <p14:creationId xmlns:p14="http://schemas.microsoft.com/office/powerpoint/2010/main" val="265656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16182"/>
          </a:xfrm>
        </p:spPr>
        <p:txBody>
          <a:bodyPr>
            <a:noAutofit/>
          </a:bodyPr>
          <a:lstStyle/>
          <a:p>
            <a:pPr algn="ctr"/>
            <a:r>
              <a:rPr lang="en-IN" b="1" dirty="0">
                <a:latin typeface="Times New Roman" panose="02020603050405020304" pitchFamily="18" charset="0"/>
                <a:cs typeface="Times New Roman" panose="02020603050405020304" pitchFamily="18" charset="0"/>
              </a:rPr>
              <a:t>Various facts related to the Spanish language and related to the hotel industry</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837" y="1446662"/>
            <a:ext cx="6262668" cy="5308980"/>
          </a:xfrm>
        </p:spPr>
        <p:txBody>
          <a:bodyPr>
            <a:normAutofit fontScale="92500" lnSpcReduction="20000"/>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More than 400 million individuals speak the Spanish language and only fall in second place behind Chinese (Hampden-Turner and Trompenaars, 2020</a:t>
            </a:r>
            <a:r>
              <a:rPr lang="en-IN"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a:t>
            </a:r>
            <a:r>
              <a:rPr lang="en-IN" dirty="0" smtClean="0">
                <a:solidFill>
                  <a:schemeClr val="tx1"/>
                </a:solidFill>
                <a:latin typeface="Times New Roman" panose="02020603050405020304" pitchFamily="18" charset="0"/>
                <a:cs typeface="Times New Roman" panose="02020603050405020304" pitchFamily="18" charset="0"/>
              </a:rPr>
              <a:t>he </a:t>
            </a:r>
            <a:r>
              <a:rPr lang="en-IN" dirty="0">
                <a:solidFill>
                  <a:schemeClr val="tx1"/>
                </a:solidFill>
                <a:latin typeface="Times New Roman" panose="02020603050405020304" pitchFamily="18" charset="0"/>
                <a:cs typeface="Times New Roman" panose="02020603050405020304" pitchFamily="18" charset="0"/>
              </a:rPr>
              <a:t>nation is worldwide famous for its tourism which has influenced </a:t>
            </a:r>
            <a:r>
              <a:rPr lang="en-IN" dirty="0" smtClean="0">
                <a:solidFill>
                  <a:schemeClr val="tx1"/>
                </a:solidFill>
                <a:latin typeface="Times New Roman" panose="02020603050405020304" pitchFamily="18" charset="0"/>
                <a:cs typeface="Times New Roman" panose="02020603050405020304" pitchFamily="18" charset="0"/>
              </a:rPr>
              <a:t>visitors</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Mexico </a:t>
            </a:r>
            <a:r>
              <a:rPr lang="en-IN" dirty="0">
                <a:solidFill>
                  <a:schemeClr val="tx1"/>
                </a:solidFill>
                <a:latin typeface="Times New Roman" panose="02020603050405020304" pitchFamily="18" charset="0"/>
                <a:cs typeface="Times New Roman" panose="02020603050405020304" pitchFamily="18" charset="0"/>
              </a:rPr>
              <a:t>has the world’s biggest residents of more than 110 million Spanish </a:t>
            </a:r>
            <a:r>
              <a:rPr lang="en-IN" dirty="0" smtClean="0">
                <a:solidFill>
                  <a:schemeClr val="tx1"/>
                </a:solidFill>
                <a:latin typeface="Times New Roman" panose="02020603050405020304" pitchFamily="18" charset="0"/>
                <a:cs typeface="Times New Roman" panose="02020603050405020304" pitchFamily="18" charset="0"/>
              </a:rPr>
              <a:t>speakers</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there are many regional combinations of Spanish as it developed out of Latin and extended from the Iberian Peninsula to Latin America (Nedelko and Brzozowski, 2020</a:t>
            </a:r>
            <a:r>
              <a:rPr lang="en-IN"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a:t>
            </a:r>
            <a:r>
              <a:rPr lang="en-IN" dirty="0" smtClean="0">
                <a:solidFill>
                  <a:schemeClr val="tx1"/>
                </a:solidFill>
                <a:latin typeface="Times New Roman" panose="02020603050405020304" pitchFamily="18" charset="0"/>
                <a:cs typeface="Times New Roman" panose="02020603050405020304" pitchFamily="18" charset="0"/>
              </a:rPr>
              <a:t>he </a:t>
            </a:r>
            <a:r>
              <a:rPr lang="en-IN" dirty="0">
                <a:solidFill>
                  <a:schemeClr val="tx1"/>
                </a:solidFill>
                <a:latin typeface="Times New Roman" panose="02020603050405020304" pitchFamily="18" charset="0"/>
                <a:cs typeface="Times New Roman" panose="02020603050405020304" pitchFamily="18" charset="0"/>
              </a:rPr>
              <a:t>Spanish language is the third most used language on the </a:t>
            </a:r>
            <a:r>
              <a:rPr lang="en-IN" dirty="0" smtClean="0">
                <a:solidFill>
                  <a:schemeClr val="tx1"/>
                </a:solidFill>
                <a:latin typeface="Times New Roman" panose="02020603050405020304" pitchFamily="18" charset="0"/>
                <a:cs typeface="Times New Roman" panose="02020603050405020304" pitchFamily="18" charset="0"/>
              </a:rPr>
              <a:t>internet and </a:t>
            </a:r>
            <a:r>
              <a:rPr lang="en-IN" dirty="0">
                <a:solidFill>
                  <a:schemeClr val="tx1"/>
                </a:solidFill>
                <a:latin typeface="Times New Roman" panose="02020603050405020304" pitchFamily="18" charset="0"/>
                <a:cs typeface="Times New Roman" panose="02020603050405020304" pitchFamily="18" charset="0"/>
              </a:rPr>
              <a:t>Diversity Hotel and </a:t>
            </a:r>
            <a:r>
              <a:rPr lang="en-IN" dirty="0" smtClean="0">
                <a:solidFill>
                  <a:schemeClr val="tx1"/>
                </a:solidFill>
                <a:latin typeface="Times New Roman" panose="02020603050405020304" pitchFamily="18" charset="0"/>
                <a:cs typeface="Times New Roman" panose="02020603050405020304" pitchFamily="18" charset="0"/>
              </a:rPr>
              <a:t>Spa have chosen to established its business in Spain</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042484" y="1992530"/>
            <a:ext cx="5149516" cy="3076023"/>
          </a:xfrm>
          <a:prstGeom prst="rect">
            <a:avLst/>
          </a:prstGeom>
        </p:spPr>
      </p:pic>
    </p:spTree>
    <p:extLst>
      <p:ext uri="{BB962C8B-B14F-4D97-AF65-F5344CB8AC3E}">
        <p14:creationId xmlns:p14="http://schemas.microsoft.com/office/powerpoint/2010/main" val="1466558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071154"/>
          </a:xfrm>
        </p:spPr>
        <p:txBody>
          <a:bodyPr>
            <a:normAutofit fontScale="90000"/>
          </a:bodyPr>
          <a:lstStyle/>
          <a:p>
            <a:pPr algn="ctr"/>
            <a:r>
              <a:rPr lang="en-IN" b="1" dirty="0">
                <a:latin typeface="Times New Roman" panose="02020603050405020304" pitchFamily="18" charset="0"/>
                <a:cs typeface="Times New Roman" panose="02020603050405020304" pitchFamily="18" charset="0"/>
              </a:rPr>
              <a:t>Conclusion</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1071154"/>
            <a:ext cx="4728754" cy="5394960"/>
          </a:xfrm>
        </p:spPr>
        <p:txBody>
          <a:bodyPr>
            <a:normAutofit/>
          </a:bodyPr>
          <a:lstStyle/>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Many </a:t>
            </a:r>
            <a:r>
              <a:rPr lang="en-IN" dirty="0">
                <a:solidFill>
                  <a:schemeClr val="tx1"/>
                </a:solidFill>
                <a:latin typeface="Times New Roman" panose="02020603050405020304" pitchFamily="18" charset="0"/>
                <a:cs typeface="Times New Roman" panose="02020603050405020304" pitchFamily="18" charset="0"/>
              </a:rPr>
              <a:t>of the essential topics regarding foreign languages and cultural </a:t>
            </a:r>
            <a:r>
              <a:rPr lang="en-IN" dirty="0" smtClean="0">
                <a:solidFill>
                  <a:schemeClr val="tx1"/>
                </a:solidFill>
                <a:latin typeface="Times New Roman" panose="02020603050405020304" pitchFamily="18" charset="0"/>
                <a:cs typeface="Times New Roman" panose="02020603050405020304" pitchFamily="18" charset="0"/>
              </a:rPr>
              <a:t>awareness have been discussed</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Spanish has been chosen as the foreign </a:t>
            </a:r>
            <a:r>
              <a:rPr lang="en-IN" dirty="0" smtClean="0">
                <a:solidFill>
                  <a:schemeClr val="tx1"/>
                </a:solidFill>
                <a:latin typeface="Times New Roman" panose="02020603050405020304" pitchFamily="18" charset="0"/>
                <a:cs typeface="Times New Roman" panose="02020603050405020304" pitchFamily="18" charset="0"/>
              </a:rPr>
              <a:t>language</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It has </a:t>
            </a:r>
            <a:r>
              <a:rPr lang="en-IN" dirty="0" smtClean="0">
                <a:solidFill>
                  <a:schemeClr val="tx1"/>
                </a:solidFill>
                <a:latin typeface="Times New Roman" panose="02020603050405020304" pitchFamily="18" charset="0"/>
                <a:cs typeface="Times New Roman" panose="02020603050405020304" pitchFamily="18" charset="0"/>
              </a:rPr>
              <a:t>discussed advantages </a:t>
            </a:r>
            <a:r>
              <a:rPr lang="en-IN" dirty="0">
                <a:solidFill>
                  <a:schemeClr val="tx1"/>
                </a:solidFill>
                <a:latin typeface="Times New Roman" panose="02020603050405020304" pitchFamily="18" charset="0"/>
                <a:cs typeface="Times New Roman" panose="02020603050405020304" pitchFamily="18" charset="0"/>
              </a:rPr>
              <a:t>of multilingualism </a:t>
            </a:r>
            <a:r>
              <a:rPr lang="en-IN" dirty="0" smtClean="0">
                <a:solidFill>
                  <a:schemeClr val="tx1"/>
                </a:solidFill>
                <a:latin typeface="Times New Roman" panose="02020603050405020304" pitchFamily="18" charset="0"/>
                <a:cs typeface="Times New Roman" panose="02020603050405020304" pitchFamily="18" charset="0"/>
              </a:rPr>
              <a:t>and importance </a:t>
            </a:r>
            <a:r>
              <a:rPr lang="en-IN" dirty="0">
                <a:solidFill>
                  <a:schemeClr val="tx1"/>
                </a:solidFill>
                <a:latin typeface="Times New Roman" panose="02020603050405020304" pitchFamily="18" charset="0"/>
                <a:cs typeface="Times New Roman" panose="02020603050405020304" pitchFamily="18" charset="0"/>
              </a:rPr>
              <a:t>of understanding language skills for Diversity Hotel and Spa </a:t>
            </a:r>
            <a:r>
              <a:rPr lang="en-IN" dirty="0" smtClean="0">
                <a:solidFill>
                  <a:schemeClr val="tx1"/>
                </a:solidFill>
                <a:latin typeface="Times New Roman" panose="02020603050405020304" pitchFamily="18" charset="0"/>
                <a:cs typeface="Times New Roman" panose="02020603050405020304" pitchFamily="18" charset="0"/>
              </a:rPr>
              <a:t>workers</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Facts </a:t>
            </a:r>
            <a:r>
              <a:rPr lang="en-IN" dirty="0">
                <a:solidFill>
                  <a:schemeClr val="tx1"/>
                </a:solidFill>
                <a:latin typeface="Times New Roman" panose="02020603050405020304" pitchFamily="18" charset="0"/>
                <a:cs typeface="Times New Roman" panose="02020603050405020304" pitchFamily="18" charset="0"/>
              </a:rPr>
              <a:t>about the Spanish language have also been explained in brief. </a:t>
            </a:r>
          </a:p>
          <a:p>
            <a:endParaRPr lang="en-IN" dirty="0">
              <a:solidFill>
                <a:schemeClr val="tx1"/>
              </a:solidFill>
            </a:endParaRPr>
          </a:p>
        </p:txBody>
      </p:sp>
      <p:pic>
        <p:nvPicPr>
          <p:cNvPr id="4" name="Picture 3"/>
          <p:cNvPicPr>
            <a:picLocks noChangeAspect="1"/>
          </p:cNvPicPr>
          <p:nvPr/>
        </p:nvPicPr>
        <p:blipFill>
          <a:blip r:embed="rId3"/>
          <a:stretch>
            <a:fillRect/>
          </a:stretch>
        </p:blipFill>
        <p:spPr>
          <a:xfrm>
            <a:off x="5614737" y="1071154"/>
            <a:ext cx="6577263" cy="4752130"/>
          </a:xfrm>
          <a:prstGeom prst="rect">
            <a:avLst/>
          </a:prstGeom>
        </p:spPr>
      </p:pic>
    </p:spTree>
    <p:extLst>
      <p:ext uri="{BB962C8B-B14F-4D97-AF65-F5344CB8AC3E}">
        <p14:creationId xmlns:p14="http://schemas.microsoft.com/office/powerpoint/2010/main" val="1147041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018903"/>
          </a:xfrm>
        </p:spPr>
        <p:txBody>
          <a:bodyPr>
            <a:normAutofit/>
          </a:bodyPr>
          <a:lstStyle/>
          <a:p>
            <a:pPr algn="ctr"/>
            <a:r>
              <a:rPr lang="en-US" b="1" dirty="0" smtClean="0">
                <a:latin typeface="Times New Roman" panose="02020603050405020304" pitchFamily="18" charset="0"/>
                <a:cs typeface="Times New Roman" panose="02020603050405020304" pitchFamily="18" charset="0"/>
              </a:rPr>
              <a:t>Reference list</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1358536"/>
            <a:ext cx="12409714" cy="5408023"/>
          </a:xfrm>
        </p:spPr>
        <p:txBody>
          <a:bodyPr>
            <a:normAutofit fontScale="92500" lnSpcReduction="10000"/>
          </a:bodyPr>
          <a:lstStyle/>
          <a:p>
            <a:pPr algn="just">
              <a:lnSpc>
                <a:spcPct val="150000"/>
              </a:lnSpc>
            </a:pPr>
            <a:r>
              <a:rPr lang="en-IN" dirty="0">
                <a:latin typeface="Times New Roman" panose="02020603050405020304" pitchFamily="18" charset="0"/>
                <a:cs typeface="Times New Roman" panose="02020603050405020304" pitchFamily="18" charset="0"/>
              </a:rPr>
              <a:t>Abramson, N.R. and Moran, R. 2018 Managing Cultural Differences: Global Leadership for the 21st Century. 10th Ed. Abingdon: Routledge.</a:t>
            </a:r>
          </a:p>
          <a:p>
            <a:pPr algn="just">
              <a:lnSpc>
                <a:spcPct val="150000"/>
              </a:lnSpc>
            </a:pPr>
            <a:r>
              <a:rPr lang="en-IN" dirty="0">
                <a:latin typeface="Times New Roman" panose="02020603050405020304" pitchFamily="18" charset="0"/>
                <a:cs typeface="Times New Roman" panose="02020603050405020304" pitchFamily="18" charset="0"/>
              </a:rPr>
              <a:t>Christiansen, B., Branch, J.D. and Karmowska, J. 2020. Cultural Factors and Performance in 21st Century Businesses. Hershey : IGI Global.</a:t>
            </a:r>
          </a:p>
          <a:p>
            <a:pPr algn="just">
              <a:lnSpc>
                <a:spcPct val="150000"/>
              </a:lnSpc>
            </a:pPr>
            <a:r>
              <a:rPr lang="en-IN" dirty="0">
                <a:latin typeface="Times New Roman" panose="02020603050405020304" pitchFamily="18" charset="0"/>
                <a:cs typeface="Times New Roman" panose="02020603050405020304" pitchFamily="18" charset="0"/>
              </a:rPr>
              <a:t>Deresky, H. 2017 International Management: Managing Across Borders and Cultures: Text and Cases. 9th Ed. Harlow: Pearson Education Ltd.</a:t>
            </a:r>
          </a:p>
          <a:p>
            <a:pPr algn="just">
              <a:lnSpc>
                <a:spcPct val="150000"/>
              </a:lnSpc>
            </a:pPr>
            <a:r>
              <a:rPr lang="en-IN" dirty="0">
                <a:latin typeface="Times New Roman" panose="02020603050405020304" pitchFamily="18" charset="0"/>
                <a:cs typeface="Times New Roman" panose="02020603050405020304" pitchFamily="18" charset="0"/>
              </a:rPr>
              <a:t>Hampden-Turner, C. and Trompenaars, F. 2020 Riding the Waves of Culture. 4th Ed. London: John Murray Press.</a:t>
            </a:r>
          </a:p>
          <a:p>
            <a:pPr algn="just">
              <a:lnSpc>
                <a:spcPct val="150000"/>
              </a:lnSpc>
            </a:pPr>
            <a:r>
              <a:rPr lang="en-IN" dirty="0">
                <a:latin typeface="Times New Roman" panose="02020603050405020304" pitchFamily="18" charset="0"/>
                <a:cs typeface="Times New Roman" panose="02020603050405020304" pitchFamily="18" charset="0"/>
              </a:rPr>
              <a:t>Hofstede, G., Hofstede, G.J. and Minkov, M. 2010 Cultures and organizations: software of the mind. 3rd Ed. New York: McGraw-Hill.</a:t>
            </a:r>
          </a:p>
          <a:p>
            <a:pPr algn="just">
              <a:lnSpc>
                <a:spcPct val="150000"/>
              </a:lnSpc>
            </a:pPr>
            <a:r>
              <a:rPr lang="en-IN" dirty="0">
                <a:latin typeface="Times New Roman" panose="02020603050405020304" pitchFamily="18" charset="0"/>
                <a:cs typeface="Times New Roman" panose="02020603050405020304" pitchFamily="18" charset="0"/>
              </a:rPr>
              <a:t>Maheshkar, C. and Sharma, V. 2018. Handbook of Research on Cross-Cultural Business Education. Hershey: IGI Global.</a:t>
            </a:r>
          </a:p>
          <a:p>
            <a:pPr algn="just">
              <a:lnSpc>
                <a:spcPct val="150000"/>
              </a:lnSpc>
            </a:pPr>
            <a:r>
              <a:rPr lang="en-IN" dirty="0">
                <a:latin typeface="Times New Roman" panose="02020603050405020304" pitchFamily="18" charset="0"/>
                <a:cs typeface="Times New Roman" panose="02020603050405020304" pitchFamily="18" charset="0"/>
              </a:rPr>
              <a:t>Nedelko, Z. and Brzozowski, M. (eds) ‘Recent advances in the roles of cultural and personal values in organizational behavior’ in Ordóñez de Pablo, P. 2020 Advances in Human Resources Management and Organizational Development Book Series. Hershey: IGI Global.</a:t>
            </a:r>
          </a:p>
          <a:p>
            <a:endParaRPr lang="en-IN" dirty="0"/>
          </a:p>
        </p:txBody>
      </p:sp>
    </p:spTree>
    <p:extLst>
      <p:ext uri="{BB962C8B-B14F-4D97-AF65-F5344CB8AC3E}">
        <p14:creationId xmlns:p14="http://schemas.microsoft.com/office/powerpoint/2010/main" val="3890648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blog-2020-04-07-how_to_say_thank_you_in_business.png (2280×114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5905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611</TotalTime>
  <Words>1287</Words>
  <Application>Microsoft Office PowerPoint</Application>
  <PresentationFormat>По избор</PresentationFormat>
  <Paragraphs>60</Paragraphs>
  <Slides>9</Slides>
  <Notes>5</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9</vt:i4>
      </vt:variant>
    </vt:vector>
  </HeadingPairs>
  <TitlesOfParts>
    <vt:vector size="10" baseType="lpstr">
      <vt:lpstr>Facet</vt:lpstr>
      <vt:lpstr>Презентация на PowerPoint</vt:lpstr>
      <vt:lpstr>Table of content </vt:lpstr>
      <vt:lpstr>Introduction </vt:lpstr>
      <vt:lpstr>Advantages of Multilingualism </vt:lpstr>
      <vt:lpstr>Significance of language understanding skills for hotel workers </vt:lpstr>
      <vt:lpstr>Various facts related to the Spanish language and related to the hotel industry </vt:lpstr>
      <vt:lpstr>Conclusion </vt:lpstr>
      <vt:lpstr>Reference list</vt:lpstr>
      <vt:lpstr>Презентация на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Asus</dc:creator>
  <cp:lastModifiedBy>Asus</cp:lastModifiedBy>
  <cp:revision>5</cp:revision>
  <dcterms:created xsi:type="dcterms:W3CDTF">2023-10-06T12:09:46Z</dcterms:created>
  <dcterms:modified xsi:type="dcterms:W3CDTF">2023-10-26T17:02:19Z</dcterms:modified>
</cp:coreProperties>
</file>