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13"/>
  </p:notesMasterIdLst>
  <p:handoutMasterIdLst>
    <p:handoutMasterId r:id="rId14"/>
  </p:handoutMasterIdLst>
  <p:sldIdLst>
    <p:sldId id="280" r:id="rId5"/>
    <p:sldId id="281" r:id="rId6"/>
    <p:sldId id="282" r:id="rId7"/>
    <p:sldId id="283" r:id="rId8"/>
    <p:sldId id="284" r:id="rId9"/>
    <p:sldId id="285" r:id="rId10"/>
    <p:sldId id="287" r:id="rId11"/>
    <p:sldId id="28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p:scale>
          <a:sx n="66" d="100"/>
          <a:sy n="66" d="100"/>
        </p:scale>
        <p:origin x="1330" y="37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9254F15-6DC7-4783-A0A0-8BE8428A20BE}" type="datetime1">
              <a:rPr lang="en-GB" smtClean="0"/>
              <a:t>25/08/2025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8E7276-1964-4AC0-AC97-DC0C633F478D}" type="slidenum">
              <a:rPr lang="en-GB" smtClean="0"/>
              <a:t>‹#›</a:t>
            </a:fld>
            <a:endParaRPr lang="en-GB" dirty="0"/>
          </a:p>
        </p:txBody>
      </p:sp>
    </p:spTree>
    <p:extLst>
      <p:ext uri="{BB962C8B-B14F-4D97-AF65-F5344CB8AC3E}">
        <p14:creationId xmlns:p14="http://schemas.microsoft.com/office/powerpoint/2010/main" val="379141893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4A9025-671E-44FF-B445-6099FAD3B648}" type="datetime1">
              <a:rPr lang="en-GB" noProof="0" smtClean="0"/>
              <a:t>25/08/2025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63D3DB-BE5E-4334-A422-70430F9F8401}" type="slidenum">
              <a:rPr lang="en-GB" noProof="0" smtClean="0"/>
              <a:t>‹#›</a:t>
            </a:fld>
            <a:endParaRPr lang="en-GB" noProof="0" dirty="0"/>
          </a:p>
        </p:txBody>
      </p:sp>
    </p:spTree>
    <p:extLst>
      <p:ext uri="{BB962C8B-B14F-4D97-AF65-F5344CB8AC3E}">
        <p14:creationId xmlns:p14="http://schemas.microsoft.com/office/powerpoint/2010/main" val="20492048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63D3DB-BE5E-4334-A422-70430F9F8401}" type="slidenum">
              <a:rPr lang="en-GB" smtClean="0"/>
              <a:t>1</a:t>
            </a:fld>
            <a:endParaRPr lang="en-GB" dirty="0"/>
          </a:p>
        </p:txBody>
      </p:sp>
    </p:spTree>
    <p:extLst>
      <p:ext uri="{BB962C8B-B14F-4D97-AF65-F5344CB8AC3E}">
        <p14:creationId xmlns:p14="http://schemas.microsoft.com/office/powerpoint/2010/main" val="2286372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63D3DB-BE5E-4334-A422-70430F9F8401}" type="slidenum">
              <a:rPr lang="en-GB" smtClean="0"/>
              <a:t>2</a:t>
            </a:fld>
            <a:endParaRPr lang="en-GB" dirty="0"/>
          </a:p>
        </p:txBody>
      </p:sp>
    </p:spTree>
    <p:extLst>
      <p:ext uri="{BB962C8B-B14F-4D97-AF65-F5344CB8AC3E}">
        <p14:creationId xmlns:p14="http://schemas.microsoft.com/office/powerpoint/2010/main" val="1671737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370E210B-014C-44DD-B6AB-61102E0995E2}" type="datetime1">
              <a:rPr lang="en-GB" noProof="0" smtClean="0"/>
              <a:t>25/08/2025</a:t>
            </a:fld>
            <a:endParaRPr lang="en-GB" noProof="0" dirty="0"/>
          </a:p>
        </p:txBody>
      </p:sp>
      <p:sp>
        <p:nvSpPr>
          <p:cNvPr id="5" name="Footer Placeholder 4"/>
          <p:cNvSpPr>
            <a:spLocks noGrp="1"/>
          </p:cNvSpPr>
          <p:nvPr>
            <p:ph type="ftr" sz="quarter" idx="11"/>
          </p:nvPr>
        </p:nvSpPr>
        <p:spPr>
          <a:xfrm>
            <a:off x="2416500" y="329307"/>
            <a:ext cx="4973915" cy="309201"/>
          </a:xfrm>
        </p:spPr>
        <p:txBody>
          <a:bodyPr/>
          <a:lstStyle/>
          <a:p>
            <a:pPr rtl="0"/>
            <a:endParaRPr lang="en-GB" noProof="0" dirty="0"/>
          </a:p>
        </p:txBody>
      </p:sp>
      <p:sp>
        <p:nvSpPr>
          <p:cNvPr id="6" name="Slide Number Placeholder 5"/>
          <p:cNvSpPr>
            <a:spLocks noGrp="1"/>
          </p:cNvSpPr>
          <p:nvPr>
            <p:ph type="sldNum" sz="quarter" idx="12"/>
          </p:nvPr>
        </p:nvSpPr>
        <p:spPr>
          <a:xfrm>
            <a:off x="1437664" y="798973"/>
            <a:ext cx="811019" cy="503578"/>
          </a:xfrm>
        </p:spPr>
        <p:txBody>
          <a:bodyPr/>
          <a:lstStyle/>
          <a:p>
            <a:pPr rtl="0"/>
            <a:fld id="{3A98EE3D-8CD1-4C3F-BD1C-C98C9596463C}" type="slidenum">
              <a:rPr lang="en-GB" noProof="0" smtClean="0"/>
              <a:pPr/>
              <a:t>‹#›</a:t>
            </a:fld>
            <a:endParaRPr lang="en-GB" noProof="0"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4839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3AA1E3E5-EF0C-4835-BA43-E23FC27DC885}" type="datetime1">
              <a:rPr lang="en-GB" noProof="0" smtClean="0"/>
              <a:t>25/08/2025</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4721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F85EE6A-FB2B-4557-9A76-03818D61BA94}" type="datetime1">
              <a:rPr lang="en-GB" noProof="0" smtClean="0"/>
              <a:t>25/08/2025</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7427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5765C13A-732E-4ECC-8E4F-3BECF6401DF7}" type="datetime1">
              <a:rPr lang="en-GB" noProof="0" smtClean="0"/>
              <a:t>25/08/2025</a:t>
            </a:fld>
            <a:endParaRPr lang="en-GB" noProof="0" dirty="0"/>
          </a:p>
        </p:txBody>
      </p:sp>
      <p:sp>
        <p:nvSpPr>
          <p:cNvPr id="6" name="Footer Placeholder 5"/>
          <p:cNvSpPr>
            <a:spLocks noGrp="1"/>
          </p:cNvSpPr>
          <p:nvPr>
            <p:ph type="ftr" sz="quarter" idx="11"/>
          </p:nvPr>
        </p:nvSpPr>
        <p:spPr/>
        <p:txBody>
          <a:bodyPr/>
          <a:lstStyle/>
          <a:p>
            <a:pPr rtl="0"/>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3698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09F09485-6FB2-420E-8C6F-7C75A1900EE5}" type="datetime1">
              <a:rPr lang="en-GB" noProof="0" smtClean="0"/>
              <a:t>25/08/2025</a:t>
            </a:fld>
            <a:endParaRPr lang="en-GB" noProof="0" dirty="0"/>
          </a:p>
        </p:txBody>
      </p:sp>
      <p:sp>
        <p:nvSpPr>
          <p:cNvPr id="8" name="Footer Placeholder 7"/>
          <p:cNvSpPr>
            <a:spLocks noGrp="1"/>
          </p:cNvSpPr>
          <p:nvPr>
            <p:ph type="ftr" sz="quarter" idx="11"/>
          </p:nvPr>
        </p:nvSpPr>
        <p:spPr/>
        <p:txBody>
          <a:bodyPr/>
          <a:lstStyle/>
          <a:p>
            <a:pPr rtl="0"/>
            <a:endParaRPr lang="en-GB" noProof="0" dirty="0"/>
          </a:p>
        </p:txBody>
      </p:sp>
      <p:sp>
        <p:nvSpPr>
          <p:cNvPr id="9" name="Slide Number Placeholder 8"/>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9123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A9EB169-BE71-4CDE-B52C-A2C817613ED6}" type="datetime1">
              <a:rPr lang="en-GB" noProof="0" smtClean="0"/>
              <a:t>25/08/2025</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8799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AFA40D56-FB5E-4BFF-B8E7-8EEADD640017}" type="datetime1">
              <a:rPr lang="en-GB" noProof="0" smtClean="0"/>
              <a:t>25/08/2025</a:t>
            </a:fld>
            <a:endParaRPr lang="en-GB" noProof="0" dirty="0"/>
          </a:p>
        </p:txBody>
      </p:sp>
      <p:sp>
        <p:nvSpPr>
          <p:cNvPr id="3" name="Footer Placeholder 2"/>
          <p:cNvSpPr>
            <a:spLocks noGrp="1"/>
          </p:cNvSpPr>
          <p:nvPr>
            <p:ph type="ftr" sz="quarter" idx="11"/>
          </p:nvPr>
        </p:nvSpPr>
        <p:spPr/>
        <p:txBody>
          <a:bodyPr/>
          <a:lstStyle/>
          <a:p>
            <a:pPr rtl="0"/>
            <a:endParaRPr lang="en-GB" noProof="0" dirty="0"/>
          </a:p>
        </p:txBody>
      </p:sp>
      <p:sp>
        <p:nvSpPr>
          <p:cNvPr id="4" name="Slide Number Placeholder 3"/>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30098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7FFE8F4-C90C-4C75-9BE6-F4A112227775}" type="datetime1">
              <a:rPr lang="en-GB" noProof="0" smtClean="0"/>
              <a:t>25/08/2025</a:t>
            </a:fld>
            <a:endParaRPr lang="en-GB" noProof="0" dirty="0"/>
          </a:p>
        </p:txBody>
      </p:sp>
      <p:sp>
        <p:nvSpPr>
          <p:cNvPr id="6" name="Footer Placeholder 5"/>
          <p:cNvSpPr>
            <a:spLocks noGrp="1"/>
          </p:cNvSpPr>
          <p:nvPr>
            <p:ph type="ftr" sz="quarter" idx="11"/>
          </p:nvPr>
        </p:nvSpPr>
        <p:spPr/>
        <p:txBody>
          <a:bodyPr/>
          <a:lstStyle/>
          <a:p>
            <a:pPr rtl="0"/>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273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rtl="0"/>
            <a:fld id="{9DEAA19A-4264-42EC-9E65-C0C2ED1674F1}" type="datetime1">
              <a:rPr lang="en-GB" noProof="0" smtClean="0"/>
              <a:t>25/08/2025</a:t>
            </a:fld>
            <a:endParaRPr lang="en-GB" noProof="0" dirty="0"/>
          </a:p>
        </p:txBody>
      </p:sp>
      <p:sp>
        <p:nvSpPr>
          <p:cNvPr id="6" name="Footer Placeholder 5"/>
          <p:cNvSpPr>
            <a:spLocks noGrp="1"/>
          </p:cNvSpPr>
          <p:nvPr>
            <p:ph type="ftr" sz="quarter" idx="11"/>
          </p:nvPr>
        </p:nvSpPr>
        <p:spPr>
          <a:xfrm>
            <a:off x="1447382" y="318640"/>
            <a:ext cx="5541004" cy="320931"/>
          </a:xfrm>
        </p:spPr>
        <p:txBody>
          <a:bodyPr/>
          <a:lstStyle/>
          <a:p>
            <a:pPr algn="l" rtl="0"/>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6532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D3D8389-5F2D-46E3-B46F-1F3A29A6D223}" type="datetime1">
              <a:rPr lang="en-GB" noProof="0" smtClean="0"/>
              <a:t>25/08/2025</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8365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D3D8389-5F2D-46E3-B46F-1F3A29A6D223}" type="datetime1">
              <a:rPr lang="en-GB" noProof="0" smtClean="0"/>
              <a:t>25/08/2025</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99414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CD3D8389-5F2D-46E3-B46F-1F3A29A6D223}" type="datetime1">
              <a:rPr lang="en-GB" noProof="0" smtClean="0"/>
              <a:t>25/08/2025</a:t>
            </a:fld>
            <a:endParaRPr lang="en-GB" noProof="0"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endParaRPr lang="en-GB" noProof="0"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3A98EE3D-8CD1-4C3F-BD1C-C98C9596463C}" type="slidenum">
              <a:rPr lang="en-GB" noProof="0" smtClean="0"/>
              <a:t>‹#›</a:t>
            </a:fld>
            <a:endParaRPr lang="en-GB" noProof="0"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817996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2.jpeg"/><Relationship Id="rId7" Type="http://schemas.openxmlformats.org/officeDocument/2006/relationships/hyperlink" Target="https://www.rawpixel.com/search/efficienc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1"/><Relationship Id="rId5" Type="http://schemas.openxmlformats.org/officeDocument/2006/relationships/hyperlink" Target="https://pxhere.com/id/photo/978001" TargetMode="External"/><Relationship Id="rId4" Type="http://schemas.openxmlformats.org/officeDocument/2006/relationships/image" Target="../media/image4.jpg"/><Relationship Id="rId9" Type="http://schemas.openxmlformats.org/officeDocument/2006/relationships/hyperlink" Target="https://arkansasgopwing.blogspot.com/2017/02/nys-govt-assault-on-exxon-coordinated.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www.publicdomainpictures.net/en/view-image.php?image=255406&amp;picture=time-losing-time-clock" TargetMode="External"/><Relationship Id="rId7" Type="http://schemas.openxmlformats.org/officeDocument/2006/relationships/hyperlink" Target="https://www.iphonemod.net/circleicons.html"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s://pxhere.com/en/photo/1621278" TargetMode="Externa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hyperlink" Target="http://www.travelbytez.com/2016/02/anecdote-of-day-kind-bus-driver.html" TargetMode="External"/><Relationship Id="rId7" Type="http://schemas.openxmlformats.org/officeDocument/2006/relationships/hyperlink" Target="https://www.geograph.org.uk/photo/2669614"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hyperlink" Target="https://technofaq.org/posts/2017/07/the-science-of-waking-up/" TargetMode="Externa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hyperlink" Target="https://foto.wuestenigel.com/close-up-scratchboard-drawing-technique/"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intersection4learning.blogspot.com/2010/05/" TargetMode="External"/><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photo/women-cheering-and-having-fun-7551223/" TargetMode="External"/><Relationship Id="rId7" Type="http://schemas.openxmlformats.org/officeDocument/2006/relationships/hyperlink" Target="https://courses.lumenlearning.com/suny-delhi-professionalnursing/chapter/professional-development/"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hyperlink" Target="https://freepngimg.com/png/34071-students-learning" TargetMode="Externa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hyperlink" Target="https://blogs.sussex.ac.uk/tel/2018/03/20/digital-wellbeing-how-to-focus-and-unplug/" TargetMode="External"/><Relationship Id="rId2" Type="http://schemas.openxmlformats.org/officeDocument/2006/relationships/image" Target="../media/image19.jpg"/><Relationship Id="rId1" Type="http://schemas.openxmlformats.org/officeDocument/2006/relationships/slideLayout" Target="../slideLayouts/slideLayout2.xml"/><Relationship Id="rId5" Type="http://schemas.openxmlformats.org/officeDocument/2006/relationships/hyperlink" Target="https://www.rawpixel.com/image/414698/premium-illustration-image-quote-letter-vector" TargetMode="External"/><Relationship Id="rId4" Type="http://schemas.openxmlformats.org/officeDocument/2006/relationships/image" Target="../media/image20.1"/></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asundergrad.pitt.edu/study-lab/study-skills-tools-resources/pomodoro-technique" TargetMode="External"/><Relationship Id="rId1" Type="http://schemas.openxmlformats.org/officeDocument/2006/relationships/slideLayout" Target="../slideLayouts/slideLayout2.xml"/><Relationship Id="rId6" Type="http://schemas.openxmlformats.org/officeDocument/2006/relationships/hyperlink" Target="https://www.wallpaperflare.com/brown-wooden-ladder-beside-bookshelf-inside-the-library-vienna-wallpaper-wvuel" TargetMode="External"/><Relationship Id="rId5" Type="http://schemas.openxmlformats.org/officeDocument/2006/relationships/image" Target="../media/image22.jpg"/><Relationship Id="rId4" Type="http://schemas.openxmlformats.org/officeDocument/2006/relationships/hyperlink" Target="https://pixnio.com/de/objekte/elektronische-geraete/computerteile/details-bild-computer-motherboard-integrierte-computer-c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322" y="0"/>
            <a:ext cx="12191356" cy="685800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807763" cy="2420504"/>
          </a:xfrm>
        </p:spPr>
        <p:txBody>
          <a:bodyPr rtlCol="0">
            <a:normAutofit/>
          </a:bodyPr>
          <a:lstStyle/>
          <a:p>
            <a:pPr algn="l" rtl="0"/>
            <a:r>
              <a:rPr lang="en-GB" sz="4000" dirty="0">
                <a:solidFill>
                  <a:schemeClr val="bg1"/>
                </a:solidFill>
                <a:highlight>
                  <a:srgbClr val="000000"/>
                </a:highlight>
              </a:rPr>
              <a:t>TIME MANAGEMENT</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rtlCol="0">
            <a:normAutofit fontScale="92500" lnSpcReduction="10000"/>
          </a:bodyPr>
          <a:lstStyle/>
          <a:p>
            <a:pPr algn="l"/>
            <a:r>
              <a:rPr lang="en-GB" dirty="0">
                <a:solidFill>
                  <a:schemeClr val="bg1"/>
                </a:solidFill>
                <a:highlight>
                  <a:srgbClr val="000000"/>
                </a:highlight>
              </a:rPr>
              <a:t>An Essential Skill for Student Success in Higher Education </a:t>
            </a:r>
            <a:endParaRPr lang="en-GB" sz="2300" dirty="0">
              <a:solidFill>
                <a:schemeClr val="bg1"/>
              </a:solidFill>
              <a:highlight>
                <a:srgbClr val="000000"/>
              </a:highlight>
            </a:endParaRPr>
          </a:p>
        </p:txBody>
      </p:sp>
      <p:sp>
        <p:nvSpPr>
          <p:cNvPr id="7" name="TextBox 6">
            <a:extLst>
              <a:ext uri="{FF2B5EF4-FFF2-40B4-BE49-F238E27FC236}">
                <a16:creationId xmlns:a16="http://schemas.microsoft.com/office/drawing/2014/main" id="{8AFC03D0-A561-9C27-9723-C270765DDFB4}"/>
              </a:ext>
            </a:extLst>
          </p:cNvPr>
          <p:cNvSpPr txBox="1"/>
          <p:nvPr/>
        </p:nvSpPr>
        <p:spPr>
          <a:xfrm>
            <a:off x="8258175" y="5572953"/>
            <a:ext cx="2939549" cy="646331"/>
          </a:xfrm>
          <a:prstGeom prst="rect">
            <a:avLst/>
          </a:prstGeom>
          <a:noFill/>
        </p:spPr>
        <p:txBody>
          <a:bodyPr wrap="square" rtlCol="0">
            <a:spAutoFit/>
          </a:bodyPr>
          <a:lstStyle/>
          <a:p>
            <a:pPr algn="r"/>
            <a:r>
              <a:rPr lang="en-GB" dirty="0">
                <a:solidFill>
                  <a:schemeClr val="bg1"/>
                </a:solidFill>
                <a:highlight>
                  <a:srgbClr val="000000"/>
                </a:highlight>
              </a:rPr>
              <a:t>Sophia Sammut</a:t>
            </a:r>
            <a:r>
              <a:rPr lang="en-GB" dirty="0">
                <a:highlight>
                  <a:srgbClr val="000000"/>
                </a:highlight>
              </a:rPr>
              <a:t>	</a:t>
            </a:r>
          </a:p>
          <a:p>
            <a:pPr algn="r"/>
            <a:r>
              <a:rPr lang="en-GB" dirty="0">
                <a:solidFill>
                  <a:schemeClr val="bg1"/>
                </a:solidFill>
                <a:highlight>
                  <a:srgbClr val="000000"/>
                </a:highlight>
              </a:rPr>
              <a:t>BMSW4013</a:t>
            </a:r>
          </a:p>
        </p:txBody>
      </p:sp>
    </p:spTree>
    <p:extLst>
      <p:ext uri="{BB962C8B-B14F-4D97-AF65-F5344CB8AC3E}">
        <p14:creationId xmlns:p14="http://schemas.microsoft.com/office/powerpoint/2010/main" val="158312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F205-E8A9-4237-8AD2-ABD9BF694F3E}"/>
              </a:ext>
            </a:extLst>
          </p:cNvPr>
          <p:cNvSpPr>
            <a:spLocks noGrp="1"/>
          </p:cNvSpPr>
          <p:nvPr>
            <p:ph type="title"/>
          </p:nvPr>
        </p:nvSpPr>
        <p:spPr/>
        <p:txBody>
          <a:bodyPr rtlCol="0">
            <a:normAutofit fontScale="90000"/>
          </a:bodyPr>
          <a:lstStyle/>
          <a:p>
            <a:r>
              <a:rPr lang="en-GB" sz="1800" dirty="0">
                <a:solidFill>
                  <a:schemeClr val="tx1"/>
                </a:solidFill>
                <a:effectLst/>
              </a:rPr>
              <a:t>Today I will discuss what I have investigated and the theories I have researched regarding </a:t>
            </a:r>
            <a:br>
              <a:rPr lang="en-GB" sz="1800" dirty="0">
                <a:solidFill>
                  <a:schemeClr val="tx1"/>
                </a:solidFill>
                <a:effectLst/>
              </a:rPr>
            </a:br>
            <a:r>
              <a:rPr lang="en-GB" sz="1800" dirty="0">
                <a:solidFill>
                  <a:schemeClr val="tx1"/>
                </a:solidFill>
                <a:effectLst/>
              </a:rPr>
              <a:t>time management and the significance it has on students regarding its effectiveness and their overall prosperity within higher education.  </a:t>
            </a:r>
            <a:endParaRPr lang="en-GB" sz="1800" dirty="0">
              <a:solidFill>
                <a:schemeClr val="tx1"/>
              </a:solidFill>
            </a:endParaRPr>
          </a:p>
        </p:txBody>
      </p:sp>
      <p:pic>
        <p:nvPicPr>
          <p:cNvPr id="6" name="Content Placeholder 5">
            <a:extLst>
              <a:ext uri="{FF2B5EF4-FFF2-40B4-BE49-F238E27FC236}">
                <a16:creationId xmlns:a16="http://schemas.microsoft.com/office/drawing/2014/main" id="{AFC2ED13-5436-2D5F-B1CE-55F74B8691A9}"/>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771525" y="3429000"/>
            <a:ext cx="2714625" cy="1809750"/>
          </a:xfrm>
        </p:spPr>
      </p:pic>
      <p:pic>
        <p:nvPicPr>
          <p:cNvPr id="8" name="Picture 7">
            <a:extLst>
              <a:ext uri="{FF2B5EF4-FFF2-40B4-BE49-F238E27FC236}">
                <a16:creationId xmlns:a16="http://schemas.microsoft.com/office/drawing/2014/main" id="{4D84593B-AF72-9B10-2E13-7ACF0FF88F1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315450" y="3429000"/>
            <a:ext cx="2438400" cy="1809750"/>
          </a:xfrm>
          <a:prstGeom prst="rect">
            <a:avLst/>
          </a:prstGeom>
        </p:spPr>
      </p:pic>
      <p:pic>
        <p:nvPicPr>
          <p:cNvPr id="10" name="Picture 9">
            <a:extLst>
              <a:ext uri="{FF2B5EF4-FFF2-40B4-BE49-F238E27FC236}">
                <a16:creationId xmlns:a16="http://schemas.microsoft.com/office/drawing/2014/main" id="{92C8BAD9-BED6-447B-B087-85247CE397AA}"/>
              </a:ext>
            </a:extLst>
          </p:cNvPr>
          <p:cNvPicPr>
            <a:picLocks noChangeAspect="1"/>
          </p:cNvPicPr>
          <p:nvPr/>
        </p:nvPicPr>
        <p:blipFill>
          <a:blip r:embed="rId8">
            <a:extLst>
              <a:ext uri="{837473B0-CC2E-450A-ABE3-18F120FF3D39}">
                <a1611:picAttrSrcUrl xmlns:a1611="http://schemas.microsoft.com/office/drawing/2016/11/main" r:id="rId9"/>
              </a:ext>
            </a:extLst>
          </a:blip>
          <a:srcRect t="14798" r="-304"/>
          <a:stretch>
            <a:fillRect/>
          </a:stretch>
        </p:blipFill>
        <p:spPr>
          <a:xfrm>
            <a:off x="4270375" y="3429001"/>
            <a:ext cx="4187825" cy="1809750"/>
          </a:xfrm>
          <a:prstGeom prst="rect">
            <a:avLst/>
          </a:prstGeom>
        </p:spPr>
      </p:pic>
      <p:sp>
        <p:nvSpPr>
          <p:cNvPr id="13" name="TextBox 12">
            <a:extLst>
              <a:ext uri="{FF2B5EF4-FFF2-40B4-BE49-F238E27FC236}">
                <a16:creationId xmlns:a16="http://schemas.microsoft.com/office/drawing/2014/main" id="{E596BACF-6B8F-65A3-9980-9BDDA2CF1EDA}"/>
              </a:ext>
            </a:extLst>
          </p:cNvPr>
          <p:cNvSpPr txBox="1"/>
          <p:nvPr/>
        </p:nvSpPr>
        <p:spPr>
          <a:xfrm>
            <a:off x="1600200" y="2914650"/>
            <a:ext cx="1590675" cy="369332"/>
          </a:xfrm>
          <a:prstGeom prst="rect">
            <a:avLst/>
          </a:prstGeom>
          <a:noFill/>
        </p:spPr>
        <p:txBody>
          <a:bodyPr wrap="square" rtlCol="0">
            <a:spAutoFit/>
          </a:bodyPr>
          <a:lstStyle/>
          <a:p>
            <a:r>
              <a:rPr lang="en-GB" dirty="0"/>
              <a:t>TIME</a:t>
            </a:r>
          </a:p>
        </p:txBody>
      </p:sp>
      <p:sp>
        <p:nvSpPr>
          <p:cNvPr id="14" name="TextBox 13">
            <a:extLst>
              <a:ext uri="{FF2B5EF4-FFF2-40B4-BE49-F238E27FC236}">
                <a16:creationId xmlns:a16="http://schemas.microsoft.com/office/drawing/2014/main" id="{4EEB0551-764C-840B-C2AA-906D0AC2AF18}"/>
              </a:ext>
            </a:extLst>
          </p:cNvPr>
          <p:cNvSpPr txBox="1"/>
          <p:nvPr/>
        </p:nvSpPr>
        <p:spPr>
          <a:xfrm>
            <a:off x="5267325" y="2914650"/>
            <a:ext cx="2771775" cy="369332"/>
          </a:xfrm>
          <a:prstGeom prst="rect">
            <a:avLst/>
          </a:prstGeom>
          <a:noFill/>
        </p:spPr>
        <p:txBody>
          <a:bodyPr wrap="square" rtlCol="0">
            <a:spAutoFit/>
          </a:bodyPr>
          <a:lstStyle/>
          <a:p>
            <a:r>
              <a:rPr lang="en-GB" dirty="0"/>
              <a:t>COORDINATION</a:t>
            </a:r>
          </a:p>
        </p:txBody>
      </p:sp>
      <p:sp>
        <p:nvSpPr>
          <p:cNvPr id="15" name="TextBox 14">
            <a:extLst>
              <a:ext uri="{FF2B5EF4-FFF2-40B4-BE49-F238E27FC236}">
                <a16:creationId xmlns:a16="http://schemas.microsoft.com/office/drawing/2014/main" id="{6A1E0720-4DC8-C1EF-2016-98893FED56CF}"/>
              </a:ext>
            </a:extLst>
          </p:cNvPr>
          <p:cNvSpPr txBox="1"/>
          <p:nvPr/>
        </p:nvSpPr>
        <p:spPr>
          <a:xfrm>
            <a:off x="9753600" y="2914650"/>
            <a:ext cx="2066925" cy="369332"/>
          </a:xfrm>
          <a:prstGeom prst="rect">
            <a:avLst/>
          </a:prstGeom>
          <a:noFill/>
        </p:spPr>
        <p:txBody>
          <a:bodyPr wrap="square" rtlCol="0">
            <a:spAutoFit/>
          </a:bodyPr>
          <a:lstStyle/>
          <a:p>
            <a:r>
              <a:rPr lang="en-GB" dirty="0"/>
              <a:t>EFFICIENCY</a:t>
            </a:r>
          </a:p>
        </p:txBody>
      </p:sp>
      <p:sp>
        <p:nvSpPr>
          <p:cNvPr id="22" name="TextBox 21">
            <a:extLst>
              <a:ext uri="{FF2B5EF4-FFF2-40B4-BE49-F238E27FC236}">
                <a16:creationId xmlns:a16="http://schemas.microsoft.com/office/drawing/2014/main" id="{66DF2086-5FD0-852F-50EA-5447C4C959FD}"/>
              </a:ext>
            </a:extLst>
          </p:cNvPr>
          <p:cNvSpPr txBox="1"/>
          <p:nvPr/>
        </p:nvSpPr>
        <p:spPr>
          <a:xfrm>
            <a:off x="1856813" y="2093952"/>
            <a:ext cx="8467725" cy="369332"/>
          </a:xfrm>
          <a:prstGeom prst="rect">
            <a:avLst/>
          </a:prstGeom>
          <a:noFill/>
        </p:spPr>
        <p:txBody>
          <a:bodyPr wrap="square" rtlCol="0">
            <a:spAutoFit/>
          </a:bodyPr>
          <a:lstStyle/>
          <a:p>
            <a:pPr algn="ctr"/>
            <a:r>
              <a:rPr lang="en-GB" dirty="0">
                <a:latin typeface="+mj-lt"/>
              </a:rPr>
              <a:t>I believe that we can achieve the above with the following:</a:t>
            </a:r>
          </a:p>
        </p:txBody>
      </p:sp>
    </p:spTree>
    <p:extLst>
      <p:ext uri="{BB962C8B-B14F-4D97-AF65-F5344CB8AC3E}">
        <p14:creationId xmlns:p14="http://schemas.microsoft.com/office/powerpoint/2010/main" val="3265077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DB04-20CF-6552-E971-3ABB9FA87F2C}"/>
              </a:ext>
            </a:extLst>
          </p:cNvPr>
          <p:cNvSpPr>
            <a:spLocks noGrp="1"/>
          </p:cNvSpPr>
          <p:nvPr>
            <p:ph type="title"/>
          </p:nvPr>
        </p:nvSpPr>
        <p:spPr/>
        <p:txBody>
          <a:bodyPr>
            <a:normAutofit/>
          </a:bodyPr>
          <a:lstStyle/>
          <a:p>
            <a:r>
              <a:rPr lang="en-GB" dirty="0"/>
              <a:t>So what is defined as time management?</a:t>
            </a:r>
          </a:p>
        </p:txBody>
      </p:sp>
      <p:sp>
        <p:nvSpPr>
          <p:cNvPr id="3" name="Content Placeholder 2">
            <a:extLst>
              <a:ext uri="{FF2B5EF4-FFF2-40B4-BE49-F238E27FC236}">
                <a16:creationId xmlns:a16="http://schemas.microsoft.com/office/drawing/2014/main" id="{501F15BE-E2CA-3BBA-99AD-BF49618B926B}"/>
              </a:ext>
            </a:extLst>
          </p:cNvPr>
          <p:cNvSpPr>
            <a:spLocks noGrp="1"/>
          </p:cNvSpPr>
          <p:nvPr>
            <p:ph idx="1"/>
          </p:nvPr>
        </p:nvSpPr>
        <p:spPr/>
        <p:txBody>
          <a:bodyPr>
            <a:normAutofit lnSpcReduction="10000"/>
          </a:bodyPr>
          <a:lstStyle/>
          <a:p>
            <a:r>
              <a:rPr lang="en-GB" sz="2700" dirty="0">
                <a:effectLst/>
              </a:rPr>
              <a:t>Time management is a coordination of tasks and activities, combined to increase our individual effort with day-to-day tasks effectively and efficiently. Some elements will always include how we plan, schedule, and organize ourselves and our daily routines in order for things to run a lot smoother,  dependent on each one of our own individual situations. Time management is also based on our own particular capabilities and attributes. </a:t>
            </a:r>
            <a:r>
              <a:rPr lang="en-GB" dirty="0">
                <a:effectLst/>
              </a:rPr>
              <a:t>  </a:t>
            </a:r>
            <a:endParaRPr lang="en-GB" dirty="0"/>
          </a:p>
        </p:txBody>
      </p:sp>
      <p:pic>
        <p:nvPicPr>
          <p:cNvPr id="5" name="Picture 4">
            <a:extLst>
              <a:ext uri="{FF2B5EF4-FFF2-40B4-BE49-F238E27FC236}">
                <a16:creationId xmlns:a16="http://schemas.microsoft.com/office/drawing/2014/main" id="{FBEE34A0-FB05-EFB3-8DF8-62DFF5CAAF9D}"/>
              </a:ext>
            </a:extLst>
          </p:cNvPr>
          <p:cNvPicPr>
            <a:picLocks noChangeAspect="1"/>
          </p:cNvPicPr>
          <p:nvPr/>
        </p:nvPicPr>
        <p:blipFill>
          <a:blip r:embed="rId2">
            <a:extLst>
              <a:ext uri="{837473B0-CC2E-450A-ABE3-18F120FF3D39}">
                <a1611:picAttrSrcUrl xmlns:a1611="http://schemas.microsoft.com/office/drawing/2016/11/main" r:id="rId3"/>
              </a:ext>
            </a:extLst>
          </a:blip>
          <a:srcRect r="11364" b="11364"/>
          <a:stretch>
            <a:fillRect/>
          </a:stretch>
        </p:blipFill>
        <p:spPr>
          <a:xfrm>
            <a:off x="173077" y="5099010"/>
            <a:ext cx="1590675" cy="1428750"/>
          </a:xfrm>
          <a:prstGeom prst="rect">
            <a:avLst/>
          </a:prstGeom>
        </p:spPr>
      </p:pic>
      <p:pic>
        <p:nvPicPr>
          <p:cNvPr id="7" name="Picture 6">
            <a:extLst>
              <a:ext uri="{FF2B5EF4-FFF2-40B4-BE49-F238E27FC236}">
                <a16:creationId xmlns:a16="http://schemas.microsoft.com/office/drawing/2014/main" id="{8DA18F55-C206-91DC-7F01-0249AEC3BC5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90048" y="4908510"/>
            <a:ext cx="2428875" cy="1619250"/>
          </a:xfrm>
          <a:prstGeom prst="rect">
            <a:avLst/>
          </a:prstGeom>
        </p:spPr>
      </p:pic>
      <p:pic>
        <p:nvPicPr>
          <p:cNvPr id="9" name="Picture 8">
            <a:extLst>
              <a:ext uri="{FF2B5EF4-FFF2-40B4-BE49-F238E27FC236}">
                <a16:creationId xmlns:a16="http://schemas.microsoft.com/office/drawing/2014/main" id="{E8128E83-C18B-8EE9-6D1D-BF60EC2B31D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687655" y="5238749"/>
            <a:ext cx="2445594" cy="1619251"/>
          </a:xfrm>
          <a:prstGeom prst="rect">
            <a:avLst/>
          </a:prstGeom>
        </p:spPr>
      </p:pic>
      <p:sp>
        <p:nvSpPr>
          <p:cNvPr id="10" name="TextBox 9">
            <a:extLst>
              <a:ext uri="{FF2B5EF4-FFF2-40B4-BE49-F238E27FC236}">
                <a16:creationId xmlns:a16="http://schemas.microsoft.com/office/drawing/2014/main" id="{2FF01D57-3279-F0C0-554A-D1B7B34DBE4E}"/>
              </a:ext>
            </a:extLst>
          </p:cNvPr>
          <p:cNvSpPr txBox="1"/>
          <p:nvPr/>
        </p:nvSpPr>
        <p:spPr>
          <a:xfrm>
            <a:off x="3716279" y="7902323"/>
            <a:ext cx="219114" cy="6463308"/>
          </a:xfrm>
          <a:prstGeom prst="rect">
            <a:avLst/>
          </a:prstGeom>
          <a:noFill/>
        </p:spPr>
        <p:txBody>
          <a:bodyPr wrap="square" rtlCol="0">
            <a:spAutoFit/>
          </a:bodyPr>
          <a:lstStyle/>
          <a:p>
            <a:r>
              <a:rPr lang="en-GB" sz="900">
                <a:hlinkClick r:id="rId7" tooltip="https://www.iphonemod.net/circleicons.html"/>
              </a:rPr>
              <a:t>This Photo</a:t>
            </a:r>
            <a:r>
              <a:rPr lang="en-GB" sz="900"/>
              <a:t> by Unknown Author is licensed under </a:t>
            </a:r>
            <a:r>
              <a:rPr lang="en-GB" sz="900">
                <a:hlinkClick r:id="rId8" tooltip="https://creativecommons.org/licenses/by-nc/3.0/"/>
              </a:rPr>
              <a:t>CC BY-NC</a:t>
            </a:r>
            <a:endParaRPr lang="en-GB" sz="900"/>
          </a:p>
        </p:txBody>
      </p:sp>
    </p:spTree>
    <p:extLst>
      <p:ext uri="{BB962C8B-B14F-4D97-AF65-F5344CB8AC3E}">
        <p14:creationId xmlns:p14="http://schemas.microsoft.com/office/powerpoint/2010/main" val="1841021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 calcmode="lin" valueType="num">
                                      <p:cBhvr additive="base">
                                        <p:cTn id="34" dur="500" fill="hold"/>
                                        <p:tgtEl>
                                          <p:spTgt spid="10"/>
                                        </p:tgtEl>
                                        <p:attrNameLst>
                                          <p:attrName>ppt_x</p:attrName>
                                        </p:attrNameLst>
                                      </p:cBhvr>
                                      <p:tavLst>
                                        <p:tav tm="0">
                                          <p:val>
                                            <p:strVal val="#ppt_x"/>
                                          </p:val>
                                        </p:tav>
                                        <p:tav tm="100000">
                                          <p:val>
                                            <p:strVal val="#ppt_x"/>
                                          </p:val>
                                        </p:tav>
                                      </p:tavLst>
                                    </p:anim>
                                    <p:anim calcmode="lin" valueType="num">
                                      <p:cBhvr additive="base">
                                        <p:cTn id="3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B62CF-EF21-4080-29F2-494D4A1B3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8FCFEB-12AC-7BF8-9BFF-7A7343277AA8}"/>
              </a:ext>
            </a:extLst>
          </p:cNvPr>
          <p:cNvSpPr>
            <a:spLocks noGrp="1"/>
          </p:cNvSpPr>
          <p:nvPr>
            <p:ph type="title"/>
          </p:nvPr>
        </p:nvSpPr>
        <p:spPr/>
        <p:txBody>
          <a:bodyPr>
            <a:normAutofit/>
          </a:bodyPr>
          <a:lstStyle/>
          <a:p>
            <a:pPr algn="ctr"/>
            <a:r>
              <a:rPr lang="en-GB" dirty="0"/>
              <a:t>Why is Time Management so important?  </a:t>
            </a:r>
          </a:p>
        </p:txBody>
      </p:sp>
      <p:sp>
        <p:nvSpPr>
          <p:cNvPr id="3" name="Content Placeholder 2">
            <a:extLst>
              <a:ext uri="{FF2B5EF4-FFF2-40B4-BE49-F238E27FC236}">
                <a16:creationId xmlns:a16="http://schemas.microsoft.com/office/drawing/2014/main" id="{8295AB56-92FB-DE08-38F0-1595B8BC5B76}"/>
              </a:ext>
            </a:extLst>
          </p:cNvPr>
          <p:cNvSpPr>
            <a:spLocks noGrp="1"/>
          </p:cNvSpPr>
          <p:nvPr>
            <p:ph idx="1"/>
          </p:nvPr>
        </p:nvSpPr>
        <p:spPr>
          <a:xfrm>
            <a:off x="798653" y="2015733"/>
            <a:ext cx="11169570" cy="1942810"/>
          </a:xfrm>
        </p:spPr>
        <p:txBody>
          <a:bodyPr>
            <a:normAutofit/>
          </a:bodyPr>
          <a:lstStyle/>
          <a:p>
            <a:pPr marL="0" indent="0">
              <a:buNone/>
            </a:pPr>
            <a:r>
              <a:rPr lang="en-GB" dirty="0">
                <a:effectLst/>
              </a:rPr>
              <a:t> </a:t>
            </a:r>
            <a:endParaRPr lang="en-GB" dirty="0"/>
          </a:p>
        </p:txBody>
      </p:sp>
      <p:sp>
        <p:nvSpPr>
          <p:cNvPr id="4" name="TextBox 3">
            <a:extLst>
              <a:ext uri="{FF2B5EF4-FFF2-40B4-BE49-F238E27FC236}">
                <a16:creationId xmlns:a16="http://schemas.microsoft.com/office/drawing/2014/main" id="{3EDDC90C-5AD1-5330-B333-DA59AC22BD5A}"/>
              </a:ext>
            </a:extLst>
          </p:cNvPr>
          <p:cNvSpPr txBox="1"/>
          <p:nvPr/>
        </p:nvSpPr>
        <p:spPr>
          <a:xfrm>
            <a:off x="798653" y="2222339"/>
            <a:ext cx="11076972" cy="1477328"/>
          </a:xfrm>
          <a:prstGeom prst="rect">
            <a:avLst/>
          </a:prstGeom>
          <a:noFill/>
        </p:spPr>
        <p:txBody>
          <a:bodyPr wrap="square" rtlCol="0">
            <a:spAutoFit/>
          </a:bodyPr>
          <a:lstStyle/>
          <a:p>
            <a:pPr algn="ctr"/>
            <a:r>
              <a:rPr lang="en-GB" dirty="0"/>
              <a:t>Time management is as important as almost every other daily task we do ourselves. It can be not only cost effective to us but also mentally effective. For instance, if you start your day running late due to an alarm sounding off and you decide to ignore it and you then miss your bus or you then drive at peak rush hour times, it sets your day off on bad foot. If you are studying or on your way to work and your poor time management skills allow you to be late more frequently, it can then of course hinder your </a:t>
            </a:r>
            <a:r>
              <a:rPr lang="en-US" dirty="0"/>
              <a:t>opportunities.</a:t>
            </a:r>
            <a:endParaRPr lang="en-GB" dirty="0"/>
          </a:p>
        </p:txBody>
      </p:sp>
      <p:pic>
        <p:nvPicPr>
          <p:cNvPr id="8" name="Picture 7">
            <a:extLst>
              <a:ext uri="{FF2B5EF4-FFF2-40B4-BE49-F238E27FC236}">
                <a16:creationId xmlns:a16="http://schemas.microsoft.com/office/drawing/2014/main" id="{9A302DF4-FC0B-06AC-3644-2A786CE6326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1187005">
            <a:off x="316375" y="3699667"/>
            <a:ext cx="2077370" cy="2985195"/>
          </a:xfrm>
          <a:prstGeom prst="rect">
            <a:avLst/>
          </a:prstGeom>
        </p:spPr>
      </p:pic>
      <p:pic>
        <p:nvPicPr>
          <p:cNvPr id="13" name="Picture 12">
            <a:extLst>
              <a:ext uri="{FF2B5EF4-FFF2-40B4-BE49-F238E27FC236}">
                <a16:creationId xmlns:a16="http://schemas.microsoft.com/office/drawing/2014/main" id="{21680988-D331-3B7F-7284-9FD8B42C2EC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17720" y="4335674"/>
            <a:ext cx="2956560" cy="1972056"/>
          </a:xfrm>
          <a:prstGeom prst="rect">
            <a:avLst/>
          </a:prstGeom>
        </p:spPr>
      </p:pic>
      <p:pic>
        <p:nvPicPr>
          <p:cNvPr id="16" name="Picture 15">
            <a:extLst>
              <a:ext uri="{FF2B5EF4-FFF2-40B4-BE49-F238E27FC236}">
                <a16:creationId xmlns:a16="http://schemas.microsoft.com/office/drawing/2014/main" id="{3656C32D-C16F-3A1E-C8C9-4D5B37D2FC3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rot="560303">
            <a:off x="8782613" y="3989228"/>
            <a:ext cx="3185610" cy="2389208"/>
          </a:xfrm>
          <a:prstGeom prst="rect">
            <a:avLst/>
          </a:prstGeom>
        </p:spPr>
      </p:pic>
    </p:spTree>
    <p:extLst>
      <p:ext uri="{BB962C8B-B14F-4D97-AF65-F5344CB8AC3E}">
        <p14:creationId xmlns:p14="http://schemas.microsoft.com/office/powerpoint/2010/main" val="125028047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42A04-94FD-2CF3-EB2B-1D9C31968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CEC2F-234A-8AA0-BE61-FB859C50E40A}"/>
              </a:ext>
            </a:extLst>
          </p:cNvPr>
          <p:cNvSpPr>
            <a:spLocks noGrp="1"/>
          </p:cNvSpPr>
          <p:nvPr>
            <p:ph type="title"/>
          </p:nvPr>
        </p:nvSpPr>
        <p:spPr/>
        <p:txBody>
          <a:bodyPr>
            <a:normAutofit/>
          </a:bodyPr>
          <a:lstStyle/>
          <a:p>
            <a:pPr algn="ctr"/>
            <a:r>
              <a:rPr lang="en-GB" dirty="0"/>
              <a:t>How can we adapt to better time management measures?  </a:t>
            </a:r>
          </a:p>
        </p:txBody>
      </p:sp>
      <p:sp>
        <p:nvSpPr>
          <p:cNvPr id="3" name="Content Placeholder 2">
            <a:extLst>
              <a:ext uri="{FF2B5EF4-FFF2-40B4-BE49-F238E27FC236}">
                <a16:creationId xmlns:a16="http://schemas.microsoft.com/office/drawing/2014/main" id="{7C4CEF29-EF79-ADD5-57A1-313EC595DF59}"/>
              </a:ext>
            </a:extLst>
          </p:cNvPr>
          <p:cNvSpPr>
            <a:spLocks noGrp="1"/>
          </p:cNvSpPr>
          <p:nvPr>
            <p:ph idx="1"/>
          </p:nvPr>
        </p:nvSpPr>
        <p:spPr>
          <a:xfrm>
            <a:off x="798653" y="2015733"/>
            <a:ext cx="11169570" cy="1942810"/>
          </a:xfrm>
        </p:spPr>
        <p:txBody>
          <a:bodyPr>
            <a:normAutofit/>
          </a:bodyPr>
          <a:lstStyle/>
          <a:p>
            <a:pPr marL="0" indent="0" algn="ctr">
              <a:buNone/>
            </a:pPr>
            <a:r>
              <a:rPr lang="en-GB" dirty="0">
                <a:effectLst/>
              </a:rPr>
              <a:t> </a:t>
            </a:r>
            <a:r>
              <a:rPr lang="en-GB" dirty="0"/>
              <a:t>Having researched, studied and understood why time management is a crucial part of our everyday lives. The Pomodoro Technique teaches us to select a single task to focus on, set a timer and work continuously for 25 minutes, take a productive 5-minute break, repeat for 4 rounds and then take a longer break for 30 minutes and repeat.  I do believe that this method can help us improve immensely.</a:t>
            </a:r>
          </a:p>
        </p:txBody>
      </p:sp>
      <p:pic>
        <p:nvPicPr>
          <p:cNvPr id="6" name="Picture 5">
            <a:extLst>
              <a:ext uri="{FF2B5EF4-FFF2-40B4-BE49-F238E27FC236}">
                <a16:creationId xmlns:a16="http://schemas.microsoft.com/office/drawing/2014/main" id="{E53A5D2C-3CC5-5CD4-4641-74DBC75C9EB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4150" y="3958543"/>
            <a:ext cx="3582266" cy="2389343"/>
          </a:xfrm>
          <a:prstGeom prst="rect">
            <a:avLst/>
          </a:prstGeom>
        </p:spPr>
      </p:pic>
      <p:pic>
        <p:nvPicPr>
          <p:cNvPr id="10" name="Picture 9">
            <a:extLst>
              <a:ext uri="{FF2B5EF4-FFF2-40B4-BE49-F238E27FC236}">
                <a16:creationId xmlns:a16="http://schemas.microsoft.com/office/drawing/2014/main" id="{D227E592-32E9-0B56-3880-9B8A6631E54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960578">
            <a:off x="5160827" y="4046278"/>
            <a:ext cx="2721441" cy="1180755"/>
          </a:xfrm>
          <a:prstGeom prst="rect">
            <a:avLst/>
          </a:prstGeom>
        </p:spPr>
      </p:pic>
      <p:pic>
        <p:nvPicPr>
          <p:cNvPr id="14" name="Picture 13">
            <a:extLst>
              <a:ext uri="{FF2B5EF4-FFF2-40B4-BE49-F238E27FC236}">
                <a16:creationId xmlns:a16="http://schemas.microsoft.com/office/drawing/2014/main" id="{7B3E1789-5148-C823-B947-DB160353C7E6}"/>
              </a:ext>
            </a:extLst>
          </p:cNvPr>
          <p:cNvPicPr>
            <a:picLocks noChangeAspect="1"/>
          </p:cNvPicPr>
          <p:nvPr/>
        </p:nvPicPr>
        <p:blipFill>
          <a:blip r:embed="rId6"/>
          <a:stretch>
            <a:fillRect/>
          </a:stretch>
        </p:blipFill>
        <p:spPr>
          <a:xfrm>
            <a:off x="9506311" y="3911732"/>
            <a:ext cx="1466850" cy="1714500"/>
          </a:xfrm>
          <a:prstGeom prst="rect">
            <a:avLst/>
          </a:prstGeom>
        </p:spPr>
      </p:pic>
    </p:spTree>
    <p:extLst>
      <p:ext uri="{BB962C8B-B14F-4D97-AF65-F5344CB8AC3E}">
        <p14:creationId xmlns:p14="http://schemas.microsoft.com/office/powerpoint/2010/main" val="29785040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31" presetClass="exit" presetSubtype="0" fill="hold" nodeType="clickEffect">
                                  <p:stCondLst>
                                    <p:cond delay="0"/>
                                  </p:stCondLst>
                                  <p:childTnLst>
                                    <p:anim calcmode="lin" valueType="num">
                                      <p:cBhvr>
                                        <p:cTn id="13" dur="1000"/>
                                        <p:tgtEl>
                                          <p:spTgt spid="10"/>
                                        </p:tgtEl>
                                        <p:attrNameLst>
                                          <p:attrName>ppt_w</p:attrName>
                                        </p:attrNameLst>
                                      </p:cBhvr>
                                      <p:tavLst>
                                        <p:tav tm="0">
                                          <p:val>
                                            <p:strVal val="ppt_w"/>
                                          </p:val>
                                        </p:tav>
                                        <p:tav tm="100000">
                                          <p:val>
                                            <p:fltVal val="0"/>
                                          </p:val>
                                        </p:tav>
                                      </p:tavLst>
                                    </p:anim>
                                    <p:anim calcmode="lin" valueType="num">
                                      <p:cBhvr>
                                        <p:cTn id="14" dur="1000"/>
                                        <p:tgtEl>
                                          <p:spTgt spid="10"/>
                                        </p:tgtEl>
                                        <p:attrNameLst>
                                          <p:attrName>ppt_h</p:attrName>
                                        </p:attrNameLst>
                                      </p:cBhvr>
                                      <p:tavLst>
                                        <p:tav tm="0">
                                          <p:val>
                                            <p:strVal val="ppt_h"/>
                                          </p:val>
                                        </p:tav>
                                        <p:tav tm="100000">
                                          <p:val>
                                            <p:fltVal val="0"/>
                                          </p:val>
                                        </p:tav>
                                      </p:tavLst>
                                    </p:anim>
                                    <p:anim calcmode="lin" valueType="num">
                                      <p:cBhvr>
                                        <p:cTn id="15" dur="1000"/>
                                        <p:tgtEl>
                                          <p:spTgt spid="10"/>
                                        </p:tgtEl>
                                        <p:attrNameLst>
                                          <p:attrName>style.rotation</p:attrName>
                                        </p:attrNameLst>
                                      </p:cBhvr>
                                      <p:tavLst>
                                        <p:tav tm="0">
                                          <p:val>
                                            <p:fltVal val="0"/>
                                          </p:val>
                                        </p:tav>
                                        <p:tav tm="100000">
                                          <p:val>
                                            <p:fltVal val="90"/>
                                          </p:val>
                                        </p:tav>
                                      </p:tavLst>
                                    </p:anim>
                                    <p:animEffect transition="out" filter="fade">
                                      <p:cBhvr>
                                        <p:cTn id="16" dur="1000"/>
                                        <p:tgtEl>
                                          <p:spTgt spid="10"/>
                                        </p:tgtEl>
                                      </p:cBhvr>
                                    </p:animEffect>
                                    <p:set>
                                      <p:cBhvr>
                                        <p:cTn id="17" dur="1" fill="hold">
                                          <p:stCondLst>
                                            <p:cond delay="9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45" presetClass="exit" presetSubtype="0" fill="hold" nodeType="clickEffect">
                                  <p:stCondLst>
                                    <p:cond delay="0"/>
                                  </p:stCondLst>
                                  <p:childTnLst>
                                    <p:animEffect transition="out" filter="fade">
                                      <p:cBhvr>
                                        <p:cTn id="21" dur="2000"/>
                                        <p:tgtEl>
                                          <p:spTgt spid="14"/>
                                        </p:tgtEl>
                                      </p:cBhvr>
                                    </p:animEffect>
                                    <p:anim calcmode="lin" valueType="num">
                                      <p:cBhvr>
                                        <p:cTn id="2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3" dur="2000"/>
                                        <p:tgtEl>
                                          <p:spTgt spid="14"/>
                                        </p:tgtEl>
                                        <p:attrNameLst>
                                          <p:attrName>ppt_h</p:attrName>
                                        </p:attrNameLst>
                                      </p:cBhvr>
                                      <p:tavLst>
                                        <p:tav tm="0">
                                          <p:val>
                                            <p:strVal val="ppt_h"/>
                                          </p:val>
                                        </p:tav>
                                        <p:tav tm="100000">
                                          <p:val>
                                            <p:strVal val="ppt_h"/>
                                          </p:val>
                                        </p:tav>
                                      </p:tavLst>
                                    </p:anim>
                                    <p:set>
                                      <p:cBhvr>
                                        <p:cTn id="2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17392-861A-580B-B039-4D9A0AB1411C}"/>
              </a:ext>
            </a:extLst>
          </p:cNvPr>
          <p:cNvSpPr>
            <a:spLocks noGrp="1"/>
          </p:cNvSpPr>
          <p:nvPr>
            <p:ph type="title"/>
          </p:nvPr>
        </p:nvSpPr>
        <p:spPr/>
        <p:txBody>
          <a:bodyPr/>
          <a:lstStyle/>
          <a:p>
            <a:pPr algn="ctr"/>
            <a:r>
              <a:rPr lang="en-GB" dirty="0"/>
              <a:t>So what do we get out of effective time management practice? </a:t>
            </a:r>
          </a:p>
        </p:txBody>
      </p:sp>
      <p:sp>
        <p:nvSpPr>
          <p:cNvPr id="3" name="Content Placeholder 2">
            <a:extLst>
              <a:ext uri="{FF2B5EF4-FFF2-40B4-BE49-F238E27FC236}">
                <a16:creationId xmlns:a16="http://schemas.microsoft.com/office/drawing/2014/main" id="{2D40B84D-1149-C8CD-7F4F-D7DACD6530D9}"/>
              </a:ext>
            </a:extLst>
          </p:cNvPr>
          <p:cNvSpPr>
            <a:spLocks noGrp="1"/>
          </p:cNvSpPr>
          <p:nvPr>
            <p:ph idx="1"/>
          </p:nvPr>
        </p:nvSpPr>
        <p:spPr>
          <a:xfrm>
            <a:off x="1451579" y="2015732"/>
            <a:ext cx="9603275" cy="3181301"/>
          </a:xfrm>
        </p:spPr>
        <p:txBody>
          <a:bodyPr/>
          <a:lstStyle/>
          <a:p>
            <a:pPr algn="ctr"/>
            <a:r>
              <a:rPr lang="en-GB" dirty="0"/>
              <a:t>Within higher education especially, by adapting to more effective ways of managing our time, we should see that not only does our mentality get a boost but our physical too. We often rush and play catch up, juggling school, work, social time and it can often leave us feeling restless, anxious and deflated.  With good time management as a goal, there is always room for improvement, and also personal development aid.  Therefor it is essential that we implement good time management skills into our education as it then becomes second nature to us and helps us to maintain an effective and positive future in all aspects of our lives.  </a:t>
            </a:r>
          </a:p>
        </p:txBody>
      </p:sp>
      <p:pic>
        <p:nvPicPr>
          <p:cNvPr id="5" name="Picture 4">
            <a:extLst>
              <a:ext uri="{FF2B5EF4-FFF2-40B4-BE49-F238E27FC236}">
                <a16:creationId xmlns:a16="http://schemas.microsoft.com/office/drawing/2014/main" id="{02590BF0-7DD9-5E27-8E68-B5E7FF5656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1845" y="4772752"/>
            <a:ext cx="2781369" cy="1853753"/>
          </a:xfrm>
          <a:prstGeom prst="rect">
            <a:avLst/>
          </a:prstGeom>
        </p:spPr>
      </p:pic>
      <p:pic>
        <p:nvPicPr>
          <p:cNvPr id="7" name="Picture 6">
            <a:extLst>
              <a:ext uri="{FF2B5EF4-FFF2-40B4-BE49-F238E27FC236}">
                <a16:creationId xmlns:a16="http://schemas.microsoft.com/office/drawing/2014/main" id="{5902129B-6BF8-CACE-D835-C06263BB0BA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790037" y="4772751"/>
            <a:ext cx="3530958" cy="1853753"/>
          </a:xfrm>
          <a:prstGeom prst="rect">
            <a:avLst/>
          </a:prstGeom>
        </p:spPr>
      </p:pic>
      <p:pic>
        <p:nvPicPr>
          <p:cNvPr id="10" name="Picture 9">
            <a:extLst>
              <a:ext uri="{FF2B5EF4-FFF2-40B4-BE49-F238E27FC236}">
                <a16:creationId xmlns:a16="http://schemas.microsoft.com/office/drawing/2014/main" id="{682AB235-09F9-F122-AC35-E5533E14757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079509" y="4789462"/>
            <a:ext cx="3784542" cy="1783150"/>
          </a:xfrm>
          <a:prstGeom prst="rect">
            <a:avLst/>
          </a:prstGeom>
        </p:spPr>
      </p:pic>
    </p:spTree>
    <p:extLst>
      <p:ext uri="{BB962C8B-B14F-4D97-AF65-F5344CB8AC3E}">
        <p14:creationId xmlns:p14="http://schemas.microsoft.com/office/powerpoint/2010/main" val="5231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FF5DF-40FD-D212-27B4-1819295161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089C1-6619-B8B6-C791-A348B8CE1773}"/>
              </a:ext>
            </a:extLst>
          </p:cNvPr>
          <p:cNvSpPr>
            <a:spLocks noGrp="1"/>
          </p:cNvSpPr>
          <p:nvPr>
            <p:ph type="title"/>
          </p:nvPr>
        </p:nvSpPr>
        <p:spPr/>
        <p:txBody>
          <a:bodyPr/>
          <a:lstStyle/>
          <a:p>
            <a:pPr algn="ctr"/>
            <a:r>
              <a:rPr lang="en-GB" dirty="0"/>
              <a:t>Make some adjustments for the better</a:t>
            </a:r>
          </a:p>
        </p:txBody>
      </p:sp>
      <p:sp>
        <p:nvSpPr>
          <p:cNvPr id="3" name="Content Placeholder 2">
            <a:extLst>
              <a:ext uri="{FF2B5EF4-FFF2-40B4-BE49-F238E27FC236}">
                <a16:creationId xmlns:a16="http://schemas.microsoft.com/office/drawing/2014/main" id="{775BADC6-6493-9BF6-79E1-7DD2BD2D2A25}"/>
              </a:ext>
            </a:extLst>
          </p:cNvPr>
          <p:cNvSpPr>
            <a:spLocks noGrp="1"/>
          </p:cNvSpPr>
          <p:nvPr>
            <p:ph idx="1"/>
          </p:nvPr>
        </p:nvSpPr>
        <p:spPr>
          <a:xfrm>
            <a:off x="497711" y="2015732"/>
            <a:ext cx="11134846" cy="3181301"/>
          </a:xfrm>
        </p:spPr>
        <p:txBody>
          <a:bodyPr>
            <a:normAutofit lnSpcReduction="10000"/>
          </a:bodyPr>
          <a:lstStyle/>
          <a:p>
            <a:pPr algn="ctr"/>
            <a:r>
              <a:rPr lang="en-GB" dirty="0"/>
              <a:t>Break things up into smaller tasks to ensure a lighter workload </a:t>
            </a:r>
          </a:p>
          <a:p>
            <a:pPr algn="ctr"/>
            <a:r>
              <a:rPr lang="en-GB" dirty="0"/>
              <a:t>Determine what are priorities so that we aren't exhausting ourselves trying to fit everything in at once</a:t>
            </a:r>
          </a:p>
          <a:p>
            <a:pPr algn="ctr"/>
            <a:r>
              <a:rPr lang="en-GB" dirty="0"/>
              <a:t>Make some to do lists – morning or evening this can be done in your own time that suits you</a:t>
            </a:r>
          </a:p>
          <a:p>
            <a:pPr algn="ctr"/>
            <a:r>
              <a:rPr lang="en-GB" dirty="0"/>
              <a:t>Remove distractions – find a quiet space, make use of libraries and quiet corners</a:t>
            </a:r>
          </a:p>
          <a:p>
            <a:pPr algn="ctr"/>
            <a:r>
              <a:rPr lang="en-GB" dirty="0"/>
              <a:t>Set yourself a mini goal each week – time yourself with the new adjustments made, set your own pb</a:t>
            </a:r>
          </a:p>
          <a:p>
            <a:pPr algn="ctr"/>
            <a:r>
              <a:rPr lang="en-GB" dirty="0"/>
              <a:t>Get tech savvy with Apps – with technology at its most high, there are numerous ways of keeping track of your to do’s,  priorities and tasks within great time management frames at your fingertips</a:t>
            </a:r>
          </a:p>
        </p:txBody>
      </p:sp>
      <p:pic>
        <p:nvPicPr>
          <p:cNvPr id="6" name="Picture 5">
            <a:extLst>
              <a:ext uri="{FF2B5EF4-FFF2-40B4-BE49-F238E27FC236}">
                <a16:creationId xmlns:a16="http://schemas.microsoft.com/office/drawing/2014/main" id="{D3C762C4-B857-C56C-C872-4C90B43C9E1B}"/>
              </a:ext>
            </a:extLst>
          </p:cNvPr>
          <p:cNvPicPr>
            <a:picLocks noChangeAspect="1"/>
          </p:cNvPicPr>
          <p:nvPr/>
        </p:nvPicPr>
        <p:blipFill>
          <a:blip r:embed="rId2">
            <a:extLst>
              <a:ext uri="{837473B0-CC2E-450A-ABE3-18F120FF3D39}">
                <a1611:picAttrSrcUrl xmlns:a1611="http://schemas.microsoft.com/office/drawing/2016/11/main" r:id="rId3"/>
              </a:ext>
            </a:extLst>
          </a:blip>
          <a:srcRect r="537" b="25289"/>
          <a:stretch>
            <a:fillRect/>
          </a:stretch>
        </p:blipFill>
        <p:spPr>
          <a:xfrm>
            <a:off x="231493" y="5071333"/>
            <a:ext cx="3831221" cy="1618756"/>
          </a:xfrm>
          <a:prstGeom prst="rect">
            <a:avLst/>
          </a:prstGeom>
        </p:spPr>
      </p:pic>
      <p:pic>
        <p:nvPicPr>
          <p:cNvPr id="11" name="Picture 10">
            <a:extLst>
              <a:ext uri="{FF2B5EF4-FFF2-40B4-BE49-F238E27FC236}">
                <a16:creationId xmlns:a16="http://schemas.microsoft.com/office/drawing/2014/main" id="{A9522076-7229-B2B8-3A11-E5EBC90780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841411">
            <a:off x="9654724" y="5129996"/>
            <a:ext cx="1501431" cy="1501431"/>
          </a:xfrm>
          <a:prstGeom prst="rect">
            <a:avLst/>
          </a:prstGeom>
        </p:spPr>
      </p:pic>
    </p:spTree>
    <p:extLst>
      <p:ext uri="{BB962C8B-B14F-4D97-AF65-F5344CB8AC3E}">
        <p14:creationId xmlns:p14="http://schemas.microsoft.com/office/powerpoint/2010/main" val="375253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in)">
                                      <p:cBhvr>
                                        <p:cTn id="20" dur="2000"/>
                                        <p:tgtEl>
                                          <p:spTgt spid="3">
                                            <p:txEl>
                                              <p:pRg st="2" end="2"/>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circle(in)">
                                      <p:cBhvr>
                                        <p:cTn id="23" dur="2000"/>
                                        <p:tgtEl>
                                          <p:spTgt spid="3">
                                            <p:txEl>
                                              <p:pRg st="3" end="3"/>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circle(in)">
                                      <p:cBhvr>
                                        <p:cTn id="29" dur="20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 calcmode="lin" valueType="num">
                                      <p:cBhvr additive="base">
                                        <p:cTn id="34" dur="500" fill="hold"/>
                                        <p:tgtEl>
                                          <p:spTgt spid="6"/>
                                        </p:tgtEl>
                                        <p:attrNameLst>
                                          <p:attrName>ppt_x</p:attrName>
                                        </p:attrNameLst>
                                      </p:cBhvr>
                                      <p:tavLst>
                                        <p:tav tm="0">
                                          <p:val>
                                            <p:strVal val="#ppt_x"/>
                                          </p:val>
                                        </p:tav>
                                        <p:tav tm="100000">
                                          <p:val>
                                            <p:strVal val="#ppt_x"/>
                                          </p:val>
                                        </p:tav>
                                      </p:tavLst>
                                    </p:anim>
                                    <p:anim calcmode="lin" valueType="num">
                                      <p:cBhvr additive="base">
                                        <p:cTn id="3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500" fill="hold"/>
                                        <p:tgtEl>
                                          <p:spTgt spid="11"/>
                                        </p:tgtEl>
                                        <p:attrNameLst>
                                          <p:attrName>ppt_x</p:attrName>
                                        </p:attrNameLst>
                                      </p:cBhvr>
                                      <p:tavLst>
                                        <p:tav tm="0">
                                          <p:val>
                                            <p:strVal val="#ppt_x"/>
                                          </p:val>
                                        </p:tav>
                                        <p:tav tm="100000">
                                          <p:val>
                                            <p:strVal val="#ppt_x"/>
                                          </p:val>
                                        </p:tav>
                                      </p:tavLst>
                                    </p:anim>
                                    <p:anim calcmode="lin" valueType="num">
                                      <p:cBhvr additive="base">
                                        <p:cTn id="4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2324-E2AC-FBEB-549B-DDE181D7044C}"/>
              </a:ext>
            </a:extLst>
          </p:cNvPr>
          <p:cNvSpPr>
            <a:spLocks noGrp="1"/>
          </p:cNvSpPr>
          <p:nvPr>
            <p:ph type="title"/>
          </p:nvPr>
        </p:nvSpPr>
        <p:spPr/>
        <p:txBody>
          <a:bodyPr/>
          <a:lstStyle/>
          <a:p>
            <a:pPr algn="ctr"/>
            <a:r>
              <a:rPr lang="en-GB" dirty="0"/>
              <a:t>Below are some great resources for further information on time management</a:t>
            </a:r>
          </a:p>
        </p:txBody>
      </p:sp>
      <p:sp>
        <p:nvSpPr>
          <p:cNvPr id="3" name="Content Placeholder 2">
            <a:extLst>
              <a:ext uri="{FF2B5EF4-FFF2-40B4-BE49-F238E27FC236}">
                <a16:creationId xmlns:a16="http://schemas.microsoft.com/office/drawing/2014/main" id="{AEF629B3-0492-75C9-AD46-1F6BEBF8F1FB}"/>
              </a:ext>
            </a:extLst>
          </p:cNvPr>
          <p:cNvSpPr>
            <a:spLocks noGrp="1"/>
          </p:cNvSpPr>
          <p:nvPr>
            <p:ph idx="1"/>
          </p:nvPr>
        </p:nvSpPr>
        <p:spPr>
          <a:xfrm>
            <a:off x="1451579" y="1820671"/>
            <a:ext cx="9603275" cy="3450613"/>
          </a:xfrm>
        </p:spPr>
        <p:txBody>
          <a:bodyPr/>
          <a:lstStyle/>
          <a:p>
            <a:pPr algn="ctr" fontAlgn="base"/>
            <a:r>
              <a:rPr lang="en-GB" sz="1800" dirty="0" err="1"/>
              <a:t>Roshanay</a:t>
            </a:r>
            <a:r>
              <a:rPr lang="en-GB" sz="1800" dirty="0"/>
              <a:t>, (2022) The Psychometric Properties of the Original Version of Assessment of Time Management Skills ( ATMS )  </a:t>
            </a:r>
          </a:p>
          <a:p>
            <a:pPr algn="ctr" fontAlgn="base"/>
            <a:r>
              <a:rPr lang="en-GB" sz="1800" dirty="0"/>
              <a:t>Santoso, (2021) The development of students, worksheets using project-based learning (</a:t>
            </a:r>
            <a:r>
              <a:rPr lang="en-GB" sz="1800" dirty="0" err="1"/>
              <a:t>PjBL</a:t>
            </a:r>
            <a:r>
              <a:rPr lang="en-GB" sz="1800" dirty="0"/>
              <a:t>) in improving higher order thinking skills (HOTs) and time management skills of students  </a:t>
            </a:r>
          </a:p>
          <a:p>
            <a:pPr algn="ctr" fontAlgn="base"/>
            <a:r>
              <a:rPr lang="en-GB" sz="1800" dirty="0"/>
              <a:t>University of Pittsburgh, The Pomodoro Technique </a:t>
            </a:r>
            <a:r>
              <a:rPr lang="en-GB" sz="1800" u="sng" dirty="0">
                <a:hlinkClick r:id="rId2"/>
              </a:rPr>
              <a:t>https://www.asundergrad.pitt.edu/study-lab/study-skills-tools-resources/pomodoro-technique</a:t>
            </a:r>
            <a:r>
              <a:rPr lang="en-GB" sz="1800" dirty="0"/>
              <a:t> </a:t>
            </a:r>
            <a:r>
              <a:rPr lang="en-GB" dirty="0"/>
              <a:t> </a:t>
            </a:r>
          </a:p>
          <a:p>
            <a:endParaRPr lang="en-GB" dirty="0"/>
          </a:p>
        </p:txBody>
      </p:sp>
      <p:pic>
        <p:nvPicPr>
          <p:cNvPr id="5" name="Picture 4">
            <a:extLst>
              <a:ext uri="{FF2B5EF4-FFF2-40B4-BE49-F238E27FC236}">
                <a16:creationId xmlns:a16="http://schemas.microsoft.com/office/drawing/2014/main" id="{F177D71A-125D-DA22-CFA8-58B6334C6C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9467" y="3373236"/>
            <a:ext cx="1780356" cy="2680245"/>
          </a:xfrm>
          <a:prstGeom prst="rect">
            <a:avLst/>
          </a:prstGeom>
        </p:spPr>
      </p:pic>
      <p:pic>
        <p:nvPicPr>
          <p:cNvPr id="7" name="Picture 6">
            <a:extLst>
              <a:ext uri="{FF2B5EF4-FFF2-40B4-BE49-F238E27FC236}">
                <a16:creationId xmlns:a16="http://schemas.microsoft.com/office/drawing/2014/main" id="{5D5678D3-2A64-AD51-1F79-4C259E65F3C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60404" y="3984259"/>
            <a:ext cx="3102129" cy="2069222"/>
          </a:xfrm>
          <a:prstGeom prst="rect">
            <a:avLst/>
          </a:prstGeom>
        </p:spPr>
      </p:pic>
    </p:spTree>
    <p:extLst>
      <p:ext uri="{BB962C8B-B14F-4D97-AF65-F5344CB8AC3E}">
        <p14:creationId xmlns:p14="http://schemas.microsoft.com/office/powerpoint/2010/main" val="262196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1000"/>
                                        <p:tgtEl>
                                          <p:spTgt spid="7"/>
                                        </p:tgtEl>
                                      </p:cBhvr>
                                    </p:animEffect>
                                    <p:anim calcmode="lin" valueType="num">
                                      <p:cBhvr>
                                        <p:cTn id="33" dur="1000" fill="hold"/>
                                        <p:tgtEl>
                                          <p:spTgt spid="7"/>
                                        </p:tgtEl>
                                        <p:attrNameLst>
                                          <p:attrName>ppt_x</p:attrName>
                                        </p:attrNameLst>
                                      </p:cBhvr>
                                      <p:tavLst>
                                        <p:tav tm="0">
                                          <p:val>
                                            <p:strVal val="#ppt_x"/>
                                          </p:val>
                                        </p:tav>
                                        <p:tav tm="100000">
                                          <p:val>
                                            <p:strVal val="#ppt_x"/>
                                          </p:val>
                                        </p:tav>
                                      </p:tavLst>
                                    </p:anim>
                                    <p:anim calcmode="lin" valueType="num">
                                      <p:cBhvr>
                                        <p:cTn id="3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CB38EC-895A-4F8F-8F75-E263501ABB5A}">
  <ds:schemaRefs>
    <ds:schemaRef ds:uri="http://schemas.microsoft.com/sharepoint/v3/contenttype/forms"/>
  </ds:schemaRefs>
</ds:datastoreItem>
</file>

<file path=customXml/itemProps2.xml><?xml version="1.0" encoding="utf-8"?>
<ds:datastoreItem xmlns:ds="http://schemas.openxmlformats.org/officeDocument/2006/customXml" ds:itemID="{F7E70FC5-1855-47AB-8CE1-CB3C873A898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560E646-30AD-4BA0-97EA-A7A07DF54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241</TotalTime>
  <Words>708</Words>
  <Application>Microsoft Office PowerPoint</Application>
  <PresentationFormat>Widescreen</PresentationFormat>
  <Paragraphs>32</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Gill Sans MT</vt:lpstr>
      <vt:lpstr>Gallery</vt:lpstr>
      <vt:lpstr>TIME MANAGEMENT</vt:lpstr>
      <vt:lpstr>Today I will discuss what I have investigated and the theories I have researched regarding  time management and the significance it has on students regarding its effectiveness and their overall prosperity within higher education.  </vt:lpstr>
      <vt:lpstr>So what is defined as time management?</vt:lpstr>
      <vt:lpstr>Why is Time Management so important?  </vt:lpstr>
      <vt:lpstr>How can we adapt to better time management measures?  </vt:lpstr>
      <vt:lpstr>So what do we get out of effective time management practice? </vt:lpstr>
      <vt:lpstr>Make some adjustments for the better</vt:lpstr>
      <vt:lpstr>Below are some great resources for further information on time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roz totterdell</dc:creator>
  <cp:lastModifiedBy>roz totterdell</cp:lastModifiedBy>
  <cp:revision>1</cp:revision>
  <dcterms:created xsi:type="dcterms:W3CDTF">2025-08-25T09:41:21Z</dcterms:created>
  <dcterms:modified xsi:type="dcterms:W3CDTF">2025-08-25T13:42:50Z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