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sldIdLst>
    <p:sldId id="256" r:id="rId5"/>
    <p:sldId id="259" r:id="rId6"/>
    <p:sldId id="262" r:id="rId7"/>
    <p:sldId id="296" r:id="rId8"/>
    <p:sldId id="297" r:id="rId9"/>
    <p:sldId id="265" r:id="rId10"/>
    <p:sldId id="313" r:id="rId11"/>
    <p:sldId id="309" r:id="rId12"/>
    <p:sldId id="298" r:id="rId13"/>
    <p:sldId id="299" r:id="rId14"/>
    <p:sldId id="300" r:id="rId15"/>
    <p:sldId id="308" r:id="rId16"/>
    <p:sldId id="301" r:id="rId17"/>
    <p:sldId id="266" r:id="rId18"/>
    <p:sldId id="267" r:id="rId19"/>
    <p:sldId id="268" r:id="rId20"/>
    <p:sldId id="269" r:id="rId21"/>
    <p:sldId id="270" r:id="rId22"/>
    <p:sldId id="303" r:id="rId23"/>
    <p:sldId id="304" r:id="rId24"/>
    <p:sldId id="305" r:id="rId25"/>
    <p:sldId id="306" r:id="rId26"/>
    <p:sldId id="307" r:id="rId27"/>
    <p:sldId id="273" r:id="rId28"/>
    <p:sldId id="274" r:id="rId29"/>
    <p:sldId id="276" r:id="rId30"/>
    <p:sldId id="278" r:id="rId31"/>
    <p:sldId id="279" r:id="rId32"/>
    <p:sldId id="310" r:id="rId33"/>
    <p:sldId id="280" r:id="rId34"/>
    <p:sldId id="282" r:id="rId35"/>
    <p:sldId id="311" r:id="rId36"/>
    <p:sldId id="312" r:id="rId37"/>
    <p:sldId id="314" r:id="rId38"/>
    <p:sldId id="315" r:id="rId39"/>
    <p:sldId id="293" r:id="rId40"/>
    <p:sldId id="295" r:id="rId41"/>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6"/>
  </p:normalViewPr>
  <p:slideViewPr>
    <p:cSldViewPr>
      <p:cViewPr varScale="1">
        <p:scale>
          <a:sx n="101" d="100"/>
          <a:sy n="101" d="100"/>
        </p:scale>
        <p:origin x="1960" y="19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11/5/24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11/5/24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11/5/24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11/5/24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11/5/24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435660" y="18415"/>
            <a:ext cx="8272678" cy="2043810"/>
          </a:xfrm>
          <a:prstGeom prst="rect">
            <a:avLst/>
          </a:prstGeom>
        </p:spPr>
        <p:txBody>
          <a:bodyPr wrap="square" lIns="0" tIns="0" rIns="0" bIns="0">
            <a:spAutoFit/>
          </a:bodyPr>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a:xfrm>
            <a:off x="258267" y="1051305"/>
            <a:ext cx="8242934" cy="4328795"/>
          </a:xfrm>
          <a:prstGeom prst="rect">
            <a:avLst/>
          </a:prstGeom>
        </p:spPr>
        <p:txBody>
          <a:bodyPr wrap="square" lIns="0" tIns="0" rIns="0" bIns="0">
            <a:spAutoFit/>
          </a:bodyPr>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11/5/24</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fitbit.com/" TargetMode="External"/><Relationship Id="rId1" Type="http://schemas.openxmlformats.org/officeDocument/2006/relationships/slideLayout" Target="../slideLayouts/slideLayout2.xml"/><Relationship Id="rId6" Type="http://schemas.openxmlformats.org/officeDocument/2006/relationships/hyperlink" Target="https://www.calm.com/" TargetMode="External"/><Relationship Id="rId5" Type="http://schemas.openxmlformats.org/officeDocument/2006/relationships/hyperlink" Target="https://www.headspace.com/" TargetMode="External"/><Relationship Id="rId4" Type="http://schemas.openxmlformats.org/officeDocument/2006/relationships/hyperlink" Target="https://www.parorobots.com/"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
            <a:ext cx="9144000" cy="6857998"/>
          </a:xfrm>
          <a:prstGeom prst="rect">
            <a:avLst/>
          </a:prstGeom>
        </p:spPr>
      </p:pic>
      <p:sp>
        <p:nvSpPr>
          <p:cNvPr id="7" name="TextBox 6">
            <a:extLst>
              <a:ext uri="{FF2B5EF4-FFF2-40B4-BE49-F238E27FC236}">
                <a16:creationId xmlns:a16="http://schemas.microsoft.com/office/drawing/2014/main" id="{9CE32CD6-AE34-F1FB-F478-903104B5B0DA}"/>
              </a:ext>
            </a:extLst>
          </p:cNvPr>
          <p:cNvSpPr txBox="1"/>
          <p:nvPr/>
        </p:nvSpPr>
        <p:spPr>
          <a:xfrm>
            <a:off x="381000" y="1524000"/>
            <a:ext cx="8763000" cy="3970318"/>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Digital Transformation in the Health and Care Professionals</a:t>
            </a:r>
            <a:br>
              <a:rPr lang="en-GB" sz="3600" b="1" i="1" dirty="0">
                <a:solidFill>
                  <a:schemeClr val="bg1"/>
                </a:solidFill>
                <a:cs typeface="Arial" panose="020B0604020202020204" pitchFamily="34" charset="0"/>
              </a:rPr>
            </a:br>
            <a:r>
              <a:rPr lang="en-GB" sz="3600" b="1" i="1" dirty="0">
                <a:solidFill>
                  <a:schemeClr val="bg1"/>
                </a:solidFill>
                <a:cs typeface="Arial" panose="020B0604020202020204" pitchFamily="34" charset="0"/>
              </a:rPr>
              <a:t>BMHP6026_LON</a:t>
            </a:r>
          </a:p>
          <a:p>
            <a:pPr algn="ctr"/>
            <a:endParaRPr lang="en-GB" sz="3600" b="1" i="1" dirty="0">
              <a:solidFill>
                <a:schemeClr val="bg1"/>
              </a:solidFill>
              <a:cs typeface="Arial" panose="020B0604020202020204" pitchFamily="34" charset="0"/>
            </a:endParaRPr>
          </a:p>
          <a:p>
            <a:pPr algn="ctr"/>
            <a:endParaRPr lang="en-GB" sz="3600" b="1" i="1" dirty="0">
              <a:solidFill>
                <a:schemeClr val="bg1"/>
              </a:solidFill>
              <a:cs typeface="Arial" panose="020B0604020202020204" pitchFamily="34" charset="0"/>
            </a:endParaRPr>
          </a:p>
          <a:p>
            <a:pPr algn="ctr"/>
            <a:r>
              <a:rPr lang="en-GB" sz="3600" b="1" i="1" dirty="0">
                <a:solidFill>
                  <a:schemeClr val="bg1"/>
                </a:solidFill>
                <a:cs typeface="Arial" panose="020B0604020202020204" pitchFamily="34" charset="0"/>
              </a:rPr>
              <a:t>Week 6: Deep Dive Into Digital Technologies Case studies</a:t>
            </a: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5173" y="40081"/>
            <a:ext cx="4075429" cy="697230"/>
          </a:xfrm>
          <a:prstGeom prst="rect">
            <a:avLst/>
          </a:prstGeom>
        </p:spPr>
        <p:txBody>
          <a:bodyPr vert="horz" wrap="square" lIns="0" tIns="13335" rIns="0" bIns="0" rtlCol="0">
            <a:spAutoFit/>
          </a:bodyPr>
          <a:lstStyle/>
          <a:p>
            <a:pPr marL="12700">
              <a:lnSpc>
                <a:spcPct val="100000"/>
              </a:lnSpc>
              <a:spcBef>
                <a:spcPts val="105"/>
              </a:spcBef>
            </a:pPr>
            <a:r>
              <a:rPr sz="4400" spc="-45" dirty="0"/>
              <a:t>Today</a:t>
            </a:r>
            <a:r>
              <a:rPr sz="4400" spc="-140" dirty="0"/>
              <a:t> </a:t>
            </a:r>
            <a:r>
              <a:rPr sz="4400" dirty="0"/>
              <a:t>we</a:t>
            </a:r>
            <a:r>
              <a:rPr sz="4400" spc="-110" dirty="0"/>
              <a:t> </a:t>
            </a:r>
            <a:r>
              <a:rPr sz="4400" spc="-10" dirty="0"/>
              <a:t>will…</a:t>
            </a:r>
            <a:endParaRPr sz="4400" dirty="0"/>
          </a:p>
        </p:txBody>
      </p:sp>
      <p:sp>
        <p:nvSpPr>
          <p:cNvPr id="5" name="TextBox 4">
            <a:extLst>
              <a:ext uri="{FF2B5EF4-FFF2-40B4-BE49-F238E27FC236}">
                <a16:creationId xmlns:a16="http://schemas.microsoft.com/office/drawing/2014/main" id="{78324F36-42CD-BED9-DAEB-98463A0D6FE1}"/>
              </a:ext>
            </a:extLst>
          </p:cNvPr>
          <p:cNvSpPr txBox="1"/>
          <p:nvPr/>
        </p:nvSpPr>
        <p:spPr>
          <a:xfrm>
            <a:off x="0" y="815064"/>
            <a:ext cx="9144000" cy="4324517"/>
          </a:xfrm>
          <a:prstGeom prst="rect">
            <a:avLst/>
          </a:prstGeom>
          <a:noFill/>
        </p:spPr>
        <p:txBody>
          <a:bodyPr wrap="square">
            <a:spAutoFit/>
          </a:bodyPr>
          <a:lstStyle/>
          <a:p>
            <a:pPr marL="342900" lvl="0" indent="-342900">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Analyse Real-World Case Studies of Digital Technology:</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Through case studies, </a:t>
            </a:r>
            <a:r>
              <a:rPr lang="en-GB" sz="2800" dirty="0">
                <a:latin typeface="Times New Roman" panose="02020603050405020304" pitchFamily="18" charset="0"/>
                <a:ea typeface="Segoe UI Historic" panose="020B0502040204020203" pitchFamily="34" charset="0"/>
                <a:cs typeface="Times New Roman" panose="02020603050405020304" pitchFamily="18" charset="0"/>
              </a:rPr>
              <a:t>we </a:t>
            </a: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will understand the practical applications of digital technology, assess its effectiveness, and evaluate any associated challenges.</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Discuss Ethical and Practical Considerations:</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dirty="0">
                <a:latin typeface="Times New Roman" panose="02020603050405020304" pitchFamily="18" charset="0"/>
                <a:ea typeface="Segoe UI Historic" panose="020B0502040204020203" pitchFamily="34" charset="0"/>
                <a:cs typeface="Times New Roman" panose="02020603050405020304" pitchFamily="18" charset="0"/>
              </a:rPr>
              <a:t>You </a:t>
            </a:r>
            <a:r>
              <a:rPr lang="en-GB" sz="2800" kern="0" dirty="0">
                <a:effectLst/>
                <a:latin typeface="Times New Roman" panose="02020603050405020304" pitchFamily="18" charset="0"/>
                <a:ea typeface="Segoe UI Historic" panose="020B0502040204020203" pitchFamily="34" charset="0"/>
                <a:cs typeface="Times New Roman" panose="02020603050405020304" pitchFamily="18" charset="0"/>
              </a:rPr>
              <a:t>will be able to critically discuss ethical concerns around data privacy, access inequality, and the potential impact of digital tools on patient-provider relationships.</a:t>
            </a:r>
            <a:endParaRPr lang="en-GB" sz="2800" kern="100" dirty="0">
              <a:effectLst/>
              <a:latin typeface="Times New Roman" panose="02020603050405020304" pitchFamily="18" charset="0"/>
              <a:ea typeface="Segoe UI Historic" panose="020B0502040204020203"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1365" y="1828800"/>
            <a:ext cx="7621270" cy="1859483"/>
          </a:xfrm>
          <a:prstGeom prst="rect">
            <a:avLst/>
          </a:prstGeom>
        </p:spPr>
        <p:txBody>
          <a:bodyPr vert="horz" wrap="square" lIns="0" tIns="12700" rIns="0" bIns="0" rtlCol="0">
            <a:spAutoFit/>
          </a:bodyPr>
          <a:lstStyle/>
          <a:p>
            <a:pPr marL="12700" marR="5080" indent="1270" algn="ctr">
              <a:lnSpc>
                <a:spcPct val="100000"/>
              </a:lnSpc>
              <a:spcBef>
                <a:spcPts val="100"/>
              </a:spcBef>
            </a:pPr>
            <a:r>
              <a:rPr lang="en-GB" b="1" kern="0" dirty="0">
                <a:effectLst/>
                <a:latin typeface="Times New Roman" panose="02020603050405020304" pitchFamily="18" charset="0"/>
                <a:ea typeface="Times New Roman" panose="02020603050405020304" pitchFamily="18" charset="0"/>
              </a:rPr>
              <a:t>What are the Key Areas of Digital Technology in Health and Social Care</a:t>
            </a:r>
            <a:r>
              <a:rPr lang="en-GB" dirty="0">
                <a:effectLst/>
              </a:rPr>
              <a:t> </a:t>
            </a:r>
            <a:endParaRPr dirty="0"/>
          </a:p>
        </p:txBody>
      </p:sp>
      <p:pic>
        <p:nvPicPr>
          <p:cNvPr id="7" name="Picture 6" descr="A white person with a red question mark&#10;&#10;Description automatically generated">
            <a:extLst>
              <a:ext uri="{FF2B5EF4-FFF2-40B4-BE49-F238E27FC236}">
                <a16:creationId xmlns:a16="http://schemas.microsoft.com/office/drawing/2014/main" id="{BFE7CE06-263B-E898-FDB4-FFBA72BA7A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6815" y="3308350"/>
            <a:ext cx="2603500" cy="23749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D99BF-640E-87A4-1306-6E62163FC572}"/>
              </a:ext>
            </a:extLst>
          </p:cNvPr>
          <p:cNvSpPr>
            <a:spLocks noGrp="1"/>
          </p:cNvSpPr>
          <p:nvPr>
            <p:ph type="title"/>
          </p:nvPr>
        </p:nvSpPr>
        <p:spPr>
          <a:xfrm>
            <a:off x="550652" y="76200"/>
            <a:ext cx="8479048" cy="1107996"/>
          </a:xfrm>
        </p:spPr>
        <p:txBody>
          <a:bodyPr/>
          <a:lstStyle/>
          <a:p>
            <a:pPr algn="ctr"/>
            <a:r>
              <a:rPr lang="en-GB" sz="3600" b="1" kern="0" dirty="0">
                <a:effectLst/>
                <a:latin typeface="Times New Roman" panose="02020603050405020304" pitchFamily="18" charset="0"/>
                <a:ea typeface="Times New Roman" panose="02020603050405020304" pitchFamily="18" charset="0"/>
              </a:rPr>
              <a:t>Key Areas of Digital Technology in Health and Social Care</a:t>
            </a:r>
            <a:r>
              <a:rPr lang="en-GB" sz="3600" dirty="0">
                <a:effectLst/>
              </a:rPr>
              <a:t> </a:t>
            </a:r>
            <a:endParaRPr lang="en-GB" sz="3600" dirty="0"/>
          </a:p>
        </p:txBody>
      </p:sp>
      <p:sp>
        <p:nvSpPr>
          <p:cNvPr id="3" name="Text Placeholder 2">
            <a:extLst>
              <a:ext uri="{FF2B5EF4-FFF2-40B4-BE49-F238E27FC236}">
                <a16:creationId xmlns:a16="http://schemas.microsoft.com/office/drawing/2014/main" id="{75B7993C-46C0-69D5-89A0-4D461F29498A}"/>
              </a:ext>
            </a:extLst>
          </p:cNvPr>
          <p:cNvSpPr>
            <a:spLocks noGrp="1"/>
          </p:cNvSpPr>
          <p:nvPr>
            <p:ph type="body" idx="1"/>
          </p:nvPr>
        </p:nvSpPr>
        <p:spPr>
          <a:xfrm>
            <a:off x="-228600" y="1323748"/>
            <a:ext cx="5638799" cy="4080091"/>
          </a:xfrm>
        </p:spPr>
        <p:txBody>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Electronic Health Records (EHR):</a:t>
            </a:r>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EHRs consolidate patient information, providing healthcare professionals with comprehensive patient histories. This facilitates coordinated care, as providers across different locations can access the same information, reducing the risk of errors and improving continuity of care.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effectLst/>
            </a:endParaRPr>
          </a:p>
          <a:p>
            <a:endParaRPr lang="en-GB" sz="2400" dirty="0">
              <a:latin typeface="Arial" panose="020B0604020202020204" pitchFamily="34" charset="0"/>
              <a:cs typeface="Arial" panose="020B0604020202020204" pitchFamily="34" charset="0"/>
            </a:endParaRPr>
          </a:p>
        </p:txBody>
      </p:sp>
      <p:pic>
        <p:nvPicPr>
          <p:cNvPr id="7" name="Picture 6" descr="A tablet with a medical information on it&#10;&#10;Description automatically generated">
            <a:extLst>
              <a:ext uri="{FF2B5EF4-FFF2-40B4-BE49-F238E27FC236}">
                <a16:creationId xmlns:a16="http://schemas.microsoft.com/office/drawing/2014/main" id="{E25F1E70-F1E5-D261-9CE8-3B90D54FBE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0199" y="1184196"/>
            <a:ext cx="3619502" cy="4530804"/>
          </a:xfrm>
          <a:prstGeom prst="rect">
            <a:avLst/>
          </a:prstGeom>
        </p:spPr>
      </p:pic>
    </p:spTree>
    <p:extLst>
      <p:ext uri="{BB962C8B-B14F-4D97-AF65-F5344CB8AC3E}">
        <p14:creationId xmlns:p14="http://schemas.microsoft.com/office/powerpoint/2010/main" val="211944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3483761-0DC9-339C-65FF-65EF433819E0}"/>
              </a:ext>
            </a:extLst>
          </p:cNvPr>
          <p:cNvSpPr>
            <a:spLocks noGrp="1"/>
          </p:cNvSpPr>
          <p:nvPr>
            <p:ph type="body" idx="1"/>
          </p:nvPr>
        </p:nvSpPr>
        <p:spPr>
          <a:xfrm>
            <a:off x="304800" y="2321004"/>
            <a:ext cx="8382000" cy="1107996"/>
          </a:xfrm>
        </p:spPr>
        <p:txBody>
          <a:bodyPr/>
          <a:lstStyle/>
          <a:p>
            <a:pPr algn="ctr"/>
            <a:r>
              <a:rPr lang="en-GB" sz="3600" b="1" kern="0" dirty="0">
                <a:effectLst/>
                <a:latin typeface="Times New Roman" panose="02020603050405020304" pitchFamily="18" charset="0"/>
                <a:ea typeface="Times New Roman" panose="02020603050405020304" pitchFamily="18" charset="0"/>
              </a:rPr>
              <a:t>Case Study 1 - Electronic Health Records (EHR) Implementation</a:t>
            </a:r>
            <a:r>
              <a:rPr lang="en-GB" sz="3600" dirty="0">
                <a:effectLst/>
              </a:rPr>
              <a:t> </a:t>
            </a:r>
          </a:p>
        </p:txBody>
      </p:sp>
    </p:spTree>
    <p:extLst>
      <p:ext uri="{BB962C8B-B14F-4D97-AF65-F5344CB8AC3E}">
        <p14:creationId xmlns:p14="http://schemas.microsoft.com/office/powerpoint/2010/main" val="2127238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3440D7-52AC-21CE-FE3A-6C2CBEEF3D2C}"/>
              </a:ext>
            </a:extLst>
          </p:cNvPr>
          <p:cNvSpPr txBox="1"/>
          <p:nvPr/>
        </p:nvSpPr>
        <p:spPr>
          <a:xfrm>
            <a:off x="266700" y="762000"/>
            <a:ext cx="8648700" cy="4404283"/>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Overview of NHS Digital’s EHR Initiative (UK):</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The NHS in the UK implemented a national EHR system to unify patient data across different providers. EHRs replaced traditional paper records, improving data accuracy, access speed, and security.</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white coat on a computer&#10;&#10;Description automatically generated">
            <a:extLst>
              <a:ext uri="{FF2B5EF4-FFF2-40B4-BE49-F238E27FC236}">
                <a16:creationId xmlns:a16="http://schemas.microsoft.com/office/drawing/2014/main" id="{D77E2885-D686-E9A0-BB3D-F073DA3D58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0"/>
            <a:ext cx="9144000" cy="5683250"/>
          </a:xfrm>
          <a:prstGeom prst="rect">
            <a:avLst/>
          </a:prstGeom>
        </p:spPr>
      </p:pic>
    </p:spTree>
    <p:extLst>
      <p:ext uri="{BB962C8B-B14F-4D97-AF65-F5344CB8AC3E}">
        <p14:creationId xmlns:p14="http://schemas.microsoft.com/office/powerpoint/2010/main" val="3417367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20F501-CCF6-03B4-2D40-F1F1D394FAEB}"/>
              </a:ext>
            </a:extLst>
          </p:cNvPr>
          <p:cNvSpPr txBox="1"/>
          <p:nvPr/>
        </p:nvSpPr>
        <p:spPr>
          <a:xfrm>
            <a:off x="381000" y="381000"/>
            <a:ext cx="8001000" cy="4693593"/>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Impact on Patient Care:</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With EHRs, healthcare providers can access up-to-date patient information, reducing unnecessary tests and improving treatment outcomes. EHRs also facilitate faster diagnosis, enabling doctors to review previous records, medications, and allergies.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0703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426E59-8E67-613D-361D-B58501214A8E}"/>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tabLst>
                <a:tab pos="457200" algn="l"/>
              </a:tabLst>
            </a:pPr>
            <a:r>
              <a:rPr lang="en-GB" sz="2200" b="1" kern="0">
                <a:effectLst/>
              </a:rPr>
              <a:t>Challenges Faced:</a:t>
            </a:r>
            <a:br>
              <a:rPr lang="en-GB" sz="2200" kern="100">
                <a:effectLst/>
              </a:rPr>
            </a:br>
            <a:r>
              <a:rPr lang="en-GB" sz="2200" b="0" kern="0">
                <a:effectLst/>
              </a:rPr>
              <a:t>The shift to digital records raised concerns about data privacy, integration with existing systems, and resistance to change among healthcare professionals. Staff required extensive training to fully utilize EHR functionalities.</a:t>
            </a:r>
            <a:br>
              <a:rPr lang="en-GB" sz="2200" b="0" kern="100">
                <a:effectLst/>
              </a:rPr>
            </a:br>
            <a:endParaRPr lang="en-US" sz="2200" b="0"/>
          </a:p>
        </p:txBody>
      </p:sp>
      <p:pic>
        <p:nvPicPr>
          <p:cNvPr id="8" name="Picture 7" descr="A diagram of different types of performance&#10;&#10;Description automatically generated with medium confidence">
            <a:extLst>
              <a:ext uri="{FF2B5EF4-FFF2-40B4-BE49-F238E27FC236}">
                <a16:creationId xmlns:a16="http://schemas.microsoft.com/office/drawing/2014/main" id="{E6B9122B-F691-7F8B-B1D3-3017438E005D}"/>
              </a:ext>
            </a:extLst>
          </p:cNvPr>
          <p:cNvPicPr>
            <a:picLocks noChangeAspect="1"/>
          </p:cNvPicPr>
          <p:nvPr/>
        </p:nvPicPr>
        <p:blipFill>
          <a:blip r:embed="rId2">
            <a:extLst>
              <a:ext uri="{28A0092B-C50C-407E-A947-70E740481C1C}">
                <a14:useLocalDpi xmlns:a14="http://schemas.microsoft.com/office/drawing/2010/main" val="0"/>
              </a:ext>
            </a:extLst>
          </a:blip>
          <a:srcRect l="3623" r="4670"/>
          <a:stretch/>
        </p:blipFill>
        <p:spPr>
          <a:xfrm>
            <a:off x="0" y="1752600"/>
            <a:ext cx="8695638" cy="3962400"/>
          </a:xfrm>
          <a:prstGeom prst="rect">
            <a:avLst/>
          </a:prstGeom>
          <a:noFill/>
        </p:spPr>
      </p:pic>
    </p:spTree>
    <p:extLst>
      <p:ext uri="{BB962C8B-B14F-4D97-AF65-F5344CB8AC3E}">
        <p14:creationId xmlns:p14="http://schemas.microsoft.com/office/powerpoint/2010/main" val="2972708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C45E-FD8A-966B-02A7-2726E4649414}"/>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buSzPts val="1000"/>
              <a:buFont typeface="Symbol" pitchFamily="2" charset="2"/>
              <a:buChar char=""/>
              <a:tabLst>
                <a:tab pos="457200" algn="l"/>
              </a:tabLst>
            </a:pPr>
            <a:r>
              <a:rPr lang="en-GB" sz="2800" b="1" kern="0" dirty="0">
                <a:effectLst/>
              </a:rPr>
              <a:t>Outcomes:</a:t>
            </a:r>
            <a:br>
              <a:rPr lang="en-GB" sz="2800" kern="100" dirty="0">
                <a:effectLst/>
              </a:rPr>
            </a:br>
            <a:r>
              <a:rPr lang="en-GB" sz="2800" b="0" kern="0" dirty="0">
                <a:effectLst/>
              </a:rPr>
              <a:t>EHRs improved communication among healthcare providers, reduced redundancies, and led to more efficient patient care delivery.</a:t>
            </a:r>
            <a:endParaRPr lang="en-GB" sz="2800" b="0" kern="100" dirty="0">
              <a:effectLst/>
            </a:endParaRPr>
          </a:p>
        </p:txBody>
      </p:sp>
      <p:pic>
        <p:nvPicPr>
          <p:cNvPr id="9" name="Picture 8" descr="A person and person talking to each other&#10;&#10;Description automatically generated">
            <a:extLst>
              <a:ext uri="{FF2B5EF4-FFF2-40B4-BE49-F238E27FC236}">
                <a16:creationId xmlns:a16="http://schemas.microsoft.com/office/drawing/2014/main" id="{39D98872-3363-4035-2171-FC595F60934E}"/>
              </a:ext>
            </a:extLst>
          </p:cNvPr>
          <p:cNvPicPr>
            <a:picLocks noChangeAspect="1"/>
          </p:cNvPicPr>
          <p:nvPr/>
        </p:nvPicPr>
        <p:blipFill>
          <a:blip r:embed="rId2">
            <a:extLst>
              <a:ext uri="{28A0092B-C50C-407E-A947-70E740481C1C}">
                <a14:useLocalDpi xmlns:a14="http://schemas.microsoft.com/office/drawing/2010/main" val="0"/>
              </a:ext>
            </a:extLst>
          </a:blip>
          <a:srcRect t="15510" r="1" b="28962"/>
          <a:stretch/>
        </p:blipFill>
        <p:spPr>
          <a:xfrm>
            <a:off x="0" y="2036825"/>
            <a:ext cx="9144000" cy="3678175"/>
          </a:xfrm>
          <a:prstGeom prst="rect">
            <a:avLst/>
          </a:prstGeom>
          <a:noFill/>
        </p:spPr>
      </p:pic>
    </p:spTree>
    <p:extLst>
      <p:ext uri="{BB962C8B-B14F-4D97-AF65-F5344CB8AC3E}">
        <p14:creationId xmlns:p14="http://schemas.microsoft.com/office/powerpoint/2010/main" val="3421609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4BDB-0D07-F2B9-67EA-4909E14520BD}"/>
              </a:ext>
            </a:extLst>
          </p:cNvPr>
          <p:cNvSpPr>
            <a:spLocks noGrp="1"/>
          </p:cNvSpPr>
          <p:nvPr>
            <p:ph type="title"/>
          </p:nvPr>
        </p:nvSpPr>
        <p:spPr>
          <a:xfrm>
            <a:off x="76200" y="119497"/>
            <a:ext cx="4343400" cy="4506618"/>
          </a:xfrm>
        </p:spPr>
        <p:txBody>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Telemedicine and Telehealth:</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r>
              <a:rPr lang="en-GB" sz="2400" b="0" kern="0" dirty="0">
                <a:effectLst/>
                <a:latin typeface="Times New Roman" panose="02020603050405020304" pitchFamily="18" charset="0"/>
                <a:ea typeface="Times New Roman" panose="02020603050405020304" pitchFamily="18" charset="0"/>
                <a:cs typeface="Times New Roman" panose="02020603050405020304" pitchFamily="18" charset="0"/>
              </a:rPr>
              <a:t>These technologies allow patients to consult with healthcare providers remotely, improving access for those in rural or underserved areas. Telemedicine became especially critical during the COVID-19 pandemic, enabling safe and effective patient care while reducing physical contact.</a:t>
            </a:r>
            <a:endParaRPr lang="en-GB" sz="2400" b="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medical service with a doctor and a computer&#10;&#10;Description automatically generated with medium confidence">
            <a:extLst>
              <a:ext uri="{FF2B5EF4-FFF2-40B4-BE49-F238E27FC236}">
                <a16:creationId xmlns:a16="http://schemas.microsoft.com/office/drawing/2014/main" id="{3C64C29A-B163-48D6-ABC0-D15EC10BBF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9600" y="119496"/>
            <a:ext cx="4724400" cy="5519303"/>
          </a:xfrm>
          <a:prstGeom prst="rect">
            <a:avLst/>
          </a:prstGeom>
        </p:spPr>
      </p:pic>
    </p:spTree>
    <p:extLst>
      <p:ext uri="{BB962C8B-B14F-4D97-AF65-F5344CB8AC3E}">
        <p14:creationId xmlns:p14="http://schemas.microsoft.com/office/powerpoint/2010/main" val="337004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145C-6A75-6927-7B28-9552B3CA67C0}"/>
              </a:ext>
            </a:extLst>
          </p:cNvPr>
          <p:cNvSpPr>
            <a:spLocks noGrp="1"/>
          </p:cNvSpPr>
          <p:nvPr>
            <p:ph type="title"/>
          </p:nvPr>
        </p:nvSpPr>
        <p:spPr>
          <a:xfrm>
            <a:off x="228600" y="2133600"/>
            <a:ext cx="8319211" cy="1169551"/>
          </a:xfrm>
        </p:spPr>
        <p:txBody>
          <a:bodyPr/>
          <a:lstStyle/>
          <a:p>
            <a:pPr algn="ctr"/>
            <a:r>
              <a:rPr lang="en-GB" dirty="0"/>
              <a:t>		</a:t>
            </a:r>
            <a:r>
              <a:rPr lang="en-GB" sz="3600" b="1" kern="0" dirty="0">
                <a:effectLst/>
                <a:latin typeface="Times New Roman" panose="02020603050405020304" pitchFamily="18" charset="0"/>
                <a:ea typeface="Times New Roman" panose="02020603050405020304" pitchFamily="18" charset="0"/>
              </a:rPr>
              <a:t>Case Study 2 - Telemedicine for Rural Populations</a:t>
            </a:r>
            <a:r>
              <a:rPr lang="en-GB" sz="3600" dirty="0">
                <a:effectLst/>
              </a:rPr>
              <a:t> </a:t>
            </a:r>
            <a:endParaRPr lang="en-GB" sz="3600" dirty="0"/>
          </a:p>
        </p:txBody>
      </p:sp>
    </p:spTree>
    <p:extLst>
      <p:ext uri="{BB962C8B-B14F-4D97-AF65-F5344CB8AC3E}">
        <p14:creationId xmlns:p14="http://schemas.microsoft.com/office/powerpoint/2010/main" val="1280474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56AB-F3E7-FE40-2006-D607C00F1F35}"/>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buSzPts val="1000"/>
              <a:buFont typeface="Symbol" pitchFamily="2" charset="2"/>
              <a:buChar char=""/>
              <a:tabLst>
                <a:tab pos="457200" algn="l"/>
              </a:tabLst>
            </a:pPr>
            <a:r>
              <a:rPr lang="en-GB" sz="2200" b="1" kern="0">
                <a:effectLst/>
              </a:rPr>
              <a:t>Project ECHO (USA) - Telemedicine for Remote Health Access:</a:t>
            </a:r>
            <a:br>
              <a:rPr lang="en-GB" sz="2200" kern="100">
                <a:effectLst/>
              </a:rPr>
            </a:br>
            <a:r>
              <a:rPr lang="en-GB" sz="2200" b="0" kern="0">
                <a:effectLst/>
              </a:rPr>
              <a:t>Project ECHO uses telecommunication to connect rural healthcare providers with specialists, offering patients in remote areas access to high-quality consultations without the need to travel.</a:t>
            </a:r>
            <a:endParaRPr lang="en-GB" sz="2200" b="0" kern="100">
              <a:effectLst/>
            </a:endParaRPr>
          </a:p>
        </p:txBody>
      </p:sp>
      <p:pic>
        <p:nvPicPr>
          <p:cNvPr id="5" name="Picture 4" descr="A poster with a diagram of people and a community of practice&#10;&#10;Description automatically generated">
            <a:extLst>
              <a:ext uri="{FF2B5EF4-FFF2-40B4-BE49-F238E27FC236}">
                <a16:creationId xmlns:a16="http://schemas.microsoft.com/office/drawing/2014/main" id="{961EAE22-F3C7-BAFF-F7A2-60AD3035CD16}"/>
              </a:ext>
            </a:extLst>
          </p:cNvPr>
          <p:cNvPicPr>
            <a:picLocks noChangeAspect="1"/>
          </p:cNvPicPr>
          <p:nvPr/>
        </p:nvPicPr>
        <p:blipFill>
          <a:blip r:embed="rId2">
            <a:extLst>
              <a:ext uri="{28A0092B-C50C-407E-A947-70E740481C1C}">
                <a14:useLocalDpi xmlns:a14="http://schemas.microsoft.com/office/drawing/2010/main" val="0"/>
              </a:ext>
            </a:extLst>
          </a:blip>
          <a:srcRect r="1" b="7290"/>
          <a:stretch/>
        </p:blipFill>
        <p:spPr>
          <a:xfrm>
            <a:off x="0" y="2062225"/>
            <a:ext cx="9144000" cy="3652775"/>
          </a:xfrm>
          <a:prstGeom prst="rect">
            <a:avLst/>
          </a:prstGeom>
          <a:noFill/>
        </p:spPr>
      </p:pic>
    </p:spTree>
    <p:extLst>
      <p:ext uri="{BB962C8B-B14F-4D97-AF65-F5344CB8AC3E}">
        <p14:creationId xmlns:p14="http://schemas.microsoft.com/office/powerpoint/2010/main" val="2461860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C73BB9C-B5AA-5B78-1C5A-654DFDA60EBA}"/>
              </a:ext>
            </a:extLst>
          </p:cNvPr>
          <p:cNvSpPr txBox="1"/>
          <p:nvPr/>
        </p:nvSpPr>
        <p:spPr>
          <a:xfrm>
            <a:off x="-12700" y="12700"/>
            <a:ext cx="3886201" cy="4843121"/>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for Patients: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Patients receive timely care from specialists, addressing healthcare disparities in rural areas. Project ECHO bridges the knowledge gap, empowering local providers to handle complex cases with remote support.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A diagram of a diagram&#10;&#10;Description automatically generated">
            <a:extLst>
              <a:ext uri="{FF2B5EF4-FFF2-40B4-BE49-F238E27FC236}">
                <a16:creationId xmlns:a16="http://schemas.microsoft.com/office/drawing/2014/main" id="{FD35BAD7-6578-7130-031D-091E1E7F42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800" y="12700"/>
            <a:ext cx="5410200" cy="55499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CE6DA-78FA-6BA1-BC35-2AA172516316}"/>
              </a:ext>
            </a:extLst>
          </p:cNvPr>
          <p:cNvSpPr txBox="1"/>
          <p:nvPr/>
        </p:nvSpPr>
        <p:spPr>
          <a:xfrm>
            <a:off x="152400" y="38100"/>
            <a:ext cx="8991600" cy="4258730"/>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and Limitations: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Reliable internet connectivity is crucial for effective telemedicine, and some areas still lack this infrastructure. Additionally, patients need some familiarity with technology to access virtual consultations.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1A0818-A8C1-C1C3-710B-AC312380CEC0}"/>
              </a:ext>
            </a:extLst>
          </p:cNvPr>
          <p:cNvSpPr txBox="1"/>
          <p:nvPr/>
        </p:nvSpPr>
        <p:spPr>
          <a:xfrm>
            <a:off x="0" y="152400"/>
            <a:ext cx="4191000" cy="5605894"/>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 program has successfully improved healthcare access for rural populations, increased provider knowledge, and reduced healthcare costs related to unnecessary referrals and travel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A pyramid of blue and black triangles&#10;&#10;Description automatically generated with medium confidence">
            <a:extLst>
              <a:ext uri="{FF2B5EF4-FFF2-40B4-BE49-F238E27FC236}">
                <a16:creationId xmlns:a16="http://schemas.microsoft.com/office/drawing/2014/main" id="{E7E03364-A17A-D1B8-8020-32987F87B1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152400"/>
            <a:ext cx="5105400" cy="560589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99B97D-2C9A-FC0F-4B3B-9F35D3667919}"/>
              </a:ext>
            </a:extLst>
          </p:cNvPr>
          <p:cNvSpPr txBox="1"/>
          <p:nvPr/>
        </p:nvSpPr>
        <p:spPr>
          <a:xfrm>
            <a:off x="-12700" y="152400"/>
            <a:ext cx="9067800" cy="4693593"/>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(AI) and Machine Learning (ML):</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AI and ML algorithms can analyse vast amounts of patient data to identify patterns, predict health risks, and aid in diagnostics. For example, AI-driven imaging software can detect early signs of diseases such as cancer, providing a valuable tool for early intervention.</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208031-2B68-7631-9009-C1441419AAB6}"/>
              </a:ext>
            </a:extLst>
          </p:cNvPr>
          <p:cNvSpPr txBox="1"/>
          <p:nvPr/>
        </p:nvSpPr>
        <p:spPr>
          <a:xfrm>
            <a:off x="685800" y="2086256"/>
            <a:ext cx="8305800" cy="1330044"/>
          </a:xfrm>
          <a:prstGeom prst="rect">
            <a:avLst/>
          </a:prstGeom>
          <a:noFill/>
        </p:spPr>
        <p:txBody>
          <a:bodyPr wrap="square" rtlCol="0">
            <a:spAutoFit/>
          </a:bodyPr>
          <a:lstStyle/>
          <a:p>
            <a:pPr lvl="0" algn="ctr">
              <a:lnSpc>
                <a:spcPct val="115000"/>
              </a:lnSpc>
              <a:spcAft>
                <a:spcPts val="800"/>
              </a:spcAft>
              <a:buSzPts val="1000"/>
              <a:tabLst>
                <a:tab pos="457200" algn="l"/>
              </a:tabLst>
            </a:pPr>
            <a:r>
              <a:rPr lang="en-GB" sz="3600" b="1" kern="0" dirty="0">
                <a:effectLst/>
                <a:latin typeface="Times New Roman" panose="02020603050405020304" pitchFamily="18" charset="0"/>
                <a:ea typeface="Times New Roman" panose="02020603050405020304" pitchFamily="18" charset="0"/>
              </a:rPr>
              <a:t>Case Study 3 - AI in Diagnostics and Decision-Making</a:t>
            </a:r>
            <a:r>
              <a:rPr lang="en-GB" sz="3600" dirty="0">
                <a:effectLst/>
              </a:rPr>
              <a:t> </a:t>
            </a:r>
            <a:endParaRPr lang="en-GB" sz="36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8069DE-3376-6679-E141-3AD6C2E8E43D}"/>
              </a:ext>
            </a:extLst>
          </p:cNvPr>
          <p:cNvSpPr txBox="1"/>
          <p:nvPr/>
        </p:nvSpPr>
        <p:spPr>
          <a:xfrm>
            <a:off x="0" y="131935"/>
            <a:ext cx="5105400" cy="5536900"/>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Babylon Health’s AI Chatbot in the NHS (UK):</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Babylon Health’s AI-driven chatbot assists with preliminary diagnosis by assessing patient symptoms and directing them to the appropriate level of care.</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hand holding a cell phone&#10;&#10;Description automatically generated">
            <a:extLst>
              <a:ext uri="{FF2B5EF4-FFF2-40B4-BE49-F238E27FC236}">
                <a16:creationId xmlns:a16="http://schemas.microsoft.com/office/drawing/2014/main" id="{BB54D10A-85FC-8D1D-4637-557C0704C3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6800" y="1"/>
            <a:ext cx="4267200" cy="5668834"/>
          </a:xfrm>
          <a:prstGeom prst="rect">
            <a:avLst/>
          </a:prstGeom>
        </p:spPr>
      </p:pic>
    </p:spTree>
    <p:extLst>
      <p:ext uri="{BB962C8B-B14F-4D97-AF65-F5344CB8AC3E}">
        <p14:creationId xmlns:p14="http://schemas.microsoft.com/office/powerpoint/2010/main" val="2682107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DDA8D88-E4A8-1B40-CC9D-DAB09BFBB05A}"/>
              </a:ext>
            </a:extLst>
          </p:cNvPr>
          <p:cNvSpPr>
            <a:spLocks noGrp="1"/>
          </p:cNvSpPr>
          <p:nvPr>
            <p:ph type="title"/>
          </p:nvPr>
        </p:nvSpPr>
        <p:spPr>
          <a:xfrm>
            <a:off x="0" y="76201"/>
            <a:ext cx="9144000" cy="2514600"/>
          </a:xfrm>
        </p:spPr>
        <p:txBody>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Role of AI in Diagnosing and Triage:</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b="0" kern="0" dirty="0">
                <a:effectLst/>
                <a:latin typeface="Times New Roman" panose="02020603050405020304" pitchFamily="18" charset="0"/>
                <a:ea typeface="Times New Roman" panose="02020603050405020304" pitchFamily="18" charset="0"/>
                <a:cs typeface="Times New Roman" panose="02020603050405020304" pitchFamily="18" charset="0"/>
              </a:rPr>
              <a:t>The chatbot uses machine learning to analyse user-input symptoms, comparing them to vast datasets. This tool enables faster triage for non-emergency cases and alleviates pressure on human healthcare providers.</a:t>
            </a:r>
            <a:endParaRPr lang="en-GB" sz="2800" b="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5DE5D09-3842-15D5-1694-C2BB42441B5B}"/>
              </a:ext>
            </a:extLst>
          </p:cNvPr>
          <p:cNvSpPr txBox="1"/>
          <p:nvPr/>
        </p:nvSpPr>
        <p:spPr>
          <a:xfrm>
            <a:off x="0" y="2743200"/>
            <a:ext cx="9144000" cy="2644635"/>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and Accuracy Challenges: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 AI system must be accurate to prevent misdiagnoses. There is also an ethical concern regarding the reliance on technology over human intuition and empathy, especially for complex or sensitive cases.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8897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8199-9445-1E08-89E9-3C37E1500DB5}"/>
              </a:ext>
            </a:extLst>
          </p:cNvPr>
          <p:cNvSpPr>
            <a:spLocks noGrp="1"/>
          </p:cNvSpPr>
          <p:nvPr>
            <p:ph type="title"/>
          </p:nvPr>
        </p:nvSpPr>
        <p:spPr>
          <a:xfrm>
            <a:off x="435660" y="18415"/>
            <a:ext cx="8272678" cy="2043810"/>
          </a:xfrm>
        </p:spPr>
        <p:txBody>
          <a:bodyPr wrap="square" anchor="ctr">
            <a:normAutofit/>
          </a:bodyPr>
          <a:lstStyle/>
          <a:p>
            <a:pPr marL="342900" lvl="0" indent="-342900">
              <a:lnSpc>
                <a:spcPct val="90000"/>
              </a:lnSpc>
              <a:spcAft>
                <a:spcPts val="800"/>
              </a:spcAft>
              <a:buSzPts val="1000"/>
              <a:buFont typeface="Symbol" pitchFamily="2" charset="2"/>
              <a:buChar char=""/>
              <a:tabLst>
                <a:tab pos="457200" algn="l"/>
              </a:tabLst>
            </a:pPr>
            <a:r>
              <a:rPr lang="en-GB" sz="2800" b="1" kern="0">
                <a:effectLst/>
              </a:rPr>
              <a:t>Outcomes:</a:t>
            </a:r>
            <a:br>
              <a:rPr lang="en-GB" sz="2800" kern="100">
                <a:effectLst/>
              </a:rPr>
            </a:br>
            <a:r>
              <a:rPr lang="en-GB" sz="2800" b="0" kern="0">
                <a:effectLst/>
              </a:rPr>
              <a:t>Reduced wait times, cost savings, and an efficient triage process have been observed, although the technology continues to evolve to improve accuracy and patient trust.</a:t>
            </a:r>
            <a:endParaRPr lang="en-GB" sz="2800" b="0" kern="100">
              <a:effectLst/>
            </a:endParaRPr>
          </a:p>
        </p:txBody>
      </p:sp>
      <p:pic>
        <p:nvPicPr>
          <p:cNvPr id="5" name="Picture 4" descr="A diagram of a health care system&#10;&#10;Description automatically generated">
            <a:extLst>
              <a:ext uri="{FF2B5EF4-FFF2-40B4-BE49-F238E27FC236}">
                <a16:creationId xmlns:a16="http://schemas.microsoft.com/office/drawing/2014/main" id="{5B4EB056-8208-D59E-A78F-A0B3D690A839}"/>
              </a:ext>
            </a:extLst>
          </p:cNvPr>
          <p:cNvPicPr>
            <a:picLocks noChangeAspect="1"/>
          </p:cNvPicPr>
          <p:nvPr/>
        </p:nvPicPr>
        <p:blipFill>
          <a:blip r:embed="rId2">
            <a:extLst>
              <a:ext uri="{28A0092B-C50C-407E-A947-70E740481C1C}">
                <a14:useLocalDpi xmlns:a14="http://schemas.microsoft.com/office/drawing/2010/main" val="0"/>
              </a:ext>
            </a:extLst>
          </a:blip>
          <a:srcRect t="17469" r="1" b="1"/>
          <a:stretch/>
        </p:blipFill>
        <p:spPr>
          <a:xfrm>
            <a:off x="0" y="2062225"/>
            <a:ext cx="9144000" cy="3652775"/>
          </a:xfrm>
          <a:prstGeom prst="rect">
            <a:avLst/>
          </a:prstGeom>
          <a:noFill/>
        </p:spPr>
      </p:pic>
    </p:spTree>
    <p:extLst>
      <p:ext uri="{BB962C8B-B14F-4D97-AF65-F5344CB8AC3E}">
        <p14:creationId xmlns:p14="http://schemas.microsoft.com/office/powerpoint/2010/main" val="107965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8088-D209-8A54-B2F8-755B239E32CD}"/>
              </a:ext>
            </a:extLst>
          </p:cNvPr>
          <p:cNvSpPr>
            <a:spLocks noGrp="1"/>
          </p:cNvSpPr>
          <p:nvPr>
            <p:ph type="title"/>
          </p:nvPr>
        </p:nvSpPr>
        <p:spPr>
          <a:xfrm>
            <a:off x="114300" y="304800"/>
            <a:ext cx="8915400" cy="3932359"/>
          </a:xfrm>
        </p:spPr>
        <p:txBody>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Wearable Devices:</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r>
              <a:rPr lang="en-GB" sz="3200" b="0" kern="0" dirty="0">
                <a:effectLst/>
                <a:latin typeface="Times New Roman" panose="02020603050405020304" pitchFamily="18" charset="0"/>
                <a:ea typeface="Times New Roman" panose="02020603050405020304" pitchFamily="18" charset="0"/>
                <a:cs typeface="Times New Roman" panose="02020603050405020304" pitchFamily="18" charset="0"/>
              </a:rPr>
              <a:t>Devices like smartwatches and fitness trackers monitor vital signs (e.g., heart rate, activity levels) and allow continuous health tracking. Patients can be alerted to anomalies in real-time, making wearables particularly useful for managing chronic conditions.</a:t>
            </a:r>
            <a:endParaRPr lang="en-GB" sz="3200" b="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44757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B34B3A6-D4BF-2701-92F7-C8520DAF1A2A}"/>
              </a:ext>
            </a:extLst>
          </p:cNvPr>
          <p:cNvSpPr txBox="1"/>
          <p:nvPr/>
        </p:nvSpPr>
        <p:spPr>
          <a:xfrm>
            <a:off x="152400" y="1981200"/>
            <a:ext cx="8458200" cy="1607043"/>
          </a:xfrm>
          <a:prstGeom prst="rect">
            <a:avLst/>
          </a:prstGeom>
          <a:noFill/>
        </p:spPr>
        <p:txBody>
          <a:bodyPr wrap="square" rtlCol="0">
            <a:spAutoFit/>
          </a:bodyPr>
          <a:lstStyle/>
          <a:p>
            <a:endParaRPr lang="en-GB" dirty="0">
              <a:effectLst/>
            </a:endParaRPr>
          </a:p>
          <a:p>
            <a:pPr marL="914400" lvl="2" algn="ctr">
              <a:lnSpc>
                <a:spcPct val="115000"/>
              </a:lnSpc>
              <a:spcAft>
                <a:spcPts val="800"/>
              </a:spcAft>
              <a:buSzPts val="1000"/>
              <a:tabLst>
                <a:tab pos="1371600" algn="l"/>
              </a:tabLst>
            </a:pPr>
            <a:r>
              <a:rPr lang="en-GB" sz="3600" b="1" kern="0" dirty="0">
                <a:effectLst/>
                <a:latin typeface="Times New Roman" panose="02020603050405020304" pitchFamily="18" charset="0"/>
                <a:ea typeface="Times New Roman" panose="02020603050405020304" pitchFamily="18" charset="0"/>
              </a:rPr>
              <a:t>Case Study 4 - Wearable Devices for Chronic Disease Management</a:t>
            </a:r>
            <a:r>
              <a:rPr lang="en-GB" sz="3600" dirty="0">
                <a:effectLst/>
              </a:rPr>
              <a:t> </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11419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268397" y="2178621"/>
            <a:ext cx="3413125" cy="756285"/>
          </a:xfrm>
          <a:prstGeom prst="rect">
            <a:avLst/>
          </a:prstGeom>
        </p:spPr>
        <p:txBody>
          <a:bodyPr vert="horz" wrap="square" lIns="0" tIns="12700" rIns="0" bIns="0" rtlCol="0">
            <a:spAutoFit/>
          </a:bodyPr>
          <a:lstStyle/>
          <a:p>
            <a:pPr algn="ctr">
              <a:lnSpc>
                <a:spcPts val="2875"/>
              </a:lnSpc>
              <a:spcBef>
                <a:spcPts val="100"/>
              </a:spcBef>
            </a:pPr>
            <a:r>
              <a:rPr sz="2400" b="1" dirty="0">
                <a:solidFill>
                  <a:srgbClr val="FFFFFF"/>
                </a:solidFill>
                <a:latin typeface="Segoe UI"/>
                <a:cs typeface="Segoe UI"/>
              </a:rPr>
              <a:t>The</a:t>
            </a:r>
            <a:r>
              <a:rPr sz="2400" b="1" spc="-25" dirty="0">
                <a:solidFill>
                  <a:srgbClr val="FFFFFF"/>
                </a:solidFill>
                <a:latin typeface="Segoe UI"/>
                <a:cs typeface="Segoe UI"/>
              </a:rPr>
              <a:t> </a:t>
            </a:r>
            <a:r>
              <a:rPr sz="2400" b="1" dirty="0">
                <a:solidFill>
                  <a:srgbClr val="FFFFFF"/>
                </a:solidFill>
                <a:latin typeface="Segoe UI"/>
                <a:cs typeface="Segoe UI"/>
              </a:rPr>
              <a:t>context</a:t>
            </a:r>
            <a:r>
              <a:rPr sz="2400" b="1" spc="-20" dirty="0">
                <a:solidFill>
                  <a:srgbClr val="FFFFFF"/>
                </a:solidFill>
                <a:latin typeface="Segoe UI"/>
                <a:cs typeface="Segoe UI"/>
              </a:rPr>
              <a:t> </a:t>
            </a:r>
            <a:r>
              <a:rPr sz="2400" b="1" dirty="0">
                <a:solidFill>
                  <a:srgbClr val="FFFFFF"/>
                </a:solidFill>
                <a:latin typeface="Segoe UI"/>
                <a:cs typeface="Segoe UI"/>
              </a:rPr>
              <a:t>of</a:t>
            </a:r>
            <a:r>
              <a:rPr sz="2400" b="1" spc="-25" dirty="0">
                <a:solidFill>
                  <a:srgbClr val="FFFFFF"/>
                </a:solidFill>
                <a:latin typeface="Segoe UI"/>
                <a:cs typeface="Segoe UI"/>
              </a:rPr>
              <a:t> </a:t>
            </a:r>
            <a:r>
              <a:rPr sz="2400" b="1" dirty="0">
                <a:solidFill>
                  <a:srgbClr val="FFFFFF"/>
                </a:solidFill>
                <a:latin typeface="Segoe UI"/>
                <a:cs typeface="Segoe UI"/>
              </a:rPr>
              <a:t>the</a:t>
            </a:r>
            <a:r>
              <a:rPr sz="2400" b="1" spc="-15" dirty="0">
                <a:solidFill>
                  <a:srgbClr val="FFFFFF"/>
                </a:solidFill>
                <a:latin typeface="Segoe UI"/>
                <a:cs typeface="Segoe UI"/>
              </a:rPr>
              <a:t> </a:t>
            </a:r>
            <a:r>
              <a:rPr sz="2400" b="1" spc="-20" dirty="0">
                <a:solidFill>
                  <a:srgbClr val="FFFFFF"/>
                </a:solidFill>
                <a:latin typeface="Segoe UI"/>
                <a:cs typeface="Segoe UI"/>
              </a:rPr>
              <a:t>Data</a:t>
            </a:r>
            <a:endParaRPr sz="2400" dirty="0">
              <a:latin typeface="Segoe UI"/>
              <a:cs typeface="Segoe UI"/>
            </a:endParaRPr>
          </a:p>
          <a:p>
            <a:pPr algn="ctr">
              <a:lnSpc>
                <a:spcPts val="2875"/>
              </a:lnSpc>
            </a:pPr>
            <a:r>
              <a:rPr sz="2400" b="1" dirty="0">
                <a:solidFill>
                  <a:srgbClr val="FFFFFF"/>
                </a:solidFill>
                <a:latin typeface="Segoe UI"/>
                <a:cs typeface="Segoe UI"/>
              </a:rPr>
              <a:t>Protection</a:t>
            </a:r>
            <a:r>
              <a:rPr sz="2400" b="1" spc="-45" dirty="0">
                <a:solidFill>
                  <a:srgbClr val="FFFFFF"/>
                </a:solidFill>
                <a:latin typeface="Segoe UI"/>
                <a:cs typeface="Segoe UI"/>
              </a:rPr>
              <a:t> </a:t>
            </a:r>
            <a:r>
              <a:rPr sz="2400" b="1" dirty="0">
                <a:solidFill>
                  <a:srgbClr val="FFFFFF"/>
                </a:solidFill>
                <a:latin typeface="Segoe UI"/>
                <a:cs typeface="Segoe UI"/>
              </a:rPr>
              <a:t>Act</a:t>
            </a:r>
            <a:r>
              <a:rPr sz="2400" b="1" spc="-35" dirty="0">
                <a:solidFill>
                  <a:srgbClr val="FFFFFF"/>
                </a:solidFill>
                <a:latin typeface="Segoe UI"/>
                <a:cs typeface="Segoe UI"/>
              </a:rPr>
              <a:t> </a:t>
            </a:r>
            <a:r>
              <a:rPr sz="2400" b="1" spc="-20" dirty="0">
                <a:solidFill>
                  <a:srgbClr val="FFFFFF"/>
                </a:solidFill>
                <a:latin typeface="Segoe UI"/>
                <a:cs typeface="Segoe UI"/>
              </a:rPr>
              <a:t>2018</a:t>
            </a:r>
            <a:endParaRPr sz="2400" dirty="0">
              <a:latin typeface="Segoe UI"/>
              <a:cs typeface="Segoe UI"/>
            </a:endParaRPr>
          </a:p>
        </p:txBody>
      </p:sp>
      <p:sp>
        <p:nvSpPr>
          <p:cNvPr id="11" name="TextBox 10">
            <a:extLst>
              <a:ext uri="{FF2B5EF4-FFF2-40B4-BE49-F238E27FC236}">
                <a16:creationId xmlns:a16="http://schemas.microsoft.com/office/drawing/2014/main" id="{7A1154DE-007E-8325-0628-65898BB87C2B}"/>
              </a:ext>
            </a:extLst>
          </p:cNvPr>
          <p:cNvSpPr txBox="1"/>
          <p:nvPr/>
        </p:nvSpPr>
        <p:spPr>
          <a:xfrm>
            <a:off x="152400" y="38100"/>
            <a:ext cx="3529122" cy="5544851"/>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Using Fitbit for Diabetes and Heart Disease Monitoring:</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Fitbit devices monitor metrics like physical activity and heart rate, enabling patients with chronic diseases to manage their conditions better by tracking lifestyle factors.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blue silhouette of a person with different types of clothing&#10;&#10;Description automatically generated">
            <a:extLst>
              <a:ext uri="{FF2B5EF4-FFF2-40B4-BE49-F238E27FC236}">
                <a16:creationId xmlns:a16="http://schemas.microsoft.com/office/drawing/2014/main" id="{EBDFD9B8-BE96-5A73-ABFD-D709551FC7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1522" y="469900"/>
            <a:ext cx="4929078" cy="52451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63AB08-EAB0-3880-ACF3-D522243E7DFA}"/>
              </a:ext>
            </a:extLst>
          </p:cNvPr>
          <p:cNvSpPr txBox="1"/>
          <p:nvPr/>
        </p:nvSpPr>
        <p:spPr>
          <a:xfrm>
            <a:off x="228600" y="0"/>
            <a:ext cx="8915400" cy="4895827"/>
          </a:xfrm>
          <a:prstGeom prst="rect">
            <a:avLst/>
          </a:prstGeom>
          <a:noFill/>
        </p:spPr>
        <p:txBody>
          <a:bodyPr wrap="square" rtlCol="0">
            <a:spAutoFit/>
          </a:bodyPr>
          <a:lstStyle/>
          <a:p>
            <a:endParaRPr lang="en-GB" dirty="0">
              <a:effectLst/>
            </a:endParaRPr>
          </a:p>
          <a:p>
            <a:pPr marL="342900" lvl="0" indent="-342900">
              <a:lnSpc>
                <a:spcPct val="115000"/>
              </a:lnSpc>
              <a:spcAft>
                <a:spcPts val="800"/>
              </a:spcAft>
              <a:buSzPts val="1000"/>
              <a:buFont typeface="Symbol" pitchFamily="2" charset="2"/>
              <a:buChar char=""/>
              <a:tabLst>
                <a:tab pos="457200" algn="l"/>
              </a:tabLs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for Patients and Providers: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Continuous data allows early detection of health issues, supports proactive interventions, and encourages patient engagement. Providers can use data insights to adjust treatments and provide more personalized care.</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860727-0129-5301-5732-96FA9B19491D}"/>
              </a:ext>
            </a:extLst>
          </p:cNvPr>
          <p:cNvSpPr txBox="1"/>
          <p:nvPr/>
        </p:nvSpPr>
        <p:spPr>
          <a:xfrm>
            <a:off x="190500" y="381000"/>
            <a:ext cx="8763000" cy="5327420"/>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with Wearable Technology:</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Data privacy concerns arise as wearables collect sensitive information. Additionally, device accuracy and consistent usage by patients are critical for reliable health monitoring.</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Improved patient self-management, fewer emergency visits, and more consistent treatment adherence, particularly for chronic diseases like diabetes and hypertension.</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EACB65-E454-485D-DFD0-B0AABC80F137}"/>
              </a:ext>
            </a:extLst>
          </p:cNvPr>
          <p:cNvSpPr txBox="1"/>
          <p:nvPr/>
        </p:nvSpPr>
        <p:spPr>
          <a:xfrm>
            <a:off x="38100" y="304800"/>
            <a:ext cx="4000500" cy="5267852"/>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Robotics and Automation: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Robotics assist in various healthcare tasks, from performing precise surgeries to supporting elderly care with daily activities. Robotics help reduce human error in complex procedures and enhance caregiving capacity in understaffed facilities.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robot and a person in a wheelchair&#10;&#10;Description automatically generated">
            <a:extLst>
              <a:ext uri="{FF2B5EF4-FFF2-40B4-BE49-F238E27FC236}">
                <a16:creationId xmlns:a16="http://schemas.microsoft.com/office/drawing/2014/main" id="{7F3453D9-719E-200F-832C-825852B19C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0"/>
            <a:ext cx="5067300" cy="57150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500AC2-8035-7BD0-891A-CEEE80083FE4}"/>
              </a:ext>
            </a:extLst>
          </p:cNvPr>
          <p:cNvSpPr txBox="1"/>
          <p:nvPr/>
        </p:nvSpPr>
        <p:spPr>
          <a:xfrm>
            <a:off x="457200" y="2748049"/>
            <a:ext cx="8020144" cy="693651"/>
          </a:xfrm>
          <a:prstGeom prst="rect">
            <a:avLst/>
          </a:prstGeom>
          <a:noFill/>
        </p:spPr>
        <p:txBody>
          <a:bodyPr wrap="none" rtlCol="0">
            <a:spAutoFit/>
          </a:bodyPr>
          <a:lstStyle/>
          <a:p>
            <a:pPr>
              <a:lnSpc>
                <a:spcPct val="115000"/>
              </a:lnSpc>
              <a:spcAft>
                <a:spcPts val="800"/>
              </a:spcAft>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Case Study 5 - Robotics in Elderly Care</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6755E1-DA45-AC7F-5E39-B619DD13F7F8}"/>
              </a:ext>
            </a:extLst>
          </p:cNvPr>
          <p:cNvSpPr txBox="1"/>
          <p:nvPr/>
        </p:nvSpPr>
        <p:spPr>
          <a:xfrm>
            <a:off x="-76200" y="0"/>
            <a:ext cx="3733800" cy="5617756"/>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Paro the Robotic Seal in Dementia Care </a:t>
            </a:r>
          </a:p>
          <a:p>
            <a:pPr marL="342900" lvl="0" indent="-342900">
              <a:lnSpc>
                <a:spcPct val="115000"/>
              </a:lnSpc>
              <a:spcAft>
                <a:spcPts val="800"/>
              </a:spcAft>
              <a:buSzPts val="1000"/>
              <a:buFont typeface="Symbol" pitchFamily="2" charset="2"/>
              <a:buChar char=""/>
              <a:tabLst>
                <a:tab pos="4572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Paro, a therapeutic robot, mimics the appearance and behaviour of a baby seal, providing companionship to dementia patients and reducing anxiety.</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Stuffed animals with pacifiers on their heads&#10;&#10;Description automatically generated">
            <a:extLst>
              <a:ext uri="{FF2B5EF4-FFF2-40B4-BE49-F238E27FC236}">
                <a16:creationId xmlns:a16="http://schemas.microsoft.com/office/drawing/2014/main" id="{47F54CF1-6E38-05FA-9269-F0CABB79C6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600" y="0"/>
            <a:ext cx="5486400" cy="5753284"/>
          </a:xfrm>
          <a:prstGeom prst="rect">
            <a:avLst/>
          </a:prstGeom>
        </p:spPr>
      </p:pic>
    </p:spTree>
    <p:extLst>
      <p:ext uri="{BB962C8B-B14F-4D97-AF65-F5344CB8AC3E}">
        <p14:creationId xmlns:p14="http://schemas.microsoft.com/office/powerpoint/2010/main" val="229916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6A2865-3F3A-09E6-EFFC-F9CDAF766FFE}"/>
              </a:ext>
            </a:extLst>
          </p:cNvPr>
          <p:cNvSpPr txBox="1"/>
          <p:nvPr/>
        </p:nvSpPr>
        <p:spPr>
          <a:xfrm>
            <a:off x="152400" y="990600"/>
            <a:ext cx="8991600" cy="3531223"/>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in Elderly and Dementia Care:</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3600" kern="0" dirty="0">
                <a:effectLst/>
                <a:latin typeface="Times New Roman" panose="02020603050405020304" pitchFamily="18" charset="0"/>
                <a:ea typeface="Times New Roman" panose="02020603050405020304" pitchFamily="18" charset="0"/>
              </a:rPr>
              <a:t>Paro offers cognitive stimulation, emotional support, and comfort, improving the mood and quality of life for elderly patients. This is particularly beneficial in dementia care, where human interaction may be limited.</a:t>
            </a:r>
            <a:endParaRPr lang="en-US" sz="3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3BFD5-5727-7A71-B668-46179415C93E}"/>
              </a:ext>
            </a:extLst>
          </p:cNvPr>
          <p:cNvSpPr txBox="1"/>
          <p:nvPr/>
        </p:nvSpPr>
        <p:spPr>
          <a:xfrm>
            <a:off x="304800" y="457200"/>
            <a:ext cx="8839200" cy="4831900"/>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and Ethical Considerations: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 high cost of therapeutic robots makes them inaccessible for some facilities. Ethical concerns also arise regarding the replacement of human caregivers with robots, as well as patient consent.</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Studies have shown reduced medication dependency, increased social interaction, and positive responses among dementia patients.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12F408-D2C4-3F2E-6B36-95075D6923B2}"/>
              </a:ext>
            </a:extLst>
          </p:cNvPr>
          <p:cNvSpPr txBox="1"/>
          <p:nvPr/>
        </p:nvSpPr>
        <p:spPr>
          <a:xfrm>
            <a:off x="228600" y="2362200"/>
            <a:ext cx="8534400" cy="1200329"/>
          </a:xfrm>
          <a:prstGeom prst="rect">
            <a:avLst/>
          </a:prstGeom>
          <a:noFill/>
        </p:spPr>
        <p:txBody>
          <a:bodyPr wrap="square" rtlCol="0">
            <a:spAutoFit/>
          </a:bodyPr>
          <a:lstStyle/>
          <a:p>
            <a:pPr algn="ctr"/>
            <a:r>
              <a:rPr lang="en-GB" sz="3600" b="1" kern="0" dirty="0">
                <a:effectLst/>
                <a:latin typeface="Times New Roman" panose="02020603050405020304" pitchFamily="18" charset="0"/>
                <a:ea typeface="Times New Roman" panose="02020603050405020304" pitchFamily="18" charset="0"/>
              </a:rPr>
              <a:t>Case Study 6 - Mobile Health Apps for Mental Health Support</a:t>
            </a:r>
            <a:endParaRPr lang="en-US" sz="3600" dirty="0"/>
          </a:p>
        </p:txBody>
      </p:sp>
    </p:spTree>
    <p:extLst>
      <p:ext uri="{BB962C8B-B14F-4D97-AF65-F5344CB8AC3E}">
        <p14:creationId xmlns:p14="http://schemas.microsoft.com/office/powerpoint/2010/main" val="40225564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34ECDF-F607-D27F-B287-FBD1399DEEB4}"/>
              </a:ext>
            </a:extLst>
          </p:cNvPr>
          <p:cNvSpPr txBox="1"/>
          <p:nvPr/>
        </p:nvSpPr>
        <p:spPr>
          <a:xfrm>
            <a:off x="-25400" y="152400"/>
            <a:ext cx="4368800" cy="5334602"/>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Headspace and Calm - Mental Health and Mindfulness Apps: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These apps provide accessible mental health support through guided meditations, relaxation exercises, and tools for managing anxiety and stress.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A screen shot of a cell phone&#10;&#10;Description automatically generated">
            <a:extLst>
              <a:ext uri="{FF2B5EF4-FFF2-40B4-BE49-F238E27FC236}">
                <a16:creationId xmlns:a16="http://schemas.microsoft.com/office/drawing/2014/main" id="{ABBE7DDC-ABA0-28EE-869F-5BAE496C07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4800" y="0"/>
            <a:ext cx="5029200" cy="5854700"/>
          </a:xfrm>
          <a:prstGeom prst="rect">
            <a:avLst/>
          </a:prstGeom>
        </p:spPr>
      </p:pic>
    </p:spTree>
    <p:extLst>
      <p:ext uri="{BB962C8B-B14F-4D97-AF65-F5344CB8AC3E}">
        <p14:creationId xmlns:p14="http://schemas.microsoft.com/office/powerpoint/2010/main" val="18141033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EC64DA-2EA2-9049-7EB1-F9F263D71775}"/>
              </a:ext>
            </a:extLst>
          </p:cNvPr>
          <p:cNvSpPr txBox="1"/>
          <p:nvPr/>
        </p:nvSpPr>
        <p:spPr>
          <a:xfrm>
            <a:off x="0" y="-12700"/>
            <a:ext cx="9144000" cy="5876481"/>
          </a:xfrm>
          <a:prstGeom prst="rect">
            <a:avLst/>
          </a:prstGeom>
          <a:noFill/>
        </p:spPr>
        <p:txBody>
          <a:bodyPr wrap="square" rtlCol="0">
            <a:spAutoFit/>
          </a:bodyPr>
          <a:lstStyle/>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with App Effectiveness and Privacy:</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Effectiveness varies as these apps are not a substitute for professional therapy. Privacy concerns arise as users share personal mental health data with the app developers.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Outcomes: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Increased access to mental health support and positive feedback from users who report reductions in anxiety and stress.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62233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E9F2B4-E64F-8D53-0582-661F82CF00A4}"/>
              </a:ext>
            </a:extLst>
          </p:cNvPr>
          <p:cNvSpPr txBox="1"/>
          <p:nvPr/>
        </p:nvSpPr>
        <p:spPr>
          <a:xfrm>
            <a:off x="38101" y="2057400"/>
            <a:ext cx="9143999" cy="2031325"/>
          </a:xfrm>
          <a:prstGeom prst="rect">
            <a:avLst/>
          </a:prstGeom>
          <a:noFill/>
        </p:spPr>
        <p:txBody>
          <a:bodyPr wrap="square" rtlCol="0">
            <a:spAutoFit/>
          </a:bodyPr>
          <a:lstStyle/>
          <a:p>
            <a:r>
              <a:rPr lang="en-GB" sz="3600" kern="0" dirty="0">
                <a:effectLst/>
                <a:latin typeface="Times New Roman" panose="02020603050405020304" pitchFamily="18" charset="0"/>
                <a:ea typeface="Times New Roman" panose="02020603050405020304" pitchFamily="18" charset="0"/>
                <a:cs typeface="Times New Roman" panose="02020603050405020304" pitchFamily="18" charset="0"/>
              </a:rPr>
              <a:t>What are the potential risks of over-relying on AI and robotics in healthcare, and how can these risks be managed?</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5" name="TextBox 4">
            <a:extLst>
              <a:ext uri="{FF2B5EF4-FFF2-40B4-BE49-F238E27FC236}">
                <a16:creationId xmlns:a16="http://schemas.microsoft.com/office/drawing/2014/main" id="{4C99C0F7-48FD-692C-09D7-3DC0E9C0B55B}"/>
              </a:ext>
            </a:extLst>
          </p:cNvPr>
          <p:cNvSpPr txBox="1"/>
          <p:nvPr/>
        </p:nvSpPr>
        <p:spPr>
          <a:xfrm>
            <a:off x="2209800" y="0"/>
            <a:ext cx="4431021" cy="707886"/>
          </a:xfrm>
          <a:prstGeom prst="rect">
            <a:avLst/>
          </a:prstGeom>
          <a:noFill/>
        </p:spPr>
        <p:txBody>
          <a:bodyPr wrap="none" rtlCol="0">
            <a:spAutoFit/>
          </a:bodyPr>
          <a:lstStyle/>
          <a:p>
            <a:r>
              <a:rPr lang="en-US" sz="4000" b="1" dirty="0"/>
              <a:t>Class Discussion</a:t>
            </a:r>
          </a:p>
        </p:txBody>
      </p:sp>
      <p:pic>
        <p:nvPicPr>
          <p:cNvPr id="7" name="Picture 6" descr="A white person with a red question mark&#10;&#10;Description automatically generated">
            <a:extLst>
              <a:ext uri="{FF2B5EF4-FFF2-40B4-BE49-F238E27FC236}">
                <a16:creationId xmlns:a16="http://schemas.microsoft.com/office/drawing/2014/main" id="{7E5066E1-3E05-7214-C5E7-49C1215298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6815" y="3308350"/>
            <a:ext cx="2603500" cy="2374900"/>
          </a:xfrm>
          <a:prstGeom prst="rect">
            <a:avLst/>
          </a:prstGeom>
        </p:spPr>
      </p:pic>
    </p:spTree>
    <p:extLst>
      <p:ext uri="{BB962C8B-B14F-4D97-AF65-F5344CB8AC3E}">
        <p14:creationId xmlns:p14="http://schemas.microsoft.com/office/powerpoint/2010/main" val="6328840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55904" rIns="0" bIns="0" rtlCol="0">
            <a:spAutoFit/>
          </a:bodyPr>
          <a:lstStyle/>
          <a:p>
            <a:pPr marL="2837180">
              <a:lnSpc>
                <a:spcPct val="100000"/>
              </a:lnSpc>
              <a:spcBef>
                <a:spcPts val="95"/>
              </a:spcBef>
            </a:pPr>
            <a:r>
              <a:rPr spc="-10" dirty="0"/>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6694" y="36067"/>
            <a:ext cx="2613025" cy="635000"/>
          </a:xfrm>
          <a:prstGeom prst="rect">
            <a:avLst/>
          </a:prstGeom>
        </p:spPr>
        <p:txBody>
          <a:bodyPr vert="horz" wrap="square" lIns="0" tIns="12065" rIns="0" bIns="0" rtlCol="0">
            <a:spAutoFit/>
          </a:bodyPr>
          <a:lstStyle/>
          <a:p>
            <a:pPr marL="12700">
              <a:lnSpc>
                <a:spcPct val="100000"/>
              </a:lnSpc>
              <a:spcBef>
                <a:spcPts val="95"/>
              </a:spcBef>
            </a:pPr>
            <a:r>
              <a:rPr spc="-10" dirty="0"/>
              <a:t>References</a:t>
            </a:r>
          </a:p>
        </p:txBody>
      </p:sp>
      <p:sp>
        <p:nvSpPr>
          <p:cNvPr id="3" name="TextBox 2">
            <a:extLst>
              <a:ext uri="{FF2B5EF4-FFF2-40B4-BE49-F238E27FC236}">
                <a16:creationId xmlns:a16="http://schemas.microsoft.com/office/drawing/2014/main" id="{9E3B43AD-5929-DD56-14AE-B0DEC627EC95}"/>
              </a:ext>
            </a:extLst>
          </p:cNvPr>
          <p:cNvSpPr txBox="1"/>
          <p:nvPr/>
        </p:nvSpPr>
        <p:spPr>
          <a:xfrm>
            <a:off x="0" y="533400"/>
            <a:ext cx="9220200" cy="5223033"/>
          </a:xfrm>
          <a:prstGeom prst="rect">
            <a:avLst/>
          </a:prstGeom>
          <a:noFill/>
        </p:spPr>
        <p:txBody>
          <a:bodyPr wrap="square" rtlCol="0">
            <a:spAutoFit/>
          </a:bodyPr>
          <a:lstStyle/>
          <a:p>
            <a:pPr>
              <a:lnSpc>
                <a:spcPct val="150000"/>
              </a:lnSpc>
            </a:pPr>
            <a:r>
              <a:rPr lang="en-GB" sz="1400" dirty="0"/>
              <a:t>Babylon Health (2021) </a:t>
            </a:r>
            <a:r>
              <a:rPr lang="en-GB" sz="1400" i="1" dirty="0"/>
              <a:t>AI chatbot for the NHS</a:t>
            </a:r>
            <a:r>
              <a:rPr lang="en-GB" sz="1400" dirty="0"/>
              <a:t>. Available at: https://</a:t>
            </a:r>
            <a:r>
              <a:rPr lang="en-GB" sz="1400" dirty="0" err="1"/>
              <a:t>www.babylonhealth.com</a:t>
            </a:r>
            <a:r>
              <a:rPr lang="en-GB" sz="1400" dirty="0"/>
              <a:t>/</a:t>
            </a:r>
            <a:r>
              <a:rPr lang="en-GB" sz="1400" dirty="0" err="1"/>
              <a:t>nhs</a:t>
            </a:r>
            <a:r>
              <a:rPr lang="en-GB" sz="1400" dirty="0"/>
              <a:t> (Accessed: 2 November 2024).</a:t>
            </a:r>
          </a:p>
          <a:p>
            <a:pPr>
              <a:lnSpc>
                <a:spcPct val="150000"/>
              </a:lnSpc>
            </a:pPr>
            <a:r>
              <a:rPr lang="en-GB" sz="1400" dirty="0"/>
              <a:t>ECHO Institute (2022) </a:t>
            </a:r>
            <a:r>
              <a:rPr lang="en-GB" sz="1400" i="1" dirty="0"/>
              <a:t>Project ECHO: Empowering local providers to improve rural health care</a:t>
            </a:r>
            <a:r>
              <a:rPr lang="en-GB" sz="1400" dirty="0"/>
              <a:t>. University of New Mexico. Available at: https://</a:t>
            </a:r>
            <a:r>
              <a:rPr lang="en-GB" sz="1400" dirty="0" err="1"/>
              <a:t>echo.unm.edu</a:t>
            </a:r>
            <a:r>
              <a:rPr lang="en-GB" sz="1400" dirty="0"/>
              <a:t>/ (Accessed: 8 November 2024).</a:t>
            </a:r>
          </a:p>
          <a:p>
            <a:pPr>
              <a:lnSpc>
                <a:spcPct val="150000"/>
              </a:lnSpc>
            </a:pPr>
            <a:r>
              <a:rPr lang="en-GB" sz="1400" dirty="0"/>
              <a:t>Fitbit (2023) </a:t>
            </a:r>
            <a:r>
              <a:rPr lang="en-GB" sz="1400" i="1" dirty="0"/>
              <a:t>Fitbit for chronic disease management</a:t>
            </a:r>
            <a:r>
              <a:rPr lang="en-GB" sz="1400" dirty="0"/>
              <a:t>. Available at: </a:t>
            </a:r>
            <a:r>
              <a:rPr lang="en-GB" sz="1400" dirty="0">
                <a:hlinkClick r:id="rId2"/>
              </a:rPr>
              <a:t>https://www.fitbit.com/</a:t>
            </a:r>
            <a:r>
              <a:rPr lang="en-GB" sz="1400" dirty="0"/>
              <a:t> (Accessed: 7 November 2024).</a:t>
            </a:r>
          </a:p>
          <a:p>
            <a:pPr>
              <a:lnSpc>
                <a:spcPct val="150000"/>
              </a:lnSpc>
            </a:pPr>
            <a:r>
              <a:rPr lang="en-GB" sz="1400" dirty="0"/>
              <a:t>National Health Service (NHS) Digital (2022) </a:t>
            </a:r>
            <a:r>
              <a:rPr lang="en-GB" sz="1400" i="1" dirty="0"/>
              <a:t>Electronic health records (EHR) system</a:t>
            </a:r>
            <a:r>
              <a:rPr lang="en-GB" sz="1400" dirty="0"/>
              <a:t>. Available at: </a:t>
            </a:r>
            <a:r>
              <a:rPr lang="en-GB" sz="1400" dirty="0">
                <a:hlinkClick r:id="rId3"/>
              </a:rPr>
              <a:t>https://digital.nhs.uk/</a:t>
            </a:r>
            <a:r>
              <a:rPr lang="en-GB" sz="1400" dirty="0"/>
              <a:t> (Accessed: 8 November 2024).</a:t>
            </a:r>
          </a:p>
          <a:p>
            <a:pPr>
              <a:lnSpc>
                <a:spcPct val="150000"/>
              </a:lnSpc>
            </a:pPr>
            <a:r>
              <a:rPr lang="en-GB" sz="1400" dirty="0"/>
              <a:t>Paro Robots (2023) </a:t>
            </a:r>
            <a:r>
              <a:rPr lang="en-GB" sz="1400" i="1" dirty="0"/>
              <a:t>Paro therapeutic robot for dementia care</a:t>
            </a:r>
            <a:r>
              <a:rPr lang="en-GB" sz="1400" dirty="0"/>
              <a:t>. Available at: </a:t>
            </a:r>
            <a:r>
              <a:rPr lang="en-GB" sz="1400" dirty="0">
                <a:hlinkClick r:id="rId4"/>
              </a:rPr>
              <a:t>https://www.parorobots.com/</a:t>
            </a:r>
            <a:r>
              <a:rPr lang="en-GB" sz="1400" dirty="0"/>
              <a:t> (Accessed: 8 November 2024).</a:t>
            </a:r>
          </a:p>
          <a:p>
            <a:pPr>
              <a:lnSpc>
                <a:spcPct val="150000"/>
              </a:lnSpc>
            </a:pPr>
            <a:r>
              <a:rPr lang="en-GB" sz="1400" dirty="0"/>
              <a:t>Headspace Inc. (2023) </a:t>
            </a:r>
            <a:r>
              <a:rPr lang="en-GB" sz="1400" i="1" dirty="0"/>
              <a:t>Headspace: Meditation and mindfulness app</a:t>
            </a:r>
            <a:r>
              <a:rPr lang="en-GB" sz="1400" dirty="0"/>
              <a:t>. Available at: </a:t>
            </a:r>
            <a:r>
              <a:rPr lang="en-GB" sz="1400" dirty="0">
                <a:hlinkClick r:id="rId5"/>
              </a:rPr>
              <a:t>https://www.headspace.com/</a:t>
            </a:r>
            <a:r>
              <a:rPr lang="en-GB" sz="1400" dirty="0"/>
              <a:t> (Accessed: 8 November 2024).</a:t>
            </a:r>
          </a:p>
          <a:p>
            <a:pPr>
              <a:lnSpc>
                <a:spcPct val="150000"/>
              </a:lnSpc>
            </a:pPr>
            <a:r>
              <a:rPr lang="en-GB" sz="1400" dirty="0" err="1"/>
              <a:t>Calm.com</a:t>
            </a:r>
            <a:r>
              <a:rPr lang="en-GB" sz="1400" dirty="0"/>
              <a:t>, Inc. (2023) </a:t>
            </a:r>
            <a:r>
              <a:rPr lang="en-GB" sz="1400" i="1" dirty="0"/>
              <a:t>Calm: Mental health and mindfulness app</a:t>
            </a:r>
            <a:r>
              <a:rPr lang="en-GB" sz="1400" dirty="0"/>
              <a:t>. Available at: </a:t>
            </a:r>
            <a:r>
              <a:rPr lang="en-GB" sz="1400" dirty="0">
                <a:hlinkClick r:id="rId6"/>
              </a:rPr>
              <a:t>https://www.calm.com/</a:t>
            </a:r>
            <a:r>
              <a:rPr lang="en-GB" sz="1400" dirty="0"/>
              <a:t> (Accessed: 8 November 2024).</a:t>
            </a:r>
          </a:p>
          <a:p>
            <a:pPr>
              <a:lnSpc>
                <a:spcPct val="150000"/>
              </a:lnSpc>
            </a:pPr>
            <a:r>
              <a:rPr lang="en-GB" sz="1400" dirty="0"/>
              <a:t>UK Government (2018) </a:t>
            </a:r>
            <a:r>
              <a:rPr lang="en-GB" sz="1400" i="1" dirty="0"/>
              <a:t>Data Protection Act 2018</a:t>
            </a:r>
            <a:r>
              <a:rPr lang="en-GB" sz="1400" dirty="0"/>
              <a:t>. Available at: https://</a:t>
            </a:r>
            <a:r>
              <a:rPr lang="en-GB" sz="1400" dirty="0" err="1"/>
              <a:t>www.legislation.gov.uk</a:t>
            </a:r>
            <a:r>
              <a:rPr lang="en-GB" sz="1400" dirty="0"/>
              <a:t>/</a:t>
            </a:r>
            <a:r>
              <a:rPr lang="en-GB" sz="1400" dirty="0" err="1"/>
              <a:t>ukpga</a:t>
            </a:r>
            <a:r>
              <a:rPr lang="en-GB" sz="1400" dirty="0"/>
              <a:t>/2018/12/contents/enacted (Accessed: 8 November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5" ma:contentTypeDescription="Create a new document." ma:contentTypeScope="" ma:versionID="75b8b3155239ce74477859a8f1f7f6f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6be0f49642d00edf1af75732f65b38ce"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hidden="true" ma:internalName="SharingHintHash" ma:readOnly="true">
      <xsd:simpleType>
        <xsd:restriction base="dms:Text"/>
      </xsd:simpleType>
    </xsd:element>
    <xsd:element name="SharedWithDetails" ma:index="1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96015-0B3E-42A2-92A7-769918E4540F}">
  <ds:schemaRefs>
    <ds:schemaRef ds:uri="http://purl.org/dc/terms/"/>
    <ds:schemaRef ds:uri="2185e222-3c8d-40d1-8655-532d5209bd26"/>
    <ds:schemaRef ds:uri="http://purl.org/dc/dcmitype/"/>
    <ds:schemaRef ds:uri="http://schemas.microsoft.com/office/infopath/2007/PartnerControls"/>
    <ds:schemaRef ds:uri="2fff46f4-612e-44ba-884a-bcd0b08f5dc6"/>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0DBB399-33C3-416F-9D79-20E378C0C9CF}">
  <ds:schemaRefs>
    <ds:schemaRef ds:uri="http://schemas.microsoft.com/sharepoint/v3/contenttype/forms"/>
  </ds:schemaRefs>
</ds:datastoreItem>
</file>

<file path=customXml/itemProps3.xml><?xml version="1.0" encoding="utf-8"?>
<ds:datastoreItem xmlns:ds="http://schemas.openxmlformats.org/officeDocument/2006/customXml" ds:itemID="{21674ADA-B115-45E1-940F-C1453AA186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7273</TotalTime>
  <Words>1491</Words>
  <Application>Microsoft Macintosh PowerPoint</Application>
  <PresentationFormat>On-screen Show (4:3)</PresentationFormat>
  <Paragraphs>86</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Aptos</vt:lpstr>
      <vt:lpstr>Arial</vt:lpstr>
      <vt:lpstr>Courier New</vt:lpstr>
      <vt:lpstr>Segoe UI</vt:lpstr>
      <vt:lpstr>Symbol</vt:lpstr>
      <vt:lpstr>Times New Roman</vt:lpstr>
      <vt:lpstr>Office Theme</vt:lpstr>
      <vt:lpstr>PowerPoint Presentation</vt:lpstr>
      <vt:lpstr>Today we will…</vt:lpstr>
      <vt:lpstr>What are the Key Areas of Digital Technology in Health and Social Care </vt:lpstr>
      <vt:lpstr>Key Areas of Digital Technology in Health and Social Care </vt:lpstr>
      <vt:lpstr>PowerPoint Presentation</vt:lpstr>
      <vt:lpstr>PowerPoint Presentation</vt:lpstr>
      <vt:lpstr>PowerPoint Presentation</vt:lpstr>
      <vt:lpstr>PowerPoint Presentation</vt:lpstr>
      <vt:lpstr>Challenges Faced: The shift to digital records raised concerns about data privacy, integration with existing systems, and resistance to change among healthcare professionals. Staff required extensive training to fully utilize EHR functionalities. </vt:lpstr>
      <vt:lpstr>Outcomes: EHRs improved communication among healthcare providers, reduced redundancies, and led to more efficient patient care delivery.</vt:lpstr>
      <vt:lpstr>Telemedicine and Telehealth: These technologies allow patients to consult with healthcare providers remotely, improving access for those in rural or underserved areas. Telemedicine became especially critical during the COVID-19 pandemic, enabling safe and effective patient care while reducing physical contact.</vt:lpstr>
      <vt:lpstr>  Case Study 2 - Telemedicine for Rural Populations </vt:lpstr>
      <vt:lpstr>Project ECHO (USA) - Telemedicine for Remote Health Access: Project ECHO uses telecommunication to connect rural healthcare providers with specialists, offering patients in remote areas access to high-quality consultations without the need to travel.</vt:lpstr>
      <vt:lpstr>PowerPoint Presentation</vt:lpstr>
      <vt:lpstr>PowerPoint Presentation</vt:lpstr>
      <vt:lpstr>PowerPoint Presentation</vt:lpstr>
      <vt:lpstr>PowerPoint Presentation</vt:lpstr>
      <vt:lpstr>PowerPoint Presentation</vt:lpstr>
      <vt:lpstr>PowerPoint Presentation</vt:lpstr>
      <vt:lpstr>Role of AI in Diagnosing and Triage: The chatbot uses machine learning to analyse user-input symptoms, comparing them to vast datasets. This tool enables faster triage for non-emergency cases and alleviates pressure on human healthcare providers.</vt:lpstr>
      <vt:lpstr>Outcomes: Reduced wait times, cost savings, and an efficient triage process have been observed, although the technology continues to evolve to improve accuracy and patient trust.</vt:lpstr>
      <vt:lpstr>Wearable Devices: Devices like smartwatches and fitness trackers monitor vital signs (e.g., heart rate, activity levels) and allow continuous health tracking. Patients can be alerted to anomalies in real-time, making wearables particularly useful for managing chronic conditions.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Jolly Nwankwo (Doctoral Researcher)</cp:lastModifiedBy>
  <cp:revision>18</cp:revision>
  <dcterms:created xsi:type="dcterms:W3CDTF">2022-11-21T15:21:44Z</dcterms:created>
  <dcterms:modified xsi:type="dcterms:W3CDTF">2024-11-08T11:08:39Z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2022-10-21T00:00:00Z</vt:filetime>
  </property>
  <property fmtid="{D5CDD505-2E9C-101B-9397-08002B2CF9AE}" pid="3" name="Creator">
    <vt:lpwstr>Microsoft® PowerPoint® for Microsoft 365</vt:lpwstr>
  </property>
  <property fmtid="{D5CDD505-2E9C-101B-9397-08002B2CF9AE}" pid="4" name="LastSaved">
    <vt:filetime>2022-11-21T00:00:00Z</vt:filetime>
  </property>
  <property fmtid="{D5CDD505-2E9C-101B-9397-08002B2CF9AE}" pid="5" name="Producer">
    <vt:lpwstr>Microsoft® PowerPoint® for Microsoft 365</vt:lpwstr>
  </property>
  <property fmtid="{D5CDD505-2E9C-101B-9397-08002B2CF9AE}" pid="6" name="ContentTypeId">
    <vt:lpwstr>0x01010007410AC8C6F95F4D9E71F942A85CABE2</vt:lpwstr>
  </property>
</Properties>
</file>