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4" r:id="rId3"/>
    <p:sldId id="288" r:id="rId4"/>
    <p:sldId id="289" r:id="rId5"/>
    <p:sldId id="290" r:id="rId6"/>
    <p:sldId id="292" r:id="rId7"/>
    <p:sldId id="257" r:id="rId8"/>
    <p:sldId id="259" r:id="rId9"/>
    <p:sldId id="260" r:id="rId10"/>
    <p:sldId id="261" r:id="rId11"/>
    <p:sldId id="262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6" r:id="rId32"/>
    <p:sldId id="285" r:id="rId33"/>
    <p:sldId id="287" r:id="rId34"/>
    <p:sldId id="29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16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11-Feb-20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standard.co.uk/sport/football/what-are-the-uks-10-biggest-football-stadiums-a3609006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berty-stadium.com/liberty_stadium_intro_pitch.php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wales/cardiff-city-stadium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wembley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scotland/hampden-park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wales/the-principality-stadium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anfield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bet365-stadium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falmer-stadium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goodison-park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john-smiths-stadium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king-power-stadium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wales/liberty-stadium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london-stadium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old-trafford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selhurst-park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st-james-park-newcastle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st-mary-s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stamford-bridge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the-emirates/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the-etihad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the-hawthorns/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turf-moor/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vicarage-road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otball-stadiums.co.uk/grounds/england/vitality-stadium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otball-stadiums.co.uk/articles/future-of-football-stadiums/" TargetMode="External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uffingtonpost.co.uk/entry/green-innovation-in-sport-how-future-stadiums-will-look_uk_58eb9eace4b0c89f912014fd" TargetMode="External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uffingtonpost.co.uk/entry/green-innovation-in-sport-how-future-stadiums-will-look_uk_58eb9eace4b0c89f912014fd" TargetMode="External"/><Relationship Id="rId2" Type="http://schemas.openxmlformats.org/officeDocument/2006/relationships/hyperlink" Target="http://www.football-stadiums.co.uk/articles/how-do-football-clubs-make-mone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ootball-stadiums.co.uk/articles/how-do-football-stadiums-make-money/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1452" y="1460938"/>
            <a:ext cx="8001000" cy="77776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Uk</a:t>
            </a:r>
            <a:r>
              <a:rPr lang="en-GB" dirty="0"/>
              <a:t> Based Stadiums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6015" y="5090160"/>
            <a:ext cx="2408840" cy="16037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107" y="2874594"/>
            <a:ext cx="6601689" cy="314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835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30316" y="525516"/>
            <a:ext cx="112355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   </a:t>
            </a:r>
            <a:r>
              <a:rPr lang="en-GB" sz="2400" b="1" u="sng" dirty="0"/>
              <a:t>What are the UK's 10 biggest football stadiums in Britain? </a:t>
            </a:r>
          </a:p>
          <a:p>
            <a:endParaRPr lang="en-GB" b="1" dirty="0"/>
          </a:p>
          <a:p>
            <a:r>
              <a:rPr lang="en-GB" b="1" dirty="0">
                <a:hlinkClick r:id="rId2"/>
              </a:rPr>
              <a:t>https://www.standard.co.uk/sport/football/what-are-the-uks-10-biggest-football-stadiums-a3609006.html</a:t>
            </a:r>
            <a:r>
              <a:rPr lang="en-GB" b="1" dirty="0"/>
              <a:t> </a:t>
            </a:r>
          </a:p>
          <a:p>
            <a:endParaRPr lang="en-GB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26390" t="23918" r="27785" b="26699"/>
          <a:stretch/>
        </p:blipFill>
        <p:spPr>
          <a:xfrm>
            <a:off x="2186151" y="2161530"/>
            <a:ext cx="7062953" cy="4281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92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2901" y="321149"/>
            <a:ext cx="8534400" cy="1507067"/>
          </a:xfrm>
        </p:spPr>
        <p:txBody>
          <a:bodyPr>
            <a:normAutofit/>
          </a:bodyPr>
          <a:lstStyle/>
          <a:p>
            <a:r>
              <a:rPr lang="en-GB" b="1" dirty="0"/>
              <a:t>the key features and trends?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818" y="1828216"/>
            <a:ext cx="10561857" cy="3615267"/>
          </a:xfrm>
        </p:spPr>
        <p:txBody>
          <a:bodyPr/>
          <a:lstStyle/>
          <a:p>
            <a:r>
              <a:rPr lang="en-GB" dirty="0"/>
              <a:t>Stadiums tend to be by shopping outlets or based in city's. </a:t>
            </a:r>
          </a:p>
          <a:p>
            <a:r>
              <a:rPr lang="en-GB" dirty="0"/>
              <a:t>All stadiums have accesses to Public transport e.g.: a motorway, train station, bus station, taxis  for commuting. </a:t>
            </a:r>
          </a:p>
          <a:p>
            <a:r>
              <a:rPr lang="en-GB" dirty="0"/>
              <a:t>The stadiums are multi-purpose venues holding concerts, boxing shows, meetings.</a:t>
            </a:r>
          </a:p>
          <a:p>
            <a:r>
              <a:rPr lang="en-GB" dirty="0"/>
              <a:t> Private hire </a:t>
            </a:r>
          </a:p>
          <a:p>
            <a:r>
              <a:rPr lang="en-GB" dirty="0"/>
              <a:t>Museums and tours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724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310" y="409318"/>
            <a:ext cx="11761076" cy="1507067"/>
          </a:xfrm>
        </p:spPr>
        <p:txBody>
          <a:bodyPr/>
          <a:lstStyle/>
          <a:p>
            <a:r>
              <a:rPr lang="en-GB" b="1" dirty="0"/>
              <a:t>Why Do Football Stadiums Use Sprinkler Systems?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7049" y="2385536"/>
            <a:ext cx="109307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&gt; It is necessary that there is a high maintenance level of a healthy pitch. To grow the grass to the standard of professional football pitch their needs a decent amount of light and the correct amount of water put on it on a regular basis this is maintained by a groundsman.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0541" t="26627" r="37345" b="19012"/>
          <a:stretch/>
        </p:blipFill>
        <p:spPr>
          <a:xfrm>
            <a:off x="6164353" y="3585865"/>
            <a:ext cx="4231418" cy="307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817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763" y="136633"/>
            <a:ext cx="11118905" cy="1450429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SGL system has already been implemented by many of the highest rated sports clubs and stadiums worldwide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856" y="3706533"/>
            <a:ext cx="4577584" cy="29724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585060" y="1326603"/>
            <a:ext cx="527060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SGL IMPLIES</a:t>
            </a:r>
            <a:endParaRPr lang="en-GB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A guaranteed top quality pitch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A system applied by stadiums worldwide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High-tech equipment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Highly valued after sales service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State of the art technology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Unique approach and commitment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Unrivalled experience and knowledge</a:t>
            </a:r>
            <a:endParaRPr lang="en-GB" dirty="0"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67559" y="4038599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Agronomists with advanced knowledge of grass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Offers high-tech equipment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Specializes in revolutionary technology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Is used in more than 250 stadiums worldwide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Boasts a cutting-edge approach and commitment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Guarantees unique pitch quality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a highly valued after-sales service</a:t>
            </a:r>
          </a:p>
        </p:txBody>
      </p:sp>
    </p:spTree>
    <p:extLst>
      <p:ext uri="{BB962C8B-B14F-4D97-AF65-F5344CB8AC3E}">
        <p14:creationId xmlns:p14="http://schemas.microsoft.com/office/powerpoint/2010/main" val="2138212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8812" y="0"/>
            <a:ext cx="5286705" cy="1083151"/>
          </a:xfrm>
        </p:spPr>
        <p:txBody>
          <a:bodyPr/>
          <a:lstStyle/>
          <a:p>
            <a:r>
              <a:rPr lang="en-GB" dirty="0"/>
              <a:t>Liberty stadium pitch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518" y="880724"/>
            <a:ext cx="10446243" cy="1202851"/>
          </a:xfrm>
        </p:spPr>
        <p:txBody>
          <a:bodyPr/>
          <a:lstStyle/>
          <a:p>
            <a:r>
              <a:rPr lang="en-GB" dirty="0"/>
              <a:t>The planning and construction processes are what give the pitch the grand appearance it has today. However, it is also what is contained within the pitch that makes it a good quality pitch. </a:t>
            </a:r>
          </a:p>
        </p:txBody>
      </p:sp>
      <p:sp>
        <p:nvSpPr>
          <p:cNvPr id="4" name="Rectangle 3"/>
          <p:cNvSpPr/>
          <p:nvPr/>
        </p:nvSpPr>
        <p:spPr>
          <a:xfrm>
            <a:off x="588578" y="2083575"/>
            <a:ext cx="1001635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pitch is made up of different layers which all help the durability necessary for a pitch. The layers are set out below:</a:t>
            </a:r>
          </a:p>
          <a:p>
            <a:endParaRPr lang="en-GB" dirty="0"/>
          </a:p>
          <a:p>
            <a:r>
              <a:rPr lang="en-GB" b="1" dirty="0"/>
              <a:t>Drainage system</a:t>
            </a:r>
          </a:p>
          <a:p>
            <a:r>
              <a:rPr lang="en-GB" b="1" dirty="0"/>
              <a:t>Gravel Carpet</a:t>
            </a:r>
          </a:p>
          <a:p>
            <a:r>
              <a:rPr lang="en-GB" b="1" dirty="0"/>
              <a:t>Grit Blinding Layer</a:t>
            </a:r>
          </a:p>
          <a:p>
            <a:r>
              <a:rPr lang="en-GB" b="1" dirty="0"/>
              <a:t>Lower Root Zone</a:t>
            </a:r>
          </a:p>
          <a:p>
            <a:r>
              <a:rPr lang="en-GB" b="1" dirty="0"/>
              <a:t>Upper Root Zone</a:t>
            </a:r>
          </a:p>
          <a:p>
            <a:r>
              <a:rPr lang="en-GB" b="1" dirty="0" err="1"/>
              <a:t>Desso</a:t>
            </a:r>
            <a:r>
              <a:rPr lang="en-GB" b="1" dirty="0"/>
              <a:t> Grass</a:t>
            </a:r>
          </a:p>
          <a:p>
            <a:r>
              <a:rPr lang="en-GB" b="1" dirty="0"/>
              <a:t>Master Reinforcement</a:t>
            </a:r>
            <a:br>
              <a:rPr lang="en-GB" dirty="0"/>
            </a:br>
            <a:r>
              <a:rPr lang="en-GB" b="1" dirty="0"/>
              <a:t>Seeding</a:t>
            </a:r>
            <a:br>
              <a:rPr lang="en-GB" dirty="0"/>
            </a:b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1433" y="5975160"/>
            <a:ext cx="817704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http://www.liberty-stadium.com/liberty_stadium_intro_pitch.php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006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9419" y="209907"/>
            <a:ext cx="6452312" cy="1507067"/>
          </a:xfrm>
        </p:spPr>
        <p:txBody>
          <a:bodyPr/>
          <a:lstStyle/>
          <a:p>
            <a:r>
              <a:rPr lang="en-GB" b="1" dirty="0"/>
              <a:t>Premier League Stadiums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764" t="34528" r="35295" b="18077"/>
          <a:stretch/>
        </p:blipFill>
        <p:spPr>
          <a:xfrm>
            <a:off x="2522977" y="1438817"/>
            <a:ext cx="6978869" cy="396361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6047233"/>
            <a:ext cx="42466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http://www.football-stadiums.co.uk/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18792" t="57661" r="66177" b="20615"/>
          <a:stretch/>
        </p:blipFill>
        <p:spPr>
          <a:xfrm>
            <a:off x="9375228" y="794014"/>
            <a:ext cx="2719503" cy="22108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48743" t="56914" r="35576" b="17592"/>
          <a:stretch/>
        </p:blipFill>
        <p:spPr>
          <a:xfrm>
            <a:off x="133270" y="3725312"/>
            <a:ext cx="2389707" cy="2185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012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329340" y="238376"/>
            <a:ext cx="6179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u="sng" dirty="0"/>
              <a:t>Cardiff City Stadium: Cardiff City / Wales</a:t>
            </a:r>
            <a:endParaRPr lang="en-GB" sz="2400" u="sng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41977" t="36089" r="34997" b="32655"/>
          <a:stretch/>
        </p:blipFill>
        <p:spPr>
          <a:xfrm>
            <a:off x="6419288" y="1234481"/>
            <a:ext cx="5194549" cy="4105584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434167"/>
              </p:ext>
            </p:extLst>
          </p:nvPr>
        </p:nvGraphicFramePr>
        <p:xfrm>
          <a:off x="253289" y="1232495"/>
          <a:ext cx="5075456" cy="45199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537728">
                  <a:extLst>
                    <a:ext uri="{9D8B030D-6E8A-4147-A177-3AD203B41FA5}">
                      <a16:colId xmlns:a16="http://schemas.microsoft.com/office/drawing/2014/main" val="2012598134"/>
                    </a:ext>
                  </a:extLst>
                </a:gridCol>
                <a:gridCol w="2537728">
                  <a:extLst>
                    <a:ext uri="{9D8B030D-6E8A-4147-A177-3AD203B41FA5}">
                      <a16:colId xmlns:a16="http://schemas.microsoft.com/office/drawing/2014/main" val="4266645131"/>
                    </a:ext>
                  </a:extLst>
                </a:gridCol>
              </a:tblGrid>
              <a:tr h="302813">
                <a:tc gridSpan="2">
                  <a:txBody>
                    <a:bodyPr/>
                    <a:lstStyle/>
                    <a:p>
                      <a:r>
                        <a:rPr lang="en-GB" sz="1400"/>
                        <a:t>Cardiff City Stadium Stats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5718303"/>
                  </a:ext>
                </a:extLst>
              </a:tr>
              <a:tr h="529922">
                <a:tc>
                  <a:txBody>
                    <a:bodyPr/>
                    <a:lstStyle/>
                    <a:p>
                      <a:r>
                        <a:rPr lang="en-GB" sz="1400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2009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94148551"/>
                  </a:ext>
                </a:extLst>
              </a:tr>
              <a:tr h="354279">
                <a:tc>
                  <a:txBody>
                    <a:bodyPr/>
                    <a:lstStyle/>
                    <a:p>
                      <a:r>
                        <a:rPr lang="en-GB" sz="1400" dirty="0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33,280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05006"/>
                  </a:ext>
                </a:extLst>
              </a:tr>
              <a:tr h="529922">
                <a:tc>
                  <a:txBody>
                    <a:bodyPr/>
                    <a:lstStyle/>
                    <a:p>
                      <a:r>
                        <a:rPr lang="en-GB" sz="1400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10,853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244750"/>
                  </a:ext>
                </a:extLst>
              </a:tr>
              <a:tr h="757032">
                <a:tc>
                  <a:txBody>
                    <a:bodyPr/>
                    <a:lstStyle/>
                    <a:p>
                      <a:r>
                        <a:rPr lang="en-GB" sz="1400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100 x 68 (6800)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7057641"/>
                  </a:ext>
                </a:extLst>
              </a:tr>
              <a:tr h="529922">
                <a:tc>
                  <a:txBody>
                    <a:bodyPr/>
                    <a:lstStyle/>
                    <a:p>
                      <a:r>
                        <a:rPr lang="en-GB" sz="1400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Cardiff City F.C.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04579250"/>
                  </a:ext>
                </a:extLst>
              </a:tr>
              <a:tr h="984141">
                <a:tc>
                  <a:txBody>
                    <a:bodyPr/>
                    <a:lstStyle/>
                    <a:p>
                      <a:r>
                        <a:rPr lang="en-GB" sz="1400" dirty="0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Cardiff Blues, Cardiff City F.C., Wales national team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29808038"/>
                  </a:ext>
                </a:extLst>
              </a:tr>
              <a:tr h="529922">
                <a:tc>
                  <a:txBody>
                    <a:bodyPr/>
                    <a:lstStyle/>
                    <a:p>
                      <a:r>
                        <a:rPr lang="en-GB" sz="1400" dirty="0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Cardiff v Celtic (22/07/2009)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6655388"/>
                  </a:ext>
                </a:extLst>
              </a:tr>
            </a:tbl>
          </a:graphicData>
        </a:graphic>
      </p:graphicFrame>
      <p:sp>
        <p:nvSpPr>
          <p:cNvPr id="13" name="Rectangle 12"/>
          <p:cNvSpPr/>
          <p:nvPr/>
        </p:nvSpPr>
        <p:spPr>
          <a:xfrm>
            <a:off x="323288" y="6211669"/>
            <a:ext cx="8873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http://www.football-stadiums.co.uk/grounds/wales/cardiff-city-stadium/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081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464347" y="1374706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 original stadium was demolished in 2003, the current version of the home of England’s international team was built on the same site and opened to the public in 2007.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7515874"/>
              </p:ext>
            </p:extLst>
          </p:nvPr>
        </p:nvGraphicFramePr>
        <p:xfrm>
          <a:off x="168649" y="2105311"/>
          <a:ext cx="5696607" cy="325125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82664">
                  <a:extLst>
                    <a:ext uri="{9D8B030D-6E8A-4147-A177-3AD203B41FA5}">
                      <a16:colId xmlns:a16="http://schemas.microsoft.com/office/drawing/2014/main" val="1897705451"/>
                    </a:ext>
                  </a:extLst>
                </a:gridCol>
                <a:gridCol w="3913943">
                  <a:extLst>
                    <a:ext uri="{9D8B030D-6E8A-4147-A177-3AD203B41FA5}">
                      <a16:colId xmlns:a16="http://schemas.microsoft.com/office/drawing/2014/main" val="1332202819"/>
                    </a:ext>
                  </a:extLst>
                </a:gridCol>
              </a:tblGrid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Year Opened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2007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1108148728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Capacity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90,000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564829928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Average Attendance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85,000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3372975900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 dirty="0"/>
                        <a:t>Pitch Size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105 x 68 (7140)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3011724626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Owner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The Football Association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3464905713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Clubs Hosted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England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2178969739"/>
                  </a:ext>
                </a:extLst>
              </a:tr>
              <a:tr h="881643">
                <a:tc>
                  <a:txBody>
                    <a:bodyPr/>
                    <a:lstStyle/>
                    <a:p>
                      <a:r>
                        <a:rPr lang="en-GB" sz="1700"/>
                        <a:t>First Fixture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Geoff Thomas Foundation Charity XI v Wembley Sponsors </a:t>
                      </a:r>
                      <a:r>
                        <a:rPr lang="en-GB" sz="1700" dirty="0" err="1"/>
                        <a:t>Allstars</a:t>
                      </a:r>
                      <a:r>
                        <a:rPr lang="en-GB" sz="1700" dirty="0"/>
                        <a:t> (17/03/2007)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2944405406"/>
                  </a:ext>
                </a:extLst>
              </a:tr>
            </a:tbl>
          </a:graphicData>
        </a:graphic>
      </p:graphicFrame>
      <p:pic>
        <p:nvPicPr>
          <p:cNvPr id="9" name="Picture 2" descr="http://www.football-stadiums.co.uk/images/wembley/wembley-ma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347" y="2575035"/>
            <a:ext cx="5727653" cy="3894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473037" y="468816"/>
            <a:ext cx="7056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u="sng" dirty="0"/>
              <a:t>Wembley: England / Tottenham Hotspur</a:t>
            </a:r>
            <a:endParaRPr lang="en-GB" sz="2800" u="sng" dirty="0"/>
          </a:p>
        </p:txBody>
      </p:sp>
      <p:sp>
        <p:nvSpPr>
          <p:cNvPr id="10" name="Rectangle 9"/>
          <p:cNvSpPr/>
          <p:nvPr/>
        </p:nvSpPr>
        <p:spPr>
          <a:xfrm>
            <a:off x="168649" y="6469839"/>
            <a:ext cx="103732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http://www.football-stadiums.co.uk/grounds/england/wembley/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641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967309" y="164802"/>
            <a:ext cx="61766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u="sng" dirty="0"/>
              <a:t>Hampden Park: Scotland / Queen's Park</a:t>
            </a:r>
            <a:endParaRPr lang="en-GB" sz="2400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683" y="2002596"/>
            <a:ext cx="4881617" cy="3486869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945841"/>
              </p:ext>
            </p:extLst>
          </p:nvPr>
        </p:nvGraphicFramePr>
        <p:xfrm>
          <a:off x="452984" y="798815"/>
          <a:ext cx="5643016" cy="5029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821508">
                  <a:extLst>
                    <a:ext uri="{9D8B030D-6E8A-4147-A177-3AD203B41FA5}">
                      <a16:colId xmlns:a16="http://schemas.microsoft.com/office/drawing/2014/main" val="1931582130"/>
                    </a:ext>
                  </a:extLst>
                </a:gridCol>
                <a:gridCol w="2821508">
                  <a:extLst>
                    <a:ext uri="{9D8B030D-6E8A-4147-A177-3AD203B41FA5}">
                      <a16:colId xmlns:a16="http://schemas.microsoft.com/office/drawing/2014/main" val="36887083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1903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062555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51,866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744064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50,597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778017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105 x 68 (7140)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71519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Queen's Park F.C.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935814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Queen's Park F.C., Scotland national football team, Glasgow Tigers, Scottish Claymores, Celtic F.C.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748398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Queens Park v Celtic (31/10/1903)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02078029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147146" y="6341523"/>
            <a:ext cx="98271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http://www.football-stadiums.co.uk/grounds/scotland/hampden-park/</a:t>
            </a:r>
            <a:endParaRPr lang="en-GB" dirty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000097" y="1478525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Founded1867</a:t>
            </a:r>
          </a:p>
        </p:txBody>
      </p:sp>
    </p:spTree>
    <p:extLst>
      <p:ext uri="{BB962C8B-B14F-4D97-AF65-F5344CB8AC3E}">
        <p14:creationId xmlns:p14="http://schemas.microsoft.com/office/powerpoint/2010/main" val="2789220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01462" y="327282"/>
            <a:ext cx="84754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             </a:t>
            </a:r>
            <a:r>
              <a:rPr lang="en-GB" sz="2400" b="1" u="sng" dirty="0"/>
              <a:t>The Principality Stadium: Wales </a:t>
            </a:r>
          </a:p>
          <a:p>
            <a:r>
              <a:rPr lang="en-GB" sz="2400" b="1" u="sng" dirty="0"/>
              <a:t>But wales have not played there since 2011 </a:t>
            </a:r>
            <a:endParaRPr lang="en-GB" sz="2400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6661" y="2144111"/>
            <a:ext cx="4845078" cy="346077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2347038"/>
              </p:ext>
            </p:extLst>
          </p:nvPr>
        </p:nvGraphicFramePr>
        <p:xfrm>
          <a:off x="376800" y="1804047"/>
          <a:ext cx="5614098" cy="3606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807049">
                  <a:extLst>
                    <a:ext uri="{9D8B030D-6E8A-4147-A177-3AD203B41FA5}">
                      <a16:colId xmlns:a16="http://schemas.microsoft.com/office/drawing/2014/main" val="1800630310"/>
                    </a:ext>
                  </a:extLst>
                </a:gridCol>
                <a:gridCol w="2807049">
                  <a:extLst>
                    <a:ext uri="{9D8B030D-6E8A-4147-A177-3AD203B41FA5}">
                      <a16:colId xmlns:a16="http://schemas.microsoft.com/office/drawing/2014/main" val="533913808"/>
                    </a:ext>
                  </a:extLst>
                </a:gridCol>
              </a:tblGrid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Year Opened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1999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733450260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Capacity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74,500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1317783732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Average Attendance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69,221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2945143069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 dirty="0"/>
                        <a:t>Pitch Size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120 x 79 (9480)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2184695027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Former Name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Millennium Stadium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2778103747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Owner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Welsh Rugby Union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1541248604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Sponsor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Principality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495932454"/>
                  </a:ext>
                </a:extLst>
              </a:tr>
              <a:tr h="588446">
                <a:tc>
                  <a:txBody>
                    <a:bodyPr/>
                    <a:lstStyle/>
                    <a:p>
                      <a:r>
                        <a:rPr lang="en-GB" sz="1700"/>
                        <a:t>Clubs Hosted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Welsh Rugby Union, Wales National Football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1296950414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First Fixture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Wales v South Africa (26/06/1999)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1577528448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252249" y="6211669"/>
            <a:ext cx="86815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http://www.football-stadiums.co.uk/grounds/wales/the-principality-stadium/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8325297" y="1558862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Year Founded1876</a:t>
            </a:r>
          </a:p>
        </p:txBody>
      </p:sp>
    </p:spTree>
    <p:extLst>
      <p:ext uri="{BB962C8B-B14F-4D97-AF65-F5344CB8AC3E}">
        <p14:creationId xmlns:p14="http://schemas.microsoft.com/office/powerpoint/2010/main" val="1048038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3321416"/>
              </p:ext>
            </p:extLst>
          </p:nvPr>
        </p:nvGraphicFramePr>
        <p:xfrm>
          <a:off x="326861" y="1279794"/>
          <a:ext cx="5369746" cy="378930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684873">
                  <a:extLst>
                    <a:ext uri="{9D8B030D-6E8A-4147-A177-3AD203B41FA5}">
                      <a16:colId xmlns:a16="http://schemas.microsoft.com/office/drawing/2014/main" val="4061362275"/>
                    </a:ext>
                  </a:extLst>
                </a:gridCol>
                <a:gridCol w="2684873">
                  <a:extLst>
                    <a:ext uri="{9D8B030D-6E8A-4147-A177-3AD203B41FA5}">
                      <a16:colId xmlns:a16="http://schemas.microsoft.com/office/drawing/2014/main" val="174312293"/>
                    </a:ext>
                  </a:extLst>
                </a:gridCol>
              </a:tblGrid>
              <a:tr h="370955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1884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6758321"/>
                  </a:ext>
                </a:extLst>
              </a:tr>
              <a:tr h="370955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54,074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9067311"/>
                  </a:ext>
                </a:extLst>
              </a:tr>
              <a:tr h="370955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44,659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7409481"/>
                  </a:ext>
                </a:extLst>
              </a:tr>
              <a:tr h="370955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101 x 68 (6868)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85048195"/>
                  </a:ext>
                </a:extLst>
              </a:tr>
              <a:tr h="370955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Fenway Sports Group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7479603"/>
                  </a:ext>
                </a:extLst>
              </a:tr>
              <a:tr h="649172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Everton (1884-92), Liverpool (1892-present)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7648156"/>
                  </a:ext>
                </a:extLst>
              </a:tr>
              <a:tr h="649172">
                <a:tc>
                  <a:txBody>
                    <a:bodyPr/>
                    <a:lstStyle/>
                    <a:p>
                      <a:r>
                        <a:rPr lang="en-GB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Everton v Earlestown (28-9-1884)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63231093"/>
                  </a:ext>
                </a:extLst>
              </a:tr>
              <a:tr h="370955">
                <a:tc>
                  <a:txBody>
                    <a:bodyPr/>
                    <a:lstStyle/>
                    <a:p>
                      <a:r>
                        <a:rPr lang="en-GB"/>
                        <a:t>Final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Mighty Red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16335652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063159" y="1499616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Founded1892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9184" y="2177831"/>
            <a:ext cx="4735895" cy="338278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012593" y="340523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u="sng" dirty="0" err="1"/>
              <a:t>Anfield</a:t>
            </a:r>
            <a:r>
              <a:rPr lang="en-GB" sz="2800" b="1" u="sng" dirty="0"/>
              <a:t>: Liverpool FC</a:t>
            </a:r>
            <a:endParaRPr lang="en-GB" sz="2800" u="sng" dirty="0"/>
          </a:p>
        </p:txBody>
      </p:sp>
      <p:sp>
        <p:nvSpPr>
          <p:cNvPr id="8" name="Rectangle 7"/>
          <p:cNvSpPr/>
          <p:nvPr/>
        </p:nvSpPr>
        <p:spPr>
          <a:xfrm>
            <a:off x="326861" y="6134319"/>
            <a:ext cx="86594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http://www.football-stadiums.co.uk/grounds/england/anfield/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207289" y="5115815"/>
            <a:ext cx="11769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Reds</a:t>
            </a:r>
          </a:p>
        </p:txBody>
      </p:sp>
    </p:spTree>
    <p:extLst>
      <p:ext uri="{BB962C8B-B14F-4D97-AF65-F5344CB8AC3E}">
        <p14:creationId xmlns:p14="http://schemas.microsoft.com/office/powerpoint/2010/main" val="617050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9617" y="2186151"/>
            <a:ext cx="4693672" cy="3138055"/>
          </a:xfrm>
        </p:spPr>
      </p:pic>
      <p:sp>
        <p:nvSpPr>
          <p:cNvPr id="5" name="Rectangle 4"/>
          <p:cNvSpPr/>
          <p:nvPr/>
        </p:nvSpPr>
        <p:spPr>
          <a:xfrm>
            <a:off x="3464094" y="585217"/>
            <a:ext cx="46105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u="sng" dirty="0"/>
              <a:t>Bet365 Stadium: Stoke City FC</a:t>
            </a:r>
            <a:endParaRPr lang="en-GB" sz="2400" u="sng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59866"/>
              </p:ext>
            </p:extLst>
          </p:nvPr>
        </p:nvGraphicFramePr>
        <p:xfrm>
          <a:off x="303295" y="1247798"/>
          <a:ext cx="5109534" cy="383083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554767">
                  <a:extLst>
                    <a:ext uri="{9D8B030D-6E8A-4147-A177-3AD203B41FA5}">
                      <a16:colId xmlns:a16="http://schemas.microsoft.com/office/drawing/2014/main" val="1789700144"/>
                    </a:ext>
                  </a:extLst>
                </a:gridCol>
                <a:gridCol w="2554767">
                  <a:extLst>
                    <a:ext uri="{9D8B030D-6E8A-4147-A177-3AD203B41FA5}">
                      <a16:colId xmlns:a16="http://schemas.microsoft.com/office/drawing/2014/main" val="405721591"/>
                    </a:ext>
                  </a:extLst>
                </a:gridCol>
              </a:tblGrid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Year Opened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1997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2892487303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Capacity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27,902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638538604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Average Attendance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27,446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1902093399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 dirty="0"/>
                        <a:t>Pitch Size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100 x 64 (6400)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4276937443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Former Name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Britannia Stadium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4002081518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Owner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Stoke City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3266520154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Sponsor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Bet365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3369049360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Clubs Hosted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Stoke City FC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94626435"/>
                  </a:ext>
                </a:extLst>
              </a:tr>
              <a:tr h="361474">
                <a:tc>
                  <a:txBody>
                    <a:bodyPr/>
                    <a:lstStyle/>
                    <a:p>
                      <a:r>
                        <a:rPr lang="en-GB" sz="1800"/>
                        <a:t>First Fixture</a:t>
                      </a:r>
                    </a:p>
                  </a:txBody>
                  <a:tcPr marL="90368" marR="90368" marT="45184" marB="45184"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Stoke v Rochdale (27/08/1997)</a:t>
                      </a:r>
                    </a:p>
                  </a:txBody>
                  <a:tcPr marL="90368" marR="90368" marT="45184" marB="45184" anchor="ctr"/>
                </a:tc>
                <a:extLst>
                  <a:ext uri="{0D108BD9-81ED-4DB2-BD59-A6C34878D82A}">
                    <a16:rowId xmlns:a16="http://schemas.microsoft.com/office/drawing/2014/main" val="1862233765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074652" y="1678292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Founded1863</a:t>
            </a:r>
          </a:p>
        </p:txBody>
      </p:sp>
      <p:sp>
        <p:nvSpPr>
          <p:cNvPr id="8" name="Rectangle 7"/>
          <p:cNvSpPr/>
          <p:nvPr/>
        </p:nvSpPr>
        <p:spPr>
          <a:xfrm>
            <a:off x="303295" y="6210576"/>
            <a:ext cx="94923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http://www.football-stadiums.co.uk/grounds/england/bet365-stadium/</a:t>
            </a:r>
            <a:endParaRPr lang="en-GB" dirty="0"/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1931722" y="5213393"/>
            <a:ext cx="1391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Potters</a:t>
            </a:r>
          </a:p>
        </p:txBody>
      </p:sp>
    </p:spTree>
    <p:extLst>
      <p:ext uri="{BB962C8B-B14F-4D97-AF65-F5344CB8AC3E}">
        <p14:creationId xmlns:p14="http://schemas.microsoft.com/office/powerpoint/2010/main" val="900047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60608" y="499535"/>
            <a:ext cx="60789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u="sng" dirty="0" err="1"/>
              <a:t>Falmer</a:t>
            </a:r>
            <a:r>
              <a:rPr lang="en-GB" sz="2400" b="1" u="sng" dirty="0"/>
              <a:t> Stadium: Brighton &amp; Hove Albion</a:t>
            </a:r>
            <a:endParaRPr lang="en-GB" sz="2400" u="sng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0867" y="2562536"/>
            <a:ext cx="4444444" cy="3225397"/>
          </a:xfrm>
          <a:prstGeom prst="rect">
            <a:avLst/>
          </a:prstGeom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7261516"/>
              </p:ext>
            </p:extLst>
          </p:nvPr>
        </p:nvGraphicFramePr>
        <p:xfrm>
          <a:off x="249302" y="1702148"/>
          <a:ext cx="5850760" cy="376857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925380">
                  <a:extLst>
                    <a:ext uri="{9D8B030D-6E8A-4147-A177-3AD203B41FA5}">
                      <a16:colId xmlns:a16="http://schemas.microsoft.com/office/drawing/2014/main" val="844774422"/>
                    </a:ext>
                  </a:extLst>
                </a:gridCol>
                <a:gridCol w="2925380">
                  <a:extLst>
                    <a:ext uri="{9D8B030D-6E8A-4147-A177-3AD203B41FA5}">
                      <a16:colId xmlns:a16="http://schemas.microsoft.com/office/drawing/2014/main" val="3087235915"/>
                    </a:ext>
                  </a:extLst>
                </a:gridCol>
              </a:tblGrid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Year Opened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2011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1793419230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Capacity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30,750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2766121456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 dirty="0"/>
                        <a:t>Average Attendance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24,166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3277693067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 dirty="0"/>
                        <a:t>Pitch Size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105 x 69 (7245)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4223041675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Nickname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The Amex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3516551659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Former Name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Falmer Stadium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3334261625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Owner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The Community Stadium Limited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2119458838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Sponsor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American Express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2106694904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Clubs Hosted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Brighton &amp; Hove Albion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127857630"/>
                  </a:ext>
                </a:extLst>
              </a:tr>
              <a:tr h="328613">
                <a:tc>
                  <a:txBody>
                    <a:bodyPr/>
                    <a:lstStyle/>
                    <a:p>
                      <a:r>
                        <a:rPr lang="en-GB" sz="1600"/>
                        <a:t>First Fixture</a:t>
                      </a:r>
                    </a:p>
                  </a:txBody>
                  <a:tcPr marL="82153" marR="82153" marT="41077" marB="41077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Brighton v Spurs (30/07/2011)</a:t>
                      </a:r>
                    </a:p>
                  </a:txBody>
                  <a:tcPr marL="82153" marR="82153" marT="41077" marB="41077" anchor="ctr"/>
                </a:tc>
                <a:extLst>
                  <a:ext uri="{0D108BD9-81ED-4DB2-BD59-A6C34878D82A}">
                    <a16:rowId xmlns:a16="http://schemas.microsoft.com/office/drawing/2014/main" val="3753729765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8210304" y="2077686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Founded1901</a:t>
            </a:r>
          </a:p>
        </p:txBody>
      </p:sp>
      <p:sp>
        <p:nvSpPr>
          <p:cNvPr id="9" name="Rectangle 8"/>
          <p:cNvSpPr/>
          <p:nvPr/>
        </p:nvSpPr>
        <p:spPr>
          <a:xfrm>
            <a:off x="249302" y="6211669"/>
            <a:ext cx="85583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http://www.football-stadiums.co.uk/grounds/england/falmer-stadium/</a:t>
            </a:r>
            <a:endParaRPr lang="en-GB" dirty="0"/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1430286" y="5603267"/>
            <a:ext cx="2836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Seagulls, The Albion</a:t>
            </a:r>
          </a:p>
        </p:txBody>
      </p:sp>
    </p:spTree>
    <p:extLst>
      <p:ext uri="{BB962C8B-B14F-4D97-AF65-F5344CB8AC3E}">
        <p14:creationId xmlns:p14="http://schemas.microsoft.com/office/powerpoint/2010/main" val="2941634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31114" y="396031"/>
            <a:ext cx="3130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/>
              <a:t>Goodison</a:t>
            </a:r>
            <a:r>
              <a:rPr lang="en-GB" b="1" dirty="0"/>
              <a:t> Park: Everton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9059" y="2263446"/>
            <a:ext cx="4445000" cy="334010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451894"/>
              </p:ext>
            </p:extLst>
          </p:nvPr>
        </p:nvGraphicFramePr>
        <p:xfrm>
          <a:off x="295330" y="1204075"/>
          <a:ext cx="6420780" cy="34747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210390">
                  <a:extLst>
                    <a:ext uri="{9D8B030D-6E8A-4147-A177-3AD203B41FA5}">
                      <a16:colId xmlns:a16="http://schemas.microsoft.com/office/drawing/2014/main" val="3035435240"/>
                    </a:ext>
                  </a:extLst>
                </a:gridCol>
                <a:gridCol w="3210390">
                  <a:extLst>
                    <a:ext uri="{9D8B030D-6E8A-4147-A177-3AD203B41FA5}">
                      <a16:colId xmlns:a16="http://schemas.microsoft.com/office/drawing/2014/main" val="42091853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1892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248904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39,572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33380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36,500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609580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100 x 68 (6800)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34148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Nickname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The Grand Old Lady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5931138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Everton Football Club Company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139432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Everton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5481292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Everton v Bolton Wanderers (02/09/1892)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6391304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494083" y="1678292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Founded1878</a:t>
            </a:r>
          </a:p>
        </p:txBody>
      </p:sp>
      <p:sp>
        <p:nvSpPr>
          <p:cNvPr id="8" name="Rectangle 7"/>
          <p:cNvSpPr/>
          <p:nvPr/>
        </p:nvSpPr>
        <p:spPr>
          <a:xfrm>
            <a:off x="295330" y="5922607"/>
            <a:ext cx="88860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http://www.football-stadiums.co.uk/grounds/england/goodison-park/</a:t>
            </a:r>
            <a:r>
              <a:rPr lang="en-GB" dirty="0"/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1170786" y="4813190"/>
            <a:ext cx="46698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Blues, The Toffees, The People's Club</a:t>
            </a:r>
          </a:p>
        </p:txBody>
      </p:sp>
    </p:spTree>
    <p:extLst>
      <p:ext uri="{BB962C8B-B14F-4D97-AF65-F5344CB8AC3E}">
        <p14:creationId xmlns:p14="http://schemas.microsoft.com/office/powerpoint/2010/main" val="1718107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424462" y="469603"/>
            <a:ext cx="4607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John Smiths Stadium: Huddersfield Town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7320" y="1946604"/>
            <a:ext cx="4445000" cy="317500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8269004"/>
              </p:ext>
            </p:extLst>
          </p:nvPr>
        </p:nvGraphicFramePr>
        <p:xfrm>
          <a:off x="592576" y="1506869"/>
          <a:ext cx="5816820" cy="35479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908410">
                  <a:extLst>
                    <a:ext uri="{9D8B030D-6E8A-4147-A177-3AD203B41FA5}">
                      <a16:colId xmlns:a16="http://schemas.microsoft.com/office/drawing/2014/main" val="3543093946"/>
                    </a:ext>
                  </a:extLst>
                </a:gridCol>
                <a:gridCol w="2908410">
                  <a:extLst>
                    <a:ext uri="{9D8B030D-6E8A-4147-A177-3AD203B41FA5}">
                      <a16:colId xmlns:a16="http://schemas.microsoft.com/office/drawing/2014/main" val="145271310"/>
                    </a:ext>
                  </a:extLst>
                </a:gridCol>
              </a:tblGrid>
              <a:tr h="249292">
                <a:tc>
                  <a:txBody>
                    <a:bodyPr/>
                    <a:lstStyle/>
                    <a:p>
                      <a:r>
                        <a:rPr lang="en-GB" sz="1400"/>
                        <a:t>Year Opened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1994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2480133889"/>
                  </a:ext>
                </a:extLst>
              </a:tr>
              <a:tr h="249292">
                <a:tc>
                  <a:txBody>
                    <a:bodyPr/>
                    <a:lstStyle/>
                    <a:p>
                      <a:r>
                        <a:rPr lang="en-GB" sz="1400"/>
                        <a:t>Capacity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24,169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2588483111"/>
                  </a:ext>
                </a:extLst>
              </a:tr>
              <a:tr h="249292">
                <a:tc>
                  <a:txBody>
                    <a:bodyPr/>
                    <a:lstStyle/>
                    <a:p>
                      <a:r>
                        <a:rPr lang="en-GB" sz="1400"/>
                        <a:t>Average Attendance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12,435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162984861"/>
                  </a:ext>
                </a:extLst>
              </a:tr>
              <a:tr h="249292">
                <a:tc>
                  <a:txBody>
                    <a:bodyPr/>
                    <a:lstStyle/>
                    <a:p>
                      <a:r>
                        <a:rPr lang="en-GB" sz="1400" dirty="0"/>
                        <a:t>Pitch Size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105 x 69 (7245)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189929726"/>
                  </a:ext>
                </a:extLst>
              </a:tr>
              <a:tr h="436261">
                <a:tc>
                  <a:txBody>
                    <a:bodyPr/>
                    <a:lstStyle/>
                    <a:p>
                      <a:r>
                        <a:rPr lang="en-GB" sz="1400"/>
                        <a:t>Former Name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Alfred McAlpine Stadium, The Galpharm Stadium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1909185483"/>
                  </a:ext>
                </a:extLst>
              </a:tr>
              <a:tr h="623231">
                <a:tc>
                  <a:txBody>
                    <a:bodyPr/>
                    <a:lstStyle/>
                    <a:p>
                      <a:r>
                        <a:rPr lang="en-GB" sz="1400"/>
                        <a:t>Owner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Kirklees Met Council (40%), Huddersfield Town (40%), Huddersfield Giants (20%)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2467363781"/>
                  </a:ext>
                </a:extLst>
              </a:tr>
              <a:tr h="249292">
                <a:tc>
                  <a:txBody>
                    <a:bodyPr/>
                    <a:lstStyle/>
                    <a:p>
                      <a:r>
                        <a:rPr lang="en-GB" sz="1400"/>
                        <a:t>Sponsor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John Smith's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3543254360"/>
                  </a:ext>
                </a:extLst>
              </a:tr>
              <a:tr h="436261">
                <a:tc>
                  <a:txBody>
                    <a:bodyPr/>
                    <a:lstStyle/>
                    <a:p>
                      <a:r>
                        <a:rPr lang="en-GB" sz="1400"/>
                        <a:t>Clubs Hosted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Huddersfield Town, Huddersfield Giants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2151795348"/>
                  </a:ext>
                </a:extLst>
              </a:tr>
              <a:tr h="436261">
                <a:tc>
                  <a:txBody>
                    <a:bodyPr/>
                    <a:lstStyle/>
                    <a:p>
                      <a:r>
                        <a:rPr lang="en-GB" sz="1400"/>
                        <a:t>First Fixture</a:t>
                      </a:r>
                    </a:p>
                  </a:txBody>
                  <a:tcPr marL="62323" marR="62323" marT="31162" marB="31162"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Huddersfield Town v Wycombe Wanderers (20/08/1994)</a:t>
                      </a:r>
                    </a:p>
                  </a:txBody>
                  <a:tcPr marL="62323" marR="62323" marT="31162" marB="31162" anchor="ctr"/>
                </a:tc>
                <a:extLst>
                  <a:ext uri="{0D108BD9-81ED-4DB2-BD59-A6C34878D82A}">
                    <a16:rowId xmlns:a16="http://schemas.microsoft.com/office/drawing/2014/main" val="1310303075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325917" y="1506869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Founded1908</a:t>
            </a:r>
          </a:p>
        </p:txBody>
      </p:sp>
      <p:sp>
        <p:nvSpPr>
          <p:cNvPr id="8" name="Rectangle 7"/>
          <p:cNvSpPr/>
          <p:nvPr/>
        </p:nvSpPr>
        <p:spPr>
          <a:xfrm>
            <a:off x="281869" y="5977828"/>
            <a:ext cx="90092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http://www.football-stadiums.co.uk/grounds/england/john-smiths-stadium/</a:t>
            </a:r>
            <a:r>
              <a:rPr lang="en-GB" dirty="0"/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2641526" y="5180384"/>
            <a:ext cx="1380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Terriers</a:t>
            </a:r>
          </a:p>
        </p:txBody>
      </p:sp>
    </p:spTree>
    <p:extLst>
      <p:ext uri="{BB962C8B-B14F-4D97-AF65-F5344CB8AC3E}">
        <p14:creationId xmlns:p14="http://schemas.microsoft.com/office/powerpoint/2010/main" val="2610842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19062" y="311947"/>
            <a:ext cx="43652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King Power Stadium: Leicester City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150" y="2260999"/>
            <a:ext cx="4444444" cy="288254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625719"/>
              </p:ext>
            </p:extLst>
          </p:nvPr>
        </p:nvGraphicFramePr>
        <p:xfrm>
          <a:off x="296315" y="1989082"/>
          <a:ext cx="6262142" cy="306466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131071">
                  <a:extLst>
                    <a:ext uri="{9D8B030D-6E8A-4147-A177-3AD203B41FA5}">
                      <a16:colId xmlns:a16="http://schemas.microsoft.com/office/drawing/2014/main" val="3993125387"/>
                    </a:ext>
                  </a:extLst>
                </a:gridCol>
                <a:gridCol w="3131071">
                  <a:extLst>
                    <a:ext uri="{9D8B030D-6E8A-4147-A177-3AD203B41FA5}">
                      <a16:colId xmlns:a16="http://schemas.microsoft.com/office/drawing/2014/main" val="715475663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Year Opened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2002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687560908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Capacity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32,262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868826134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Average Attendance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31,962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394135829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 dirty="0"/>
                        <a:t>Pitch Size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102 x 67 (6834)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721885139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Nickname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The KP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660090680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Owner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King Power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707194529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Sponsor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King Power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471060350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Clubs Hosted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Leicester City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864789811"/>
                  </a:ext>
                </a:extLst>
              </a:tr>
              <a:tr h="550069">
                <a:tc>
                  <a:txBody>
                    <a:bodyPr/>
                    <a:lstStyle/>
                    <a:p>
                      <a:r>
                        <a:rPr lang="en-GB" sz="1500"/>
                        <a:t>First Fixture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pt-BR" sz="1500" dirty="0"/>
                        <a:t>Leicester v Atletico Bilbao (04/08/2002)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431380350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168262" y="1804416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Founded1884</a:t>
            </a:r>
          </a:p>
        </p:txBody>
      </p:sp>
      <p:sp>
        <p:nvSpPr>
          <p:cNvPr id="8" name="Rectangle 7"/>
          <p:cNvSpPr/>
          <p:nvPr/>
        </p:nvSpPr>
        <p:spPr>
          <a:xfrm>
            <a:off x="296315" y="6038388"/>
            <a:ext cx="88056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http://www.football-stadiums.co.uk/grounds/england/king-power-stadium/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600543" y="5221632"/>
            <a:ext cx="12522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Foxes</a:t>
            </a:r>
          </a:p>
        </p:txBody>
      </p:sp>
    </p:spTree>
    <p:extLst>
      <p:ext uri="{BB962C8B-B14F-4D97-AF65-F5344CB8AC3E}">
        <p14:creationId xmlns:p14="http://schemas.microsoft.com/office/powerpoint/2010/main" val="226842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043947" y="125544"/>
            <a:ext cx="35365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Liberty Stadium: Swansea AFC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880" y="1642377"/>
            <a:ext cx="4444444" cy="2920635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213634"/>
              </p:ext>
            </p:extLst>
          </p:nvPr>
        </p:nvGraphicFramePr>
        <p:xfrm>
          <a:off x="275294" y="986410"/>
          <a:ext cx="6661534" cy="327898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330767">
                  <a:extLst>
                    <a:ext uri="{9D8B030D-6E8A-4147-A177-3AD203B41FA5}">
                      <a16:colId xmlns:a16="http://schemas.microsoft.com/office/drawing/2014/main" val="542114318"/>
                    </a:ext>
                  </a:extLst>
                </a:gridCol>
                <a:gridCol w="3330767">
                  <a:extLst>
                    <a:ext uri="{9D8B030D-6E8A-4147-A177-3AD203B41FA5}">
                      <a16:colId xmlns:a16="http://schemas.microsoft.com/office/drawing/2014/main" val="3786616720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Year Opened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2005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802817090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Capacity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21,088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4214272326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Average Attendance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20,619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344263353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 dirty="0"/>
                        <a:t>Pitch Size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105 x 68 (7140)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387226325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Nickname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The Liberty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526537191"/>
                  </a:ext>
                </a:extLst>
              </a:tr>
              <a:tr h="550069">
                <a:tc>
                  <a:txBody>
                    <a:bodyPr/>
                    <a:lstStyle/>
                    <a:p>
                      <a:r>
                        <a:rPr lang="en-GB" sz="1500"/>
                        <a:t>Former Name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nn-NO" sz="1500" dirty="0"/>
                        <a:t>White Rock Stadium, New Stadium Swansea, Swansea Stadium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4153513361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Owner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Swansea Council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309221171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Clubs Hosted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Swansea City, Ospreys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75003903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First Fixture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Swansea v Fulham (23/07/2005)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980057252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4580640"/>
              </p:ext>
            </p:extLst>
          </p:nvPr>
        </p:nvGraphicFramePr>
        <p:xfrm>
          <a:off x="275294" y="4410243"/>
          <a:ext cx="6661534" cy="53250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329754">
                  <a:extLst>
                    <a:ext uri="{9D8B030D-6E8A-4147-A177-3AD203B41FA5}">
                      <a16:colId xmlns:a16="http://schemas.microsoft.com/office/drawing/2014/main" val="2295749299"/>
                    </a:ext>
                  </a:extLst>
                </a:gridCol>
                <a:gridCol w="3331780">
                  <a:extLst>
                    <a:ext uri="{9D8B030D-6E8A-4147-A177-3AD203B41FA5}">
                      <a16:colId xmlns:a16="http://schemas.microsoft.com/office/drawing/2014/main" val="1160657471"/>
                    </a:ext>
                  </a:extLst>
                </a:gridCol>
              </a:tblGrid>
              <a:tr h="527149">
                <a:tc>
                  <a:txBody>
                    <a:bodyPr/>
                    <a:lstStyle/>
                    <a:p>
                      <a:r>
                        <a:rPr lang="en-GB" sz="1500" dirty="0"/>
                        <a:t>Training Ground</a:t>
                      </a:r>
                    </a:p>
                  </a:txBody>
                  <a:tcPr marL="75307" marR="75307" marT="37654" marB="37654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Swansea City AFC Training Academy</a:t>
                      </a:r>
                    </a:p>
                  </a:txBody>
                  <a:tcPr marL="75307" marR="75307" marT="37654" marB="37654" anchor="ctr"/>
                </a:tc>
                <a:extLst>
                  <a:ext uri="{0D108BD9-81ED-4DB2-BD59-A6C34878D82A}">
                    <a16:rowId xmlns:a16="http://schemas.microsoft.com/office/drawing/2014/main" val="171441645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420415" y="6211669"/>
            <a:ext cx="1112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http://www.football-stadiums.co.uk/grounds/wales/liberty-stadium/</a:t>
            </a:r>
            <a:endParaRPr lang="en-GB" dirty="0"/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298618" y="626699"/>
            <a:ext cx="2351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 1912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622728" y="5018009"/>
            <a:ext cx="1334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Swans</a:t>
            </a:r>
          </a:p>
        </p:txBody>
      </p:sp>
    </p:spTree>
    <p:extLst>
      <p:ext uri="{BB962C8B-B14F-4D97-AF65-F5344CB8AC3E}">
        <p14:creationId xmlns:p14="http://schemas.microsoft.com/office/powerpoint/2010/main" val="41543752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99105" y="311948"/>
            <a:ext cx="3995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London Stadium: West Ham United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037" y="1698516"/>
            <a:ext cx="4445000" cy="318770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242580"/>
              </p:ext>
            </p:extLst>
          </p:nvPr>
        </p:nvGraphicFramePr>
        <p:xfrm>
          <a:off x="280929" y="1456144"/>
          <a:ext cx="6666408" cy="328612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333204">
                  <a:extLst>
                    <a:ext uri="{9D8B030D-6E8A-4147-A177-3AD203B41FA5}">
                      <a16:colId xmlns:a16="http://schemas.microsoft.com/office/drawing/2014/main" val="335649561"/>
                    </a:ext>
                  </a:extLst>
                </a:gridCol>
                <a:gridCol w="3333204">
                  <a:extLst>
                    <a:ext uri="{9D8B030D-6E8A-4147-A177-3AD203B41FA5}">
                      <a16:colId xmlns:a16="http://schemas.microsoft.com/office/drawing/2014/main" val="1067139684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Year Opened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2011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3559035445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Capacity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60,000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3659540811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Average Attendance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56,966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067470642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 dirty="0"/>
                        <a:t>Pitch Size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105 x 68 (7140)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750972178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Nickname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The Stadium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052163361"/>
                  </a:ext>
                </a:extLst>
              </a:tr>
              <a:tr h="550069">
                <a:tc>
                  <a:txBody>
                    <a:bodyPr/>
                    <a:lstStyle/>
                    <a:p>
                      <a:r>
                        <a:rPr lang="en-GB" sz="1500"/>
                        <a:t>Former Name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The Stadium at Queen Elizabeth Olympic Park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682099649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Owner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Greater London Authority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2151950962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Clubs Hosted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British Athletics, West Ham United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373561972"/>
                  </a:ext>
                </a:extLst>
              </a:tr>
              <a:tr h="314325">
                <a:tc>
                  <a:txBody>
                    <a:bodyPr/>
                    <a:lstStyle/>
                    <a:p>
                      <a:r>
                        <a:rPr lang="en-GB" sz="1500"/>
                        <a:t>First Fixture</a:t>
                      </a:r>
                    </a:p>
                  </a:txBody>
                  <a:tcPr marL="78581" marR="78581" marT="39291" marB="39291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West Ham v </a:t>
                      </a:r>
                      <a:r>
                        <a:rPr lang="en-GB" sz="1500" dirty="0" err="1"/>
                        <a:t>Domzale</a:t>
                      </a:r>
                      <a:r>
                        <a:rPr lang="en-GB" sz="1500" dirty="0"/>
                        <a:t> (04/08/2016)</a:t>
                      </a:r>
                    </a:p>
                  </a:txBody>
                  <a:tcPr marL="78581" marR="78581" marT="39291" marB="39291" anchor="ctr"/>
                </a:tc>
                <a:extLst>
                  <a:ext uri="{0D108BD9-81ED-4DB2-BD59-A6C34878D82A}">
                    <a16:rowId xmlns:a16="http://schemas.microsoft.com/office/drawing/2014/main" val="1404074217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410000" y="1271478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Founded1895</a:t>
            </a:r>
          </a:p>
        </p:txBody>
      </p:sp>
      <p:sp>
        <p:nvSpPr>
          <p:cNvPr id="8" name="Rectangle 7"/>
          <p:cNvSpPr/>
          <p:nvPr/>
        </p:nvSpPr>
        <p:spPr>
          <a:xfrm>
            <a:off x="133785" y="6211669"/>
            <a:ext cx="8586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http://www.football-stadiums.co.uk/grounds/england/london-stadium/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19751" y="4886216"/>
            <a:ext cx="5788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Irons, The Hammers, The Academy Of Football</a:t>
            </a:r>
          </a:p>
        </p:txBody>
      </p:sp>
    </p:spTree>
    <p:extLst>
      <p:ext uri="{BB962C8B-B14F-4D97-AF65-F5344CB8AC3E}">
        <p14:creationId xmlns:p14="http://schemas.microsoft.com/office/powerpoint/2010/main" val="2872428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795573" y="406541"/>
            <a:ext cx="40543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Old Trafford: Manchester United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7806" y="1981166"/>
            <a:ext cx="4444444" cy="295873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069044"/>
              </p:ext>
            </p:extLst>
          </p:nvPr>
        </p:nvGraphicFramePr>
        <p:xfrm>
          <a:off x="410944" y="1860331"/>
          <a:ext cx="6252616" cy="32004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126308">
                  <a:extLst>
                    <a:ext uri="{9D8B030D-6E8A-4147-A177-3AD203B41FA5}">
                      <a16:colId xmlns:a16="http://schemas.microsoft.com/office/drawing/2014/main" val="531641682"/>
                    </a:ext>
                  </a:extLst>
                </a:gridCol>
                <a:gridCol w="3126308">
                  <a:extLst>
                    <a:ext uri="{9D8B030D-6E8A-4147-A177-3AD203B41FA5}">
                      <a16:colId xmlns:a16="http://schemas.microsoft.com/office/drawing/2014/main" val="32460175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1910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97195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75,635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022782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75,530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70530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105 x 68 (7140)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69494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Nickname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The Theatre Of Dreams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64704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Manchester United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380363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Manchester United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61957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United v Liverpool (19/02/1910)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7994828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410001" y="1490999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Founded1902</a:t>
            </a:r>
          </a:p>
        </p:txBody>
      </p:sp>
      <p:sp>
        <p:nvSpPr>
          <p:cNvPr id="8" name="Rectangle 7"/>
          <p:cNvSpPr/>
          <p:nvPr/>
        </p:nvSpPr>
        <p:spPr>
          <a:xfrm>
            <a:off x="241738" y="6374552"/>
            <a:ext cx="95749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http://www.football-stadiums.co.uk/grounds/england/old-trafford/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481588" y="5287892"/>
            <a:ext cx="17844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Red Devils</a:t>
            </a:r>
          </a:p>
        </p:txBody>
      </p:sp>
    </p:spTree>
    <p:extLst>
      <p:ext uri="{BB962C8B-B14F-4D97-AF65-F5344CB8AC3E}">
        <p14:creationId xmlns:p14="http://schemas.microsoft.com/office/powerpoint/2010/main" val="35040640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772116" y="343479"/>
            <a:ext cx="3680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/>
              <a:t>Selhurst</a:t>
            </a:r>
            <a:r>
              <a:rPr lang="en-GB" b="1" dirty="0"/>
              <a:t> Park: Crystal Palace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213" y="1886358"/>
            <a:ext cx="4444444" cy="3022222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5473293"/>
              </p:ext>
            </p:extLst>
          </p:nvPr>
        </p:nvGraphicFramePr>
        <p:xfrm>
          <a:off x="185436" y="1495098"/>
          <a:ext cx="6615856" cy="299758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307928">
                  <a:extLst>
                    <a:ext uri="{9D8B030D-6E8A-4147-A177-3AD203B41FA5}">
                      <a16:colId xmlns:a16="http://schemas.microsoft.com/office/drawing/2014/main" val="87472874"/>
                    </a:ext>
                  </a:extLst>
                </a:gridCol>
                <a:gridCol w="3307928">
                  <a:extLst>
                    <a:ext uri="{9D8B030D-6E8A-4147-A177-3AD203B41FA5}">
                      <a16:colId xmlns:a16="http://schemas.microsoft.com/office/drawing/2014/main" val="3644767255"/>
                    </a:ext>
                  </a:extLst>
                </a:gridCol>
              </a:tblGrid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Year Opened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1924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4200417319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Capacity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26,255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2240520337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Average Attendance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24,807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4235350262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 dirty="0"/>
                        <a:t>Pitch Size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100 x 67 (6700)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3638744861"/>
                  </a:ext>
                </a:extLst>
              </a:tr>
              <a:tr h="352657">
                <a:tc>
                  <a:txBody>
                    <a:bodyPr/>
                    <a:lstStyle/>
                    <a:p>
                      <a:r>
                        <a:rPr lang="en-GB" sz="1700"/>
                        <a:t>Owner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CPFC 2010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3261807564"/>
                  </a:ext>
                </a:extLst>
              </a:tr>
              <a:tr h="617150">
                <a:tc>
                  <a:txBody>
                    <a:bodyPr/>
                    <a:lstStyle/>
                    <a:p>
                      <a:r>
                        <a:rPr lang="en-GB" sz="1700"/>
                        <a:t>Clubs Hosted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Crystal Palace, Charlton Athletic, Wimbledon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1818800721"/>
                  </a:ext>
                </a:extLst>
              </a:tr>
              <a:tr h="617150">
                <a:tc>
                  <a:txBody>
                    <a:bodyPr/>
                    <a:lstStyle/>
                    <a:p>
                      <a:r>
                        <a:rPr lang="en-GB" sz="1700"/>
                        <a:t>First Fixture</a:t>
                      </a:r>
                    </a:p>
                  </a:txBody>
                  <a:tcPr marL="88164" marR="88164" marT="44082" marB="4408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Crystal Palace v Sheffield Wednesday (30/08/1924</a:t>
                      </a:r>
                    </a:p>
                  </a:txBody>
                  <a:tcPr marL="88164" marR="88164" marT="44082" marB="44082" anchor="ctr"/>
                </a:tc>
                <a:extLst>
                  <a:ext uri="{0D108BD9-81ED-4DB2-BD59-A6C34878D82A}">
                    <a16:rowId xmlns:a16="http://schemas.microsoft.com/office/drawing/2014/main" val="490614094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441532" y="1495098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Founded1905</a:t>
            </a:r>
          </a:p>
        </p:txBody>
      </p:sp>
      <p:sp>
        <p:nvSpPr>
          <p:cNvPr id="8" name="Rectangle 7"/>
          <p:cNvSpPr/>
          <p:nvPr/>
        </p:nvSpPr>
        <p:spPr>
          <a:xfrm>
            <a:off x="185435" y="5892120"/>
            <a:ext cx="89900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http://www.football-stadiums.co.uk/grounds/england/selhurst-park/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921251" y="4723914"/>
            <a:ext cx="28023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Eagles, The Glaziers</a:t>
            </a:r>
          </a:p>
        </p:txBody>
      </p:sp>
    </p:spTree>
    <p:extLst>
      <p:ext uri="{BB962C8B-B14F-4D97-AF65-F5344CB8AC3E}">
        <p14:creationId xmlns:p14="http://schemas.microsoft.com/office/powerpoint/2010/main" val="105838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489004" y="269906"/>
            <a:ext cx="42049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St James' Park: Newcastle United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4233" y="1873229"/>
            <a:ext cx="4444444" cy="3174603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545467"/>
              </p:ext>
            </p:extLst>
          </p:nvPr>
        </p:nvGraphicFramePr>
        <p:xfrm>
          <a:off x="356968" y="1389213"/>
          <a:ext cx="6449196" cy="353840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224598">
                  <a:extLst>
                    <a:ext uri="{9D8B030D-6E8A-4147-A177-3AD203B41FA5}">
                      <a16:colId xmlns:a16="http://schemas.microsoft.com/office/drawing/2014/main" val="2406036739"/>
                    </a:ext>
                  </a:extLst>
                </a:gridCol>
                <a:gridCol w="3224598">
                  <a:extLst>
                    <a:ext uri="{9D8B030D-6E8A-4147-A177-3AD203B41FA5}">
                      <a16:colId xmlns:a16="http://schemas.microsoft.com/office/drawing/2014/main" val="2158074221"/>
                    </a:ext>
                  </a:extLst>
                </a:gridCol>
              </a:tblGrid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Year Opened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1892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1690537821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Capacity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52,354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528839553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Average Attendance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51,108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3802126483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 dirty="0"/>
                        <a:t>Pitch Size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105 x 68 (7140)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2641162827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Nickname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St James', Gallowgate, SJP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1450468849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Owner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Newcastle City Council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2151373676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Sponsor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Sports Direct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2229085966"/>
                  </a:ext>
                </a:extLst>
              </a:tr>
              <a:tr h="860652">
                <a:tc>
                  <a:txBody>
                    <a:bodyPr/>
                    <a:lstStyle/>
                    <a:p>
                      <a:r>
                        <a:rPr lang="en-GB" sz="1700"/>
                        <a:t>Clubs Hosted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Newcastle Rangers, Newcastle West End, Newcastle East End, Newcastle United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3565069546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357449" y="1389213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Founded1892</a:t>
            </a:r>
          </a:p>
        </p:txBody>
      </p:sp>
      <p:sp>
        <p:nvSpPr>
          <p:cNvPr id="8" name="Rectangle 7"/>
          <p:cNvSpPr/>
          <p:nvPr/>
        </p:nvSpPr>
        <p:spPr>
          <a:xfrm>
            <a:off x="136634" y="6211669"/>
            <a:ext cx="99112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http://www.football-stadiums.co.uk/grounds/england/st-james-park-newcastle/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770424" y="5075753"/>
            <a:ext cx="34371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Super Saint and Sammy Saint</a:t>
            </a:r>
          </a:p>
        </p:txBody>
      </p:sp>
    </p:spTree>
    <p:extLst>
      <p:ext uri="{BB962C8B-B14F-4D97-AF65-F5344CB8AC3E}">
        <p14:creationId xmlns:p14="http://schemas.microsoft.com/office/powerpoint/2010/main" val="510498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67847" y="259396"/>
            <a:ext cx="31422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St Mary’s: Southampton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7806" y="1633034"/>
            <a:ext cx="4444444" cy="3339682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3393281"/>
              </p:ext>
            </p:extLst>
          </p:nvPr>
        </p:nvGraphicFramePr>
        <p:xfrm>
          <a:off x="224838" y="1342612"/>
          <a:ext cx="6885216" cy="317853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442608">
                  <a:extLst>
                    <a:ext uri="{9D8B030D-6E8A-4147-A177-3AD203B41FA5}">
                      <a16:colId xmlns:a16="http://schemas.microsoft.com/office/drawing/2014/main" val="3212949376"/>
                    </a:ext>
                  </a:extLst>
                </a:gridCol>
                <a:gridCol w="3442608">
                  <a:extLst>
                    <a:ext uri="{9D8B030D-6E8A-4147-A177-3AD203B41FA5}">
                      <a16:colId xmlns:a16="http://schemas.microsoft.com/office/drawing/2014/main" val="4128926664"/>
                    </a:ext>
                  </a:extLst>
                </a:gridCol>
              </a:tblGrid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Year Opened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2001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1912902958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Capacity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32,505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135938141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Average Attendance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30,936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027364270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 dirty="0"/>
                        <a:t>Pitch Size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102 x 68 (6936)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1075681925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Nickname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St. Mary's 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682730162"/>
                  </a:ext>
                </a:extLst>
              </a:tr>
              <a:tr h="516391">
                <a:tc>
                  <a:txBody>
                    <a:bodyPr/>
                    <a:lstStyle/>
                    <a:p>
                      <a:r>
                        <a:rPr lang="en-GB" sz="1500"/>
                        <a:t>Former Name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The Friends Provident St Mary's Stadium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538575649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Owner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Southampton F.C.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472844047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Clubs Hosted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Southampton FC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93040794"/>
                  </a:ext>
                </a:extLst>
              </a:tr>
              <a:tr h="516391">
                <a:tc>
                  <a:txBody>
                    <a:bodyPr/>
                    <a:lstStyle/>
                    <a:p>
                      <a:r>
                        <a:rPr lang="en-GB" sz="1500"/>
                        <a:t>First Fixture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Southampton v RCD </a:t>
                      </a:r>
                      <a:r>
                        <a:rPr lang="en-GB" sz="1500" dirty="0" err="1"/>
                        <a:t>Espanyol</a:t>
                      </a:r>
                      <a:r>
                        <a:rPr lang="en-GB" sz="1500" dirty="0"/>
                        <a:t> (01/08/2001)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1032652497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357448" y="1157946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Founded1885</a:t>
            </a:r>
          </a:p>
        </p:txBody>
      </p:sp>
      <p:sp>
        <p:nvSpPr>
          <p:cNvPr id="8" name="Rectangle 7"/>
          <p:cNvSpPr/>
          <p:nvPr/>
        </p:nvSpPr>
        <p:spPr>
          <a:xfrm>
            <a:off x="140754" y="6048733"/>
            <a:ext cx="85092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http://www.football-stadiums.co.uk/grounds/england/st-mary-s/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823406" y="4603384"/>
            <a:ext cx="34371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Super Saint and Sammy Saint</a:t>
            </a:r>
          </a:p>
        </p:txBody>
      </p:sp>
    </p:spTree>
    <p:extLst>
      <p:ext uri="{BB962C8B-B14F-4D97-AF65-F5344CB8AC3E}">
        <p14:creationId xmlns:p14="http://schemas.microsoft.com/office/powerpoint/2010/main" val="29867107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50730" y="280417"/>
            <a:ext cx="33650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Stamford Bridge: Chelsea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754" y="1677694"/>
            <a:ext cx="4444444" cy="318730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590039"/>
              </p:ext>
            </p:extLst>
          </p:nvPr>
        </p:nvGraphicFramePr>
        <p:xfrm>
          <a:off x="316351" y="1533984"/>
          <a:ext cx="6441802" cy="28346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220901">
                  <a:extLst>
                    <a:ext uri="{9D8B030D-6E8A-4147-A177-3AD203B41FA5}">
                      <a16:colId xmlns:a16="http://schemas.microsoft.com/office/drawing/2014/main" val="2393386812"/>
                    </a:ext>
                  </a:extLst>
                </a:gridCol>
                <a:gridCol w="3220901">
                  <a:extLst>
                    <a:ext uri="{9D8B030D-6E8A-4147-A177-3AD203B41FA5}">
                      <a16:colId xmlns:a16="http://schemas.microsoft.com/office/drawing/2014/main" val="6311098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1877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558415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41,798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84300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41,450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707519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103 x 67 (6901)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64751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Nickname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The Bridge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016502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Chelsea Pitch Owners plc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03589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London Athletic Club, Chelsea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43257428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594073" y="1164652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Founded1905</a:t>
            </a:r>
          </a:p>
        </p:txBody>
      </p:sp>
      <p:sp>
        <p:nvSpPr>
          <p:cNvPr id="8" name="Rectangle 7"/>
          <p:cNvSpPr/>
          <p:nvPr/>
        </p:nvSpPr>
        <p:spPr>
          <a:xfrm>
            <a:off x="489251" y="5892939"/>
            <a:ext cx="95271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http://www.football-stadiums.co.uk/grounds/england/stamford-bridge/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984583" y="4495663"/>
            <a:ext cx="29466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Blues, The Pensioners</a:t>
            </a:r>
          </a:p>
        </p:txBody>
      </p:sp>
    </p:spTree>
    <p:extLst>
      <p:ext uri="{BB962C8B-B14F-4D97-AF65-F5344CB8AC3E}">
        <p14:creationId xmlns:p14="http://schemas.microsoft.com/office/powerpoint/2010/main" val="22963283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25714" y="322458"/>
            <a:ext cx="28889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The Emirates: Arsenal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1100" y="1875877"/>
            <a:ext cx="4445000" cy="295910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46095"/>
              </p:ext>
            </p:extLst>
          </p:nvPr>
        </p:nvGraphicFramePr>
        <p:xfrm>
          <a:off x="124553" y="1436185"/>
          <a:ext cx="7211668" cy="308829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605834">
                  <a:extLst>
                    <a:ext uri="{9D8B030D-6E8A-4147-A177-3AD203B41FA5}">
                      <a16:colId xmlns:a16="http://schemas.microsoft.com/office/drawing/2014/main" val="1672513093"/>
                    </a:ext>
                  </a:extLst>
                </a:gridCol>
                <a:gridCol w="3605834">
                  <a:extLst>
                    <a:ext uri="{9D8B030D-6E8A-4147-A177-3AD203B41FA5}">
                      <a16:colId xmlns:a16="http://schemas.microsoft.com/office/drawing/2014/main" val="1102579256"/>
                    </a:ext>
                  </a:extLst>
                </a:gridCol>
              </a:tblGrid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Year Opened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2006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3942589758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Capacity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60,260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4042533187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Average Attendance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60,031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3608840162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 dirty="0"/>
                        <a:t>Pitch Size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105 x 68 (7140)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1891118779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Former Name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Ashburton Grove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557492245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Owner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Arsenal Holdings plc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3072540056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Sponsor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Emirates 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2666442965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Clubs Hosted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Arsenal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488531488"/>
                  </a:ext>
                </a:extLst>
              </a:tr>
              <a:tr h="336255">
                <a:tc>
                  <a:txBody>
                    <a:bodyPr/>
                    <a:lstStyle/>
                    <a:p>
                      <a:r>
                        <a:rPr lang="en-GB" sz="1700"/>
                        <a:t>First Fixture</a:t>
                      </a:r>
                    </a:p>
                  </a:txBody>
                  <a:tcPr marL="84064" marR="84064" marT="42032" marB="42032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Arsenal v Ajax (22/07/2006)</a:t>
                      </a:r>
                    </a:p>
                  </a:txBody>
                  <a:tcPr marL="84064" marR="84064" marT="42032" marB="42032" anchor="ctr"/>
                </a:tc>
                <a:extLst>
                  <a:ext uri="{0D108BD9-81ED-4DB2-BD59-A6C34878D82A}">
                    <a16:rowId xmlns:a16="http://schemas.microsoft.com/office/drawing/2014/main" val="3819307268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262856" y="1436185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Founded1886</a:t>
            </a:r>
          </a:p>
        </p:txBody>
      </p:sp>
      <p:sp>
        <p:nvSpPr>
          <p:cNvPr id="8" name="Rectangle 7"/>
          <p:cNvSpPr/>
          <p:nvPr/>
        </p:nvSpPr>
        <p:spPr>
          <a:xfrm>
            <a:off x="273269" y="5796483"/>
            <a:ext cx="84608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http://www.football-stadiums.co.uk/grounds/england/the-emirates/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752848" y="4650311"/>
            <a:ext cx="15728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Gunners</a:t>
            </a:r>
          </a:p>
        </p:txBody>
      </p:sp>
    </p:spTree>
    <p:extLst>
      <p:ext uri="{BB962C8B-B14F-4D97-AF65-F5344CB8AC3E}">
        <p14:creationId xmlns:p14="http://schemas.microsoft.com/office/powerpoint/2010/main" val="4223415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04470" y="396031"/>
            <a:ext cx="3626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/>
              <a:t>The Etihad: Manchester City FC</a:t>
            </a: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0784" y="2023208"/>
            <a:ext cx="4444444" cy="295873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15027"/>
              </p:ext>
            </p:extLst>
          </p:nvPr>
        </p:nvGraphicFramePr>
        <p:xfrm>
          <a:off x="454832" y="1600202"/>
          <a:ext cx="6365576" cy="313731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182788">
                  <a:extLst>
                    <a:ext uri="{9D8B030D-6E8A-4147-A177-3AD203B41FA5}">
                      <a16:colId xmlns:a16="http://schemas.microsoft.com/office/drawing/2014/main" val="907749053"/>
                    </a:ext>
                  </a:extLst>
                </a:gridCol>
                <a:gridCol w="3182788">
                  <a:extLst>
                    <a:ext uri="{9D8B030D-6E8A-4147-A177-3AD203B41FA5}">
                      <a16:colId xmlns:a16="http://schemas.microsoft.com/office/drawing/2014/main" val="2802732634"/>
                    </a:ext>
                  </a:extLst>
                </a:gridCol>
              </a:tblGrid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Year Opened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2003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2369904440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Capacity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55,097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2475336143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Average Attendance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53,736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3604561645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 dirty="0"/>
                        <a:t>Pitch Size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105 x 68 (7140)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3593135838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Nickname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CoMS, The Etihad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2756347386"/>
                  </a:ext>
                </a:extLst>
              </a:tr>
              <a:tr h="477418">
                <a:tc>
                  <a:txBody>
                    <a:bodyPr/>
                    <a:lstStyle/>
                    <a:p>
                      <a:r>
                        <a:rPr lang="en-GB" sz="1300"/>
                        <a:t>Former Name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City Of Manchester Stadium, Eastlands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3289690078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Owner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Manchester City Council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2509943739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Sponsor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Etihad Airways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3839555603"/>
                  </a:ext>
                </a:extLst>
              </a:tr>
              <a:tr h="272810">
                <a:tc>
                  <a:txBody>
                    <a:bodyPr/>
                    <a:lstStyle/>
                    <a:p>
                      <a:r>
                        <a:rPr lang="en-GB" sz="1300"/>
                        <a:t>Clubs Hosted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Manchester City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3405634899"/>
                  </a:ext>
                </a:extLst>
              </a:tr>
              <a:tr h="477418">
                <a:tc>
                  <a:txBody>
                    <a:bodyPr/>
                    <a:lstStyle/>
                    <a:p>
                      <a:r>
                        <a:rPr lang="en-GB" sz="1300"/>
                        <a:t>First Fixture</a:t>
                      </a:r>
                    </a:p>
                  </a:txBody>
                  <a:tcPr marL="68203" marR="68203" marT="34101" marB="34101" anchor="ctr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Manchester City v Barcelona (10/08/2003)</a:t>
                      </a:r>
                    </a:p>
                  </a:txBody>
                  <a:tcPr marL="68203" marR="68203" marT="34101" marB="34101" anchor="ctr"/>
                </a:tc>
                <a:extLst>
                  <a:ext uri="{0D108BD9-81ED-4DB2-BD59-A6C34878D82A}">
                    <a16:rowId xmlns:a16="http://schemas.microsoft.com/office/drawing/2014/main" val="4085609540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367959" y="1415536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Founded1880</a:t>
            </a:r>
          </a:p>
        </p:txBody>
      </p:sp>
      <p:sp>
        <p:nvSpPr>
          <p:cNvPr id="8" name="Rectangle 7"/>
          <p:cNvSpPr/>
          <p:nvPr/>
        </p:nvSpPr>
        <p:spPr>
          <a:xfrm>
            <a:off x="294289" y="5922608"/>
            <a:ext cx="87025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http://www.football-stadiums.co.uk/grounds/england/the-etihad/</a:t>
            </a:r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646259" y="4898275"/>
            <a:ext cx="36022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Citizens, City, The Sky Blues</a:t>
            </a:r>
          </a:p>
        </p:txBody>
      </p:sp>
    </p:spTree>
    <p:extLst>
      <p:ext uri="{BB962C8B-B14F-4D97-AF65-F5344CB8AC3E}">
        <p14:creationId xmlns:p14="http://schemas.microsoft.com/office/powerpoint/2010/main" val="28817186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33408" y="343478"/>
            <a:ext cx="4746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The Hawthorns: West Bromwich Albion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950" y="1879190"/>
            <a:ext cx="4444444" cy="2971428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6020880"/>
              </p:ext>
            </p:extLst>
          </p:nvPr>
        </p:nvGraphicFramePr>
        <p:xfrm>
          <a:off x="284820" y="1733796"/>
          <a:ext cx="7188036" cy="28346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594018">
                  <a:extLst>
                    <a:ext uri="{9D8B030D-6E8A-4147-A177-3AD203B41FA5}">
                      <a16:colId xmlns:a16="http://schemas.microsoft.com/office/drawing/2014/main" val="44027483"/>
                    </a:ext>
                  </a:extLst>
                </a:gridCol>
                <a:gridCol w="3594018">
                  <a:extLst>
                    <a:ext uri="{9D8B030D-6E8A-4147-A177-3AD203B41FA5}">
                      <a16:colId xmlns:a16="http://schemas.microsoft.com/office/drawing/2014/main" val="220544375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1900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237175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26,850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9411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25,000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61853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105 x 68 (7140)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65057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West Bromwich Albion F.C.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9610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West Bromwich Albion FC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3277029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West </a:t>
                      </a:r>
                      <a:r>
                        <a:rPr lang="en-GB" dirty="0" err="1"/>
                        <a:t>Brom</a:t>
                      </a:r>
                      <a:r>
                        <a:rPr lang="en-GB" dirty="0"/>
                        <a:t> v Derby County (03/09/1900)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59852938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525615" y="1364464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Founded1878</a:t>
            </a:r>
          </a:p>
        </p:txBody>
      </p:sp>
      <p:sp>
        <p:nvSpPr>
          <p:cNvPr id="8" name="Rectangle 7"/>
          <p:cNvSpPr/>
          <p:nvPr/>
        </p:nvSpPr>
        <p:spPr>
          <a:xfrm>
            <a:off x="284820" y="5010072"/>
            <a:ext cx="38635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Baggies, The </a:t>
            </a:r>
            <a:r>
              <a:rPr lang="en-GB" dirty="0" err="1"/>
              <a:t>Throstles</a:t>
            </a:r>
            <a:r>
              <a:rPr lang="en-GB" dirty="0"/>
              <a:t>, Albion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284820" y="5871604"/>
            <a:ext cx="9542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http://www.football-stadiums.co.uk/grounds/england/the-hawthorns/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7622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35096" y="217355"/>
            <a:ext cx="25026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Turf Moor: Burnley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5486" y="1527723"/>
            <a:ext cx="4445000" cy="3340100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4371143"/>
              </p:ext>
            </p:extLst>
          </p:nvPr>
        </p:nvGraphicFramePr>
        <p:xfrm>
          <a:off x="652682" y="1262301"/>
          <a:ext cx="5064946" cy="33832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532473">
                  <a:extLst>
                    <a:ext uri="{9D8B030D-6E8A-4147-A177-3AD203B41FA5}">
                      <a16:colId xmlns:a16="http://schemas.microsoft.com/office/drawing/2014/main" val="4292589144"/>
                    </a:ext>
                  </a:extLst>
                </a:gridCol>
                <a:gridCol w="2532473">
                  <a:extLst>
                    <a:ext uri="{9D8B030D-6E8A-4147-A177-3AD203B41FA5}">
                      <a16:colId xmlns:a16="http://schemas.microsoft.com/office/drawing/2014/main" val="357925548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Year Opened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1883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10162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Capacity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21,401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914604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Average Attendance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20,558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026152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Pitch Size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105 x 68 (7140)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16215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Owner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Turf Moor Properties Ltd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056363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Clubs Hosted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Burnley F.C.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568026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First Fixture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Burnley v </a:t>
                      </a:r>
                      <a:r>
                        <a:rPr lang="en-GB" dirty="0" err="1"/>
                        <a:t>Rawtenstall</a:t>
                      </a:r>
                      <a:r>
                        <a:rPr lang="en-GB" dirty="0"/>
                        <a:t> (17/02/1883)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3149835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8388979" y="892969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Founded1882</a:t>
            </a:r>
          </a:p>
        </p:txBody>
      </p:sp>
      <p:sp>
        <p:nvSpPr>
          <p:cNvPr id="8" name="Rectangle 7"/>
          <p:cNvSpPr/>
          <p:nvPr/>
        </p:nvSpPr>
        <p:spPr>
          <a:xfrm>
            <a:off x="2335021" y="4778127"/>
            <a:ext cx="1417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Clarets</a:t>
            </a:r>
          </a:p>
        </p:txBody>
      </p:sp>
      <p:sp>
        <p:nvSpPr>
          <p:cNvPr id="9" name="Rectangle 8"/>
          <p:cNvSpPr/>
          <p:nvPr/>
        </p:nvSpPr>
        <p:spPr>
          <a:xfrm>
            <a:off x="220717" y="5649338"/>
            <a:ext cx="85238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http://www.football-stadiums.co.uk/grounds/england/turf-moor/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5502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77118" y="417051"/>
            <a:ext cx="3228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Vicarage Road: Watford FC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3419" y="1736379"/>
            <a:ext cx="4444444" cy="3238095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8355680"/>
              </p:ext>
            </p:extLst>
          </p:nvPr>
        </p:nvGraphicFramePr>
        <p:xfrm>
          <a:off x="430541" y="1280021"/>
          <a:ext cx="6359142" cy="327932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179571">
                  <a:extLst>
                    <a:ext uri="{9D8B030D-6E8A-4147-A177-3AD203B41FA5}">
                      <a16:colId xmlns:a16="http://schemas.microsoft.com/office/drawing/2014/main" val="3047150337"/>
                    </a:ext>
                  </a:extLst>
                </a:gridCol>
                <a:gridCol w="3179571">
                  <a:extLst>
                    <a:ext uri="{9D8B030D-6E8A-4147-A177-3AD203B41FA5}">
                      <a16:colId xmlns:a16="http://schemas.microsoft.com/office/drawing/2014/main" val="3561135416"/>
                    </a:ext>
                  </a:extLst>
                </a:gridCol>
              </a:tblGrid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Year Opened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1922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924840386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Capacity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21,577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3346432394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Average Attendance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20,101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2369028778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 dirty="0"/>
                        <a:t>Pitch Size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105 x 68 (7140)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855420858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Nickname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The Vic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2866722636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Owner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Watford F.C.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3604759275"/>
                  </a:ext>
                </a:extLst>
              </a:tr>
              <a:tr h="602456">
                <a:tc>
                  <a:txBody>
                    <a:bodyPr/>
                    <a:lstStyle/>
                    <a:p>
                      <a:r>
                        <a:rPr lang="en-GB" sz="1700"/>
                        <a:t>Clubs Hosted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Watford FC, Wealdstone, Saracens RFC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2717627403"/>
                  </a:ext>
                </a:extLst>
              </a:tr>
              <a:tr h="344261">
                <a:tc>
                  <a:txBody>
                    <a:bodyPr/>
                    <a:lstStyle/>
                    <a:p>
                      <a:r>
                        <a:rPr lang="en-GB" sz="1700"/>
                        <a:t>First Fixture</a:t>
                      </a:r>
                    </a:p>
                  </a:txBody>
                  <a:tcPr marL="86065" marR="86065" marT="43033" marB="43033" anchor="ctr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Watford v </a:t>
                      </a:r>
                      <a:r>
                        <a:rPr lang="en-GB" sz="1700" dirty="0" err="1"/>
                        <a:t>Milwall</a:t>
                      </a:r>
                      <a:r>
                        <a:rPr lang="en-GB" sz="1700" dirty="0"/>
                        <a:t> (30/08/1922)</a:t>
                      </a:r>
                    </a:p>
                  </a:txBody>
                  <a:tcPr marL="86065" marR="86065" marT="43033" marB="43033" anchor="ctr"/>
                </a:tc>
                <a:extLst>
                  <a:ext uri="{0D108BD9-81ED-4DB2-BD59-A6C34878D82A}">
                    <a16:rowId xmlns:a16="http://schemas.microsoft.com/office/drawing/2014/main" val="896033012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430540" y="5754442"/>
            <a:ext cx="902876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http://www.football-stadiums.co.uk/grounds/england/vicarage-road/</a:t>
            </a:r>
            <a:endParaRPr lang="en-GB" dirty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315406" y="1161729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Founded1881</a:t>
            </a:r>
          </a:p>
        </p:txBody>
      </p:sp>
      <p:sp>
        <p:nvSpPr>
          <p:cNvPr id="9" name="Rectangle 8"/>
          <p:cNvSpPr/>
          <p:nvPr/>
        </p:nvSpPr>
        <p:spPr>
          <a:xfrm>
            <a:off x="699554" y="4683655"/>
            <a:ext cx="60901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Hornets, The Golden Boys, Yellow Army, The '</a:t>
            </a:r>
            <a:r>
              <a:rPr lang="en-GB" dirty="0" err="1"/>
              <a:t>Orns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676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797977" y="290927"/>
            <a:ext cx="4049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Vitality Stadium: AFC Bournemouth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3128" y="1887218"/>
            <a:ext cx="3809524" cy="2768254"/>
          </a:xfrm>
          <a:prstGeom prst="rect">
            <a:avLst/>
          </a:prstGeom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404272"/>
              </p:ext>
            </p:extLst>
          </p:nvPr>
        </p:nvGraphicFramePr>
        <p:xfrm>
          <a:off x="625936" y="1537137"/>
          <a:ext cx="6885216" cy="340713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442608">
                  <a:extLst>
                    <a:ext uri="{9D8B030D-6E8A-4147-A177-3AD203B41FA5}">
                      <a16:colId xmlns:a16="http://schemas.microsoft.com/office/drawing/2014/main" val="576636572"/>
                    </a:ext>
                  </a:extLst>
                </a:gridCol>
                <a:gridCol w="3442608">
                  <a:extLst>
                    <a:ext uri="{9D8B030D-6E8A-4147-A177-3AD203B41FA5}">
                      <a16:colId xmlns:a16="http://schemas.microsoft.com/office/drawing/2014/main" val="2144890800"/>
                    </a:ext>
                  </a:extLst>
                </a:gridCol>
              </a:tblGrid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Year Opened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1910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4116276140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Capacity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11,464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874402573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Average Attendance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11,192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955133476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 dirty="0"/>
                        <a:t>Pitch Size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105 x 68 (7140)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153247412"/>
                  </a:ext>
                </a:extLst>
              </a:tr>
              <a:tr h="516391">
                <a:tc>
                  <a:txBody>
                    <a:bodyPr/>
                    <a:lstStyle/>
                    <a:p>
                      <a:r>
                        <a:rPr lang="en-GB" sz="1500"/>
                        <a:t>Former Name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Dean Court, </a:t>
                      </a:r>
                      <a:r>
                        <a:rPr lang="en-GB" sz="1500" dirty="0" err="1"/>
                        <a:t>Goldsands</a:t>
                      </a:r>
                      <a:r>
                        <a:rPr lang="en-GB" sz="1500" dirty="0"/>
                        <a:t> Stadium, Seward Stadium, Fitness First Stadium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958141792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Owner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Structadene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840108831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Sponsor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Vitality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1108935000"/>
                  </a:ext>
                </a:extLst>
              </a:tr>
              <a:tr h="295081">
                <a:tc>
                  <a:txBody>
                    <a:bodyPr/>
                    <a:lstStyle/>
                    <a:p>
                      <a:r>
                        <a:rPr lang="en-GB" sz="1500"/>
                        <a:t>Clubs Hosted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AFC Bournemouth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3254782864"/>
                  </a:ext>
                </a:extLst>
              </a:tr>
              <a:tr h="516391">
                <a:tc>
                  <a:txBody>
                    <a:bodyPr/>
                    <a:lstStyle/>
                    <a:p>
                      <a:r>
                        <a:rPr lang="en-GB" sz="1500"/>
                        <a:t>First Fixture</a:t>
                      </a:r>
                    </a:p>
                  </a:txBody>
                  <a:tcPr marL="73770" marR="73770" marT="36885" marB="36885" anchor="ctr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Bournemouth &amp; </a:t>
                      </a:r>
                      <a:r>
                        <a:rPr lang="en-GB" sz="1500" dirty="0" err="1"/>
                        <a:t>Boscombe</a:t>
                      </a:r>
                      <a:r>
                        <a:rPr lang="en-GB" sz="1500" dirty="0"/>
                        <a:t> Athletic v Swindon Town (01/09/1923)</a:t>
                      </a:r>
                    </a:p>
                  </a:txBody>
                  <a:tcPr marL="73770" marR="73770" marT="36885" marB="36885" anchor="ctr"/>
                </a:tc>
                <a:extLst>
                  <a:ext uri="{0D108BD9-81ED-4DB2-BD59-A6C34878D82A}">
                    <a16:rowId xmlns:a16="http://schemas.microsoft.com/office/drawing/2014/main" val="1971535196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8714800" y="1352471"/>
            <a:ext cx="2287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Year Founded1890</a:t>
            </a:r>
          </a:p>
        </p:txBody>
      </p:sp>
      <p:sp>
        <p:nvSpPr>
          <p:cNvPr id="9" name="Rectangle 8"/>
          <p:cNvSpPr/>
          <p:nvPr/>
        </p:nvSpPr>
        <p:spPr>
          <a:xfrm>
            <a:off x="430924" y="5628318"/>
            <a:ext cx="8776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http://www.football-stadiums.co.uk/grounds/england/vitality-stadium/</a:t>
            </a:r>
            <a:endParaRPr lang="en-GB" dirty="0"/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026772" y="5101626"/>
            <a:ext cx="15424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Cherries</a:t>
            </a:r>
          </a:p>
        </p:txBody>
      </p:sp>
    </p:spTree>
    <p:extLst>
      <p:ext uri="{BB962C8B-B14F-4D97-AF65-F5344CB8AC3E}">
        <p14:creationId xmlns:p14="http://schemas.microsoft.com/office/powerpoint/2010/main" val="31009641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249" y="0"/>
            <a:ext cx="8534400" cy="1053215"/>
          </a:xfrm>
        </p:spPr>
        <p:txBody>
          <a:bodyPr/>
          <a:lstStyle/>
          <a:p>
            <a:r>
              <a:rPr lang="en-GB" b="1" dirty="0"/>
              <a:t>The Future of Football Stadiums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95320" y="1639444"/>
            <a:ext cx="1606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Bowl Seating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080707" y="4165742"/>
            <a:ext cx="37481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Safe Standing with a good view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6458" y="4418795"/>
            <a:ext cx="2595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Multi-Purpose Venues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476705" y="1994165"/>
            <a:ext cx="31694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Introduction of Technology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590" y="1567702"/>
            <a:ext cx="2197976" cy="169075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1866" y="4769804"/>
            <a:ext cx="3699779" cy="174316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2240" y="4621882"/>
            <a:ext cx="2718676" cy="203900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6711" y="2042100"/>
            <a:ext cx="2935590" cy="1955716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380705" y="842774"/>
            <a:ext cx="10067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http://www.football-stadiums.co.uk/articles/future-of-football-stadiums/</a:t>
            </a:r>
            <a:endParaRPr lang="en-GB" dirty="0"/>
          </a:p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4728728" y="2781389"/>
            <a:ext cx="1476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Ticket Sales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803227" y="3258453"/>
            <a:ext cx="21515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Hospitality Tickets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4527389" y="1383036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Private Hire</a:t>
            </a:r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3211755" y="4423796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Concerts &amp; Other Events</a:t>
            </a:r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5414677" y="514290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Food &amp; Drink Sales</a:t>
            </a:r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6768965" y="5865523"/>
            <a:ext cx="2076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Museums &amp; Tours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6835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3268" y="1560979"/>
            <a:ext cx="699989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Nissan, power management company  have developed an energy storage system that makes the energy management of the Amsterdam Arena more efficient, sustainable and reliable.</a:t>
            </a:r>
          </a:p>
          <a:p>
            <a:endParaRPr lang="en-GB" dirty="0"/>
          </a:p>
          <a:p>
            <a:r>
              <a:rPr lang="en-GB" dirty="0"/>
              <a:t>It makes use of repurposed batteries from Nissan’s EV car, the LEAF – 280 of them in total. </a:t>
            </a:r>
          </a:p>
          <a:p>
            <a:endParaRPr lang="en-GB" dirty="0"/>
          </a:p>
          <a:p>
            <a:r>
              <a:rPr lang="en-GB" dirty="0"/>
              <a:t>These batteries are used for back up power but will ultimately replace the stadiums diesel generators. </a:t>
            </a:r>
          </a:p>
          <a:p>
            <a:endParaRPr lang="en-GB" dirty="0"/>
          </a:p>
          <a:p>
            <a:r>
              <a:rPr lang="en-GB" dirty="0"/>
              <a:t>The batteries will also enable the stadium to power the surrounding neighbourhood and protect the grid from power-outs, providing a “huge advantage in sustainability” making it the “first stadium in the world that won’t be using fossil fuels anymore”.</a:t>
            </a:r>
            <a:endParaRPr lang="en-GB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9145" y="2385848"/>
            <a:ext cx="4315526" cy="287457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1034" y="411456"/>
            <a:ext cx="1114096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                    </a:t>
            </a:r>
            <a:r>
              <a:rPr lang="en-GB" b="1" u="sng" dirty="0"/>
              <a:t>Green Innovation In Sport: How Future Stadiums Will Look</a:t>
            </a:r>
          </a:p>
          <a:p>
            <a:r>
              <a:rPr lang="en-GB" b="1" u="sng" dirty="0"/>
              <a:t>Eco-friendly, cutting-edge sports stadiums will give fans plenty to cheer about.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effectLst/>
              </a:rPr>
              <a:t>                                                  </a:t>
            </a:r>
            <a:r>
              <a:rPr lang="en-GB" b="1" u="sng" dirty="0">
                <a:solidFill>
                  <a:schemeClr val="bg2">
                    <a:lumMod val="50000"/>
                  </a:schemeClr>
                </a:solidFill>
                <a:effectLst/>
              </a:rPr>
              <a:t> can we bring this to the UK ? </a:t>
            </a:r>
          </a:p>
        </p:txBody>
      </p:sp>
      <p:sp>
        <p:nvSpPr>
          <p:cNvPr id="7" name="Rectangle 6"/>
          <p:cNvSpPr/>
          <p:nvPr/>
        </p:nvSpPr>
        <p:spPr>
          <a:xfrm>
            <a:off x="7141873" y="5873674"/>
            <a:ext cx="51500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http://www.huffingtonpost.co.uk/entry/green-innovation-in-sport-how-future-stadiums-will-look_uk_58eb9eace4b0c89f912014fd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044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862" y="1319077"/>
            <a:ext cx="6052919" cy="683172"/>
          </a:xfrm>
        </p:spPr>
        <p:txBody>
          <a:bodyPr>
            <a:normAutofit/>
          </a:bodyPr>
          <a:lstStyle/>
          <a:p>
            <a:r>
              <a:rPr lang="en-GB" sz="2000" dirty="0"/>
              <a:t>&gt; How Do Football Clubs Make Money?</a:t>
            </a:r>
          </a:p>
        </p:txBody>
      </p:sp>
      <p:sp>
        <p:nvSpPr>
          <p:cNvPr id="4" name="Rectangle 3"/>
          <p:cNvSpPr/>
          <p:nvPr/>
        </p:nvSpPr>
        <p:spPr>
          <a:xfrm>
            <a:off x="367862" y="2002249"/>
            <a:ext cx="101845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http://www.football-stadiums.co.uk/articles/how-do-football-clubs-make-money/</a:t>
            </a:r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67862" y="3293155"/>
            <a:ext cx="103001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http://www.huffingtonpost.co.uk/entry/green-innovation-in-sport-how-future-stadiums-will-look_uk_58eb9eace4b0c89f912014fd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67862" y="2870087"/>
            <a:ext cx="38523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&gt; The Future of Football Stadiums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8864" y="4586294"/>
            <a:ext cx="4950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&gt; How Do Football Stadiums Make Money?</a:t>
            </a:r>
          </a:p>
        </p:txBody>
      </p:sp>
      <p:sp>
        <p:nvSpPr>
          <p:cNvPr id="9" name="Rectangle 8"/>
          <p:cNvSpPr/>
          <p:nvPr/>
        </p:nvSpPr>
        <p:spPr>
          <a:xfrm>
            <a:off x="546538" y="5071270"/>
            <a:ext cx="8839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http://www.football-stadiums.co.uk/articles/how-do-football-stadiums-make-money/</a:t>
            </a:r>
            <a:endParaRPr lang="en-GB" dirty="0"/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584027" y="303176"/>
            <a:ext cx="54969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Articles worth reading … </a:t>
            </a:r>
          </a:p>
        </p:txBody>
      </p:sp>
    </p:spTree>
    <p:extLst>
      <p:ext uri="{BB962C8B-B14F-4D97-AF65-F5344CB8AC3E}">
        <p14:creationId xmlns:p14="http://schemas.microsoft.com/office/powerpoint/2010/main" val="12777550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1702" y="2690062"/>
            <a:ext cx="4455346" cy="1507067"/>
          </a:xfrm>
        </p:spPr>
        <p:txBody>
          <a:bodyPr/>
          <a:lstStyle/>
          <a:p>
            <a:r>
              <a:rPr lang="en-GB" dirty="0"/>
              <a:t>Any questions ? </a:t>
            </a:r>
          </a:p>
        </p:txBody>
      </p:sp>
    </p:spTree>
    <p:extLst>
      <p:ext uri="{BB962C8B-B14F-4D97-AF65-F5344CB8AC3E}">
        <p14:creationId xmlns:p14="http://schemas.microsoft.com/office/powerpoint/2010/main" val="153037370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394</TotalTime>
  <Words>2285</Words>
  <Application>Microsoft Office PowerPoint</Application>
  <PresentationFormat>Widescreen</PresentationFormat>
  <Paragraphs>548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Century Gothic</vt:lpstr>
      <vt:lpstr>Wingdings 3</vt:lpstr>
      <vt:lpstr>Slice</vt:lpstr>
      <vt:lpstr>Uk Based Stadiums </vt:lpstr>
      <vt:lpstr>PowerPoint Presentation</vt:lpstr>
      <vt:lpstr>the key features and trends? </vt:lpstr>
      <vt:lpstr>Why Do Football Stadiums Use Sprinkler Systems?</vt:lpstr>
      <vt:lpstr>PowerPoint Presentation</vt:lpstr>
      <vt:lpstr>Liberty stadium pitch </vt:lpstr>
      <vt:lpstr>Premier League Stadiums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Future of Football Stadiums</vt:lpstr>
      <vt:lpstr>PowerPoint Presentation</vt:lpstr>
      <vt:lpstr>&gt; How Do Football Clubs Make Money?</vt:lpstr>
      <vt:lpstr>Any questions ? </vt:lpstr>
    </vt:vector>
  </TitlesOfParts>
  <Company>Dyffryn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Based Stadiums</dc:title>
  <dc:creator>lana mellors</dc:creator>
  <cp:lastModifiedBy>Andrew Thomas</cp:lastModifiedBy>
  <cp:revision>32</cp:revision>
  <dcterms:created xsi:type="dcterms:W3CDTF">2018-01-14T09:50:11Z</dcterms:created>
  <dcterms:modified xsi:type="dcterms:W3CDTF">2020-02-11T23:15:22Z</dcterms:modified>
</cp:coreProperties>
</file>