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9" r:id="rId1"/>
  </p:sldMasterIdLst>
  <p:sldIdLst>
    <p:sldId id="256" r:id="rId2"/>
    <p:sldId id="269" r:id="rId3"/>
    <p:sldId id="341" r:id="rId4"/>
    <p:sldId id="343" r:id="rId5"/>
    <p:sldId id="258" r:id="rId6"/>
    <p:sldId id="259" r:id="rId7"/>
    <p:sldId id="260" r:id="rId8"/>
    <p:sldId id="257" r:id="rId9"/>
    <p:sldId id="344" r:id="rId10"/>
    <p:sldId id="261" r:id="rId11"/>
    <p:sldId id="262" r:id="rId12"/>
    <p:sldId id="263" r:id="rId13"/>
    <p:sldId id="264" r:id="rId14"/>
    <p:sldId id="265" r:id="rId15"/>
    <p:sldId id="266" r:id="rId16"/>
    <p:sldId id="345" r:id="rId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01" d="100"/>
          <a:sy n="101" d="100"/>
        </p:scale>
        <p:origin x="-104" y="-2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viewProps" Target="viewProps.xml"/><Relationship Id="rId21" Type="http://schemas.openxmlformats.org/officeDocument/2006/relationships/theme" Target="theme/theme1.xml"/><Relationship Id="rId2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printerSettings" Target="printerSettings/printerSettings1.bin"/><Relationship Id="rId19" Type="http://schemas.openxmlformats.org/officeDocument/2006/relationships/presProps" Target="pres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US"/>
          </a:p>
        </p:txBody>
      </p:sp>
      <p:sp>
        <p:nvSpPr>
          <p:cNvPr id="4" name="Date Placeholder 3"/>
          <p:cNvSpPr>
            <a:spLocks noGrp="1"/>
          </p:cNvSpPr>
          <p:nvPr>
            <p:ph type="dt" sz="half" idx="10"/>
          </p:nvPr>
        </p:nvSpPr>
        <p:spPr/>
        <p:txBody>
          <a:bodyPr/>
          <a:lstStyle/>
          <a:p>
            <a:fld id="{30BA809C-6762-D444-B514-E07BF7E0D06D}" type="datetimeFigureOut">
              <a:rPr lang="en-US" smtClean="0"/>
              <a:t>18/10/17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2DC63B-692C-D84C-BD22-D1FE80D9DD9A}" type="slidenum">
              <a:rPr lang="en-US" smtClean="0"/>
              <a:t>‹#›</a:t>
            </a:fld>
            <a:endParaRPr lang="en-US"/>
          </a:p>
        </p:txBody>
      </p:sp>
    </p:spTree>
    <p:extLst>
      <p:ext uri="{BB962C8B-B14F-4D97-AF65-F5344CB8AC3E}">
        <p14:creationId xmlns:p14="http://schemas.microsoft.com/office/powerpoint/2010/main" val="1116563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30BA809C-6762-D444-B514-E07BF7E0D06D}" type="datetimeFigureOut">
              <a:rPr lang="en-US" smtClean="0"/>
              <a:t>18/10/17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3009637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30BA809C-6762-D444-B514-E07BF7E0D06D}" type="datetimeFigureOut">
              <a:rPr lang="en-US" smtClean="0"/>
              <a:t>18/10/17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3117553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Date Placeholder 4"/>
          <p:cNvSpPr>
            <a:spLocks noGrp="1"/>
          </p:cNvSpPr>
          <p:nvPr>
            <p:ph type="dt" sz="half" idx="10"/>
          </p:nvPr>
        </p:nvSpPr>
        <p:spPr/>
        <p:txBody>
          <a:bodyPr/>
          <a:lstStyle/>
          <a:p>
            <a:fld id="{30BA809C-6762-D444-B514-E07BF7E0D06D}" type="datetimeFigureOut">
              <a:rPr lang="en-US" smtClean="0"/>
              <a:t>18/10/17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592691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7" name="Date Placeholder 6"/>
          <p:cNvSpPr>
            <a:spLocks noGrp="1"/>
          </p:cNvSpPr>
          <p:nvPr>
            <p:ph type="dt" sz="half" idx="10"/>
          </p:nvPr>
        </p:nvSpPr>
        <p:spPr/>
        <p:txBody>
          <a:bodyPr/>
          <a:lstStyle/>
          <a:p>
            <a:fld id="{30BA809C-6762-D444-B514-E07BF7E0D06D}" type="datetimeFigureOut">
              <a:rPr lang="en-US" smtClean="0"/>
              <a:t>18/10/17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1038892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Date Placeholder 2"/>
          <p:cNvSpPr>
            <a:spLocks noGrp="1"/>
          </p:cNvSpPr>
          <p:nvPr>
            <p:ph type="dt" sz="half" idx="10"/>
          </p:nvPr>
        </p:nvSpPr>
        <p:spPr/>
        <p:txBody>
          <a:bodyPr/>
          <a:lstStyle/>
          <a:p>
            <a:fld id="{30BA809C-6762-D444-B514-E07BF7E0D06D}" type="datetimeFigureOut">
              <a:rPr lang="en-US" smtClean="0"/>
              <a:t>18/10/17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513845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BA809C-6762-D444-B514-E07BF7E0D06D}" type="datetimeFigureOut">
              <a:rPr lang="en-US" smtClean="0"/>
              <a:t>18/10/17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3163582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30BA809C-6762-D444-B514-E07BF7E0D06D}" type="datetimeFigureOut">
              <a:rPr lang="en-US" smtClean="0"/>
              <a:t>18/10/17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2728400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30BA809C-6762-D444-B514-E07BF7E0D06D}" type="datetimeFigureOut">
              <a:rPr lang="en-US" smtClean="0"/>
              <a:t>18/10/17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3865132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30BA809C-6762-D444-B514-E07BF7E0D06D}" type="datetimeFigureOut">
              <a:rPr lang="en-US" smtClean="0"/>
              <a:t>18/10/17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31224406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30BA809C-6762-D444-B514-E07BF7E0D06D}" type="datetimeFigureOut">
              <a:rPr lang="en-US" smtClean="0"/>
              <a:t>18/10/17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236483478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0BA809C-6762-D444-B514-E07BF7E0D06D}" type="datetimeFigureOut">
              <a:rPr lang="en-US" smtClean="0"/>
              <a:t>18/10/17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93DBE6-6C25-A045-A7D3-28FF3B61F555}" type="slidenum">
              <a:rPr lang="en-US" smtClean="0"/>
              <a:t>‹#›</a:t>
            </a:fld>
            <a:endParaRPr lang="en-US"/>
          </a:p>
        </p:txBody>
      </p:sp>
    </p:spTree>
    <p:extLst>
      <p:ext uri="{BB962C8B-B14F-4D97-AF65-F5344CB8AC3E}">
        <p14:creationId xmlns:p14="http://schemas.microsoft.com/office/powerpoint/2010/main" val="2899232021"/>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g"/><Relationship Id="rId3"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5.xml.rels><?xml version="1.0" encoding="UTF-8" standalone="yes"?>
<Relationships xmlns="http://schemas.openxmlformats.org/package/2006/relationships"><Relationship Id="rId3" Type="http://schemas.openxmlformats.org/officeDocument/2006/relationships/hyperlink" Target="http://today.uconn.edu/wp-content/uploads/2012/07/FSU_protest_Tallahassee_rc01458.jpg" TargetMode="External"/><Relationship Id="rId4" Type="http://schemas.openxmlformats.org/officeDocument/2006/relationships/hyperlink" Target="http://digital.lib.uiowa.edu/cdm/ref/collection/ictcs/id/4949" TargetMode="External"/><Relationship Id="rId5" Type="http://schemas.openxmlformats.org/officeDocument/2006/relationships/image" Target="../media/image5.jpeg"/><Relationship Id="rId6" Type="http://schemas.openxmlformats.org/officeDocument/2006/relationships/image" Target="../media/image6.png"/><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4" Type="http://schemas.openxmlformats.org/officeDocument/2006/relationships/image" Target="../media/image11.jpg"/><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2800" dirty="0" smtClean="0"/>
              <a:t>TRRS5008</a:t>
            </a:r>
            <a:endParaRPr lang="en-US" sz="2800" dirty="0"/>
          </a:p>
        </p:txBody>
      </p:sp>
      <p:sp>
        <p:nvSpPr>
          <p:cNvPr id="3" name="Subtitle 2"/>
          <p:cNvSpPr>
            <a:spLocks noGrp="1"/>
          </p:cNvSpPr>
          <p:nvPr>
            <p:ph type="subTitle" idx="1"/>
          </p:nvPr>
        </p:nvSpPr>
        <p:spPr/>
        <p:txBody>
          <a:bodyPr/>
          <a:lstStyle/>
          <a:p>
            <a:r>
              <a:rPr lang="en-US" dirty="0" smtClean="0"/>
              <a:t>SECTS, SELF AND SOCIETY: ALTERNATIVE SPIRITUALITIES IN THE WEST</a:t>
            </a:r>
            <a:endParaRPr lang="en-US" dirty="0"/>
          </a:p>
          <a:p>
            <a:endParaRPr lang="en-US" dirty="0"/>
          </a:p>
        </p:txBody>
      </p:sp>
    </p:spTree>
    <p:extLst>
      <p:ext uri="{BB962C8B-B14F-4D97-AF65-F5344CB8AC3E}">
        <p14:creationId xmlns:p14="http://schemas.microsoft.com/office/powerpoint/2010/main" val="2995147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US" dirty="0" smtClean="0"/>
              <a:t>Alternative </a:t>
            </a:r>
            <a:r>
              <a:rPr lang="en-US" dirty="0" err="1" smtClean="0"/>
              <a:t>spiritualities</a:t>
            </a:r>
            <a:r>
              <a:rPr lang="en-US" dirty="0" smtClean="0"/>
              <a:t> </a:t>
            </a:r>
            <a:r>
              <a:rPr lang="mr-IN" dirty="0" smtClean="0"/>
              <a:t>–</a:t>
            </a:r>
            <a:r>
              <a:rPr lang="en-US" dirty="0" smtClean="0"/>
              <a:t> those beliefs and </a:t>
            </a:r>
            <a:r>
              <a:rPr lang="en-US" dirty="0"/>
              <a:t>p</a:t>
            </a:r>
            <a:r>
              <a:rPr lang="en-US" dirty="0" smtClean="0"/>
              <a:t>ractices that are not part of the world’s religions, not necessarily part of the ‘mainstream’ (but becoming increasingly so) that give individuals the opportunity to engage in the religious or the spiritual.  </a:t>
            </a:r>
          </a:p>
          <a:p>
            <a:r>
              <a:rPr lang="en-US" dirty="0" smtClean="0"/>
              <a:t>Where religion meets popular culture?</a:t>
            </a:r>
          </a:p>
          <a:p>
            <a:r>
              <a:rPr lang="en-US" dirty="0" smtClean="0"/>
              <a:t>The belief and practice draw on the past?</a:t>
            </a:r>
            <a:endParaRPr lang="en-US" dirty="0"/>
          </a:p>
        </p:txBody>
      </p:sp>
    </p:spTree>
    <p:extLst>
      <p:ext uri="{BB962C8B-B14F-4D97-AF65-F5344CB8AC3E}">
        <p14:creationId xmlns:p14="http://schemas.microsoft.com/office/powerpoint/2010/main" val="39809037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korean war.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47584" y="0"/>
            <a:ext cx="5796416" cy="3231732"/>
          </a:xfrm>
          <a:prstGeom prst="rect">
            <a:avLst/>
          </a:prstGeom>
        </p:spPr>
      </p:pic>
      <p:pic>
        <p:nvPicPr>
          <p:cNvPr id="6" name="Picture 5" descr="vietnam war.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476798"/>
            <a:ext cx="6714192" cy="4381202"/>
          </a:xfrm>
          <a:prstGeom prst="rect">
            <a:avLst/>
          </a:prstGeom>
        </p:spPr>
      </p:pic>
    </p:spTree>
    <p:extLst>
      <p:ext uri="{BB962C8B-B14F-4D97-AF65-F5344CB8AC3E}">
        <p14:creationId xmlns:p14="http://schemas.microsoft.com/office/powerpoint/2010/main" val="2402216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vietnam new york 1967.jpg"/>
          <p:cNvPicPr>
            <a:picLocks noGrp="1" noChangeAspect="1"/>
          </p:cNvPicPr>
          <p:nvPr>
            <p:ph idx="1"/>
          </p:nvPr>
        </p:nvPicPr>
        <p:blipFill>
          <a:blip r:embed="rId2">
            <a:extLst>
              <a:ext uri="{28A0092B-C50C-407E-A947-70E740481C1C}">
                <a14:useLocalDpi xmlns:a14="http://schemas.microsoft.com/office/drawing/2010/main" val="0"/>
              </a:ext>
            </a:extLst>
          </a:blip>
          <a:srcRect l="-1101" r="-1101"/>
          <a:stretch>
            <a:fillRect/>
          </a:stretch>
        </p:blipFill>
        <p:spPr>
          <a:xfrm>
            <a:off x="457200" y="1600200"/>
            <a:ext cx="8229600" cy="4525963"/>
          </a:xfrm>
        </p:spPr>
      </p:pic>
    </p:spTree>
    <p:extLst>
      <p:ext uri="{BB962C8B-B14F-4D97-AF65-F5344CB8AC3E}">
        <p14:creationId xmlns:p14="http://schemas.microsoft.com/office/powerpoint/2010/main" val="32171709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504" y="188640"/>
            <a:ext cx="5616624" cy="3744416"/>
          </a:xfrm>
          <a:prstGeom prst="rect">
            <a:avLst/>
          </a:prstGeom>
        </p:spPr>
      </p:pic>
      <p:sp>
        <p:nvSpPr>
          <p:cNvPr id="5" name="TextBox 4"/>
          <p:cNvSpPr txBox="1"/>
          <p:nvPr/>
        </p:nvSpPr>
        <p:spPr>
          <a:xfrm>
            <a:off x="1" y="6165304"/>
            <a:ext cx="7308304" cy="830997"/>
          </a:xfrm>
          <a:prstGeom prst="rect">
            <a:avLst/>
          </a:prstGeom>
          <a:noFill/>
        </p:spPr>
        <p:txBody>
          <a:bodyPr wrap="square" rtlCol="0">
            <a:spAutoFit/>
          </a:bodyPr>
          <a:lstStyle/>
          <a:p>
            <a:r>
              <a:rPr lang="en-GB" sz="1000" dirty="0">
                <a:hlinkClick r:id="rId3"/>
              </a:rPr>
              <a:t>http://</a:t>
            </a:r>
            <a:r>
              <a:rPr lang="en-GB" sz="1000" dirty="0" smtClean="0">
                <a:hlinkClick r:id="rId3"/>
              </a:rPr>
              <a:t>today.uconn.edu/wp-content/uploads/2012/07/FSU_protest_Tallahassee_rc01458.jpg</a:t>
            </a:r>
            <a:endParaRPr lang="en-GB" sz="1000" dirty="0" smtClean="0"/>
          </a:p>
          <a:p>
            <a:r>
              <a:rPr lang="en-GB" sz="1000" dirty="0">
                <a:hlinkClick r:id="rId4"/>
              </a:rPr>
              <a:t>http://</a:t>
            </a:r>
            <a:r>
              <a:rPr lang="en-GB" sz="1000" dirty="0" smtClean="0">
                <a:hlinkClick r:id="rId4"/>
              </a:rPr>
              <a:t>digital.lib.uiowa.edu/cdm/ref/collection/ictcs/id/4949</a:t>
            </a:r>
            <a:endParaRPr lang="en-GB" sz="1000" dirty="0" smtClean="0"/>
          </a:p>
          <a:p>
            <a:endParaRPr lang="en-GB" sz="1000" dirty="0"/>
          </a:p>
          <a:p>
            <a:endParaRPr lang="en-GB" dirty="0"/>
          </a:p>
        </p:txBody>
      </p:sp>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572000" y="2835808"/>
            <a:ext cx="4377709" cy="3744994"/>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57167" y="3987020"/>
            <a:ext cx="2095500" cy="2095500"/>
          </a:xfrm>
          <a:prstGeom prst="rect">
            <a:avLst/>
          </a:prstGeom>
        </p:spPr>
      </p:pic>
    </p:spTree>
    <p:extLst>
      <p:ext uri="{BB962C8B-B14F-4D97-AF65-F5344CB8AC3E}">
        <p14:creationId xmlns:p14="http://schemas.microsoft.com/office/powerpoint/2010/main" val="1592734203"/>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rcRect t="9636" b="9636"/>
          <a:stretch>
            <a:fillRect/>
          </a:stretch>
        </p:blipFill>
        <p:spPr/>
      </p:pic>
    </p:spTree>
    <p:extLst>
      <p:ext uri="{BB962C8B-B14F-4D97-AF65-F5344CB8AC3E}">
        <p14:creationId xmlns:p14="http://schemas.microsoft.com/office/powerpoint/2010/main" val="2874166093"/>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t="1115" b="1115"/>
          <a:stretch>
            <a:fillRect/>
          </a:stretch>
        </p:blipFill>
        <p:spPr/>
      </p:pic>
    </p:spTree>
    <p:extLst>
      <p:ext uri="{BB962C8B-B14F-4D97-AF65-F5344CB8AC3E}">
        <p14:creationId xmlns:p14="http://schemas.microsoft.com/office/powerpoint/2010/main" val="505555269"/>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512" y="148241"/>
            <a:ext cx="3451502" cy="4357520"/>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0" y="430199"/>
            <a:ext cx="4286773" cy="3793604"/>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59832" y="4164399"/>
            <a:ext cx="4132684" cy="2749824"/>
          </a:xfrm>
          <a:prstGeom prst="rect">
            <a:avLst/>
          </a:prstGeom>
        </p:spPr>
      </p:pic>
    </p:spTree>
    <p:extLst>
      <p:ext uri="{BB962C8B-B14F-4D97-AF65-F5344CB8AC3E}">
        <p14:creationId xmlns:p14="http://schemas.microsoft.com/office/powerpoint/2010/main" val="3129522130"/>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hair.jpg"/>
          <p:cNvPicPr>
            <a:picLocks noGrp="1" noChangeAspect="1"/>
          </p:cNvPicPr>
          <p:nvPr>
            <p:ph idx="1"/>
          </p:nvPr>
        </p:nvPicPr>
        <p:blipFill>
          <a:blip r:embed="rId2">
            <a:extLst>
              <a:ext uri="{28A0092B-C50C-407E-A947-70E740481C1C}">
                <a14:useLocalDpi xmlns:a14="http://schemas.microsoft.com/office/drawing/2010/main" val="0"/>
              </a:ext>
            </a:extLst>
          </a:blip>
          <a:srcRect l="-11232" r="-11232"/>
          <a:stretch>
            <a:fillRect/>
          </a:stretch>
        </p:blipFill>
        <p:spPr/>
      </p:pic>
    </p:spTree>
    <p:extLst>
      <p:ext uri="{BB962C8B-B14F-4D97-AF65-F5344CB8AC3E}">
        <p14:creationId xmlns:p14="http://schemas.microsoft.com/office/powerpoint/2010/main" val="3867631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l="6009" r="6009"/>
          <a:stretch>
            <a:fillRect/>
          </a:stretch>
        </p:blipFill>
        <p:spPr/>
      </p:pic>
    </p:spTree>
    <p:extLst>
      <p:ext uri="{BB962C8B-B14F-4D97-AF65-F5344CB8AC3E}">
        <p14:creationId xmlns:p14="http://schemas.microsoft.com/office/powerpoint/2010/main" val="3148263981"/>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t="1280" b="1280"/>
          <a:stretch>
            <a:fillRect/>
          </a:stretch>
        </p:blipFill>
        <p:spPr/>
      </p:pic>
    </p:spTree>
    <p:extLst>
      <p:ext uri="{BB962C8B-B14F-4D97-AF65-F5344CB8AC3E}">
        <p14:creationId xmlns:p14="http://schemas.microsoft.com/office/powerpoint/2010/main" val="1906119402"/>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t="28801" b="28801"/>
          <a:stretch>
            <a:fillRect/>
          </a:stretch>
        </p:blipFill>
        <p:spPr/>
      </p:pic>
    </p:spTree>
    <p:extLst>
      <p:ext uri="{BB962C8B-B14F-4D97-AF65-F5344CB8AC3E}">
        <p14:creationId xmlns:p14="http://schemas.microsoft.com/office/powerpoint/2010/main" val="4086667300"/>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0000" lnSpcReduction="20000"/>
          </a:bodyPr>
          <a:lstStyle/>
          <a:p>
            <a:r>
              <a:rPr lang="en-GB" sz="3700" dirty="0">
                <a:latin typeface="+mj-lt"/>
                <a:ea typeface="Times New Roman"/>
                <a:cs typeface="Latha"/>
              </a:rPr>
              <a:t>1960s western world: Increased affluence, access to greater diversity of cultural experience, mass education</a:t>
            </a:r>
            <a:r>
              <a:rPr lang="en-GB" sz="3700" dirty="0" smtClean="0">
                <a:latin typeface="+mj-lt"/>
                <a:ea typeface="Times New Roman"/>
                <a:cs typeface="Latha"/>
              </a:rPr>
              <a:t>.</a:t>
            </a:r>
          </a:p>
          <a:p>
            <a:r>
              <a:rPr lang="en-GB" sz="3700" dirty="0" smtClean="0">
                <a:latin typeface="+mj-lt"/>
              </a:rPr>
              <a:t>The </a:t>
            </a:r>
            <a:r>
              <a:rPr lang="en-GB" sz="3700" dirty="0">
                <a:latin typeface="+mj-lt"/>
              </a:rPr>
              <a:t>mid-1960s to mid-1970s:  the counterculture, a social and sexual revolution that rendered possible new experiences and approaches.  </a:t>
            </a:r>
            <a:endParaRPr lang="en-GB" sz="3700" dirty="0" smtClean="0">
              <a:latin typeface="+mj-lt"/>
            </a:endParaRPr>
          </a:p>
          <a:p>
            <a:r>
              <a:rPr lang="en-GB" sz="3700" dirty="0" smtClean="0">
                <a:latin typeface="+mj-lt"/>
              </a:rPr>
              <a:t>Susan </a:t>
            </a:r>
            <a:r>
              <a:rPr lang="en-GB" sz="3700" dirty="0">
                <a:latin typeface="+mj-lt"/>
              </a:rPr>
              <a:t>Love Brown: baby-boomers, 1946 to 1964 (1967).  ‘Baby boomers see the world in a different light, and New Age religion…is an expression of this’.</a:t>
            </a:r>
          </a:p>
          <a:p>
            <a:endParaRPr lang="en-GB" sz="3700" dirty="0">
              <a:latin typeface="+mj-lt"/>
            </a:endParaRPr>
          </a:p>
          <a:p>
            <a:endParaRPr lang="en-GB" sz="3700" dirty="0">
              <a:latin typeface="+mj-lt"/>
            </a:endParaRPr>
          </a:p>
          <a:p>
            <a:pPr marL="0" indent="0">
              <a:buNone/>
            </a:pPr>
            <a:r>
              <a:rPr lang="en-GB" sz="2800" dirty="0"/>
              <a:t>See Susan Love Brown ‘Baby Boomers, American Character, and the New Age: A Synthesis’. In Lewis, J.R., &amp; Melton, J.G., </a:t>
            </a:r>
            <a:r>
              <a:rPr lang="en-GB" sz="2800" dirty="0" err="1"/>
              <a:t>eds</a:t>
            </a:r>
            <a:r>
              <a:rPr lang="en-GB" sz="2800" dirty="0"/>
              <a:t> (1992), </a:t>
            </a:r>
            <a:r>
              <a:rPr lang="en-GB" sz="2800" i="1" dirty="0"/>
              <a:t>Perspectives on the New Age</a:t>
            </a:r>
            <a:r>
              <a:rPr lang="en-GB" sz="2800" dirty="0"/>
              <a:t>, Albany: State University of New York Press. </a:t>
            </a:r>
          </a:p>
          <a:p>
            <a:endParaRPr lang="en-GB" dirty="0">
              <a:latin typeface="Comic Sans MS"/>
              <a:ea typeface="Times New Roman"/>
              <a:cs typeface="Times New Roman"/>
            </a:endParaRPr>
          </a:p>
          <a:p>
            <a:endParaRPr lang="en-GB" dirty="0"/>
          </a:p>
        </p:txBody>
      </p:sp>
    </p:spTree>
    <p:extLst>
      <p:ext uri="{BB962C8B-B14F-4D97-AF65-F5344CB8AC3E}">
        <p14:creationId xmlns:p14="http://schemas.microsoft.com/office/powerpoint/2010/main" val="3608146361"/>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latin typeface="+mj-lt"/>
              </a:rPr>
              <a:t>1946</a:t>
            </a:r>
            <a:r>
              <a:rPr lang="en-GB" dirty="0">
                <a:latin typeface="+mj-lt"/>
              </a:rPr>
              <a:t>, 100,000 babies per month </a:t>
            </a:r>
            <a:r>
              <a:rPr lang="en-GB" i="1" dirty="0">
                <a:latin typeface="+mj-lt"/>
              </a:rPr>
              <a:t>more</a:t>
            </a:r>
            <a:r>
              <a:rPr lang="en-GB" dirty="0">
                <a:latin typeface="+mj-lt"/>
              </a:rPr>
              <a:t> were being born than the previous year.  By the end of 1946 there were 3.4million babies.  </a:t>
            </a:r>
          </a:p>
          <a:p>
            <a:r>
              <a:rPr lang="en-GB" dirty="0" smtClean="0">
                <a:latin typeface="+mj-lt"/>
              </a:rPr>
              <a:t>In </a:t>
            </a:r>
            <a:r>
              <a:rPr lang="en-GB" dirty="0">
                <a:latin typeface="+mj-lt"/>
              </a:rPr>
              <a:t>1946, 8,000 households had televisions.  In 1948 this had risen to 100,000.  In 1950 the figure was 3.9million.  By 1959 it was 50 million. </a:t>
            </a:r>
            <a:r>
              <a:rPr lang="en-GB" dirty="0" smtClean="0">
                <a:latin typeface="+mj-lt"/>
              </a:rPr>
              <a:t>Mass communication.  </a:t>
            </a:r>
          </a:p>
          <a:p>
            <a:r>
              <a:rPr lang="en-GB" dirty="0"/>
              <a:t>College, home owning.  </a:t>
            </a:r>
          </a:p>
          <a:p>
            <a:r>
              <a:rPr lang="en-GB" dirty="0"/>
              <a:t>Child-centred society.  Rock music and social gatherings.  ‘Teenager’.  </a:t>
            </a:r>
            <a:r>
              <a:rPr lang="en-GB" dirty="0" smtClean="0"/>
              <a:t>“</a:t>
            </a:r>
            <a:r>
              <a:rPr lang="en-GB" dirty="0" err="1" smtClean="0"/>
              <a:t>Youthquake</a:t>
            </a:r>
            <a:r>
              <a:rPr lang="en-GB" dirty="0" smtClean="0"/>
              <a:t>”, Prestige</a:t>
            </a:r>
            <a:r>
              <a:rPr lang="en-GB" dirty="0"/>
              <a:t>.  Gangs.  Music,  </a:t>
            </a:r>
            <a:r>
              <a:rPr lang="en-GB" dirty="0" smtClean="0"/>
              <a:t>Fashion (miniskirt).  </a:t>
            </a:r>
            <a:r>
              <a:rPr lang="en-GB" dirty="0"/>
              <a:t>Ceramics.</a:t>
            </a:r>
          </a:p>
          <a:p>
            <a:r>
              <a:rPr lang="en-GB" dirty="0"/>
              <a:t>Racial segregation, inequality of women and Vietnam.  </a:t>
            </a:r>
          </a:p>
          <a:p>
            <a:r>
              <a:rPr lang="en-GB" sz="1000" dirty="0" smtClean="0">
                <a:latin typeface="+mj-lt"/>
              </a:rPr>
              <a:t>See Susan Love Brown’s chapter.</a:t>
            </a:r>
          </a:p>
          <a:p>
            <a:endParaRPr lang="en-GB" sz="2000" dirty="0">
              <a:latin typeface="Trebuchet MS" pitchFamily="34" charset="0"/>
            </a:endParaRPr>
          </a:p>
          <a:p>
            <a:endParaRPr lang="en-GB" dirty="0"/>
          </a:p>
        </p:txBody>
      </p:sp>
    </p:spTree>
    <p:extLst>
      <p:ext uri="{BB962C8B-B14F-4D97-AF65-F5344CB8AC3E}">
        <p14:creationId xmlns:p14="http://schemas.microsoft.com/office/powerpoint/2010/main" val="500903930"/>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15800"/>
            <a:ext cx="7770813" cy="2039841"/>
          </a:xfrm>
        </p:spPr>
        <p:txBody>
          <a:bodyPr>
            <a:normAutofit fontScale="90000"/>
          </a:bodyPr>
          <a:lstStyle/>
          <a:p>
            <a:r>
              <a:rPr lang="en-GB" dirty="0" smtClean="0"/>
              <a:t>Political Activism, </a:t>
            </a:r>
            <a:r>
              <a:rPr lang="en-GB" dirty="0" smtClean="0"/>
              <a:t>Sexual Revolution, Censorship, Psychedelic </a:t>
            </a:r>
            <a:r>
              <a:rPr lang="en-GB" dirty="0" smtClean="0"/>
              <a:t>drugs, Religion (NRMs), </a:t>
            </a:r>
            <a:r>
              <a:rPr lang="en-GB" dirty="0" err="1" smtClean="0"/>
              <a:t>Spiritualities</a:t>
            </a:r>
            <a:r>
              <a:rPr lang="en-GB" dirty="0" smtClean="0"/>
              <a:t> (‘New Age’)</a:t>
            </a:r>
            <a:endParaRPr lang="en-GB" dirty="0"/>
          </a:p>
        </p:txBody>
      </p:sp>
      <p:sp>
        <p:nvSpPr>
          <p:cNvPr id="3" name="Content Placeholder 2"/>
          <p:cNvSpPr>
            <a:spLocks noGrp="1"/>
          </p:cNvSpPr>
          <p:nvPr>
            <p:ph idx="1"/>
          </p:nvPr>
        </p:nvSpPr>
        <p:spPr>
          <a:xfrm>
            <a:off x="685800" y="3348416"/>
            <a:ext cx="7770813" cy="2518983"/>
          </a:xfrm>
        </p:spPr>
        <p:txBody>
          <a:bodyPr>
            <a:normAutofit fontScale="92500" lnSpcReduction="20000"/>
          </a:bodyPr>
          <a:lstStyle/>
          <a:p>
            <a:r>
              <a:rPr lang="en-GB" dirty="0"/>
              <a:t>Vietnam War, </a:t>
            </a:r>
            <a:r>
              <a:rPr lang="en-GB" dirty="0" smtClean="0"/>
              <a:t>racial </a:t>
            </a:r>
            <a:r>
              <a:rPr lang="en-GB" dirty="0"/>
              <a:t>segregation and sexual revolution, environmental concerns – CND (campaign for nuclear disarmament “Ban the Bomb”.  Apocalyptic feeling.  Student activism. </a:t>
            </a:r>
            <a:r>
              <a:rPr lang="en-GB" dirty="0" smtClean="0"/>
              <a:t>Psychedelic drugs.  Psychology and self-help.  Eastern mysticism.</a:t>
            </a:r>
          </a:p>
          <a:p>
            <a:endParaRPr lang="en-GB" dirty="0"/>
          </a:p>
        </p:txBody>
      </p:sp>
    </p:spTree>
    <p:extLst>
      <p:ext uri="{BB962C8B-B14F-4D97-AF65-F5344CB8AC3E}">
        <p14:creationId xmlns:p14="http://schemas.microsoft.com/office/powerpoint/2010/main" val="267894019"/>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88024"/>
            <a:ext cx="8229600" cy="6652087"/>
          </a:xfrm>
        </p:spPr>
        <p:txBody>
          <a:bodyPr>
            <a:normAutofit lnSpcReduction="10000"/>
          </a:bodyPr>
          <a:lstStyle/>
          <a:p>
            <a:pPr marL="0" indent="0">
              <a:buNone/>
            </a:pPr>
            <a:r>
              <a:rPr lang="en-US" dirty="0" smtClean="0"/>
              <a:t>Hugh McLeod in </a:t>
            </a:r>
            <a:r>
              <a:rPr lang="en-US" i="1" dirty="0" smtClean="0"/>
              <a:t>The Religious Crisis of the 1960s</a:t>
            </a:r>
            <a:r>
              <a:rPr lang="en-US" dirty="0" smtClean="0"/>
              <a:t>, 2006:</a:t>
            </a:r>
          </a:p>
          <a:p>
            <a:r>
              <a:rPr lang="en-US" dirty="0" smtClean="0"/>
              <a:t>The ‘long 1960s’: 1958-1974</a:t>
            </a:r>
          </a:p>
          <a:p>
            <a:r>
              <a:rPr lang="en-US" dirty="0" smtClean="0"/>
              <a:t>Building on ‘religious toleration’ of previous centuries</a:t>
            </a:r>
          </a:p>
          <a:p>
            <a:r>
              <a:rPr lang="en-US" dirty="0" smtClean="0"/>
              <a:t>Increase in different worldviews</a:t>
            </a:r>
          </a:p>
          <a:p>
            <a:r>
              <a:rPr lang="en-US" dirty="0" smtClean="0"/>
              <a:t>Pluralism/secularity/post-Christian</a:t>
            </a:r>
          </a:p>
          <a:p>
            <a:r>
              <a:rPr lang="en-US" dirty="0" smtClean="0"/>
              <a:t>Changing view of root of ethics (since 19</a:t>
            </a:r>
            <a:r>
              <a:rPr lang="en-US" baseline="30000" dirty="0" smtClean="0"/>
              <a:t>th</a:t>
            </a:r>
            <a:r>
              <a:rPr lang="en-US" dirty="0" smtClean="0"/>
              <a:t> century)</a:t>
            </a:r>
          </a:p>
          <a:p>
            <a:r>
              <a:rPr lang="en-US" dirty="0" smtClean="0"/>
              <a:t>In-fighting in churches (not between churches)</a:t>
            </a:r>
          </a:p>
          <a:p>
            <a:r>
              <a:rPr lang="en-US" dirty="0" smtClean="0"/>
              <a:t>Sexual revolution (contraceptive pill) and impact.</a:t>
            </a:r>
          </a:p>
          <a:p>
            <a:r>
              <a:rPr lang="en-US" dirty="0" smtClean="0"/>
              <a:t>A Cultural Revolution</a:t>
            </a:r>
          </a:p>
          <a:p>
            <a:endParaRPr lang="en-US" dirty="0"/>
          </a:p>
          <a:p>
            <a:endParaRPr lang="en-US" dirty="0"/>
          </a:p>
        </p:txBody>
      </p:sp>
    </p:spTree>
    <p:extLst>
      <p:ext uri="{BB962C8B-B14F-4D97-AF65-F5344CB8AC3E}">
        <p14:creationId xmlns:p14="http://schemas.microsoft.com/office/powerpoint/2010/main" val="97145361"/>
      </p:ext>
    </p:extLst>
  </p:cSld>
  <p:clrMapOvr>
    <a:masterClrMapping/>
  </p:clrMapOvr>
</p:sld>
</file>

<file path=ppt/theme/theme1.xml><?xml version="1.0" encoding="utf-8"?>
<a:theme xmlns:a="http://schemas.openxmlformats.org/drawingml/2006/main" name="Office Theme">
  <a:themeElements>
    <a:clrScheme name="Custom 2">
      <a:dk1>
        <a:sysClr val="windowText" lastClr="000000"/>
      </a:dk1>
      <a:lt1>
        <a:sysClr val="window" lastClr="FFFFFF"/>
      </a:lt1>
      <a:dk2>
        <a:srgbClr val="465E9C"/>
      </a:dk2>
      <a:lt2>
        <a:srgbClr val="800080"/>
      </a:lt2>
      <a:accent1>
        <a:srgbClr val="FDA023"/>
      </a:accent1>
      <a:accent2>
        <a:srgbClr val="FF00FF"/>
      </a:accent2>
      <a:accent3>
        <a:srgbClr val="71685C"/>
      </a:accent3>
      <a:accent4>
        <a:srgbClr val="64A73B"/>
      </a:accent4>
      <a:accent5>
        <a:srgbClr val="EB5605"/>
      </a:accent5>
      <a:accent6>
        <a:srgbClr val="B9CA1A"/>
      </a:accent6>
      <a:hlink>
        <a:srgbClr val="D83E2C"/>
      </a:hlink>
      <a:folHlink>
        <a:srgbClr val="ED7D27"/>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661</TotalTime>
  <Words>489</Words>
  <Application>Microsoft Macintosh PowerPoint</Application>
  <PresentationFormat>On-screen Show (4:3)</PresentationFormat>
  <Paragraphs>30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TRRS5008</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Political Activism, Sexual Revolution, Censorship, Psychedelic drugs, Religion (NRMs), Spiritualities (‘New Age’)</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dc:creator>
  <cp:lastModifiedBy>Sarah</cp:lastModifiedBy>
  <cp:revision>24</cp:revision>
  <dcterms:created xsi:type="dcterms:W3CDTF">2015-09-30T19:55:14Z</dcterms:created>
  <dcterms:modified xsi:type="dcterms:W3CDTF">2017-10-18T22:07:33Z</dcterms:modified>
</cp:coreProperties>
</file>