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20"/>
  </p:notesMasterIdLst>
  <p:sldIdLst>
    <p:sldId id="256" r:id="rId2"/>
    <p:sldId id="257" r:id="rId3"/>
    <p:sldId id="263" r:id="rId4"/>
    <p:sldId id="258" r:id="rId5"/>
    <p:sldId id="259" r:id="rId6"/>
    <p:sldId id="260" r:id="rId7"/>
    <p:sldId id="264" r:id="rId8"/>
    <p:sldId id="265" r:id="rId9"/>
    <p:sldId id="266" r:id="rId10"/>
    <p:sldId id="267" r:id="rId11"/>
    <p:sldId id="272" r:id="rId12"/>
    <p:sldId id="268" r:id="rId13"/>
    <p:sldId id="269" r:id="rId14"/>
    <p:sldId id="270" r:id="rId15"/>
    <p:sldId id="271" r:id="rId16"/>
    <p:sldId id="261" r:id="rId17"/>
    <p:sldId id="273" r:id="rId18"/>
    <p:sldId id="26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8261" autoAdjust="0"/>
  </p:normalViewPr>
  <p:slideViewPr>
    <p:cSldViewPr snapToGrid="0">
      <p:cViewPr varScale="1">
        <p:scale>
          <a:sx n="72" d="100"/>
          <a:sy n="72" d="100"/>
        </p:scale>
        <p:origin x="104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E5E53A-C6A1-41BE-AB84-AD36D4A7AA96}"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8D836-DECE-4FE7-9318-71F66201B858}" type="slidenum">
              <a:rPr lang="en-GB" smtClean="0"/>
              <a:t>‹#›</a:t>
            </a:fld>
            <a:endParaRPr lang="en-GB"/>
          </a:p>
        </p:txBody>
      </p:sp>
    </p:spTree>
    <p:extLst>
      <p:ext uri="{BB962C8B-B14F-4D97-AF65-F5344CB8AC3E}">
        <p14:creationId xmlns:p14="http://schemas.microsoft.com/office/powerpoint/2010/main" val="3402020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blog.bismart.com/en/data-intelligence-retail-zara"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www.sap.com/uk/about/customer-stories/nestle.html" TargetMode="External"/><Relationship Id="rId4" Type="http://schemas.openxmlformats.org/officeDocument/2006/relationships/hyperlink" Target="https://netflixtechblog.com/predicting-risk-in-content-launches-how-data-driven-insights-can-transform-launch-planning-587b1f2de9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2</a:t>
            </a:fld>
            <a:endParaRPr lang="en-GB"/>
          </a:p>
        </p:txBody>
      </p:sp>
    </p:spTree>
    <p:extLst>
      <p:ext uri="{BB962C8B-B14F-4D97-AF65-F5344CB8AC3E}">
        <p14:creationId xmlns:p14="http://schemas.microsoft.com/office/powerpoint/2010/main" val="39499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Information </a:t>
            </a:r>
            <a:r>
              <a:rPr lang="en-GB" sz="1200" kern="1200" dirty="0" smtClean="0">
                <a:solidFill>
                  <a:schemeClr val="tx1"/>
                </a:solidFill>
                <a:effectLst/>
                <a:latin typeface="+mn-lt"/>
                <a:ea typeface="+mn-ea"/>
                <a:cs typeface="+mn-cs"/>
              </a:rPr>
              <a:t>systems </a:t>
            </a:r>
            <a:r>
              <a:rPr lang="en-GB" sz="1200" kern="1200" dirty="0" smtClean="0">
                <a:solidFill>
                  <a:schemeClr val="tx1"/>
                </a:solidFill>
                <a:effectLst/>
                <a:latin typeface="+mn-lt"/>
                <a:ea typeface="+mn-ea"/>
                <a:cs typeface="+mn-cs"/>
              </a:rPr>
              <a:t>combine </a:t>
            </a:r>
            <a:r>
              <a:rPr lang="en-GB" sz="1200" kern="1200" dirty="0" smtClean="0">
                <a:solidFill>
                  <a:schemeClr val="tx1"/>
                </a:solidFill>
                <a:effectLst/>
                <a:latin typeface="+mn-lt"/>
                <a:ea typeface="+mn-ea"/>
                <a:cs typeface="+mn-cs"/>
              </a:rPr>
              <a:t>hardware, software, processes, data, and people into a socio-technical model that changes how </a:t>
            </a:r>
            <a:r>
              <a:rPr lang="en-GB" sz="1200" kern="1200" dirty="0" smtClean="0">
                <a:solidFill>
                  <a:schemeClr val="tx1"/>
                </a:solidFill>
                <a:effectLst/>
                <a:latin typeface="+mn-lt"/>
                <a:ea typeface="+mn-ea"/>
                <a:cs typeface="+mn-cs"/>
              </a:rPr>
              <a:t>modern </a:t>
            </a:r>
            <a:r>
              <a:rPr lang="en-GB" sz="1200" kern="1200" dirty="0" smtClean="0">
                <a:solidFill>
                  <a:schemeClr val="tx1"/>
                </a:solidFill>
                <a:effectLst/>
                <a:latin typeface="+mn-lt"/>
                <a:ea typeface="+mn-ea"/>
                <a:cs typeface="+mn-cs"/>
              </a:rPr>
              <a:t>enterprises function in the current market. From a technical </a:t>
            </a:r>
            <a:r>
              <a:rPr lang="en-GB" sz="1200" kern="1200" dirty="0" smtClean="0">
                <a:solidFill>
                  <a:schemeClr val="tx1"/>
                </a:solidFill>
                <a:effectLst/>
                <a:latin typeface="+mn-lt"/>
                <a:ea typeface="+mn-ea"/>
                <a:cs typeface="+mn-cs"/>
              </a:rPr>
              <a:t>perspective, </a:t>
            </a:r>
            <a:r>
              <a:rPr lang="en-GB" sz="1200" kern="1200" dirty="0" smtClean="0">
                <a:solidFill>
                  <a:schemeClr val="tx1"/>
                </a:solidFill>
                <a:effectLst/>
                <a:latin typeface="+mn-lt"/>
                <a:ea typeface="+mn-ea"/>
                <a:cs typeface="+mn-cs"/>
              </a:rPr>
              <a:t>businesses collect, </a:t>
            </a:r>
            <a:r>
              <a:rPr lang="en-GB" sz="1200" kern="1200" dirty="0" smtClean="0">
                <a:solidFill>
                  <a:schemeClr val="tx1"/>
                </a:solidFill>
                <a:effectLst/>
                <a:latin typeface="+mn-lt"/>
                <a:ea typeface="+mn-ea"/>
                <a:cs typeface="+mn-cs"/>
              </a:rPr>
              <a:t>process, </a:t>
            </a:r>
            <a:r>
              <a:rPr lang="en-GB" sz="1200" kern="1200" dirty="0" smtClean="0">
                <a:solidFill>
                  <a:schemeClr val="tx1"/>
                </a:solidFill>
                <a:effectLst/>
                <a:latin typeface="+mn-lt"/>
                <a:ea typeface="+mn-ea"/>
                <a:cs typeface="+mn-cs"/>
              </a:rPr>
              <a:t>store, and distribute the structured data throughout the corporate environments. However, from a business viewpoint, they operate as critical organisational solutions to various obstacles in the market. The rapidly expanding companies shift raw operational inputs into high-value analytical intelligence by implementing these frameworks. This structural shift helps in directly enhancing the workflow efficiency, creates a sustainable competitive advantage and accelerates overall executive decision-making capabilities within unpredictable technology-based market environments.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A38D836-DECE-4FE7-9318-71F66201B858}" type="slidenum">
              <a:rPr lang="en-GB" smtClean="0"/>
              <a:t>4</a:t>
            </a:fld>
            <a:endParaRPr lang="en-GB"/>
          </a:p>
        </p:txBody>
      </p:sp>
    </p:spTree>
    <p:extLst>
      <p:ext uri="{BB962C8B-B14F-4D97-AF65-F5344CB8AC3E}">
        <p14:creationId xmlns:p14="http://schemas.microsoft.com/office/powerpoint/2010/main" val="2308388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Modern organisational expansion depends significantly on the implementation of structured information models. Companies no longer view information systems as a simple back-office utility but instead as an important aspect of corporate strategy. These systems develop a transparent real-time environment that help managers to evaluate key performance indicators instantly. Companies deploys a model for continuous enhancement by aligning the information infrastructures with specific business objectives. This alignment helps in decreasing overall wastage, enhance resource allocation, and allows the company to respond rapidly to aggressive actions from market competitors.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A38D836-DECE-4FE7-9318-71F66201B858}" type="slidenum">
              <a:rPr lang="en-GB" smtClean="0"/>
              <a:t>5</a:t>
            </a:fld>
            <a:endParaRPr lang="en-GB"/>
          </a:p>
        </p:txBody>
      </p:sp>
    </p:spTree>
    <p:extLst>
      <p:ext uri="{BB962C8B-B14F-4D97-AF65-F5344CB8AC3E}">
        <p14:creationId xmlns:p14="http://schemas.microsoft.com/office/powerpoint/2010/main" val="2208957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Transaction Processing Systems (</a:t>
            </a:r>
            <a:r>
              <a:rPr lang="en-GB" sz="1200" kern="1200" dirty="0" err="1" smtClean="0">
                <a:solidFill>
                  <a:schemeClr val="tx1"/>
                </a:solidFill>
                <a:effectLst/>
                <a:latin typeface="+mn-lt"/>
                <a:ea typeface="+mn-ea"/>
                <a:cs typeface="+mn-cs"/>
              </a:rPr>
              <a:t>TPS</a:t>
            </a:r>
            <a:r>
              <a:rPr lang="en-GB" sz="1200" kern="1200" dirty="0" smtClean="0">
                <a:solidFill>
                  <a:schemeClr val="tx1"/>
                </a:solidFill>
                <a:effectLst/>
                <a:latin typeface="+mn-lt"/>
                <a:ea typeface="+mn-ea"/>
                <a:cs typeface="+mn-cs"/>
              </a:rPr>
              <a:t>) function as the operational foundation for any modern business entity. </a:t>
            </a:r>
            <a:r>
              <a:rPr lang="en-GB" sz="1200" kern="1200" dirty="0" err="1" smtClean="0">
                <a:solidFill>
                  <a:schemeClr val="tx1"/>
                </a:solidFill>
                <a:effectLst/>
                <a:latin typeface="+mn-lt"/>
                <a:ea typeface="+mn-ea"/>
                <a:cs typeface="+mn-cs"/>
              </a:rPr>
              <a:t>TPS</a:t>
            </a:r>
            <a:r>
              <a:rPr lang="en-GB" sz="1200" kern="1200" dirty="0" smtClean="0">
                <a:solidFill>
                  <a:schemeClr val="tx1"/>
                </a:solidFill>
                <a:effectLst/>
                <a:latin typeface="+mn-lt"/>
                <a:ea typeface="+mn-ea"/>
                <a:cs typeface="+mn-cs"/>
              </a:rPr>
              <a:t> allows a company to track their daily and routine transactions that are essential to conduct business deals, including sales orders, payroll, receipts and shipping. These systems ensure that the foundational company data remains highly accurate, consistent and structured by capturing data at the point of origin. Without a dependable </a:t>
            </a:r>
            <a:r>
              <a:rPr lang="en-GB" sz="1200" kern="1200" dirty="0" err="1" smtClean="0">
                <a:solidFill>
                  <a:schemeClr val="tx1"/>
                </a:solidFill>
                <a:effectLst/>
                <a:latin typeface="+mn-lt"/>
                <a:ea typeface="+mn-ea"/>
                <a:cs typeface="+mn-cs"/>
              </a:rPr>
              <a:t>TPS</a:t>
            </a:r>
            <a:r>
              <a:rPr lang="en-GB" sz="1200" kern="1200" dirty="0" smtClean="0">
                <a:solidFill>
                  <a:schemeClr val="tx1"/>
                </a:solidFill>
                <a:effectLst/>
                <a:latin typeface="+mn-lt"/>
                <a:ea typeface="+mn-ea"/>
                <a:cs typeface="+mn-cs"/>
              </a:rPr>
              <a:t>, a growing company experiences major data issues, operational processing errors and fractured transaction management within their current operations.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A38D836-DECE-4FE7-9318-71F66201B858}" type="slidenum">
              <a:rPr lang="en-GB" smtClean="0"/>
              <a:t>6</a:t>
            </a:fld>
            <a:endParaRPr lang="en-GB"/>
          </a:p>
        </p:txBody>
      </p:sp>
    </p:spTree>
    <p:extLst>
      <p:ext uri="{BB962C8B-B14F-4D97-AF65-F5344CB8AC3E}">
        <p14:creationId xmlns:p14="http://schemas.microsoft.com/office/powerpoint/2010/main" val="3249957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Management Information Systems serve towards tactical planning and control functions of middle tier management. Raw transactional data is extracted by MIS from underlying TPS layers and then condensed into structured and periodic performance reports. To monitor current operational performance against predetermined corporate benchmarks these summaries give managers the needed visibility. An MIS highlights operational expectations, tracks budgets of department and </a:t>
            </a:r>
            <a:r>
              <a:rPr lang="en-IN" sz="1200" kern="1200" dirty="0" smtClean="0">
                <a:solidFill>
                  <a:schemeClr val="tx1"/>
                </a:solidFill>
                <a:effectLst/>
                <a:latin typeface="+mn-lt"/>
                <a:ea typeface="+mn-ea"/>
                <a:cs typeface="+mn-cs"/>
              </a:rPr>
              <a:t>guide </a:t>
            </a:r>
            <a:r>
              <a:rPr lang="en-IN" sz="1200" kern="1200" dirty="0" smtClean="0">
                <a:solidFill>
                  <a:schemeClr val="tx1"/>
                </a:solidFill>
                <a:effectLst/>
                <a:latin typeface="+mn-lt"/>
                <a:ea typeface="+mn-ea"/>
                <a:cs typeface="+mn-cs"/>
              </a:rPr>
              <a:t>tactical resource adjustments by utilising predefined metrics. This reporting mechanism bridges gap between day-to-day transactional activities and long-term executive planning.</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7</a:t>
            </a:fld>
            <a:endParaRPr lang="en-GB"/>
          </a:p>
        </p:txBody>
      </p:sp>
    </p:spTree>
    <p:extLst>
      <p:ext uri="{BB962C8B-B14F-4D97-AF65-F5344CB8AC3E}">
        <p14:creationId xmlns:p14="http://schemas.microsoft.com/office/powerpoint/2010/main" val="357303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Decision support systems focus on business problems which are unique, </a:t>
            </a:r>
            <a:r>
              <a:rPr lang="en-IN" sz="1200" kern="1200" dirty="0" smtClean="0">
                <a:solidFill>
                  <a:schemeClr val="tx1"/>
                </a:solidFill>
                <a:effectLst/>
                <a:latin typeface="+mn-lt"/>
                <a:ea typeface="+mn-ea"/>
                <a:cs typeface="+mn-cs"/>
              </a:rPr>
              <a:t>change </a:t>
            </a:r>
            <a:r>
              <a:rPr lang="en-IN" sz="1200" kern="1200" dirty="0" smtClean="0">
                <a:solidFill>
                  <a:schemeClr val="tx1"/>
                </a:solidFill>
                <a:effectLst/>
                <a:latin typeface="+mn-lt"/>
                <a:ea typeface="+mn-ea"/>
                <a:cs typeface="+mn-cs"/>
              </a:rPr>
              <a:t>rapidly and cannot be solved by automated rules. Unlike traditional MIS reporting, it utilises advanced models and external data sets to operate complex simulations. Responsive digital dashboards are leveraged by corporate leaders to evaluate “what-if” models to evaluate supply chain shifts and project revenue changes under different economic scenarios. DSS provides confidence to leaders when </a:t>
            </a:r>
            <a:r>
              <a:rPr lang="en-IN" sz="1200" kern="1200" dirty="0" smtClean="0">
                <a:solidFill>
                  <a:schemeClr val="tx1"/>
                </a:solidFill>
                <a:effectLst/>
                <a:latin typeface="+mn-lt"/>
                <a:ea typeface="+mn-ea"/>
                <a:cs typeface="+mn-cs"/>
              </a:rPr>
              <a:t>facing </a:t>
            </a:r>
            <a:r>
              <a:rPr lang="en-IN" sz="1200" kern="1200" dirty="0" smtClean="0">
                <a:solidFill>
                  <a:schemeClr val="tx1"/>
                </a:solidFill>
                <a:effectLst/>
                <a:latin typeface="+mn-lt"/>
                <a:ea typeface="+mn-ea"/>
                <a:cs typeface="+mn-cs"/>
              </a:rPr>
              <a:t>high-risk challenges in business for making informed choices by combining internal business metrics with external market intelligence.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8</a:t>
            </a:fld>
            <a:endParaRPr lang="en-GB"/>
          </a:p>
        </p:txBody>
      </p:sp>
    </p:spTree>
    <p:extLst>
      <p:ext uri="{BB962C8B-B14F-4D97-AF65-F5344CB8AC3E}">
        <p14:creationId xmlns:p14="http://schemas.microsoft.com/office/powerpoint/2010/main" val="3475510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Managers must evaluate how these information systems compare across performance, scope and user audience to optimise organisational design. A TPS exclusively focuses on high volume and repetitive operations for front line staff. This focus is shifted towards structured internal reports by an MIS which is tailored for tactical managers. Meanwhile, interactive modelling environments are provided by DSS to support senior leaders who are facing ambiguous market shifts. An organisation enjoys both stable day-to-day transactions and agile data driven strategic planning by balancing these three platforms.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9</a:t>
            </a:fld>
            <a:endParaRPr lang="en-GB"/>
          </a:p>
        </p:txBody>
      </p:sp>
    </p:spTree>
    <p:extLst>
      <p:ext uri="{BB962C8B-B14F-4D97-AF65-F5344CB8AC3E}">
        <p14:creationId xmlns:p14="http://schemas.microsoft.com/office/powerpoint/2010/main" val="962232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Data pipeline is created due to relationship between these platforms across the enterprise. Misalignments between these systems light lead to isolated data siloes, longer processing times and flawed executive reporting. Data flows smoothly from daily transactions up to strategic analysis tools due to healthy system architecture. While significant upfront capital and technical resources are required to build this integrated pipeline, it prevents company from relying on outdated spreadsheets. Investing in this data flow helps to remove manual entry errors and ensures that senior executives build strategies on verified data.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10</a:t>
            </a:fld>
            <a:endParaRPr lang="en-GB"/>
          </a:p>
        </p:txBody>
      </p:sp>
    </p:spTree>
    <p:extLst>
      <p:ext uri="{BB962C8B-B14F-4D97-AF65-F5344CB8AC3E}">
        <p14:creationId xmlns:p14="http://schemas.microsoft.com/office/powerpoint/2010/main" val="2098259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Complex ethical challenges are introduced by deploying advanced information structures that modern managers must address actively. As gathering extensive customer metrics increases risk of damaging data breaches, data privacy remains primary concern. It is necessary to maintain strict compliance with data protections laws such as GDPR with advanced encryption when collecting massive amounts of client and internal data. Furthermore, with the establishment of AI capabilities for automated decisions, algorithmic bias must be checked to prevent unfair impact on consumers. Finally, trust and morale of staff can be lowered with excessive tracking as a result of which establishment of formal data governance boards to validate algorithm settings and protect stakeholder’s trust is important</a:t>
            </a:r>
            <a:r>
              <a:rPr lang="en-IN" sz="1200" kern="1200" dirty="0" smtClean="0">
                <a:solidFill>
                  <a:schemeClr val="tx1"/>
                </a:solidFill>
                <a:effectLst/>
                <a:latin typeface="+mn-lt"/>
                <a:ea typeface="+mn-ea"/>
                <a:cs typeface="+mn-cs"/>
              </a:rPr>
              <a:t>.</a:t>
            </a:r>
            <a:endParaRPr lang="en-IN"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baseline="0" dirty="0" smtClean="0">
                <a:solidFill>
                  <a:schemeClr val="tx1"/>
                </a:solidFill>
                <a:effectLst/>
                <a:latin typeface="+mn-lt"/>
                <a:ea typeface="+mn-ea"/>
                <a:cs typeface="+mn-cs"/>
              </a:rPr>
              <a:t>Further, security breaches might expose sensitive data of customers and organisation, leading different legal, financial as well as reputational challenges for organisation. Thus, this requires proper implementation of </a:t>
            </a:r>
            <a:r>
              <a:rPr lang="en-IN" dirty="0" smtClean="0"/>
              <a:t>encryption,</a:t>
            </a:r>
            <a:r>
              <a:rPr lang="en-IN" baseline="0" dirty="0" smtClean="0"/>
              <a:t> security monitoring and access control process.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12</a:t>
            </a:fld>
            <a:endParaRPr lang="en-GB"/>
          </a:p>
        </p:txBody>
      </p:sp>
    </p:spTree>
    <p:extLst>
      <p:ext uri="{BB962C8B-B14F-4D97-AF65-F5344CB8AC3E}">
        <p14:creationId xmlns:p14="http://schemas.microsoft.com/office/powerpoint/2010/main" val="2274930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IN" sz="1200" b="1" dirty="0" smtClean="0">
                <a:latin typeface="Times New Roman" panose="02020603050405020304" pitchFamily="18" charset="0"/>
                <a:cs typeface="Times New Roman" panose="02020603050405020304" pitchFamily="18" charset="0"/>
              </a:rPr>
              <a:t>Case study 1 (ERP): </a:t>
            </a:r>
            <a:r>
              <a:rPr lang="en-IN" sz="1200" dirty="0" smtClean="0">
                <a:latin typeface="Times New Roman" panose="02020603050405020304" pitchFamily="18" charset="0"/>
                <a:cs typeface="Times New Roman" panose="02020603050405020304" pitchFamily="18" charset="0"/>
              </a:rPr>
              <a:t>Nestlé’s global ERP standardisation overcomes massive operational fragmentation through integrated process tracking (</a:t>
            </a:r>
            <a:r>
              <a:rPr lang="en-GB" sz="1200" dirty="0" smtClean="0">
                <a:latin typeface="Times New Roman" panose="02020603050405020304" pitchFamily="18" charset="0"/>
                <a:cs typeface="Times New Roman" panose="02020603050405020304" pitchFamily="18" charset="0"/>
              </a:rPr>
              <a:t>SAP, 2022)</a:t>
            </a:r>
            <a:r>
              <a:rPr lang="en-IN" sz="1200" dirty="0" smtClean="0">
                <a:latin typeface="Times New Roman" panose="02020603050405020304" pitchFamily="18" charset="0"/>
                <a:cs typeface="Times New Roman" panose="02020603050405020304" pitchFamily="18" charset="0"/>
              </a:rPr>
              <a:t>. </a:t>
            </a:r>
            <a:endParaRPr lang="en-GB" sz="1200" dirty="0" smtClean="0">
              <a:latin typeface="Times New Roman" panose="02020603050405020304" pitchFamily="18" charset="0"/>
              <a:cs typeface="Times New Roman" panose="02020603050405020304" pitchFamily="18" charset="0"/>
            </a:endParaRPr>
          </a:p>
          <a:p>
            <a:pPr lvl="0" algn="just">
              <a:lnSpc>
                <a:spcPct val="150000"/>
              </a:lnSpc>
            </a:pPr>
            <a:r>
              <a:rPr lang="en-IN" sz="1200" b="1" dirty="0" smtClean="0">
                <a:latin typeface="Times New Roman" panose="02020603050405020304" pitchFamily="18" charset="0"/>
                <a:cs typeface="Times New Roman" panose="02020603050405020304" pitchFamily="18" charset="0"/>
              </a:rPr>
              <a:t>Case study 2 (CRM):</a:t>
            </a:r>
            <a:r>
              <a:rPr lang="en-IN" sz="1200" dirty="0" smtClean="0">
                <a:latin typeface="Times New Roman" panose="02020603050405020304" pitchFamily="18" charset="0"/>
                <a:cs typeface="Times New Roman" panose="02020603050405020304" pitchFamily="18" charset="0"/>
              </a:rPr>
              <a:t> Zara’s customer analytics utilises real-time store demand data for adjusting global supply chains (</a:t>
            </a:r>
            <a:r>
              <a:rPr lang="en-GB" sz="1200" dirty="0" err="1" smtClean="0">
                <a:latin typeface="Times New Roman" panose="02020603050405020304" pitchFamily="18" charset="0"/>
                <a:cs typeface="Times New Roman" panose="02020603050405020304" pitchFamily="18" charset="0"/>
              </a:rPr>
              <a:t>Bismart</a:t>
            </a:r>
            <a:r>
              <a:rPr lang="en-GB" sz="1200" dirty="0" smtClean="0">
                <a:latin typeface="Times New Roman" panose="02020603050405020304" pitchFamily="18" charset="0"/>
                <a:cs typeface="Times New Roman" panose="02020603050405020304" pitchFamily="18" charset="0"/>
              </a:rPr>
              <a:t>, 2026)</a:t>
            </a:r>
            <a:r>
              <a:rPr lang="en-IN" sz="1200" dirty="0" smtClean="0">
                <a:latin typeface="Times New Roman" panose="02020603050405020304" pitchFamily="18" charset="0"/>
                <a:cs typeface="Times New Roman" panose="02020603050405020304" pitchFamily="18" charset="0"/>
              </a:rPr>
              <a:t>. </a:t>
            </a:r>
            <a:endParaRPr lang="en-GB" sz="1200" dirty="0" smtClean="0">
              <a:latin typeface="Times New Roman" panose="02020603050405020304" pitchFamily="18" charset="0"/>
              <a:cs typeface="Times New Roman" panose="02020603050405020304" pitchFamily="18" charset="0"/>
            </a:endParaRPr>
          </a:p>
          <a:p>
            <a:pPr lvl="0" algn="just">
              <a:lnSpc>
                <a:spcPct val="150000"/>
              </a:lnSpc>
            </a:pPr>
            <a:r>
              <a:rPr lang="en-IN" sz="1200" b="1" dirty="0" smtClean="0">
                <a:latin typeface="Times New Roman" panose="02020603050405020304" pitchFamily="18" charset="0"/>
                <a:cs typeface="Times New Roman" panose="02020603050405020304" pitchFamily="18" charset="0"/>
              </a:rPr>
              <a:t>Case study 3 (BI):</a:t>
            </a:r>
            <a:r>
              <a:rPr lang="en-IN" sz="1200" dirty="0" smtClean="0">
                <a:latin typeface="Times New Roman" panose="02020603050405020304" pitchFamily="18" charset="0"/>
                <a:cs typeface="Times New Roman" panose="02020603050405020304" pitchFamily="18" charset="0"/>
              </a:rPr>
              <a:t> Netflix data driven content generation applies predictive modelling to user data for risk prevention (</a:t>
            </a:r>
            <a:r>
              <a:rPr lang="en-GB" sz="1200" dirty="0" smtClean="0">
                <a:latin typeface="Times New Roman" panose="02020603050405020304" pitchFamily="18" charset="0"/>
                <a:cs typeface="Times New Roman" panose="02020603050405020304" pitchFamily="18" charset="0"/>
              </a:rPr>
              <a:t>Netflix Tech Blog, 2026)</a:t>
            </a:r>
            <a:r>
              <a:rPr lang="en-IN" sz="1200" dirty="0" smtClean="0">
                <a:latin typeface="Times New Roman" panose="02020603050405020304" pitchFamily="18" charset="0"/>
                <a:cs typeface="Times New Roman" panose="02020603050405020304" pitchFamily="18" charset="0"/>
              </a:rPr>
              <a:t>.</a:t>
            </a:r>
            <a:endParaRPr lang="en-GB" sz="1200"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These </a:t>
            </a:r>
            <a:r>
              <a:rPr lang="en-IN" sz="1200" kern="1200" dirty="0" smtClean="0">
                <a:solidFill>
                  <a:schemeClr val="tx1"/>
                </a:solidFill>
                <a:effectLst/>
                <a:latin typeface="+mn-lt"/>
                <a:ea typeface="+mn-ea"/>
                <a:cs typeface="+mn-cs"/>
              </a:rPr>
              <a:t>three real world corporate case studies are examined to demonstrate how IS work in reality. First, Nestle used global ERP standardisation to consolidate independent international business units which save over a billion dollars in procurement and supply chain efficiencies. Second, real time CRM and store data is used by Zara to instantly track customer preferences that allow their design teams to update inventory within days rather than months. Finally, advanced business intelligence and predictive modelling by Netflix analyse customer viewing habits, which guides million dollar content investments.  These examples prove that information systems are central drivers for the success of modern corporate.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13</a:t>
            </a:fld>
            <a:endParaRPr lang="en-GB"/>
          </a:p>
        </p:txBody>
      </p:sp>
    </p:spTree>
    <p:extLst>
      <p:ext uri="{BB962C8B-B14F-4D97-AF65-F5344CB8AC3E}">
        <p14:creationId xmlns:p14="http://schemas.microsoft.com/office/powerpoint/2010/main" val="589397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A phased and lower risk implementation roadmap is recommended by consulting team based on this analysis which is tailored according to the growing business environment. Not all three systems can be deployed at once as this can overwhelm staff. Instead, company will begin within phase 1 which is deploying cloud based CRM within next six months to protect revenue and organise customer data. Once company’s baseline is secured, phase 2 which is implementation of modular ERP system will be deployed to streamline internal back office workflow. Finally, phase three will be implemented which is layering of BI over integrated environment that gives staff the time to adapt and build scalable digital foundation for long-term growth.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14</a:t>
            </a:fld>
            <a:endParaRPr lang="en-GB"/>
          </a:p>
        </p:txBody>
      </p:sp>
    </p:spTree>
    <p:extLst>
      <p:ext uri="{BB962C8B-B14F-4D97-AF65-F5344CB8AC3E}">
        <p14:creationId xmlns:p14="http://schemas.microsoft.com/office/powerpoint/2010/main" val="2496080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15</a:t>
            </a:fld>
            <a:endParaRPr lang="en-GB"/>
          </a:p>
        </p:txBody>
      </p:sp>
    </p:spTree>
    <p:extLst>
      <p:ext uri="{BB962C8B-B14F-4D97-AF65-F5344CB8AC3E}">
        <p14:creationId xmlns:p14="http://schemas.microsoft.com/office/powerpoint/2010/main" val="1775591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Chowdhury, E.K., (2023). Integration of artificial intelligence technology in management accounting information system: an empirical study. In Novel financial applications of machine learning and deep learning: algorithms, product </a:t>
            </a:r>
            <a:r>
              <a:rPr lang="en-IN" sz="1200" kern="1200" dirty="0" err="1" smtClean="0">
                <a:solidFill>
                  <a:schemeClr val="tx1"/>
                </a:solidFill>
                <a:effectLst/>
                <a:latin typeface="+mn-lt"/>
                <a:ea typeface="+mn-ea"/>
                <a:cs typeface="+mn-cs"/>
              </a:rPr>
              <a:t>modeling</a:t>
            </a:r>
            <a:r>
              <a:rPr lang="en-IN" sz="1200" kern="1200" dirty="0" smtClean="0">
                <a:solidFill>
                  <a:schemeClr val="tx1"/>
                </a:solidFill>
                <a:effectLst/>
                <a:latin typeface="+mn-lt"/>
                <a:ea typeface="+mn-ea"/>
                <a:cs typeface="+mn-cs"/>
              </a:rPr>
              <a:t>, and applications (pp. 35-46). Cham: Springer International Publishing.</a:t>
            </a:r>
            <a:endParaRPr lang="en-GB"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Noah, A., et al., (2024). The consequences of non-compliance with data protection regulations on business analytics. Business Analytics Review, 12(4), pp.233-245.</a:t>
            </a:r>
            <a:endParaRPr lang="en-GB"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Rainy, T.A., et al., (2023). A systematic review of AI-enhanced decision support tools in information systems: Strategic applications in service-oriented enterprises and enterprise planning. Review of Applied Science and Technology, 2(01), pp.26-52.</a:t>
            </a:r>
            <a:endParaRPr lang="en-GB"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Weiss, J. and </a:t>
            </a:r>
            <a:r>
              <a:rPr lang="en-IN" sz="1200" kern="1200" dirty="0" err="1" smtClean="0">
                <a:solidFill>
                  <a:schemeClr val="tx1"/>
                </a:solidFill>
                <a:effectLst/>
                <a:latin typeface="+mn-lt"/>
                <a:ea typeface="+mn-ea"/>
                <a:cs typeface="+mn-cs"/>
              </a:rPr>
              <a:t>Patt</a:t>
            </a:r>
            <a:r>
              <a:rPr lang="en-IN" sz="1200" kern="1200" dirty="0" smtClean="0">
                <a:solidFill>
                  <a:schemeClr val="tx1"/>
                </a:solidFill>
                <a:effectLst/>
                <a:latin typeface="+mn-lt"/>
                <a:ea typeface="+mn-ea"/>
                <a:cs typeface="+mn-cs"/>
              </a:rPr>
              <a:t>, D., (2022). Software Defines Tactics: Structuring Military Software Acquisitions for Adaptability and Advantage in a Competitive Era. Hudson Institute.</a:t>
            </a:r>
          </a:p>
          <a:p>
            <a:pPr fontAlgn="base"/>
            <a:r>
              <a:rPr lang="en-IN" sz="1200" kern="1200" dirty="0" smtClean="0">
                <a:solidFill>
                  <a:schemeClr val="tx1"/>
                </a:solidFill>
                <a:effectLst/>
                <a:latin typeface="+mn-lt"/>
                <a:ea typeface="+mn-ea"/>
                <a:cs typeface="+mn-cs"/>
              </a:rPr>
              <a:t>Thomas, A., (2024). Digitally transforming the organization through knowledge management: a socio-technical system (STS) perspective. European Journal of Innovation Management, 27(9), pp.437-460.</a:t>
            </a:r>
          </a:p>
          <a:p>
            <a:r>
              <a:rPr lang="en-IN" sz="1200" kern="1200" dirty="0" smtClean="0">
                <a:solidFill>
                  <a:schemeClr val="tx1"/>
                </a:solidFill>
                <a:effectLst/>
                <a:latin typeface="+mn-lt"/>
                <a:ea typeface="+mn-ea"/>
                <a:cs typeface="+mn-cs"/>
              </a:rPr>
              <a:t/>
            </a:r>
            <a:br>
              <a:rPr lang="en-IN" sz="1200"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r>
              <a:rPr lang="en-IN"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rPr>
              <a:t>Online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Bismart</a:t>
            </a:r>
            <a:r>
              <a:rPr lang="en-GB" sz="1200" kern="1200" dirty="0" smtClean="0">
                <a:solidFill>
                  <a:schemeClr val="tx1"/>
                </a:solidFill>
                <a:effectLst/>
                <a:latin typeface="+mn-lt"/>
                <a:ea typeface="+mn-ea"/>
                <a:cs typeface="+mn-cs"/>
              </a:rPr>
              <a:t>, (2026). Data Intelligence: How Zara Turns Data into Sales (Online), Accessed through: </a:t>
            </a:r>
            <a:r>
              <a:rPr lang="en-GB" sz="1200" u="sng" kern="1200" dirty="0" smtClean="0">
                <a:solidFill>
                  <a:schemeClr val="tx1"/>
                </a:solidFill>
                <a:effectLst/>
                <a:latin typeface="+mn-lt"/>
                <a:ea typeface="+mn-ea"/>
                <a:cs typeface="+mn-cs"/>
                <a:hlinkClick r:id="rId3"/>
              </a:rPr>
              <a:t>https://</a:t>
            </a:r>
            <a:r>
              <a:rPr lang="en-GB" sz="1200" u="sng" kern="1200" dirty="0" err="1" smtClean="0">
                <a:solidFill>
                  <a:schemeClr val="tx1"/>
                </a:solidFill>
                <a:effectLst/>
                <a:latin typeface="+mn-lt"/>
                <a:ea typeface="+mn-ea"/>
                <a:cs typeface="+mn-cs"/>
                <a:hlinkClick r:id="rId3"/>
              </a:rPr>
              <a:t>blog.bismart.com</a:t>
            </a:r>
            <a:r>
              <a:rPr lang="en-GB" sz="1200" u="sng" kern="1200" dirty="0" smtClean="0">
                <a:solidFill>
                  <a:schemeClr val="tx1"/>
                </a:solidFill>
                <a:effectLst/>
                <a:latin typeface="+mn-lt"/>
                <a:ea typeface="+mn-ea"/>
                <a:cs typeface="+mn-cs"/>
                <a:hlinkClick r:id="rId3"/>
              </a:rPr>
              <a:t>/</a:t>
            </a:r>
            <a:r>
              <a:rPr lang="en-GB" sz="1200" u="sng" kern="1200" dirty="0" err="1" smtClean="0">
                <a:solidFill>
                  <a:schemeClr val="tx1"/>
                </a:solidFill>
                <a:effectLst/>
                <a:latin typeface="+mn-lt"/>
                <a:ea typeface="+mn-ea"/>
                <a:cs typeface="+mn-cs"/>
                <a:hlinkClick r:id="rId3"/>
              </a:rPr>
              <a:t>en</a:t>
            </a:r>
            <a:r>
              <a:rPr lang="en-GB" sz="1200" u="sng" kern="1200" dirty="0" smtClean="0">
                <a:solidFill>
                  <a:schemeClr val="tx1"/>
                </a:solidFill>
                <a:effectLst/>
                <a:latin typeface="+mn-lt"/>
                <a:ea typeface="+mn-ea"/>
                <a:cs typeface="+mn-cs"/>
                <a:hlinkClick r:id="rId3"/>
              </a:rPr>
              <a:t>/data-intelligence-retail-</a:t>
            </a:r>
            <a:r>
              <a:rPr lang="en-GB" sz="1200" u="sng" kern="1200" dirty="0" err="1" smtClean="0">
                <a:solidFill>
                  <a:schemeClr val="tx1"/>
                </a:solidFill>
                <a:effectLst/>
                <a:latin typeface="+mn-lt"/>
                <a:ea typeface="+mn-ea"/>
                <a:cs typeface="+mn-cs"/>
                <a:hlinkClick r:id="rId3"/>
              </a:rPr>
              <a:t>zara</a:t>
            </a:r>
            <a:r>
              <a:rPr lang="en-GB" sz="1200" kern="1200" dirty="0" smtClean="0">
                <a:solidFill>
                  <a:schemeClr val="tx1"/>
                </a:solidFill>
                <a:effectLst/>
                <a:latin typeface="+mn-lt"/>
                <a:ea typeface="+mn-ea"/>
                <a:cs typeface="+mn-cs"/>
              </a:rPr>
              <a:t> &gt;, (Accessed On: 08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October 2026).</a:t>
            </a:r>
          </a:p>
          <a:p>
            <a:r>
              <a:rPr lang="en-GB" sz="1200" kern="1200" dirty="0" smtClean="0">
                <a:solidFill>
                  <a:schemeClr val="tx1"/>
                </a:solidFill>
                <a:effectLst/>
                <a:latin typeface="+mn-lt"/>
                <a:ea typeface="+mn-ea"/>
                <a:cs typeface="+mn-cs"/>
              </a:rPr>
              <a:t>Netflix Tech Blog, (2026). Predicting Risk in Content Launches: How Data-Driven Insights can Transform Launch Planning (Online), Accessed through: &lt; </a:t>
            </a:r>
            <a:r>
              <a:rPr lang="en-GB" sz="1200" u="sng" kern="1200" dirty="0" smtClean="0">
                <a:solidFill>
                  <a:schemeClr val="tx1"/>
                </a:solidFill>
                <a:effectLst/>
                <a:latin typeface="+mn-lt"/>
                <a:ea typeface="+mn-ea"/>
                <a:cs typeface="+mn-cs"/>
                <a:hlinkClick r:id="rId4"/>
              </a:rPr>
              <a:t>https://</a:t>
            </a:r>
            <a:r>
              <a:rPr lang="en-GB" sz="1200" u="sng" kern="1200" dirty="0" err="1" smtClean="0">
                <a:solidFill>
                  <a:schemeClr val="tx1"/>
                </a:solidFill>
                <a:effectLst/>
                <a:latin typeface="+mn-lt"/>
                <a:ea typeface="+mn-ea"/>
                <a:cs typeface="+mn-cs"/>
                <a:hlinkClick r:id="rId4"/>
              </a:rPr>
              <a:t>netflixtechblog.com</a:t>
            </a:r>
            <a:r>
              <a:rPr lang="en-GB" sz="1200" u="sng" kern="1200" dirty="0" smtClean="0">
                <a:solidFill>
                  <a:schemeClr val="tx1"/>
                </a:solidFill>
                <a:effectLst/>
                <a:latin typeface="+mn-lt"/>
                <a:ea typeface="+mn-ea"/>
                <a:cs typeface="+mn-cs"/>
                <a:hlinkClick r:id="rId4"/>
              </a:rPr>
              <a:t>/predicting-risk-in-content-launches-how-data-driven-insights-can-transform-launch-planning-587b1f2de928</a:t>
            </a:r>
            <a:r>
              <a:rPr lang="en-GB" sz="1200" kern="1200" dirty="0" smtClean="0">
                <a:solidFill>
                  <a:schemeClr val="tx1"/>
                </a:solidFill>
                <a:effectLst/>
                <a:latin typeface="+mn-lt"/>
                <a:ea typeface="+mn-ea"/>
                <a:cs typeface="+mn-cs"/>
              </a:rPr>
              <a:t>  &gt;, (Accessed On: 08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October 2026).</a:t>
            </a:r>
          </a:p>
          <a:p>
            <a:r>
              <a:rPr lang="en-GB" sz="1200" kern="1200" dirty="0" smtClean="0">
                <a:solidFill>
                  <a:schemeClr val="tx1"/>
                </a:solidFill>
                <a:effectLst/>
                <a:latin typeface="+mn-lt"/>
                <a:ea typeface="+mn-ea"/>
                <a:cs typeface="+mn-cs"/>
              </a:rPr>
              <a:t>SAP, (2026). Explore Nestlé’s journey with SAP (Online), Accessed through: </a:t>
            </a:r>
            <a:r>
              <a:rPr lang="en-GB" sz="1200" u="sng" kern="1200" dirty="0" smtClean="0">
                <a:solidFill>
                  <a:schemeClr val="tx1"/>
                </a:solidFill>
                <a:effectLst/>
                <a:latin typeface="+mn-lt"/>
                <a:ea typeface="+mn-ea"/>
                <a:cs typeface="+mn-cs"/>
                <a:hlinkClick r:id="rId5"/>
              </a:rPr>
              <a:t>https://</a:t>
            </a:r>
            <a:r>
              <a:rPr lang="en-GB" sz="1200" u="sng" kern="1200" dirty="0" err="1" smtClean="0">
                <a:solidFill>
                  <a:schemeClr val="tx1"/>
                </a:solidFill>
                <a:effectLst/>
                <a:latin typeface="+mn-lt"/>
                <a:ea typeface="+mn-ea"/>
                <a:cs typeface="+mn-cs"/>
                <a:hlinkClick r:id="rId5"/>
              </a:rPr>
              <a:t>www.sap.com</a:t>
            </a:r>
            <a:r>
              <a:rPr lang="en-GB" sz="1200" u="sng" kern="1200" dirty="0" smtClean="0">
                <a:solidFill>
                  <a:schemeClr val="tx1"/>
                </a:solidFill>
                <a:effectLst/>
                <a:latin typeface="+mn-lt"/>
                <a:ea typeface="+mn-ea"/>
                <a:cs typeface="+mn-cs"/>
                <a:hlinkClick r:id="rId5"/>
              </a:rPr>
              <a:t>/</a:t>
            </a:r>
            <a:r>
              <a:rPr lang="en-GB" sz="1200" u="sng" kern="1200" dirty="0" err="1" smtClean="0">
                <a:solidFill>
                  <a:schemeClr val="tx1"/>
                </a:solidFill>
                <a:effectLst/>
                <a:latin typeface="+mn-lt"/>
                <a:ea typeface="+mn-ea"/>
                <a:cs typeface="+mn-cs"/>
                <a:hlinkClick r:id="rId5"/>
              </a:rPr>
              <a:t>uk</a:t>
            </a:r>
            <a:r>
              <a:rPr lang="en-GB" sz="1200" u="sng" kern="1200" dirty="0" smtClean="0">
                <a:solidFill>
                  <a:schemeClr val="tx1"/>
                </a:solidFill>
                <a:effectLst/>
                <a:latin typeface="+mn-lt"/>
                <a:ea typeface="+mn-ea"/>
                <a:cs typeface="+mn-cs"/>
                <a:hlinkClick r:id="rId5"/>
              </a:rPr>
              <a:t>/about/customer-stories/</a:t>
            </a:r>
            <a:r>
              <a:rPr lang="en-GB" sz="1200" u="sng" kern="1200" dirty="0" err="1" smtClean="0">
                <a:solidFill>
                  <a:schemeClr val="tx1"/>
                </a:solidFill>
                <a:effectLst/>
                <a:latin typeface="+mn-lt"/>
                <a:ea typeface="+mn-ea"/>
                <a:cs typeface="+mn-cs"/>
                <a:hlinkClick r:id="rId5"/>
              </a:rPr>
              <a:t>nestle.html</a:t>
            </a:r>
            <a:r>
              <a:rPr lang="en-GB" sz="1200" kern="1200" dirty="0" smtClean="0">
                <a:solidFill>
                  <a:schemeClr val="tx1"/>
                </a:solidFill>
                <a:effectLst/>
                <a:latin typeface="+mn-lt"/>
                <a:ea typeface="+mn-ea"/>
                <a:cs typeface="+mn-cs"/>
              </a:rPr>
              <a:t> &gt;, (Accessed On: 08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October 2026).</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16</a:t>
            </a:fld>
            <a:endParaRPr lang="en-GB"/>
          </a:p>
        </p:txBody>
      </p:sp>
    </p:spTree>
    <p:extLst>
      <p:ext uri="{BB962C8B-B14F-4D97-AF65-F5344CB8AC3E}">
        <p14:creationId xmlns:p14="http://schemas.microsoft.com/office/powerpoint/2010/main" val="28960921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5DDF52FB-2E5E-4A4F-BBC9-A9FEE5A32032}" type="slidenum">
              <a:rPr lang="en-GB" smtClean="0"/>
              <a:t>‹#›</a:t>
            </a:fld>
            <a:endParaRPr lang="en-GB"/>
          </a:p>
        </p:txBody>
      </p:sp>
    </p:spTree>
    <p:extLst>
      <p:ext uri="{BB962C8B-B14F-4D97-AF65-F5344CB8AC3E}">
        <p14:creationId xmlns:p14="http://schemas.microsoft.com/office/powerpoint/2010/main" val="1141175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089118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024746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E59E4E-36C6-4DA6-A2B9-37DCDF6394B3}" type="datetimeFigureOut">
              <a:rPr lang="en-GB" smtClean="0"/>
              <a:t>08/10/2026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067264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E59E4E-36C6-4DA6-A2B9-37DCDF6394B3}" type="datetimeFigureOut">
              <a:rPr lang="en-GB" smtClean="0"/>
              <a:t>08/10/2026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854880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E59E4E-36C6-4DA6-A2B9-37DCDF6394B3}" type="datetimeFigureOut">
              <a:rPr lang="en-GB" smtClean="0"/>
              <a:t>08/10/2026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308499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E59E4E-36C6-4DA6-A2B9-37DCDF6394B3}" type="datetimeFigureOut">
              <a:rPr lang="en-GB" smtClean="0"/>
              <a:t>08/10/2026</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795242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E59E4E-36C6-4DA6-A2B9-37DCDF6394B3}" type="datetimeFigureOut">
              <a:rPr lang="en-GB" smtClean="0"/>
              <a:t>08/10/2026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787947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E59E4E-36C6-4DA6-A2B9-37DCDF6394B3}" type="datetimeFigureOut">
              <a:rPr lang="en-GB" smtClean="0"/>
              <a:t>08/10/2026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370740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E59E4E-36C6-4DA6-A2B9-37DCDF6394B3}" type="datetimeFigureOut">
              <a:rPr lang="en-GB" smtClean="0"/>
              <a:t>08/10/2026</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49102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4181121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20742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605209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2E59E4E-36C6-4DA6-A2B9-37DCDF6394B3}" type="datetimeFigureOut">
              <a:rPr lang="en-GB" smtClean="0"/>
              <a:t>08/10/2026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119135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2E59E4E-36C6-4DA6-A2B9-37DCDF6394B3}" type="datetimeFigureOut">
              <a:rPr lang="en-GB" smtClean="0"/>
              <a:t>08/10/2026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30233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078764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E59E4E-36C6-4DA6-A2B9-37DCDF6394B3}"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310711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2E59E4E-36C6-4DA6-A2B9-37DCDF6394B3}" type="datetimeFigureOut">
              <a:rPr lang="en-GB" smtClean="0"/>
              <a:t>08/10/2026</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DDF52FB-2E5E-4A4F-BBC9-A9FEE5A32032}" type="slidenum">
              <a:rPr lang="en-GB" smtClean="0"/>
              <a:t>‹#›</a:t>
            </a:fld>
            <a:endParaRPr lang="en-GB"/>
          </a:p>
        </p:txBody>
      </p:sp>
    </p:spTree>
    <p:extLst>
      <p:ext uri="{BB962C8B-B14F-4D97-AF65-F5344CB8AC3E}">
        <p14:creationId xmlns:p14="http://schemas.microsoft.com/office/powerpoint/2010/main" val="9719558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8362" y="2099733"/>
            <a:ext cx="8825658" cy="2677648"/>
          </a:xfrm>
        </p:spPr>
        <p:txBody>
          <a:bodyPr/>
          <a:lstStyle/>
          <a:p>
            <a:pPr algn="ctr"/>
            <a:r>
              <a:rPr lang="en-GB" sz="6000" b="1" dirty="0" smtClean="0">
                <a:latin typeface="Times New Roman" panose="02020603050405020304" pitchFamily="18" charset="0"/>
                <a:cs typeface="Times New Roman" panose="02020603050405020304" pitchFamily="18" charset="0"/>
              </a:rPr>
              <a:t>MANAGING BUSINESS INFORMATION </a:t>
            </a:r>
            <a:endParaRPr lang="en-GB" sz="6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8111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54" y="757420"/>
            <a:ext cx="8761413" cy="817380"/>
          </a:xfrm>
        </p:spPr>
        <p:txBody>
          <a:bodyPr/>
          <a:lstStyle/>
          <a:p>
            <a:r>
              <a:rPr lang="en-GB" sz="4000" b="1" dirty="0" smtClean="0">
                <a:latin typeface="Times New Roman" panose="02020603050405020304" pitchFamily="18" charset="0"/>
                <a:cs typeface="Times New Roman" panose="02020603050405020304" pitchFamily="18" charset="0"/>
              </a:rPr>
              <a:t>Table of Content</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IN" sz="1100" b="1" dirty="0" smtClean="0">
                <a:latin typeface="Times New Roman" panose="02020603050405020304" pitchFamily="18" charset="0"/>
                <a:cs typeface="Times New Roman" panose="02020603050405020304" pitchFamily="18" charset="0"/>
              </a:rPr>
              <a:t>Introduction</a:t>
            </a:r>
            <a:r>
              <a:rPr lang="en-IN" sz="1100" b="1" dirty="0">
                <a:latin typeface="Times New Roman" panose="02020603050405020304" pitchFamily="18" charset="0"/>
                <a:cs typeface="Times New Roman" panose="02020603050405020304" pitchFamily="18" charset="0"/>
              </a:rPr>
              <a:t>	</a:t>
            </a:r>
          </a:p>
          <a:p>
            <a:pPr algn="just">
              <a:lnSpc>
                <a:spcPct val="150000"/>
              </a:lnSpc>
            </a:pPr>
            <a:r>
              <a:rPr lang="en-IN" sz="1100" b="1" dirty="0">
                <a:latin typeface="Times New Roman" panose="02020603050405020304" pitchFamily="18" charset="0"/>
                <a:cs typeface="Times New Roman" panose="02020603050405020304" pitchFamily="18" charset="0"/>
              </a:rPr>
              <a:t>System 2- Management Information Systems	</a:t>
            </a:r>
          </a:p>
          <a:p>
            <a:pPr algn="just">
              <a:lnSpc>
                <a:spcPct val="150000"/>
              </a:lnSpc>
            </a:pPr>
            <a:r>
              <a:rPr lang="en-IN" sz="1100" b="1" dirty="0">
                <a:latin typeface="Times New Roman" panose="02020603050405020304" pitchFamily="18" charset="0"/>
                <a:cs typeface="Times New Roman" panose="02020603050405020304" pitchFamily="18" charset="0"/>
              </a:rPr>
              <a:t>System 3- Decision Support Systems	</a:t>
            </a:r>
          </a:p>
          <a:p>
            <a:pPr algn="just">
              <a:lnSpc>
                <a:spcPct val="150000"/>
              </a:lnSpc>
            </a:pPr>
            <a:r>
              <a:rPr lang="en-IN" sz="1100" b="1" dirty="0">
                <a:latin typeface="Times New Roman" panose="02020603050405020304" pitchFamily="18" charset="0"/>
                <a:cs typeface="Times New Roman" panose="02020603050405020304" pitchFamily="18" charset="0"/>
              </a:rPr>
              <a:t>Comparative analysis of systems	</a:t>
            </a:r>
          </a:p>
          <a:p>
            <a:pPr algn="just">
              <a:lnSpc>
                <a:spcPct val="150000"/>
              </a:lnSpc>
            </a:pPr>
            <a:r>
              <a:rPr lang="en-IN" sz="1100" b="1" dirty="0">
                <a:latin typeface="Times New Roman" panose="02020603050405020304" pitchFamily="18" charset="0"/>
                <a:cs typeface="Times New Roman" panose="02020603050405020304" pitchFamily="18" charset="0"/>
              </a:rPr>
              <a:t>Ethical consideration and Risk mitigation in Information Systems	</a:t>
            </a:r>
          </a:p>
          <a:p>
            <a:pPr algn="just">
              <a:lnSpc>
                <a:spcPct val="150000"/>
              </a:lnSpc>
            </a:pPr>
            <a:r>
              <a:rPr lang="en-IN" sz="1100" b="1" dirty="0">
                <a:latin typeface="Times New Roman" panose="02020603050405020304" pitchFamily="18" charset="0"/>
                <a:cs typeface="Times New Roman" panose="02020603050405020304" pitchFamily="18" charset="0"/>
              </a:rPr>
              <a:t>Real world case studies	</a:t>
            </a:r>
          </a:p>
          <a:p>
            <a:pPr algn="just">
              <a:lnSpc>
                <a:spcPct val="150000"/>
              </a:lnSpc>
            </a:pPr>
            <a:r>
              <a:rPr lang="en-IN" sz="1100" b="1" dirty="0">
                <a:latin typeface="Times New Roman" panose="02020603050405020304" pitchFamily="18" charset="0"/>
                <a:cs typeface="Times New Roman" panose="02020603050405020304" pitchFamily="18" charset="0"/>
              </a:rPr>
              <a:t>Strategic recommendations for leadership	</a:t>
            </a:r>
          </a:p>
          <a:p>
            <a:pPr algn="just">
              <a:lnSpc>
                <a:spcPct val="150000"/>
              </a:lnSpc>
            </a:pPr>
            <a:r>
              <a:rPr lang="en-IN" sz="1100" b="1" dirty="0">
                <a:latin typeface="Times New Roman" panose="02020603050405020304" pitchFamily="18" charset="0"/>
                <a:cs typeface="Times New Roman" panose="02020603050405020304" pitchFamily="18" charset="0"/>
              </a:rPr>
              <a:t>Conclusion	</a:t>
            </a:r>
          </a:p>
          <a:p>
            <a:pPr algn="just">
              <a:lnSpc>
                <a:spcPct val="150000"/>
              </a:lnSpc>
            </a:pPr>
            <a:r>
              <a:rPr lang="en-IN" sz="1100" b="1" dirty="0">
                <a:latin typeface="Times New Roman" panose="02020603050405020304" pitchFamily="18" charset="0"/>
                <a:cs typeface="Times New Roman" panose="02020603050405020304" pitchFamily="18" charset="0"/>
              </a:rPr>
              <a:t>References	</a:t>
            </a:r>
          </a:p>
          <a:p>
            <a:pPr algn="just">
              <a:lnSpc>
                <a:spcPct val="150000"/>
              </a:lnSpc>
            </a:pPr>
            <a:endParaRPr lang="en-GB" sz="1100" b="1" dirty="0">
              <a:latin typeface="Times New Roman" panose="02020603050405020304" pitchFamily="18" charset="0"/>
              <a:cs typeface="Times New Roman" panose="02020603050405020304" pitchFamily="18" charset="0"/>
            </a:endParaRPr>
          </a:p>
        </p:txBody>
      </p:sp>
      <p:sp>
        <p:nvSpPr>
          <p:cNvPr id="5" name="Rectangle 2"/>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26710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854" y="643120"/>
            <a:ext cx="8761413" cy="728480"/>
          </a:xfrm>
        </p:spPr>
        <p:txBody>
          <a:bodyPr/>
          <a:lstStyle/>
          <a:p>
            <a:r>
              <a:rPr lang="en-GB" dirty="0" smtClean="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8854" y="2692400"/>
            <a:ext cx="6706346" cy="34163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An </a:t>
            </a:r>
            <a:r>
              <a:rPr lang="en-GB" sz="1600" dirty="0">
                <a:latin typeface="Times New Roman" panose="02020603050405020304" pitchFamily="18" charset="0"/>
                <a:cs typeface="Times New Roman" panose="02020603050405020304" pitchFamily="18" charset="0"/>
              </a:rPr>
              <a:t>academically grounded evaluation of modern information systems is discussed in this </a:t>
            </a:r>
            <a:r>
              <a:rPr lang="en-GB" sz="1600" dirty="0" smtClean="0">
                <a:latin typeface="Times New Roman" panose="02020603050405020304" pitchFamily="18" charset="0"/>
                <a:cs typeface="Times New Roman" panose="02020603050405020304" pitchFamily="18" charset="0"/>
              </a:rPr>
              <a:t>presentation</a:t>
            </a:r>
            <a:r>
              <a:rPr lang="en-GB" sz="1600" dirty="0">
                <a:latin typeface="Times New Roman" panose="02020603050405020304" pitchFamily="18" charset="0"/>
                <a:cs typeface="Times New Roman" panose="02020603050405020304" pitchFamily="18" charset="0"/>
              </a:rPr>
              <a:t> </a:t>
            </a:r>
            <a:r>
              <a:rPr lang="en-GB" sz="1600" dirty="0" smtClean="0">
                <a:latin typeface="Times New Roman" panose="02020603050405020304" pitchFamily="18" charset="0"/>
                <a:cs typeface="Times New Roman" panose="02020603050405020304" pitchFamily="18" charset="0"/>
              </a:rPr>
              <a:t>where, t</a:t>
            </a:r>
            <a:r>
              <a:rPr lang="en-GB" sz="1600" dirty="0" smtClean="0">
                <a:latin typeface="Times New Roman" panose="02020603050405020304" pitchFamily="18" charset="0"/>
                <a:cs typeface="Times New Roman" panose="02020603050405020304" pitchFamily="18" charset="0"/>
              </a:rPr>
              <a:t>hree </a:t>
            </a:r>
            <a:r>
              <a:rPr lang="en-GB" sz="1600" dirty="0">
                <a:latin typeface="Times New Roman" panose="02020603050405020304" pitchFamily="18" charset="0"/>
                <a:cs typeface="Times New Roman" panose="02020603050405020304" pitchFamily="18" charset="0"/>
              </a:rPr>
              <a:t>distinct platforms are assessed for </a:t>
            </a:r>
            <a:r>
              <a:rPr lang="en-GB" sz="1600" dirty="0" smtClean="0">
                <a:latin typeface="Times New Roman" panose="02020603050405020304" pitchFamily="18" charset="0"/>
                <a:cs typeface="Times New Roman" panose="02020603050405020304" pitchFamily="18" charset="0"/>
              </a:rPr>
              <a:t>their ethical implications, and real-world </a:t>
            </a:r>
            <a:r>
              <a:rPr lang="en-GB" sz="1600" dirty="0">
                <a:latin typeface="Times New Roman" panose="02020603050405020304" pitchFamily="18" charset="0"/>
                <a:cs typeface="Times New Roman" panose="02020603050405020304" pitchFamily="18" charset="0"/>
              </a:rPr>
              <a:t>corporate case studies </a:t>
            </a:r>
            <a:r>
              <a:rPr lang="en-GB" sz="1600" dirty="0" smtClean="0">
                <a:latin typeface="Times New Roman" panose="02020603050405020304" pitchFamily="18" charset="0"/>
                <a:cs typeface="Times New Roman" panose="02020603050405020304" pitchFamily="18" charset="0"/>
              </a:rPr>
              <a:t>also are </a:t>
            </a:r>
            <a:r>
              <a:rPr lang="en-GB" sz="1600" dirty="0" smtClean="0">
                <a:latin typeface="Times New Roman" panose="02020603050405020304" pitchFamily="18" charset="0"/>
                <a:cs typeface="Times New Roman" panose="02020603050405020304" pitchFamily="18" charset="0"/>
              </a:rPr>
              <a:t>evaluated.</a:t>
            </a:r>
          </a:p>
          <a:p>
            <a:pPr algn="just">
              <a:lnSpc>
                <a:spcPct val="150000"/>
              </a:lnSpc>
            </a:pPr>
            <a:r>
              <a:rPr lang="en-GB" sz="1600" dirty="0">
                <a:latin typeface="Times New Roman" panose="02020603050405020304" pitchFamily="18" charset="0"/>
                <a:cs typeface="Times New Roman" panose="02020603050405020304" pitchFamily="18" charset="0"/>
              </a:rPr>
              <a:t>A</a:t>
            </a:r>
            <a:r>
              <a:rPr lang="en-GB" sz="1600" dirty="0" smtClean="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definitive </a:t>
            </a:r>
            <a:r>
              <a:rPr lang="en-GB" sz="1600" dirty="0" smtClean="0">
                <a:latin typeface="Times New Roman" panose="02020603050405020304" pitchFamily="18" charset="0"/>
                <a:cs typeface="Times New Roman" panose="02020603050405020304" pitchFamily="18" charset="0"/>
              </a:rPr>
              <a:t>roadmap is introduced </a:t>
            </a:r>
            <a:r>
              <a:rPr lang="en-GB" sz="1600" dirty="0">
                <a:latin typeface="Times New Roman" panose="02020603050405020304" pitchFamily="18" charset="0"/>
                <a:cs typeface="Times New Roman" panose="02020603050405020304" pitchFamily="18" charset="0"/>
              </a:rPr>
              <a:t>to enhance </a:t>
            </a:r>
            <a:r>
              <a:rPr lang="en-GB" sz="1600" dirty="0" smtClean="0">
                <a:latin typeface="Times New Roman" panose="02020603050405020304" pitchFamily="18" charset="0"/>
                <a:cs typeface="Times New Roman" panose="02020603050405020304" pitchFamily="18" charset="0"/>
              </a:rPr>
              <a:t>the business’s </a:t>
            </a:r>
            <a:r>
              <a:rPr lang="en-GB" sz="1600" dirty="0">
                <a:latin typeface="Times New Roman" panose="02020603050405020304" pitchFamily="18" charset="0"/>
                <a:cs typeface="Times New Roman" panose="02020603050405020304" pitchFamily="18" charset="0"/>
              </a:rPr>
              <a:t>operational efficiency, tactical decision-making, and competitive marketplace advantage is provided. </a:t>
            </a: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353425" y="3087687"/>
            <a:ext cx="3127375" cy="2182813"/>
          </a:xfrm>
          <a:prstGeom prst="rect">
            <a:avLst/>
          </a:prstGeom>
        </p:spPr>
      </p:pic>
    </p:spTree>
    <p:extLst>
      <p:ext uri="{BB962C8B-B14F-4D97-AF65-F5344CB8AC3E}">
        <p14:creationId xmlns:p14="http://schemas.microsoft.com/office/powerpoint/2010/main" val="2440725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54" y="719320"/>
            <a:ext cx="8761413" cy="728480"/>
          </a:xfrm>
        </p:spPr>
        <p:txBody>
          <a:bodyPr/>
          <a:lstStyle/>
          <a:p>
            <a:r>
              <a:rPr lang="en-GB" sz="4000" b="1" dirty="0" smtClean="0">
                <a:latin typeface="Times New Roman" panose="02020603050405020304" pitchFamily="18" charset="0"/>
                <a:cs typeface="Times New Roman" panose="02020603050405020304" pitchFamily="18" charset="0"/>
              </a:rPr>
              <a:t>Introduction to Information Systems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4555" y="2546594"/>
            <a:ext cx="6676060" cy="3708400"/>
          </a:xfrm>
        </p:spPr>
        <p:txBody>
          <a:bodyPr>
            <a:no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Socio-Technical System Perspectives: </a:t>
            </a:r>
            <a:r>
              <a:rPr lang="en-GB" sz="1600" dirty="0">
                <a:latin typeface="Times New Roman" panose="02020603050405020304" pitchFamily="18" charset="0"/>
                <a:cs typeface="Times New Roman" panose="02020603050405020304" pitchFamily="18" charset="0"/>
              </a:rPr>
              <a:t>This integrated framework links software, employees and organisational structure to turn raw transactions into business value (Thomas, 2024).</a:t>
            </a:r>
          </a:p>
          <a:p>
            <a:pPr algn="just">
              <a:lnSpc>
                <a:spcPct val="150000"/>
              </a:lnSpc>
            </a:pPr>
            <a:r>
              <a:rPr lang="en-GB" sz="1600" b="1" i="1" dirty="0">
                <a:latin typeface="Times New Roman" panose="02020603050405020304" pitchFamily="18" charset="0"/>
                <a:cs typeface="Times New Roman" panose="02020603050405020304" pitchFamily="18" charset="0"/>
              </a:rPr>
              <a:t>Operational Efficiency Drivers: </a:t>
            </a:r>
            <a:r>
              <a:rPr lang="en-GB" sz="1600" dirty="0">
                <a:latin typeface="Times New Roman" panose="02020603050405020304" pitchFamily="18" charset="0"/>
                <a:cs typeface="Times New Roman" panose="02020603050405020304" pitchFamily="18" charset="0"/>
              </a:rPr>
              <a:t>Automating Main workflows prevents redundant measures, decreases the manual human processing mistakes and reduces the corporate overhead expenses.</a:t>
            </a:r>
          </a:p>
          <a:p>
            <a:pPr algn="just">
              <a:lnSpc>
                <a:spcPct val="150000"/>
              </a:lnSpc>
            </a:pPr>
            <a:r>
              <a:rPr lang="en-GB" sz="1600" b="1" i="1" dirty="0">
                <a:latin typeface="Times New Roman" panose="02020603050405020304" pitchFamily="18" charset="0"/>
                <a:cs typeface="Times New Roman" panose="02020603050405020304" pitchFamily="18" charset="0"/>
              </a:rPr>
              <a:t>Strategic Competitive Advantage: </a:t>
            </a:r>
            <a:r>
              <a:rPr lang="en-GB" sz="1600" dirty="0">
                <a:latin typeface="Times New Roman" panose="02020603050405020304" pitchFamily="18" charset="0"/>
                <a:cs typeface="Times New Roman" panose="02020603050405020304" pitchFamily="18" charset="0"/>
              </a:rPr>
              <a:t>Integration of unique digital platforms builds market differentiation, which helps the company to outpace aggressive industry competitors.</a:t>
            </a:r>
          </a:p>
        </p:txBody>
      </p:sp>
      <p:pic>
        <p:nvPicPr>
          <p:cNvPr id="4" name="Picture 3"/>
          <p:cNvPicPr>
            <a:picLocks noChangeAspect="1"/>
          </p:cNvPicPr>
          <p:nvPr/>
        </p:nvPicPr>
        <p:blipFill>
          <a:blip r:embed="rId3"/>
          <a:stretch>
            <a:fillRect/>
          </a:stretch>
        </p:blipFill>
        <p:spPr>
          <a:xfrm>
            <a:off x="8328972" y="3127619"/>
            <a:ext cx="3174789" cy="2546350"/>
          </a:xfrm>
          <a:prstGeom prst="rect">
            <a:avLst/>
          </a:prstGeom>
        </p:spPr>
      </p:pic>
    </p:spTree>
    <p:extLst>
      <p:ext uri="{BB962C8B-B14F-4D97-AF65-F5344CB8AC3E}">
        <p14:creationId xmlns:p14="http://schemas.microsoft.com/office/powerpoint/2010/main" val="3634736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354" y="655820"/>
            <a:ext cx="8761413" cy="728480"/>
          </a:xfrm>
        </p:spPr>
        <p:txBody>
          <a:bodyPr/>
          <a:lstStyle/>
          <a:p>
            <a:r>
              <a:rPr lang="en-GB" sz="4000" b="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456454" y="2514600"/>
            <a:ext cx="7430245" cy="4114800"/>
          </a:xfrm>
        </p:spPr>
        <p:txBody>
          <a:bodyPr>
            <a:noAutofit/>
          </a:bodyPr>
          <a:lstStyle/>
          <a:p>
            <a:pPr algn="just">
              <a:lnSpc>
                <a:spcPct val="160000"/>
              </a:lnSpc>
              <a:spcAft>
                <a:spcPts val="1000"/>
              </a:spcAft>
            </a:pPr>
            <a:r>
              <a:rPr lang="en-GB" sz="1600" b="1" i="1" dirty="0">
                <a:latin typeface="Times New Roman" panose="02020603050405020304" pitchFamily="18" charset="0"/>
                <a:cs typeface="Times New Roman" panose="02020603050405020304" pitchFamily="18" charset="0"/>
              </a:rPr>
              <a:t>Data-based Decision Infrastructures: </a:t>
            </a:r>
            <a:r>
              <a:rPr lang="en-GB" sz="1600" dirty="0">
                <a:latin typeface="Times New Roman" panose="02020603050405020304" pitchFamily="18" charset="0"/>
                <a:cs typeface="Times New Roman" panose="02020603050405020304" pitchFamily="18" charset="0"/>
              </a:rPr>
              <a:t>Unified databases </a:t>
            </a:r>
            <a:r>
              <a:rPr lang="en-GB" sz="1600" dirty="0" smtClean="0">
                <a:latin typeface="Times New Roman" panose="02020603050405020304" pitchFamily="18" charset="0"/>
                <a:cs typeface="Times New Roman" panose="02020603050405020304" pitchFamily="18" charset="0"/>
              </a:rPr>
              <a:t>create </a:t>
            </a:r>
            <a:r>
              <a:rPr lang="en-GB" sz="1600" dirty="0">
                <a:latin typeface="Times New Roman" panose="02020603050405020304" pitchFamily="18" charset="0"/>
                <a:cs typeface="Times New Roman" panose="02020603050405020304" pitchFamily="18" charset="0"/>
              </a:rPr>
              <a:t>a single version of operational truth, decreasing uncertain managerial estimation during market shifts.</a:t>
            </a:r>
          </a:p>
          <a:p>
            <a:pPr algn="just">
              <a:lnSpc>
                <a:spcPct val="160000"/>
              </a:lnSpc>
              <a:spcAft>
                <a:spcPts val="1000"/>
              </a:spcAft>
            </a:pPr>
            <a:r>
              <a:rPr lang="en-GB" sz="1600" b="1" i="1" dirty="0">
                <a:latin typeface="Times New Roman" panose="02020603050405020304" pitchFamily="18" charset="0"/>
                <a:cs typeface="Times New Roman" panose="02020603050405020304" pitchFamily="18" charset="0"/>
              </a:rPr>
              <a:t>Global Market Expansion: </a:t>
            </a:r>
            <a:r>
              <a:rPr lang="en-GB" sz="1600" dirty="0" smtClean="0">
                <a:latin typeface="Times New Roman" panose="02020603050405020304" pitchFamily="18" charset="0"/>
                <a:cs typeface="Times New Roman" panose="02020603050405020304" pitchFamily="18" charset="0"/>
              </a:rPr>
              <a:t>scalable web-based </a:t>
            </a:r>
            <a:r>
              <a:rPr lang="en-GB" sz="1600" dirty="0">
                <a:latin typeface="Times New Roman" panose="02020603050405020304" pitchFamily="18" charset="0"/>
                <a:cs typeface="Times New Roman" panose="02020603050405020304" pitchFamily="18" charset="0"/>
              </a:rPr>
              <a:t>platforms allow the local businesses to link with the international consumers and manage cross-border supply chains (</a:t>
            </a:r>
            <a:r>
              <a:rPr lang="en-GB" sz="1600" dirty="0" err="1">
                <a:latin typeface="Times New Roman" panose="02020603050405020304" pitchFamily="18" charset="0"/>
                <a:cs typeface="Times New Roman" panose="02020603050405020304" pitchFamily="18" charset="0"/>
              </a:rPr>
              <a:t>Hanif</a:t>
            </a:r>
            <a:r>
              <a:rPr lang="en-GB" sz="1600" dirty="0">
                <a:latin typeface="Times New Roman" panose="02020603050405020304" pitchFamily="18" charset="0"/>
                <a:cs typeface="Times New Roman" panose="02020603050405020304" pitchFamily="18" charset="0"/>
              </a:rPr>
              <a:t> and Chowdhury, 2025). </a:t>
            </a:r>
          </a:p>
          <a:p>
            <a:pPr algn="just">
              <a:lnSpc>
                <a:spcPct val="160000"/>
              </a:lnSpc>
              <a:spcAft>
                <a:spcPts val="1000"/>
              </a:spcAft>
            </a:pPr>
            <a:r>
              <a:rPr lang="en-GB" sz="1600" b="1" i="1" dirty="0">
                <a:latin typeface="Times New Roman" panose="02020603050405020304" pitchFamily="18" charset="0"/>
                <a:cs typeface="Times New Roman" panose="02020603050405020304" pitchFamily="18" charset="0"/>
              </a:rPr>
              <a:t>Long-Term Enterprise Scaling: </a:t>
            </a:r>
            <a:r>
              <a:rPr lang="en-GB" sz="1600" dirty="0">
                <a:latin typeface="Times New Roman" panose="02020603050405020304" pitchFamily="18" charset="0"/>
                <a:cs typeface="Times New Roman" panose="02020603050405020304" pitchFamily="18" charset="0"/>
              </a:rPr>
              <a:t>Agile and modular information infrastructures scale naturally along with the growing sales volumes </a:t>
            </a:r>
            <a:r>
              <a:rPr lang="en-GB" sz="1600" dirty="0" smtClean="0">
                <a:latin typeface="Times New Roman" panose="02020603050405020304" pitchFamily="18" charset="0"/>
                <a:cs typeface="Times New Roman" panose="02020603050405020304" pitchFamily="18" charset="0"/>
              </a:rPr>
              <a:t>while reducing the risk of disruptive </a:t>
            </a:r>
            <a:r>
              <a:rPr lang="en-GB" sz="1600" dirty="0">
                <a:latin typeface="Times New Roman" panose="02020603050405020304" pitchFamily="18" charset="0"/>
                <a:cs typeface="Times New Roman" panose="02020603050405020304" pitchFamily="18" charset="0"/>
              </a:rPr>
              <a:t>technical </a:t>
            </a:r>
            <a:r>
              <a:rPr lang="en-GB" sz="1600" dirty="0" smtClean="0">
                <a:latin typeface="Times New Roman" panose="02020603050405020304" pitchFamily="18" charset="0"/>
                <a:cs typeface="Times New Roman" panose="02020603050405020304" pitchFamily="18" charset="0"/>
              </a:rPr>
              <a:t>failures.</a:t>
            </a: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40615" y="3221404"/>
            <a:ext cx="3130654" cy="2288442"/>
          </a:xfrm>
          <a:prstGeom prst="rect">
            <a:avLst/>
          </a:prstGeom>
        </p:spPr>
      </p:pic>
    </p:spTree>
    <p:extLst>
      <p:ext uri="{BB962C8B-B14F-4D97-AF65-F5344CB8AC3E}">
        <p14:creationId xmlns:p14="http://schemas.microsoft.com/office/powerpoint/2010/main" val="1297484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554" y="643120"/>
            <a:ext cx="8761413" cy="1185680"/>
          </a:xfrm>
        </p:spPr>
        <p:txBody>
          <a:bodyPr/>
          <a:lstStyle/>
          <a:p>
            <a:r>
              <a:rPr lang="en-GB" sz="4000" b="1" dirty="0">
                <a:latin typeface="Times New Roman" panose="02020603050405020304" pitchFamily="18" charset="0"/>
                <a:cs typeface="Times New Roman" panose="02020603050405020304" pitchFamily="18" charset="0"/>
              </a:rPr>
              <a:t>System 1 – Transaction Processing </a:t>
            </a:r>
            <a:r>
              <a:rPr lang="en-GB" sz="4000" b="1" dirty="0" smtClean="0">
                <a:latin typeface="Times New Roman" panose="02020603050405020304" pitchFamily="18" charset="0"/>
                <a:cs typeface="Times New Roman" panose="02020603050405020304" pitchFamily="18" charset="0"/>
              </a:rPr>
              <a:t>Systems</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9155" y="2590800"/>
            <a:ext cx="6113353" cy="3683000"/>
          </a:xfrm>
        </p:spPr>
        <p:txBody>
          <a:bodyPr>
            <a:no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Main Operational Foundations:</a:t>
            </a:r>
            <a:r>
              <a:rPr lang="en-GB" sz="1600" dirty="0">
                <a:latin typeface="Times New Roman" panose="02020603050405020304" pitchFamily="18" charset="0"/>
                <a:cs typeface="Times New Roman" panose="02020603050405020304" pitchFamily="18" charset="0"/>
              </a:rPr>
              <a:t> Transaction Processing System gather daily and routine business events such as processing retail sales, logging payroll and tracking inventory (</a:t>
            </a:r>
            <a:r>
              <a:rPr lang="en-GB" sz="1600" dirty="0" err="1">
                <a:latin typeface="Times New Roman" panose="02020603050405020304" pitchFamily="18" charset="0"/>
                <a:cs typeface="Times New Roman" panose="02020603050405020304" pitchFamily="18" charset="0"/>
              </a:rPr>
              <a:t>Mamar</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et al. </a:t>
            </a:r>
            <a:r>
              <a:rPr lang="en-GB" sz="1600" dirty="0">
                <a:latin typeface="Times New Roman" panose="02020603050405020304" pitchFamily="18" charset="0"/>
                <a:cs typeface="Times New Roman" panose="02020603050405020304" pitchFamily="18" charset="0"/>
              </a:rPr>
              <a:t>2026).</a:t>
            </a:r>
          </a:p>
          <a:p>
            <a:pPr algn="just">
              <a:lnSpc>
                <a:spcPct val="150000"/>
              </a:lnSpc>
            </a:pPr>
            <a:r>
              <a:rPr lang="en-GB" sz="1600" b="1" i="1" dirty="0">
                <a:latin typeface="Times New Roman" panose="02020603050405020304" pitchFamily="18" charset="0"/>
                <a:cs typeface="Times New Roman" panose="02020603050405020304" pitchFamily="18" charset="0"/>
              </a:rPr>
              <a:t>High-Volume Real-Time Processing: </a:t>
            </a:r>
            <a:r>
              <a:rPr lang="en-GB" sz="1600" dirty="0">
                <a:latin typeface="Times New Roman" panose="02020603050405020304" pitchFamily="18" charset="0"/>
                <a:cs typeface="Times New Roman" panose="02020603050405020304" pitchFamily="18" charset="0"/>
              </a:rPr>
              <a:t>These foundational tools help in managing thousands of quick and overlapping data entries per second without causing any database lag.</a:t>
            </a:r>
          </a:p>
          <a:p>
            <a:pPr algn="just">
              <a:lnSpc>
                <a:spcPct val="150000"/>
              </a:lnSpc>
            </a:pPr>
            <a:r>
              <a:rPr lang="en-GB" sz="1600" b="1" i="1" dirty="0">
                <a:latin typeface="Times New Roman" panose="02020603050405020304" pitchFamily="18" charset="0"/>
                <a:cs typeface="Times New Roman" panose="02020603050405020304" pitchFamily="18" charset="0"/>
              </a:rPr>
              <a:t>Data Integrity and Accuracy: </a:t>
            </a:r>
            <a:r>
              <a:rPr lang="en-GB" sz="1600" dirty="0">
                <a:latin typeface="Times New Roman" panose="02020603050405020304" pitchFamily="18" charset="0"/>
                <a:cs typeface="Times New Roman" panose="02020603050405020304" pitchFamily="18" charset="0"/>
              </a:rPr>
              <a:t>Strict automated verification restrictions block the corrupted entries, which keeps foundational corporate database perfectly clean and highly reliable</a:t>
            </a:r>
            <a:r>
              <a:rPr lang="en-GB" sz="1600" dirty="0" smtClean="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t="11905"/>
          <a:stretch/>
        </p:blipFill>
        <p:spPr>
          <a:xfrm>
            <a:off x="7887541" y="2954215"/>
            <a:ext cx="3588727" cy="2672862"/>
          </a:xfrm>
          <a:prstGeom prst="rect">
            <a:avLst/>
          </a:prstGeom>
        </p:spPr>
      </p:pic>
    </p:spTree>
    <p:extLst>
      <p:ext uri="{BB962C8B-B14F-4D97-AF65-F5344CB8AC3E}">
        <p14:creationId xmlns:p14="http://schemas.microsoft.com/office/powerpoint/2010/main" val="1417000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254" y="592320"/>
            <a:ext cx="8761413" cy="1160280"/>
          </a:xfrm>
        </p:spPr>
        <p:txBody>
          <a:bodyPr/>
          <a:lstStyle/>
          <a:p>
            <a:r>
              <a:rPr lang="en-IN" b="1" dirty="0">
                <a:latin typeface="Times New Roman" panose="02020603050405020304" pitchFamily="18" charset="0"/>
                <a:cs typeface="Times New Roman" panose="02020603050405020304" pitchFamily="18" charset="0"/>
              </a:rPr>
              <a:t>System 2- Management Information Systems </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6455" y="2692400"/>
            <a:ext cx="7531846" cy="31369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Middle management reporting: </a:t>
            </a:r>
            <a:r>
              <a:rPr lang="en-IN" sz="1600" dirty="0">
                <a:latin typeface="Times New Roman" panose="02020603050405020304" pitchFamily="18" charset="0"/>
                <a:cs typeface="Times New Roman" panose="02020603050405020304" pitchFamily="18" charset="0"/>
              </a:rPr>
              <a:t>This Information system condenses transactional databases into structured weekly summaries which helps managers with performance tracking (Chowdhury, 2023).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Structured Data summarisation: </a:t>
            </a:r>
            <a:r>
              <a:rPr lang="en-IN" sz="1600" dirty="0">
                <a:latin typeface="Times New Roman" panose="02020603050405020304" pitchFamily="18" charset="0"/>
                <a:cs typeface="Times New Roman" panose="02020603050405020304" pitchFamily="18" charset="0"/>
              </a:rPr>
              <a:t>To highlight departmental budget overruns, these tools arrange raw operational data into templated and predictable matrix.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Tactical control performance: </a:t>
            </a:r>
            <a:r>
              <a:rPr lang="en-IN" sz="1600" dirty="0">
                <a:latin typeface="Times New Roman" panose="02020603050405020304" pitchFamily="18" charset="0"/>
                <a:cs typeface="Times New Roman" panose="02020603050405020304" pitchFamily="18" charset="0"/>
              </a:rPr>
              <a:t>To reallocate resources and achieve short-term business goals smoothly, these routine </a:t>
            </a:r>
            <a:r>
              <a:rPr lang="en-IN" sz="1600" dirty="0" smtClean="0">
                <a:latin typeface="Times New Roman" panose="02020603050405020304" pitchFamily="18" charset="0"/>
                <a:cs typeface="Times New Roman" panose="02020603050405020304" pitchFamily="18" charset="0"/>
              </a:rPr>
              <a:t>evaluations </a:t>
            </a:r>
            <a:r>
              <a:rPr lang="en-IN" sz="1600" dirty="0">
                <a:latin typeface="Times New Roman" panose="02020603050405020304" pitchFamily="18" charset="0"/>
                <a:cs typeface="Times New Roman" panose="02020603050405020304" pitchFamily="18" charset="0"/>
              </a:rPr>
              <a:t>are used by mid-level leaders.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08217" y="2819400"/>
            <a:ext cx="3416300" cy="2540000"/>
          </a:xfrm>
          <a:prstGeom prst="rect">
            <a:avLst/>
          </a:prstGeom>
        </p:spPr>
      </p:pic>
    </p:spTree>
    <p:extLst>
      <p:ext uri="{BB962C8B-B14F-4D97-AF65-F5344CB8AC3E}">
        <p14:creationId xmlns:p14="http://schemas.microsoft.com/office/powerpoint/2010/main" val="2845510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254" y="762000"/>
            <a:ext cx="8761413" cy="927100"/>
          </a:xfrm>
        </p:spPr>
        <p:txBody>
          <a:bodyPr/>
          <a:lstStyle/>
          <a:p>
            <a:r>
              <a:rPr lang="en-IN" b="1" dirty="0">
                <a:latin typeface="Times New Roman" panose="02020603050405020304" pitchFamily="18" charset="0"/>
                <a:cs typeface="Times New Roman" panose="02020603050405020304" pitchFamily="18" charset="0"/>
              </a:rPr>
              <a:t>System 3- Decision Support Systems   </a:t>
            </a:r>
            <a:r>
              <a:rPr lang="en-GB" b="1" dirty="0">
                <a:latin typeface="Times New Roman" panose="02020603050405020304" pitchFamily="18" charset="0"/>
                <a:cs typeface="Times New Roman" panose="02020603050405020304" pitchFamily="18" charset="0"/>
              </a:rPr>
              <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7255" y="2654300"/>
            <a:ext cx="74429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Unstructured problem resolution: </a:t>
            </a:r>
            <a:r>
              <a:rPr lang="en-IN" sz="1600" dirty="0">
                <a:latin typeface="Times New Roman" panose="02020603050405020304" pitchFamily="18" charset="0"/>
                <a:cs typeface="Times New Roman" panose="02020603050405020304" pitchFamily="18" charset="0"/>
              </a:rPr>
              <a:t>This IS supports senior executives by providing fluid and unpredictable market dilemmas that cannot be solved by standard automated rules (Chen,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2023).</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Advanced analytical modelling: </a:t>
            </a:r>
            <a:r>
              <a:rPr lang="en-IN" sz="1600" dirty="0">
                <a:latin typeface="Times New Roman" panose="02020603050405020304" pitchFamily="18" charset="0"/>
                <a:cs typeface="Times New Roman" panose="02020603050405020304" pitchFamily="18" charset="0"/>
              </a:rPr>
              <a:t>To build interactive and predictive business projections, these digital tools combine internal statistics with external; economic indicators.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Executive scenario simulation:</a:t>
            </a:r>
            <a:r>
              <a:rPr lang="en-IN" sz="1600" dirty="0">
                <a:latin typeface="Times New Roman" panose="02020603050405020304" pitchFamily="18" charset="0"/>
                <a:cs typeface="Times New Roman" panose="02020603050405020304" pitchFamily="18" charset="0"/>
              </a:rPr>
              <a:t> responsive digital dashboards are leveraged by corporate leaders to evaluate “what-if” models.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710612" y="2654300"/>
            <a:ext cx="2998788" cy="3163105"/>
          </a:xfrm>
          <a:prstGeom prst="rect">
            <a:avLst/>
          </a:prstGeom>
        </p:spPr>
      </p:pic>
    </p:spTree>
    <p:extLst>
      <p:ext uri="{BB962C8B-B14F-4D97-AF65-F5344CB8AC3E}">
        <p14:creationId xmlns:p14="http://schemas.microsoft.com/office/powerpoint/2010/main" val="2669330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454" y="871720"/>
            <a:ext cx="8761413" cy="728480"/>
          </a:xfrm>
        </p:spPr>
        <p:txBody>
          <a:bodyPr/>
          <a:lstStyle/>
          <a:p>
            <a:r>
              <a:rPr lang="en-IN" b="1" dirty="0">
                <a:latin typeface="Times New Roman" panose="02020603050405020304" pitchFamily="18" charset="0"/>
                <a:cs typeface="Times New Roman" panose="02020603050405020304" pitchFamily="18" charset="0"/>
              </a:rPr>
              <a:t>Comparative analysis of systems </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5355" y="2578100"/>
            <a:ext cx="7442945"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Functional tier alignment: </a:t>
            </a:r>
            <a:r>
              <a:rPr lang="en-IN" sz="1600" dirty="0">
                <a:latin typeface="Times New Roman" panose="02020603050405020304" pitchFamily="18" charset="0"/>
                <a:cs typeface="Times New Roman" panose="02020603050405020304" pitchFamily="18" charset="0"/>
              </a:rPr>
              <a:t>enterprise software divides into separate layers, matching operational clerk duties, tactical manager reviews and executive decisions (Weiss, and </a:t>
            </a:r>
            <a:r>
              <a:rPr lang="en-IN" sz="1600" dirty="0" err="1">
                <a:latin typeface="Times New Roman" panose="02020603050405020304" pitchFamily="18" charset="0"/>
                <a:cs typeface="Times New Roman" panose="02020603050405020304" pitchFamily="18" charset="0"/>
              </a:rPr>
              <a:t>Patt</a:t>
            </a:r>
            <a:r>
              <a:rPr lang="en-IN" sz="1600" dirty="0">
                <a:latin typeface="Times New Roman" panose="02020603050405020304" pitchFamily="18" charset="0"/>
                <a:cs typeface="Times New Roman" panose="02020603050405020304" pitchFamily="18" charset="0"/>
              </a:rPr>
              <a:t>, 2022).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Analytical capabilities contrast:</a:t>
            </a:r>
            <a:r>
              <a:rPr lang="en-IN" sz="1600" dirty="0">
                <a:latin typeface="Times New Roman" panose="02020603050405020304" pitchFamily="18" charset="0"/>
                <a:cs typeface="Times New Roman" panose="02020603050405020304" pitchFamily="18" charset="0"/>
              </a:rPr>
              <a:t> future markets are shaped by corporate systems which range from basic, repetitive to </a:t>
            </a:r>
            <a:r>
              <a:rPr lang="en-IN" sz="1600" dirty="0" smtClean="0">
                <a:latin typeface="Times New Roman" panose="02020603050405020304" pitchFamily="18" charset="0"/>
                <a:cs typeface="Times New Roman" panose="02020603050405020304" pitchFamily="18" charset="0"/>
              </a:rPr>
              <a:t>advanced </a:t>
            </a:r>
            <a:r>
              <a:rPr lang="en-IN" sz="1600" dirty="0">
                <a:latin typeface="Times New Roman" panose="02020603050405020304" pitchFamily="18" charset="0"/>
                <a:cs typeface="Times New Roman" panose="02020603050405020304" pitchFamily="18" charset="0"/>
              </a:rPr>
              <a:t>mathematical engines.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Business benefit differentiation:</a:t>
            </a:r>
            <a:r>
              <a:rPr lang="en-IN" sz="1600" dirty="0">
                <a:latin typeface="Times New Roman" panose="02020603050405020304" pitchFamily="18" charset="0"/>
                <a:cs typeface="Times New Roman" panose="02020603050405020304" pitchFamily="18" charset="0"/>
              </a:rPr>
              <a:t> diverse operational benefits such as stable processing baselines are secured by organisations.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07400" y="3000235"/>
            <a:ext cx="3505239" cy="2295665"/>
          </a:xfrm>
          <a:prstGeom prst="rect">
            <a:avLst/>
          </a:prstGeom>
        </p:spPr>
      </p:pic>
    </p:spTree>
    <p:extLst>
      <p:ext uri="{BB962C8B-B14F-4D97-AF65-F5344CB8AC3E}">
        <p14:creationId xmlns:p14="http://schemas.microsoft.com/office/powerpoint/2010/main" val="2731497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754" y="685800"/>
            <a:ext cx="8761413" cy="1016000"/>
          </a:xfrm>
        </p:spPr>
        <p:txBody>
          <a:bodyPr/>
          <a:lstStyle/>
          <a:p>
            <a:r>
              <a:rPr lang="en-IN" b="1" dirty="0">
                <a:latin typeface="Times New Roman" panose="02020603050405020304" pitchFamily="18" charset="0"/>
                <a:cs typeface="Times New Roman" panose="02020603050405020304" pitchFamily="18" charset="0"/>
              </a:rPr>
              <a:t>Continue…</a:t>
            </a:r>
            <a:r>
              <a:rPr lang="en-GB" b="1" dirty="0">
                <a:latin typeface="Times New Roman" panose="02020603050405020304" pitchFamily="18" charset="0"/>
                <a:cs typeface="Times New Roman" panose="02020603050405020304" pitchFamily="18" charset="0"/>
              </a:rPr>
              <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1855" y="2667000"/>
            <a:ext cx="79890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System architectural dependencies</a:t>
            </a:r>
            <a:r>
              <a:rPr lang="en-IN" sz="1600" dirty="0">
                <a:latin typeface="Times New Roman" panose="02020603050405020304" pitchFamily="18" charset="0"/>
                <a:cs typeface="Times New Roman" panose="02020603050405020304" pitchFamily="18" charset="0"/>
              </a:rPr>
              <a:t>: to deliver accurate forecasts, strategic   decision tools remain completely reliant on clean data (Rainy,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2023).</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Data flow synergy</a:t>
            </a:r>
            <a:r>
              <a:rPr lang="en-IN" sz="1600" dirty="0">
                <a:latin typeface="Times New Roman" panose="02020603050405020304" pitchFamily="18" charset="0"/>
                <a:cs typeface="Times New Roman" panose="02020603050405020304" pitchFamily="18" charset="0"/>
              </a:rPr>
              <a:t>: information siloes are eliminated and corporate communications are accelerated by unifying all software tiers into shared database.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Resource allocations costs</a:t>
            </a:r>
            <a:r>
              <a:rPr lang="en-IN" sz="1600" dirty="0">
                <a:latin typeface="Times New Roman" panose="02020603050405020304" pitchFamily="18" charset="0"/>
                <a:cs typeface="Times New Roman" panose="02020603050405020304" pitchFamily="18" charset="0"/>
              </a:rPr>
              <a:t>: </a:t>
            </a:r>
            <a:r>
              <a:rPr lang="en-IN" sz="1600" dirty="0" smtClean="0">
                <a:latin typeface="Times New Roman" panose="02020603050405020304" pitchFamily="18" charset="0"/>
                <a:cs typeface="Times New Roman" panose="02020603050405020304" pitchFamily="18" charset="0"/>
              </a:rPr>
              <a:t>significant initial </a:t>
            </a:r>
            <a:r>
              <a:rPr lang="en-IN" sz="1600" dirty="0" smtClean="0">
                <a:latin typeface="Times New Roman" panose="02020603050405020304" pitchFamily="18" charset="0"/>
                <a:cs typeface="Times New Roman" panose="02020603050405020304" pitchFamily="18" charset="0"/>
              </a:rPr>
              <a:t>investment </a:t>
            </a:r>
            <a:r>
              <a:rPr lang="en-IN" sz="1600" dirty="0" smtClean="0">
                <a:latin typeface="Times New Roman" panose="02020603050405020304" pitchFamily="18" charset="0"/>
                <a:cs typeface="Times New Roman" panose="02020603050405020304" pitchFamily="18" charset="0"/>
              </a:rPr>
              <a:t>is required to </a:t>
            </a:r>
            <a:r>
              <a:rPr lang="en-IN" sz="1600" dirty="0">
                <a:latin typeface="Times New Roman" panose="02020603050405020304" pitchFamily="18" charset="0"/>
                <a:cs typeface="Times New Roman" panose="02020603050405020304" pitchFamily="18" charset="0"/>
              </a:rPr>
              <a:t>develop completed integrated networks but ignore underlying expense.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882179" y="3073400"/>
            <a:ext cx="2969524" cy="2095500"/>
          </a:xfrm>
          <a:prstGeom prst="rect">
            <a:avLst/>
          </a:prstGeom>
        </p:spPr>
      </p:pic>
    </p:spTree>
    <p:extLst>
      <p:ext uri="{BB962C8B-B14F-4D97-AF65-F5344CB8AC3E}">
        <p14:creationId xmlns:p14="http://schemas.microsoft.com/office/powerpoint/2010/main" val="403792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Continue</a:t>
            </a:r>
            <a:r>
              <a:rPr lang="en-IN" b="1" dirty="0" smtClean="0">
                <a:latin typeface="Times New Roman" panose="02020603050405020304" pitchFamily="18" charset="0"/>
                <a:cs typeface="Times New Roman" panose="02020603050405020304" pitchFamily="18" charset="0"/>
              </a:rPr>
              <a:t>…</a:t>
            </a:r>
            <a:endParaRPr lang="en-IN"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58608479"/>
              </p:ext>
            </p:extLst>
          </p:nvPr>
        </p:nvGraphicFramePr>
        <p:xfrm>
          <a:off x="1552353" y="3214370"/>
          <a:ext cx="8591107" cy="2495314"/>
        </p:xfrm>
        <a:graphic>
          <a:graphicData uri="http://schemas.openxmlformats.org/drawingml/2006/table">
            <a:tbl>
              <a:tblPr firstRow="1" firstCol="1" bandRow="1">
                <a:tableStyleId>{5C22544A-7EE6-4342-B048-85BDC9FD1C3A}</a:tableStyleId>
              </a:tblPr>
              <a:tblGrid>
                <a:gridCol w="2424224"/>
                <a:gridCol w="6166883"/>
              </a:tblGrid>
              <a:tr h="415886">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System</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Limitation</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r>
              <a:tr h="415886">
                <a:tc>
                  <a:txBody>
                    <a:bodyPr/>
                    <a:lstStyle/>
                    <a:p>
                      <a:pPr algn="just">
                        <a:lnSpc>
                          <a:spcPct val="150000"/>
                        </a:lnSpc>
                        <a:spcAft>
                          <a:spcPts val="0"/>
                        </a:spcAft>
                      </a:pPr>
                      <a:r>
                        <a:rPr lang="en-GB" sz="1600">
                          <a:effectLst/>
                          <a:latin typeface="Times New Roman" panose="02020603050405020304" pitchFamily="18" charset="0"/>
                          <a:cs typeface="Times New Roman" panose="02020603050405020304" pitchFamily="18" charset="0"/>
                        </a:rPr>
                        <a:t>TPS </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Known for high dependence on precise and </a:t>
                      </a:r>
                      <a:r>
                        <a:rPr lang="en-IN" sz="1600" dirty="0">
                          <a:effectLst/>
                          <a:latin typeface="Times New Roman" panose="02020603050405020304" pitchFamily="18" charset="0"/>
                          <a:cs typeface="Times New Roman" panose="02020603050405020304" pitchFamily="18" charset="0"/>
                        </a:rPr>
                        <a:t>reliable transaction data</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r>
              <a:tr h="831771">
                <a:tc>
                  <a:txBody>
                    <a:bodyPr/>
                    <a:lstStyle/>
                    <a:p>
                      <a:pPr algn="just">
                        <a:lnSpc>
                          <a:spcPct val="150000"/>
                        </a:lnSpc>
                        <a:spcAft>
                          <a:spcPts val="0"/>
                        </a:spcAft>
                      </a:pPr>
                      <a:r>
                        <a:rPr lang="en-IN" sz="1600" dirty="0" err="1">
                          <a:effectLst/>
                          <a:latin typeface="Times New Roman" panose="02020603050405020304" pitchFamily="18" charset="0"/>
                          <a:cs typeface="Times New Roman" panose="02020603050405020304" pitchFamily="18" charset="0"/>
                        </a:rPr>
                        <a:t>DSS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effectLst/>
                          <a:latin typeface="Times New Roman" panose="02020603050405020304" pitchFamily="18" charset="0"/>
                          <a:cs typeface="Times New Roman" panose="02020603050405020304" pitchFamily="18" charset="0"/>
                        </a:rPr>
                        <a:t>It could be costly and varies around </a:t>
                      </a:r>
                      <a:r>
                        <a:rPr lang="en-IN" sz="1600">
                          <a:effectLst/>
                          <a:latin typeface="Times New Roman" panose="02020603050405020304" pitchFamily="18" charset="0"/>
                          <a:cs typeface="Times New Roman" panose="02020603050405020304" pitchFamily="18" charset="0"/>
                        </a:rPr>
                        <a:t>high-quality data as well as analytical expertise</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r>
              <a:tr h="831771">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MIS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Mostly encourage </a:t>
                      </a:r>
                      <a:r>
                        <a:rPr lang="en-IN" sz="1600" dirty="0">
                          <a:effectLst/>
                          <a:latin typeface="Times New Roman" panose="02020603050405020304" pitchFamily="18" charset="0"/>
                          <a:cs typeface="Times New Roman" panose="02020603050405020304" pitchFamily="18" charset="0"/>
                        </a:rPr>
                        <a:t>structured decisions and might offer limited insight especially for complex problems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3063876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554" y="693920"/>
            <a:ext cx="8761413" cy="1058680"/>
          </a:xfrm>
        </p:spPr>
        <p:txBody>
          <a:bodyPr/>
          <a:lstStyle/>
          <a:p>
            <a:r>
              <a:rPr lang="en-IN" dirty="0">
                <a:latin typeface="Times New Roman" panose="02020603050405020304" pitchFamily="18" charset="0"/>
                <a:cs typeface="Times New Roman" panose="02020603050405020304" pitchFamily="18" charset="0"/>
              </a:rPr>
              <a:t>Ethical consideration and Risk mitigation in Information Systems </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2655" y="2679700"/>
            <a:ext cx="81414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Data privacy violations: </a:t>
            </a:r>
            <a:r>
              <a:rPr lang="en-IN" sz="1600" dirty="0">
                <a:latin typeface="Times New Roman" panose="02020603050405020304" pitchFamily="18" charset="0"/>
                <a:cs typeface="Times New Roman" panose="02020603050405020304" pitchFamily="18" charset="0"/>
              </a:rPr>
              <a:t>corporate vulnerabilities are increased to major data breaches and heavy regulatory non-compliance fines because of massive consumer profiles gathered (Noah,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2024).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Employee monitoring dilemmas:</a:t>
            </a:r>
            <a:r>
              <a:rPr lang="en-IN" sz="1600" dirty="0">
                <a:latin typeface="Times New Roman" panose="02020603050405020304" pitchFamily="18" charset="0"/>
                <a:cs typeface="Times New Roman" panose="02020603050405020304" pitchFamily="18" charset="0"/>
              </a:rPr>
              <a:t> Staff morale is damaged and stress levels are increased in workplace due to tracking of workers.</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Algorithmic bias identification: </a:t>
            </a:r>
            <a:r>
              <a:rPr lang="en-IN" sz="1600" dirty="0">
                <a:latin typeface="Times New Roman" panose="02020603050405020304" pitchFamily="18" charset="0"/>
                <a:cs typeface="Times New Roman" panose="02020603050405020304" pitchFamily="18" charset="0"/>
              </a:rPr>
              <a:t>human prejudice can be replicated with automated screening if historical training datasets contain deeply flawed societal patterns.</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80500" y="2679700"/>
            <a:ext cx="2703198" cy="2793999"/>
          </a:xfrm>
          <a:prstGeom prst="rect">
            <a:avLst/>
          </a:prstGeom>
        </p:spPr>
      </p:pic>
    </p:spTree>
    <p:extLst>
      <p:ext uri="{BB962C8B-B14F-4D97-AF65-F5344CB8AC3E}">
        <p14:creationId xmlns:p14="http://schemas.microsoft.com/office/powerpoint/2010/main" val="2181802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955" y="736600"/>
            <a:ext cx="8761413" cy="812800"/>
          </a:xfrm>
        </p:spPr>
        <p:txBody>
          <a:bodyPr/>
          <a:lstStyle/>
          <a:p>
            <a:r>
              <a:rPr lang="en-IN" b="1" dirty="0">
                <a:latin typeface="Times New Roman" panose="02020603050405020304" pitchFamily="18" charset="0"/>
                <a:cs typeface="Times New Roman" panose="02020603050405020304" pitchFamily="18" charset="0"/>
              </a:rPr>
              <a:t>Real world case </a:t>
            </a:r>
            <a:r>
              <a:rPr lang="en-IN" b="1" dirty="0" smtClean="0">
                <a:latin typeface="Times New Roman" panose="02020603050405020304" pitchFamily="18" charset="0"/>
                <a:cs typeface="Times New Roman" panose="02020603050405020304" pitchFamily="18" charset="0"/>
              </a:rPr>
              <a:t>studies</a:t>
            </a:r>
            <a:endParaRPr lang="en-GB" dirty="0">
              <a:latin typeface="Times New Roman" panose="02020603050405020304" pitchFamily="18" charset="0"/>
              <a:cs typeface="Times New Roman" panose="02020603050405020304" pitchFamily="18"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047705404"/>
              </p:ext>
            </p:extLst>
          </p:nvPr>
        </p:nvGraphicFramePr>
        <p:xfrm>
          <a:off x="2647216" y="2310510"/>
          <a:ext cx="7289800" cy="4213860"/>
        </p:xfrm>
        <a:graphic>
          <a:graphicData uri="http://schemas.openxmlformats.org/drawingml/2006/table">
            <a:tbl>
              <a:tblPr firstRow="1" firstCol="1" bandRow="1">
                <a:tableStyleId>{5C22544A-7EE6-4342-B048-85BDC9FD1C3A}</a:tableStyleId>
              </a:tblPr>
              <a:tblGrid>
                <a:gridCol w="1457960"/>
                <a:gridCol w="1457960"/>
                <a:gridCol w="1457960"/>
                <a:gridCol w="1457960"/>
                <a:gridCol w="1457960"/>
              </a:tblGrid>
              <a:tr h="228244">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Case</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Challenge</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Solution/System</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Impact</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Lessons learned</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r>
              <a:tr h="456487">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Netflix</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Forecasting viewer demand</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predictive analytics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Better content decisions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Analytics encourage strategy</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r>
              <a:tr h="456487">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Zara</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Fluctuating customer demand</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CRM or analytics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Rapid customer or inventory decisions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Data enhances responsiveness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r>
              <a:tr h="456487">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Nestlé</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Fragmented operations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Integration of ERP system</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Better coordination as well as efficiency</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ERP encourage process integration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r>
            </a:tbl>
          </a:graphicData>
        </a:graphic>
      </p:graphicFrame>
    </p:spTree>
    <p:extLst>
      <p:ext uri="{BB962C8B-B14F-4D97-AF65-F5344CB8AC3E}">
        <p14:creationId xmlns:p14="http://schemas.microsoft.com/office/powerpoint/2010/main" val="637415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155" y="660400"/>
            <a:ext cx="6515846" cy="1320800"/>
          </a:xfrm>
        </p:spPr>
        <p:txBody>
          <a:bodyPr/>
          <a:lstStyle/>
          <a:p>
            <a:r>
              <a:rPr lang="en-IN" b="1" dirty="0">
                <a:latin typeface="Times New Roman" panose="02020603050405020304" pitchFamily="18" charset="0"/>
                <a:cs typeface="Times New Roman" panose="02020603050405020304" pitchFamily="18" charset="0"/>
              </a:rPr>
              <a:t>Strategic recommendations for </a:t>
            </a:r>
            <a:r>
              <a:rPr lang="en-IN" b="1" dirty="0" smtClean="0">
                <a:latin typeface="Times New Roman" panose="02020603050405020304" pitchFamily="18" charset="0"/>
                <a:cs typeface="Times New Roman" panose="02020603050405020304" pitchFamily="18" charset="0"/>
              </a:rPr>
              <a:t>leadership</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9955" y="2654300"/>
            <a:ext cx="78874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Phase 1: Foundations (Months 1-6):  </a:t>
            </a:r>
            <a:r>
              <a:rPr lang="en-IN" sz="1600" dirty="0">
                <a:latin typeface="Times New Roman" panose="02020603050405020304" pitchFamily="18" charset="0"/>
                <a:cs typeface="Times New Roman" panose="02020603050405020304" pitchFamily="18" charset="0"/>
              </a:rPr>
              <a:t>To stabilise customer growth metrics and clean foundational customer data repositories by deploying cloud based CRM.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Phase 2: Core integration (Months 6-18):</a:t>
            </a:r>
            <a:r>
              <a:rPr lang="en-IN" sz="1600" dirty="0">
                <a:latin typeface="Times New Roman" panose="02020603050405020304" pitchFamily="18" charset="0"/>
                <a:cs typeface="Times New Roman" panose="02020603050405020304" pitchFamily="18" charset="0"/>
              </a:rPr>
              <a:t> roll out of modular ERP platform for connecting accounting, supply chain and operations.</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Phase 3: Intelligence (Months 18+): </a:t>
            </a:r>
            <a:r>
              <a:rPr lang="en-IN" sz="1600" dirty="0">
                <a:latin typeface="Times New Roman" panose="02020603050405020304" pitchFamily="18" charset="0"/>
                <a:cs typeface="Times New Roman" panose="02020603050405020304" pitchFamily="18" charset="0"/>
              </a:rPr>
              <a:t>to drive predictive </a:t>
            </a:r>
            <a:r>
              <a:rPr lang="en-IN" sz="1600" dirty="0" smtClean="0">
                <a:latin typeface="Times New Roman" panose="02020603050405020304" pitchFamily="18" charset="0"/>
                <a:cs typeface="Times New Roman" panose="02020603050405020304" pitchFamily="18" charset="0"/>
              </a:rPr>
              <a:t>executive </a:t>
            </a:r>
            <a:r>
              <a:rPr lang="en-IN" sz="1600" dirty="0">
                <a:latin typeface="Times New Roman" panose="02020603050405020304" pitchFamily="18" charset="0"/>
                <a:cs typeface="Times New Roman" panose="02020603050405020304" pitchFamily="18" charset="0"/>
              </a:rPr>
              <a:t>strategy, BI is layered over integrated environment.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656628" y="2743200"/>
            <a:ext cx="2931696" cy="2387600"/>
          </a:xfrm>
          <a:prstGeom prst="rect">
            <a:avLst/>
          </a:prstGeom>
        </p:spPr>
      </p:pic>
    </p:spTree>
    <p:extLst>
      <p:ext uri="{BB962C8B-B14F-4D97-AF65-F5344CB8AC3E}">
        <p14:creationId xmlns:p14="http://schemas.microsoft.com/office/powerpoint/2010/main" val="2142333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73100"/>
            <a:ext cx="8761413" cy="1003300"/>
          </a:xfrm>
        </p:spPr>
        <p:txBody>
          <a:bodyPr/>
          <a:lstStyle/>
          <a:p>
            <a:r>
              <a:rPr lang="en-IN" b="1" dirty="0">
                <a:latin typeface="Times New Roman" panose="02020603050405020304" pitchFamily="18" charset="0"/>
                <a:cs typeface="Times New Roman" panose="02020603050405020304" pitchFamily="18" charset="0"/>
              </a:rPr>
              <a:t>Conclusion</a:t>
            </a:r>
            <a:r>
              <a:rPr lang="en-GB" b="1" dirty="0">
                <a:latin typeface="Times New Roman" panose="02020603050405020304" pitchFamily="18" charset="0"/>
                <a:cs typeface="Times New Roman" panose="02020603050405020304" pitchFamily="18" charset="0"/>
              </a:rPr>
              <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6198346" cy="34163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In conclusion, structured transactional workflows must be integrated with advanced management reporting and decision-modelling platforms are required for modernising the enterprise architecture. Organisation will be able to secure scalable, highly responsible and enduring data driven market advantage by addressing cybersecurity threats, enforcing strict ethical algorithms and training its workforce proactively.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b="10651"/>
          <a:stretch/>
        </p:blipFill>
        <p:spPr>
          <a:xfrm>
            <a:off x="7800975" y="2921000"/>
            <a:ext cx="4001951" cy="1917700"/>
          </a:xfrm>
          <a:prstGeom prst="rect">
            <a:avLst/>
          </a:prstGeom>
        </p:spPr>
      </p:pic>
    </p:spTree>
    <p:extLst>
      <p:ext uri="{BB962C8B-B14F-4D97-AF65-F5344CB8AC3E}">
        <p14:creationId xmlns:p14="http://schemas.microsoft.com/office/powerpoint/2010/main" val="2484964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91116" y="2616200"/>
            <a:ext cx="10909005" cy="34163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Chen, Z., et al., (2023). Harnessing the power of clinical decision support </a:t>
            </a:r>
            <a:r>
              <a:rPr lang="en-IN" sz="1600" dirty="0">
                <a:latin typeface="Times New Roman" panose="02020603050405020304" pitchFamily="18" charset="0"/>
                <a:cs typeface="Times New Roman" panose="02020603050405020304" pitchFamily="18" charset="0"/>
              </a:rPr>
              <a:t>systems: challenges and opportunities. Open heart, 10(2), p.e002432.</a:t>
            </a:r>
            <a:endParaRPr lang="en-GB" sz="1600" dirty="0">
              <a:latin typeface="Times New Roman" panose="02020603050405020304" pitchFamily="18" charset="0"/>
              <a:cs typeface="Times New Roman" panose="02020603050405020304" pitchFamily="18" charset="0"/>
            </a:endParaRPr>
          </a:p>
          <a:p>
            <a:pPr algn="just" fontAlgn="base">
              <a:lnSpc>
                <a:spcPct val="150000"/>
              </a:lnSpc>
            </a:pPr>
            <a:r>
              <a:rPr lang="en-GB" sz="1600" dirty="0" err="1" smtClean="0">
                <a:latin typeface="Times New Roman" panose="02020603050405020304" pitchFamily="18" charset="0"/>
                <a:cs typeface="Times New Roman" panose="02020603050405020304" pitchFamily="18" charset="0"/>
              </a:rPr>
              <a:t>Hanif</a:t>
            </a:r>
            <a:r>
              <a:rPr lang="en-GB" sz="1600" dirty="0">
                <a:latin typeface="Times New Roman" panose="02020603050405020304" pitchFamily="18" charset="0"/>
                <a:cs typeface="Times New Roman" panose="02020603050405020304" pitchFamily="18" charset="0"/>
              </a:rPr>
              <a:t>, N. and Chowdhury, M.A.H., (2025). The Economics of Cross-Border E-Commerce: How Digital Marketing Fuels International Trade.</a:t>
            </a:r>
          </a:p>
          <a:p>
            <a:pPr algn="just" fontAlgn="base">
              <a:lnSpc>
                <a:spcPct val="150000"/>
              </a:lnSpc>
            </a:pPr>
            <a:r>
              <a:rPr lang="en-GB" sz="1600" dirty="0" err="1">
                <a:latin typeface="Times New Roman" panose="02020603050405020304" pitchFamily="18" charset="0"/>
                <a:cs typeface="Times New Roman" panose="02020603050405020304" pitchFamily="18" charset="0"/>
              </a:rPr>
              <a:t>Mamar</a:t>
            </a:r>
            <a:r>
              <a:rPr lang="en-GB" sz="1600" dirty="0">
                <a:latin typeface="Times New Roman" panose="02020603050405020304" pitchFamily="18" charset="0"/>
                <a:cs typeface="Times New Roman" panose="02020603050405020304" pitchFamily="18" charset="0"/>
              </a:rPr>
              <a:t>, R.R.M.C., </a:t>
            </a:r>
            <a:r>
              <a:rPr lang="en-GB" sz="1600" dirty="0" err="1">
                <a:latin typeface="Times New Roman" panose="02020603050405020304" pitchFamily="18" charset="0"/>
                <a:cs typeface="Times New Roman" panose="02020603050405020304" pitchFamily="18" charset="0"/>
              </a:rPr>
              <a:t>et.al</a:t>
            </a:r>
            <a:r>
              <a:rPr lang="en-GB" sz="1600" dirty="0">
                <a:latin typeface="Times New Roman" panose="02020603050405020304" pitchFamily="18" charset="0"/>
                <a:cs typeface="Times New Roman" panose="02020603050405020304" pitchFamily="18" charset="0"/>
              </a:rPr>
              <a:t>, (2026). A data-driven POS system for sales monitoring and inventory management. GAS Journal of Engineering and Technology (GASJET), 3(5), pp.161-171</a:t>
            </a:r>
            <a:r>
              <a:rPr lang="en-GB" sz="1600" dirty="0" smtClean="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1663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latin typeface="Times New Roman" panose="02020603050405020304" pitchFamily="18" charset="0"/>
                <a:cs typeface="Times New Roman" panose="02020603050405020304" pitchFamily="18" charset="0"/>
              </a:rPr>
              <a:t>Contribution Log</a:t>
            </a:r>
            <a:endParaRPr lang="en-IN" b="1" dirty="0">
              <a:latin typeface="Times New Roman" panose="02020603050405020304" pitchFamily="18" charset="0"/>
              <a:cs typeface="Times New Roman" panose="02020603050405020304" pitchFamily="18"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99172909"/>
              </p:ext>
            </p:extLst>
          </p:nvPr>
        </p:nvGraphicFramePr>
        <p:xfrm>
          <a:off x="2057253" y="2603500"/>
          <a:ext cx="6958306" cy="3447469"/>
        </p:xfrm>
        <a:graphic>
          <a:graphicData uri="http://schemas.openxmlformats.org/drawingml/2006/table">
            <a:tbl>
              <a:tblPr>
                <a:tableStyleId>{5C22544A-7EE6-4342-B048-85BDC9FD1C3A}</a:tableStyleId>
              </a:tblPr>
              <a:tblGrid>
                <a:gridCol w="1313268"/>
                <a:gridCol w="5645038"/>
              </a:tblGrid>
              <a:tr h="290776">
                <a:tc>
                  <a:txBody>
                    <a:bodyPr/>
                    <a:lstStyle/>
                    <a:p>
                      <a:pPr algn="just">
                        <a:lnSpc>
                          <a:spcPct val="150000"/>
                        </a:lnSpc>
                        <a:spcAft>
                          <a:spcPts val="1000"/>
                        </a:spcAft>
                      </a:pPr>
                      <a:r>
                        <a:rPr lang="en-IN" sz="1600" dirty="0" smtClean="0">
                          <a:effectLst/>
                          <a:latin typeface="Times New Roman" panose="02020603050405020304" pitchFamily="18" charset="0"/>
                          <a:cs typeface="Times New Roman" panose="02020603050405020304" pitchFamily="18" charset="0"/>
                        </a:rPr>
                        <a:t>Members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smtClean="0">
                          <a:effectLst/>
                          <a:latin typeface="Times New Roman" panose="02020603050405020304" pitchFamily="18" charset="0"/>
                          <a:cs typeface="Times New Roman" panose="02020603050405020304" pitchFamily="18" charset="0"/>
                        </a:rPr>
                        <a:t>Contribution of Members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r>
              <a:tr h="726940">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Student 1</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Investigated Information Systems as well as prepared </a:t>
                      </a:r>
                      <a:r>
                        <a:rPr lang="en-IN" sz="1600" dirty="0" err="1">
                          <a:effectLst/>
                          <a:latin typeface="Times New Roman" panose="02020603050405020304" pitchFamily="18" charset="0"/>
                          <a:cs typeface="Times New Roman" panose="02020603050405020304" pitchFamily="18" charset="0"/>
                        </a:rPr>
                        <a:t>TPS</a:t>
                      </a:r>
                      <a:r>
                        <a:rPr lang="en-IN" sz="1600" dirty="0">
                          <a:effectLst/>
                          <a:latin typeface="Times New Roman" panose="02020603050405020304" pitchFamily="18" charset="0"/>
                          <a:cs typeface="Times New Roman" panose="02020603050405020304" pitchFamily="18" charset="0"/>
                        </a:rPr>
                        <a:t> section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r>
              <a:tr h="726940">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Student 2</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Studied MIS and </a:t>
                      </a:r>
                      <a:r>
                        <a:rPr lang="en-IN" sz="1600" dirty="0" err="1">
                          <a:effectLst/>
                          <a:latin typeface="Times New Roman" panose="02020603050405020304" pitchFamily="18" charset="0"/>
                          <a:cs typeface="Times New Roman" panose="02020603050405020304" pitchFamily="18" charset="0"/>
                        </a:rPr>
                        <a:t>DSS</a:t>
                      </a:r>
                      <a:r>
                        <a:rPr lang="en-IN" sz="1600" dirty="0">
                          <a:effectLst/>
                          <a:latin typeface="Times New Roman" panose="02020603050405020304" pitchFamily="18" charset="0"/>
                          <a:cs typeface="Times New Roman" panose="02020603050405020304" pitchFamily="18" charset="0"/>
                        </a:rPr>
                        <a:t> along with that contributed to the comparative analysis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r>
              <a:tr h="944704">
                <a:tc>
                  <a:txBody>
                    <a:bodyPr/>
                    <a:lstStyle/>
                    <a:p>
                      <a:pPr algn="just">
                        <a:lnSpc>
                          <a:spcPct val="150000"/>
                        </a:lnSpc>
                        <a:spcAft>
                          <a:spcPts val="1000"/>
                        </a:spcAft>
                      </a:pPr>
                      <a:r>
                        <a:rPr lang="en-IN" sz="1600">
                          <a:effectLst/>
                          <a:latin typeface="Times New Roman" panose="02020603050405020304" pitchFamily="18" charset="0"/>
                          <a:cs typeface="Times New Roman" panose="02020603050405020304" pitchFamily="18" charset="0"/>
                        </a:rPr>
                        <a:t>Student 3</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Investigated the ethical considerations such as data privacy, security, algorithmic bias and more</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r>
              <a:tr h="726940">
                <a:tc>
                  <a:txBody>
                    <a:bodyPr/>
                    <a:lstStyle/>
                    <a:p>
                      <a:pPr algn="just">
                        <a:lnSpc>
                          <a:spcPct val="150000"/>
                        </a:lnSpc>
                        <a:spcAft>
                          <a:spcPts val="1000"/>
                        </a:spcAft>
                      </a:pPr>
                      <a:r>
                        <a:rPr lang="en-IN" sz="1600">
                          <a:effectLst/>
                          <a:latin typeface="Times New Roman" panose="02020603050405020304" pitchFamily="18" charset="0"/>
                          <a:cs typeface="Times New Roman" panose="02020603050405020304" pitchFamily="18" charset="0"/>
                        </a:rPr>
                        <a:t>Student 4</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Studied real-world case studies and contributed in strategic recommendations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r>
            </a:tbl>
          </a:graphicData>
        </a:graphic>
      </p:graphicFrame>
    </p:spTree>
    <p:extLst>
      <p:ext uri="{BB962C8B-B14F-4D97-AF65-F5344CB8AC3E}">
        <p14:creationId xmlns:p14="http://schemas.microsoft.com/office/powerpoint/2010/main" val="4175849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Vectors - Download Free High-Quality Vectors | Magnific (formerly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1482" y="2458915"/>
            <a:ext cx="596265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0052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219</TotalTime>
  <Words>2410</Words>
  <Application>Microsoft Office PowerPoint</Application>
  <PresentationFormat>Widescreen</PresentationFormat>
  <Paragraphs>136</Paragraphs>
  <Slides>18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Wingdings 3</vt:lpstr>
      <vt:lpstr>Ion Boardroom</vt:lpstr>
      <vt:lpstr>MANAGING BUSINESS INFORMATION </vt:lpstr>
      <vt:lpstr>Table of Content</vt:lpstr>
      <vt:lpstr>Introduction</vt:lpstr>
      <vt:lpstr>Introduction to Information Systems</vt:lpstr>
      <vt:lpstr>Continue…</vt:lpstr>
      <vt:lpstr>System 1 – Transaction Processing Systems</vt:lpstr>
      <vt:lpstr>System 2- Management Information Systems </vt:lpstr>
      <vt:lpstr>System 3- Decision Support Systems    </vt:lpstr>
      <vt:lpstr>Comparative analysis of systems </vt:lpstr>
      <vt:lpstr>Continue… </vt:lpstr>
      <vt:lpstr>Continue…</vt:lpstr>
      <vt:lpstr>Ethical consideration and Risk mitigation in Information Systems </vt:lpstr>
      <vt:lpstr>Real world case studies</vt:lpstr>
      <vt:lpstr>Strategic recommendations for leadership</vt:lpstr>
      <vt:lpstr>Conclusion </vt:lpstr>
      <vt:lpstr>References</vt:lpstr>
      <vt:lpstr>Contribution Log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BST-035</dc:creator>
  <cp:lastModifiedBy>BST-019</cp:lastModifiedBy>
  <cp:revision>22</cp:revision>
  <dcterms:created xsi:type="dcterms:W3CDTF">2026-10-07T12:04:42Z</dcterms:created>
  <dcterms:modified xsi:type="dcterms:W3CDTF">2026-10-08T11:09:49Z</dcterms:modified>
</cp:coreProperties>
</file>