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handoutMasterIdLst>
    <p:handoutMasterId r:id="rId31"/>
  </p:handoutMasterIdLst>
  <p:sldIdLst>
    <p:sldId id="256" r:id="rId2"/>
    <p:sldId id="288" r:id="rId3"/>
    <p:sldId id="259" r:id="rId4"/>
    <p:sldId id="285" r:id="rId5"/>
    <p:sldId id="286" r:id="rId6"/>
    <p:sldId id="260" r:id="rId7"/>
    <p:sldId id="263" r:id="rId8"/>
    <p:sldId id="261" r:id="rId9"/>
    <p:sldId id="264" r:id="rId10"/>
    <p:sldId id="265" r:id="rId11"/>
    <p:sldId id="262" r:id="rId12"/>
    <p:sldId id="269" r:id="rId13"/>
    <p:sldId id="270" r:id="rId14"/>
    <p:sldId id="271" r:id="rId15"/>
    <p:sldId id="267" r:id="rId16"/>
    <p:sldId id="284" r:id="rId17"/>
    <p:sldId id="268" r:id="rId18"/>
    <p:sldId id="272" r:id="rId19"/>
    <p:sldId id="273" r:id="rId20"/>
    <p:sldId id="275" r:id="rId21"/>
    <p:sldId id="277" r:id="rId22"/>
    <p:sldId id="279" r:id="rId23"/>
    <p:sldId id="289" r:id="rId24"/>
    <p:sldId id="280" r:id="rId25"/>
    <p:sldId id="281" r:id="rId26"/>
    <p:sldId id="282" r:id="rId27"/>
    <p:sldId id="283" r:id="rId28"/>
    <p:sldId id="25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AC78928-63D6-43BA-8F26-3B188A680BCE}" type="datetimeFigureOut">
              <a:rPr lang="en-GB" smtClean="0"/>
              <a:t>21/05/2018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E8535D8-F869-4555-9A9D-73B6AFA79832}" type="slidenum">
              <a:rPr lang="en-GB" smtClean="0"/>
              <a:t>‹#›</a:t>
            </a:fld>
            <a:endParaRPr lang="en-GB"/>
          </a:p>
        </p:txBody>
      </p:sp>
    </p:spTree>
    <p:extLst>
      <p:ext uri="{BB962C8B-B14F-4D97-AF65-F5344CB8AC3E}">
        <p14:creationId xmlns:p14="http://schemas.microsoft.com/office/powerpoint/2010/main" val="2818968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CB5BEB-CC8E-40F7-B1A4-EF2C5ADC2955}" type="datetimeFigureOut">
              <a:rPr lang="en-GB" smtClean="0"/>
              <a:t>21/05/2018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532336-2B6E-4267-A648-9A7F8D9F871A}" type="slidenum">
              <a:rPr lang="en-GB" smtClean="0"/>
              <a:t>‹#›</a:t>
            </a:fld>
            <a:endParaRPr lang="en-GB"/>
          </a:p>
        </p:txBody>
      </p:sp>
    </p:spTree>
    <p:extLst>
      <p:ext uri="{BB962C8B-B14F-4D97-AF65-F5344CB8AC3E}">
        <p14:creationId xmlns:p14="http://schemas.microsoft.com/office/powerpoint/2010/main" val="1230959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2C86E5-B36A-4DEA-B9A9-2E443BA6AD78}"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58433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2C86E5-B36A-4DEA-B9A9-2E443BA6AD78}"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2780129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In their study of teachers</a:t>
            </a:r>
            <a:r>
              <a:rPr lang="en-GB" baseline="0" dirty="0" smtClean="0"/>
              <a:t> in England in the early 1980s, the Berlaks realised that the stress of teaching comes both from the number of decisions teachers have to make every minute and from the nature of the decisions they have to take.  Teaching decisions are often matters of choosing between mutually exclusive options – what they choose is a matter of professional judgement. A teacher cannot both intervene in and ignore a situation. Dilemmas e.g. teachers are expected to make students independent learners and thinkers by teaching them a prescribed curriculum of prescribed ‘correct’ answers. </a:t>
            </a:r>
            <a:endParaRPr lang="en-GB" dirty="0"/>
          </a:p>
        </p:txBody>
      </p:sp>
      <p:sp>
        <p:nvSpPr>
          <p:cNvPr id="4" name="Slide Number Placeholder 3"/>
          <p:cNvSpPr>
            <a:spLocks noGrp="1"/>
          </p:cNvSpPr>
          <p:nvPr>
            <p:ph type="sldNum" sz="quarter" idx="10"/>
          </p:nvPr>
        </p:nvSpPr>
        <p:spPr/>
        <p:txBody>
          <a:bodyPr/>
          <a:lstStyle/>
          <a:p>
            <a:fld id="{5A2C86E5-B36A-4DEA-B9A9-2E443BA6AD78}"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983547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2C86E5-B36A-4DEA-B9A9-2E443BA6AD78}"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588463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A694CD-2F89-4662-AB8F-21A93A921CF6}"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141833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A694CD-2F89-4662-AB8F-21A93A921CF6}"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2820325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A694CD-2F89-4662-AB8F-21A93A921CF6}"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1875265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BD43A1E-FF35-40CF-91BA-A8B9271CA674}"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D43A1E-FF35-40CF-91BA-A8B9271CA674}"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BD42E-76C7-49FE-8F11-E2A8FC1679E1}"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D43A1E-FF35-40CF-91BA-A8B9271CA674}"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BD43A1E-FF35-40CF-91BA-A8B9271CA674}"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BD42E-76C7-49FE-8F11-E2A8FC1679E1}"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D43A1E-FF35-40CF-91BA-A8B9271CA674}" type="datetimeFigureOut">
              <a:rPr lang="en-GB" smtClean="0"/>
              <a:t>21/05/2018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BD43A1E-FF35-40CF-91BA-A8B9271CA674}" type="datetimeFigureOut">
              <a:rPr lang="en-GB" smtClean="0"/>
              <a:t>21/05/2018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BD43A1E-FF35-40CF-91BA-A8B9271CA674}" type="datetimeFigureOut">
              <a:rPr lang="en-GB" smtClean="0"/>
              <a:t>21/05/2018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BD43A1E-FF35-40CF-91BA-A8B9271CA674}"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BD42E-76C7-49FE-8F11-E2A8FC1679E1}"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D43A1E-FF35-40CF-91BA-A8B9271CA674}"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BD42E-76C7-49FE-8F11-E2A8FC1679E1}"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D43A1E-FF35-40CF-91BA-A8B9271CA674}"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BD42E-76C7-49FE-8F11-E2A8FC1679E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BD43A1E-FF35-40CF-91BA-A8B9271CA674}"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BD42E-76C7-49FE-8F11-E2A8FC1679E1}"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BD43A1E-FF35-40CF-91BA-A8B9271CA674}" type="datetimeFigureOut">
              <a:rPr lang="en-GB" smtClean="0"/>
              <a:t>21/05/2018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2EBD42E-76C7-49FE-8F11-E2A8FC1679E1}"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flinders.edu.au/slc_files/Documents/Blue%20Guides/Critiquing%20Research%20Articles.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tx1"/>
                </a:solidFill>
                <a:latin typeface="Calibri" panose="020F0502020204030204" pitchFamily="34" charset="0"/>
                <a:cs typeface="Calibri" panose="020F0502020204030204" pitchFamily="34" charset="0"/>
              </a:rPr>
              <a:t>Mentoring and Coaching</a:t>
            </a:r>
            <a:endParaRPr lang="en-GB" dirty="0">
              <a:solidFill>
                <a:schemeClr val="tx1"/>
              </a:solidFill>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p:txBody>
          <a:bodyPr>
            <a:normAutofit fontScale="85000" lnSpcReduction="20000"/>
          </a:bodyPr>
          <a:lstStyle/>
          <a:p>
            <a:r>
              <a:rPr lang="en-GB" sz="3600" dirty="0" smtClean="0">
                <a:solidFill>
                  <a:schemeClr val="tx1"/>
                </a:solidFill>
                <a:latin typeface="Calibri" panose="020F0502020204030204" pitchFamily="34" charset="0"/>
                <a:cs typeface="Calibri" panose="020F0502020204030204" pitchFamily="34" charset="0"/>
              </a:rPr>
              <a:t>Reviewing/ </a:t>
            </a:r>
            <a:r>
              <a:rPr lang="en-GB" sz="3600" dirty="0" smtClean="0">
                <a:solidFill>
                  <a:schemeClr val="tx1"/>
                </a:solidFill>
                <a:latin typeface="Calibri" panose="020F0502020204030204" pitchFamily="34" charset="0"/>
                <a:cs typeface="Calibri" panose="020F0502020204030204" pitchFamily="34" charset="0"/>
              </a:rPr>
              <a:t>Critiquing </a:t>
            </a:r>
            <a:r>
              <a:rPr lang="en-GB" sz="3600" dirty="0" smtClean="0">
                <a:solidFill>
                  <a:schemeClr val="tx1"/>
                </a:solidFill>
                <a:latin typeface="Calibri" panose="020F0502020204030204" pitchFamily="34" charset="0"/>
                <a:cs typeface="Calibri" panose="020F0502020204030204" pitchFamily="34" charset="0"/>
              </a:rPr>
              <a:t>an article </a:t>
            </a:r>
          </a:p>
          <a:p>
            <a:r>
              <a:rPr lang="en-GB" sz="3600" dirty="0" smtClean="0">
                <a:solidFill>
                  <a:schemeClr val="tx1"/>
                </a:solidFill>
                <a:latin typeface="Calibri" panose="020F0502020204030204" pitchFamily="34" charset="0"/>
                <a:cs typeface="Calibri" panose="020F0502020204030204" pitchFamily="34" charset="0"/>
              </a:rPr>
              <a:t>Critical Reflection/ Critical Incidents</a:t>
            </a:r>
          </a:p>
          <a:p>
            <a:endParaRPr lang="en-GB" dirty="0">
              <a:solidFill>
                <a:schemeClr val="tx1"/>
              </a:solidFill>
              <a:latin typeface="Calibri" panose="020F0502020204030204" pitchFamily="34" charset="0"/>
              <a:cs typeface="Calibri" panose="020F0502020204030204" pitchFamily="34" charset="0"/>
            </a:endParaRPr>
          </a:p>
          <a:p>
            <a:r>
              <a:rPr lang="en-GB" dirty="0" smtClean="0">
                <a:solidFill>
                  <a:schemeClr val="tx1"/>
                </a:solidFill>
                <a:latin typeface="Calibri" panose="020F0502020204030204" pitchFamily="34" charset="0"/>
                <a:cs typeface="Calibri" panose="020F0502020204030204" pitchFamily="34" charset="0"/>
              </a:rPr>
              <a:t>May 22 2018    LS        SESSION 5</a:t>
            </a:r>
          </a:p>
          <a:p>
            <a:endParaRPr lang="en-GB" dirty="0" smtClean="0">
              <a:solidFill>
                <a:schemeClr val="tx1"/>
              </a:solidFill>
            </a:endParaRPr>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88640"/>
            <a:ext cx="5492750" cy="2157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222961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atin typeface="Calibri" panose="020F0502020204030204" pitchFamily="34" charset="0"/>
                <a:cs typeface="Calibri" panose="020F0502020204030204" pitchFamily="34" charset="0"/>
              </a:rPr>
              <a:t>Activity</a:t>
            </a:r>
            <a:r>
              <a:rPr lang="en-GB" smtClean="0">
                <a:latin typeface="Calibri" panose="020F0502020204030204" pitchFamily="34" charset="0"/>
                <a:cs typeface="Calibri" panose="020F0502020204030204" pitchFamily="34" charset="0"/>
              </a:rPr>
              <a:t>:</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Questionnaire</a:t>
            </a:r>
          </a:p>
          <a:p>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The Mentor scale is inspired by the FIRO-B, an instrument developed by Will Schutz for leadership training.</a:t>
            </a:r>
          </a:p>
          <a:p>
            <a:endParaRPr lang="en-GB" dirty="0"/>
          </a:p>
        </p:txBody>
      </p:sp>
      <p:sp>
        <p:nvSpPr>
          <p:cNvPr id="3" name="Title 2"/>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What type of leader are you?</a:t>
            </a: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853037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latin typeface="Calibri" panose="020F0502020204030204" pitchFamily="34" charset="0"/>
                <a:cs typeface="Calibri" panose="020F0502020204030204" pitchFamily="34" charset="0"/>
              </a:rPr>
              <a:t>2500 words- is part one of assignment</a:t>
            </a:r>
            <a:endParaRPr lang="en-GB" dirty="0">
              <a:latin typeface="Calibri" panose="020F0502020204030204" pitchFamily="34" charset="0"/>
              <a:cs typeface="Calibri" panose="020F0502020204030204" pitchFamily="34" charset="0"/>
            </a:endParaRPr>
          </a:p>
        </p:txBody>
      </p:sp>
      <p:sp>
        <p:nvSpPr>
          <p:cNvPr id="2" name="Title 1"/>
          <p:cNvSpPr>
            <a:spLocks noGrp="1"/>
          </p:cNvSpPr>
          <p:nvPr>
            <p:ph type="title"/>
          </p:nvPr>
        </p:nvSpPr>
        <p:spPr/>
        <p:txBody>
          <a:bodyPr/>
          <a:lstStyle/>
          <a:p>
            <a:r>
              <a:rPr lang="en-GB" dirty="0" smtClean="0">
                <a:solidFill>
                  <a:schemeClr val="tx1"/>
                </a:solidFill>
                <a:latin typeface="Calibri" panose="020F0502020204030204" pitchFamily="34" charset="0"/>
                <a:cs typeface="Calibri" panose="020F0502020204030204" pitchFamily="34" charset="0"/>
              </a:rPr>
              <a:t>Critiquing an article</a:t>
            </a:r>
            <a:endParaRPr lang="en-GB"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85493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Calibri" panose="020F0502020204030204" pitchFamily="34" charset="0"/>
                <a:cs typeface="Calibri" panose="020F0502020204030204" pitchFamily="34" charset="0"/>
              </a:rPr>
              <a:t>Come up with at least 3 questions that you would ask yourself when critically analysing a text for your review</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558800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rgbClr val="002060"/>
                </a:solidFill>
                <a:latin typeface="Calibri" panose="020F0502020204030204" pitchFamily="34" charset="0"/>
                <a:cs typeface="Calibri" panose="020F0502020204030204" pitchFamily="34" charset="0"/>
              </a:rPr>
              <a:t>Critical questioning when reading</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71538" y="1844824"/>
            <a:ext cx="7960184" cy="4032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46811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5816" y="392885"/>
            <a:ext cx="4137253" cy="6433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73466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260647"/>
            <a:ext cx="5748499" cy="6348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15378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lnSpcReduction="10000"/>
          </a:bodyPr>
          <a:lstStyle/>
          <a:p>
            <a:r>
              <a:rPr lang="en-GB" dirty="0">
                <a:latin typeface="Calibri" panose="020F0502020204030204" pitchFamily="34" charset="0"/>
                <a:cs typeface="Calibri" panose="020F0502020204030204" pitchFamily="34" charset="0"/>
              </a:rPr>
              <a:t>Working in pairs or groups, use the template to begin to critique the article.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Feedback to group.</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Which article are you going to use for the assignment?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Do you want a bigger </a:t>
            </a:r>
            <a:r>
              <a:rPr lang="en-GB" dirty="0" smtClean="0">
                <a:latin typeface="Calibri" panose="020F0502020204030204" pitchFamily="34" charset="0"/>
                <a:cs typeface="Calibri" panose="020F0502020204030204" pitchFamily="34" charset="0"/>
              </a:rPr>
              <a:t>choice of articles?</a:t>
            </a: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9102689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298" y="2708920"/>
            <a:ext cx="9054702" cy="2862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29841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342900" lvl="0" indent="-342900">
              <a:spcBef>
                <a:spcPts val="800"/>
              </a:spcBef>
              <a:buClrTx/>
              <a:buSzTx/>
              <a:buNone/>
            </a:pPr>
            <a:r>
              <a:rPr lang="en-US" sz="1600" b="1" dirty="0" smtClean="0">
                <a:solidFill>
                  <a:srgbClr val="000000"/>
                </a:solidFill>
                <a:latin typeface="Franklin Gothic Book"/>
                <a:hlinkClick r:id="rId2"/>
              </a:rPr>
              <a:t>http</a:t>
            </a:r>
            <a:r>
              <a:rPr lang="en-US" sz="1600" b="1" dirty="0">
                <a:solidFill>
                  <a:srgbClr val="000000"/>
                </a:solidFill>
                <a:latin typeface="Franklin Gothic Book"/>
                <a:hlinkClick r:id="rId2"/>
              </a:rPr>
              <a:t>://www.flinders.edu.au/slc_files/Documents/Blue%20Guides/Critiquing%20Research%20Articles.pdf</a:t>
            </a:r>
            <a:endParaRPr lang="en-US" sz="1600" b="1" dirty="0">
              <a:solidFill>
                <a:srgbClr val="000000"/>
              </a:solidFill>
              <a:latin typeface="Franklin Gothic Book"/>
            </a:endParaRP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5937117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Reflection</a:t>
            </a:r>
            <a:endParaRPr lang="en-GB" dirty="0"/>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5556" t="23887" r="42679" b="32804"/>
          <a:stretch/>
        </p:blipFill>
        <p:spPr bwMode="auto">
          <a:xfrm>
            <a:off x="1259632" y="1913941"/>
            <a:ext cx="5904656" cy="44025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76734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8195"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70208" y="364236"/>
            <a:ext cx="4301992" cy="529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08460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268760"/>
            <a:ext cx="7448011" cy="471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0234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7124" y="1196752"/>
            <a:ext cx="7346437"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75461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Calibri" panose="020F0502020204030204" pitchFamily="34" charset="0"/>
                <a:cs typeface="Calibri" panose="020F0502020204030204" pitchFamily="34" charset="0"/>
              </a:rPr>
              <a:t>A critical incident need not be a dramatic event: usually it is an incident which has significance for you. It is often an event which made you stop and think, or one that raised questions for you. It may have made you question an aspect of your beliefs, values, attitude or behaviour. It is an incident which in some way has had a significant impact on your personal and professional learning and/or on your teaching.</a:t>
            </a:r>
          </a:p>
          <a:p>
            <a:endParaRPr lang="en-GB" dirty="0"/>
          </a:p>
        </p:txBody>
      </p:sp>
      <p:sp>
        <p:nvSpPr>
          <p:cNvPr id="3" name="Title 2"/>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Critical Incidents</a:t>
            </a: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700036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2573" t="41336" r="30558" b="5545"/>
          <a:stretch/>
        </p:blipFill>
        <p:spPr bwMode="auto">
          <a:xfrm>
            <a:off x="1117482" y="548680"/>
            <a:ext cx="6974612" cy="5386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83908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0000" lnSpcReduction="20000"/>
          </a:bodyPr>
          <a:lstStyle/>
          <a:p>
            <a:r>
              <a:rPr lang="en-GB" sz="3800" dirty="0">
                <a:latin typeface="Calibri" panose="020F0502020204030204" pitchFamily="34" charset="0"/>
                <a:cs typeface="Calibri" panose="020F0502020204030204" pitchFamily="34" charset="0"/>
              </a:rPr>
              <a:t>Helps mentors to understand themselves, uncovering formative experiences in professional and personal development;</a:t>
            </a:r>
          </a:p>
          <a:p>
            <a:endParaRPr lang="en-GB" sz="3800" dirty="0">
              <a:latin typeface="Calibri" panose="020F0502020204030204" pitchFamily="34" charset="0"/>
              <a:cs typeface="Calibri" panose="020F0502020204030204" pitchFamily="34" charset="0"/>
            </a:endParaRPr>
          </a:p>
          <a:p>
            <a:r>
              <a:rPr lang="en-GB" sz="3800" dirty="0">
                <a:latin typeface="Calibri" panose="020F0502020204030204" pitchFamily="34" charset="0"/>
                <a:cs typeface="Calibri" panose="020F0502020204030204" pitchFamily="34" charset="0"/>
              </a:rPr>
              <a:t>Positive experiences develop sense of self worth and help people recognise and build on their good practice;</a:t>
            </a:r>
          </a:p>
          <a:p>
            <a:endParaRPr lang="en-GB" sz="3800" dirty="0">
              <a:latin typeface="Calibri" panose="020F0502020204030204" pitchFamily="34" charset="0"/>
              <a:cs typeface="Calibri" panose="020F0502020204030204" pitchFamily="34" charset="0"/>
            </a:endParaRPr>
          </a:p>
          <a:p>
            <a:r>
              <a:rPr lang="en-GB" sz="3800" dirty="0">
                <a:latin typeface="Calibri" panose="020F0502020204030204" pitchFamily="34" charset="0"/>
                <a:cs typeface="Calibri" panose="020F0502020204030204" pitchFamily="34" charset="0"/>
              </a:rPr>
              <a:t>Gives some sense of control over negative experiences;</a:t>
            </a:r>
          </a:p>
          <a:p>
            <a:endParaRPr lang="en-GB" sz="3800" dirty="0">
              <a:latin typeface="Calibri" panose="020F0502020204030204" pitchFamily="34" charset="0"/>
              <a:cs typeface="Calibri" panose="020F0502020204030204" pitchFamily="34" charset="0"/>
            </a:endParaRPr>
          </a:p>
          <a:p>
            <a:r>
              <a:rPr lang="en-GB" sz="3800" dirty="0">
                <a:latin typeface="Calibri" panose="020F0502020204030204" pitchFamily="34" charset="0"/>
                <a:cs typeface="Calibri" panose="020F0502020204030204" pitchFamily="34" charset="0"/>
              </a:rPr>
              <a:t>Helps mentors decide when and why to retain practice;</a:t>
            </a:r>
          </a:p>
          <a:p>
            <a:endParaRPr lang="en-GB" sz="3800" dirty="0">
              <a:latin typeface="Calibri" panose="020F0502020204030204" pitchFamily="34" charset="0"/>
              <a:cs typeface="Calibri" panose="020F0502020204030204" pitchFamily="34" charset="0"/>
            </a:endParaRPr>
          </a:p>
          <a:p>
            <a:r>
              <a:rPr lang="en-GB" sz="3800" dirty="0">
                <a:latin typeface="Calibri" panose="020F0502020204030204" pitchFamily="34" charset="0"/>
                <a:cs typeface="Calibri" panose="020F0502020204030204" pitchFamily="34" charset="0"/>
              </a:rPr>
              <a:t>Empowering - grassroots tool to research own practice</a:t>
            </a:r>
          </a:p>
          <a:p>
            <a:endParaRPr lang="en-GB" sz="3800" dirty="0">
              <a:latin typeface="Calibri" panose="020F0502020204030204" pitchFamily="34" charset="0"/>
              <a:cs typeface="Calibri" panose="020F0502020204030204" pitchFamily="34" charset="0"/>
            </a:endParaRPr>
          </a:p>
          <a:p>
            <a:r>
              <a:rPr lang="en-GB" sz="3800" dirty="0">
                <a:latin typeface="Calibri" panose="020F0502020204030204" pitchFamily="34" charset="0"/>
                <a:cs typeface="Calibri" panose="020F0502020204030204" pitchFamily="34" charset="0"/>
              </a:rPr>
              <a:t>Raises professional status and includes practitioner voices in</a:t>
            </a:r>
          </a:p>
          <a:p>
            <a:r>
              <a:rPr lang="en-GB" sz="3800" dirty="0">
                <a:latin typeface="Calibri" panose="020F0502020204030204" pitchFamily="34" charset="0"/>
                <a:cs typeface="Calibri" panose="020F0502020204030204" pitchFamily="34" charset="0"/>
              </a:rPr>
              <a:t> institutional discourse.</a:t>
            </a:r>
          </a:p>
          <a:p>
            <a:endParaRPr lang="en-GB" dirty="0"/>
          </a:p>
        </p:txBody>
      </p:sp>
      <p:sp>
        <p:nvSpPr>
          <p:cNvPr id="3" name="Title 2"/>
          <p:cNvSpPr>
            <a:spLocks noGrp="1"/>
          </p:cNvSpPr>
          <p:nvPr>
            <p:ph type="title"/>
          </p:nvPr>
        </p:nvSpPr>
        <p:spPr/>
        <p:txBody>
          <a:bodyPr>
            <a:normAutofit fontScale="90000"/>
          </a:bodyPr>
          <a:lstStyle/>
          <a:p>
            <a:r>
              <a:rPr lang="en-GB" dirty="0">
                <a:solidFill>
                  <a:srgbClr val="002060"/>
                </a:solidFill>
                <a:latin typeface="Calibri" panose="020F0502020204030204" pitchFamily="34" charset="0"/>
                <a:cs typeface="Calibri" panose="020F0502020204030204" pitchFamily="34" charset="0"/>
              </a:rPr>
              <a:t>Why use critical incidents for professional development?</a:t>
            </a:r>
            <a:br>
              <a:rPr lang="en-GB" dirty="0">
                <a:solidFill>
                  <a:srgbClr val="002060"/>
                </a:solidFill>
                <a:latin typeface="Calibri" panose="020F0502020204030204" pitchFamily="34" charset="0"/>
                <a:cs typeface="Calibri" panose="020F0502020204030204" pitchFamily="34" charset="0"/>
              </a:rPr>
            </a:b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040031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latin typeface="Calibri" panose="020F0502020204030204" pitchFamily="34" charset="0"/>
                <a:cs typeface="Calibri" panose="020F0502020204030204" pitchFamily="34" charset="0"/>
              </a:rPr>
              <a:t>What kinds of critical incidents do mentors come across in their everyday practice in Universities, colleges and schools?</a:t>
            </a:r>
          </a:p>
          <a:p>
            <a:r>
              <a:rPr lang="en-GB" dirty="0">
                <a:latin typeface="Calibri" panose="020F0502020204030204" pitchFamily="34" charset="0"/>
                <a:cs typeface="Calibri" panose="020F0502020204030204" pitchFamily="34" charset="0"/>
              </a:rPr>
              <a:t>What strategies do they use to support mentees, mentees’ learners and colleagues and what is the rationale for these strategies?</a:t>
            </a:r>
          </a:p>
          <a:p>
            <a:r>
              <a:rPr lang="en-GB" dirty="0">
                <a:latin typeface="Calibri" panose="020F0502020204030204" pitchFamily="34" charset="0"/>
                <a:cs typeface="Calibri" panose="020F0502020204030204" pitchFamily="34" charset="0"/>
              </a:rPr>
              <a:t>What dilemmas and challenges do these critical incidents pose for mentors?</a:t>
            </a:r>
          </a:p>
          <a:p>
            <a:r>
              <a:rPr lang="en-GB" dirty="0">
                <a:latin typeface="Calibri" panose="020F0502020204030204" pitchFamily="34" charset="0"/>
                <a:cs typeface="Calibri" panose="020F0502020204030204" pitchFamily="34" charset="0"/>
              </a:rPr>
              <a:t>What theoretical perspectives do they bring to bear on their practice?</a:t>
            </a:r>
          </a:p>
          <a:p>
            <a:r>
              <a:rPr lang="en-GB" dirty="0">
                <a:latin typeface="Calibri" panose="020F0502020204030204" pitchFamily="34" charset="0"/>
                <a:cs typeface="Calibri" panose="020F0502020204030204" pitchFamily="34" charset="0"/>
              </a:rPr>
              <a:t>How do mentors’ own values, beliefs and life experiences affect their mentoring practice?</a:t>
            </a:r>
          </a:p>
          <a:p>
            <a:endParaRPr lang="en-GB" dirty="0"/>
          </a:p>
        </p:txBody>
      </p:sp>
      <p:sp>
        <p:nvSpPr>
          <p:cNvPr id="3" name="Title 2"/>
          <p:cNvSpPr>
            <a:spLocks noGrp="1"/>
          </p:cNvSpPr>
          <p:nvPr>
            <p:ph type="title"/>
          </p:nvPr>
        </p:nvSpPr>
        <p:spPr/>
        <p:txBody>
          <a:bodyPr>
            <a:normAutofit fontScale="90000"/>
          </a:bodyPr>
          <a:lstStyle/>
          <a:p>
            <a:r>
              <a:rPr lang="en-GB" dirty="0">
                <a:solidFill>
                  <a:srgbClr val="002060"/>
                </a:solidFill>
                <a:latin typeface="Calibri" panose="020F0502020204030204" pitchFamily="34" charset="0"/>
                <a:cs typeface="Calibri" panose="020F0502020204030204" pitchFamily="34" charset="0"/>
              </a:rPr>
              <a:t>Research questions</a:t>
            </a:r>
            <a:br>
              <a:rPr lang="en-GB" dirty="0">
                <a:solidFill>
                  <a:srgbClr val="002060"/>
                </a:solidFill>
                <a:latin typeface="Calibri" panose="020F0502020204030204" pitchFamily="34" charset="0"/>
                <a:cs typeface="Calibri" panose="020F0502020204030204" pitchFamily="34" charset="0"/>
              </a:rPr>
            </a:b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4742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latin typeface="Calibri" panose="020F0502020204030204" pitchFamily="34" charset="0"/>
                <a:cs typeface="Calibri" panose="020F0502020204030204" pitchFamily="34" charset="0"/>
              </a:rPr>
              <a:t>The research uses the Critical Incident technique as a method for analysing the data. </a:t>
            </a:r>
          </a:p>
          <a:p>
            <a:r>
              <a:rPr lang="en-GB" dirty="0">
                <a:latin typeface="Calibri" panose="020F0502020204030204" pitchFamily="34" charset="0"/>
                <a:cs typeface="Calibri" panose="020F0502020204030204" pitchFamily="34" charset="0"/>
              </a:rPr>
              <a:t>David Tripp (1993 p.8) views all data, including critical incidents, as ‘created’ i.e. Critical Incidents are produced by the way in which we look at a situation and how we interpret its significance.</a:t>
            </a:r>
          </a:p>
          <a:p>
            <a:r>
              <a:rPr lang="en-GB" dirty="0">
                <a:latin typeface="Calibri" panose="020F0502020204030204" pitchFamily="34" charset="0"/>
                <a:cs typeface="Calibri" panose="020F0502020204030204" pitchFamily="34" charset="0"/>
              </a:rPr>
              <a:t>Bryan Cunningham (2005) notes that CI are used as components of professional learning e.g. in medicine and social work.</a:t>
            </a:r>
          </a:p>
          <a:p>
            <a:endParaRPr lang="en-GB" dirty="0"/>
          </a:p>
        </p:txBody>
      </p:sp>
      <p:sp>
        <p:nvSpPr>
          <p:cNvPr id="3" name="Title 2"/>
          <p:cNvSpPr>
            <a:spLocks noGrp="1"/>
          </p:cNvSpPr>
          <p:nvPr>
            <p:ph type="title"/>
          </p:nvPr>
        </p:nvSpPr>
        <p:spPr/>
        <p:txBody>
          <a:bodyPr/>
          <a:lstStyle/>
          <a:p>
            <a:pPr algn="l"/>
            <a:r>
              <a:rPr lang="en-GB" dirty="0">
                <a:solidFill>
                  <a:srgbClr val="002060"/>
                </a:solidFill>
                <a:latin typeface="Calibri" panose="020F0502020204030204" pitchFamily="34" charset="0"/>
                <a:cs typeface="Calibri" panose="020F0502020204030204" pitchFamily="34" charset="0"/>
              </a:rPr>
              <a:t>Theoretical framework</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88640"/>
            <a:ext cx="3004814" cy="1686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7102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Theoretical framework</a:t>
            </a:r>
            <a:endParaRPr lang="en-GB" dirty="0">
              <a:solidFill>
                <a:srgbClr val="002060"/>
              </a:solidFill>
              <a:latin typeface="Calibri" panose="020F0502020204030204" pitchFamily="34" charset="0"/>
              <a:cs typeface="Calibri" panose="020F0502020204030204" pitchFamily="34" charset="0"/>
            </a:endParaRPr>
          </a:p>
        </p:txBody>
      </p:sp>
      <p:sp>
        <p:nvSpPr>
          <p:cNvPr id="3" name="Content Placeholder 2"/>
          <p:cNvSpPr>
            <a:spLocks noGrp="1"/>
          </p:cNvSpPr>
          <p:nvPr>
            <p:ph sz="quarter" idx="13"/>
          </p:nvPr>
        </p:nvSpPr>
        <p:spPr>
          <a:xfrm>
            <a:off x="768108" y="1036321"/>
            <a:ext cx="4456163" cy="5273040"/>
          </a:xfrm>
        </p:spPr>
        <p:txBody>
          <a:bodyPr>
            <a:noAutofit/>
          </a:bodyPr>
          <a:lstStyle/>
          <a:p>
            <a:endParaRPr lang="en-GB" sz="2400"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r>
              <a:rPr lang="en-GB" sz="2400" dirty="0" smtClean="0">
                <a:latin typeface="Calibri" panose="020F0502020204030204" pitchFamily="34" charset="0"/>
                <a:cs typeface="Calibri" panose="020F0502020204030204" pitchFamily="34" charset="0"/>
              </a:rPr>
              <a:t>Each CI focussed on: </a:t>
            </a:r>
          </a:p>
          <a:p>
            <a:pPr lvl="1"/>
            <a:r>
              <a:rPr lang="en-GB" dirty="0" smtClean="0">
                <a:latin typeface="Calibri" panose="020F0502020204030204" pitchFamily="34" charset="0"/>
                <a:cs typeface="Calibri" panose="020F0502020204030204" pitchFamily="34" charset="0"/>
              </a:rPr>
              <a:t>everyday examples of mentoring relationships </a:t>
            </a:r>
            <a:endParaRPr lang="en-GB" dirty="0">
              <a:latin typeface="Calibri" panose="020F0502020204030204" pitchFamily="34" charset="0"/>
              <a:cs typeface="Calibri" panose="020F0502020204030204" pitchFamily="34" charset="0"/>
            </a:endParaRPr>
          </a:p>
          <a:p>
            <a:pPr lvl="1"/>
            <a:r>
              <a:rPr lang="en-GB" dirty="0" smtClean="0">
                <a:latin typeface="Calibri" panose="020F0502020204030204" pitchFamily="34" charset="0"/>
                <a:cs typeface="Calibri" panose="020F0502020204030204" pitchFamily="34" charset="0"/>
              </a:rPr>
              <a:t>mentors’ values </a:t>
            </a:r>
          </a:p>
          <a:p>
            <a:pPr lvl="1"/>
            <a:r>
              <a:rPr lang="en-GB" dirty="0" smtClean="0">
                <a:latin typeface="Calibri" panose="020F0502020204030204" pitchFamily="34" charset="0"/>
                <a:cs typeface="Calibri" panose="020F0502020204030204" pitchFamily="34" charset="0"/>
              </a:rPr>
              <a:t>uncomfortable role of ‘walking the tightrope’ (Wallace &amp; Gravells 2007, 2012) between institutional demands, mentee and learners’ needs and the mentors’ own beliefs and life experiences.</a:t>
            </a:r>
          </a:p>
        </p:txBody>
      </p:sp>
      <p:pic>
        <p:nvPicPr>
          <p:cNvPr id="2050" name="Picture 2" descr="http://ecx.images-amazon.com/images/I/417ANI2kBKL._SY344_BO1,204,203,200_.jpg"/>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tretch>
            <a:fillRect/>
          </a:stretch>
        </p:blipFill>
        <p:spPr bwMode="auto">
          <a:xfrm>
            <a:off x="5513387" y="2755106"/>
            <a:ext cx="20859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4904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087" y="515272"/>
            <a:ext cx="7290054" cy="1499616"/>
          </a:xfrm>
        </p:spPr>
        <p:txBody>
          <a:bodyPr/>
          <a:lstStyle/>
          <a:p>
            <a:r>
              <a:rPr lang="en-GB" dirty="0" smtClean="0">
                <a:solidFill>
                  <a:srgbClr val="002060"/>
                </a:solidFill>
                <a:latin typeface="Calibri" panose="020F0502020204030204" pitchFamily="34" charset="0"/>
                <a:cs typeface="Calibri" panose="020F0502020204030204" pitchFamily="34" charset="0"/>
              </a:rPr>
              <a:t>Origin of critical incidents</a:t>
            </a:r>
            <a:endParaRPr lang="en-GB" dirty="0">
              <a:solidFill>
                <a:srgbClr val="002060"/>
              </a:solidFill>
              <a:latin typeface="Calibri" panose="020F0502020204030204" pitchFamily="34" charset="0"/>
              <a:cs typeface="Calibri" panose="020F0502020204030204" pitchFamily="34" charset="0"/>
            </a:endParaRPr>
          </a:p>
        </p:txBody>
      </p:sp>
      <p:sp>
        <p:nvSpPr>
          <p:cNvPr id="3" name="Content Placeholder 2"/>
          <p:cNvSpPr>
            <a:spLocks noGrp="1"/>
          </p:cNvSpPr>
          <p:nvPr>
            <p:ph sz="quarter" idx="13"/>
          </p:nvPr>
        </p:nvSpPr>
        <p:spPr>
          <a:xfrm>
            <a:off x="594086" y="1665027"/>
            <a:ext cx="4936542" cy="4644333"/>
          </a:xfrm>
        </p:spPr>
        <p:txBody>
          <a:bodyPr>
            <a:normAutofit fontScale="55000" lnSpcReduction="20000"/>
          </a:bodyPr>
          <a:lstStyle/>
          <a:p>
            <a:endParaRPr lang="en-GB" sz="2600" dirty="0" smtClean="0"/>
          </a:p>
          <a:p>
            <a:endParaRPr lang="en-GB" sz="2600" dirty="0"/>
          </a:p>
          <a:p>
            <a:endParaRPr lang="en-GB" sz="2600" dirty="0" smtClean="0"/>
          </a:p>
          <a:p>
            <a:r>
              <a:rPr lang="en-GB" sz="2600" dirty="0" smtClean="0">
                <a:latin typeface="Calibri" panose="020F0502020204030204" pitchFamily="34" charset="0"/>
                <a:cs typeface="Calibri" panose="020F0502020204030204" pitchFamily="34" charset="0"/>
              </a:rPr>
              <a:t>1944 series </a:t>
            </a:r>
            <a:r>
              <a:rPr lang="en-GB" sz="2600" dirty="0">
                <a:latin typeface="Calibri" panose="020F0502020204030204" pitchFamily="34" charset="0"/>
                <a:cs typeface="Calibri" panose="020F0502020204030204" pitchFamily="34" charset="0"/>
              </a:rPr>
              <a:t>of studies </a:t>
            </a:r>
            <a:r>
              <a:rPr lang="en-GB" sz="2600" dirty="0" smtClean="0">
                <a:latin typeface="Calibri" panose="020F0502020204030204" pitchFamily="34" charset="0"/>
                <a:cs typeface="Calibri" panose="020F0502020204030204" pitchFamily="34" charset="0"/>
              </a:rPr>
              <a:t>on problem </a:t>
            </a:r>
            <a:r>
              <a:rPr lang="en-GB" sz="2600" dirty="0">
                <a:latin typeface="Calibri" panose="020F0502020204030204" pitchFamily="34" charset="0"/>
                <a:cs typeface="Calibri" panose="020F0502020204030204" pitchFamily="34" charset="0"/>
              </a:rPr>
              <a:t>of combat leadership in </a:t>
            </a:r>
            <a:r>
              <a:rPr lang="en-GB" sz="2600" dirty="0" smtClean="0">
                <a:latin typeface="Calibri" panose="020F0502020204030204" pitchFamily="34" charset="0"/>
                <a:cs typeface="Calibri" panose="020F0502020204030204" pitchFamily="34" charset="0"/>
              </a:rPr>
              <a:t>US </a:t>
            </a:r>
            <a:r>
              <a:rPr lang="en-GB" sz="2600" dirty="0">
                <a:latin typeface="Calibri" panose="020F0502020204030204" pitchFamily="34" charset="0"/>
                <a:cs typeface="Calibri" panose="020F0502020204030204" pitchFamily="34" charset="0"/>
              </a:rPr>
              <a:t>Army Air </a:t>
            </a:r>
            <a:r>
              <a:rPr lang="en-GB" sz="2600" dirty="0" smtClean="0">
                <a:latin typeface="Calibri" panose="020F0502020204030204" pitchFamily="34" charset="0"/>
                <a:cs typeface="Calibri" panose="020F0502020204030204" pitchFamily="34" charset="0"/>
              </a:rPr>
              <a:t>Forces. </a:t>
            </a:r>
          </a:p>
          <a:p>
            <a:endParaRPr lang="en-GB" sz="2600" dirty="0" smtClean="0">
              <a:latin typeface="Calibri" panose="020F0502020204030204" pitchFamily="34" charset="0"/>
              <a:cs typeface="Calibri" panose="020F0502020204030204" pitchFamily="34" charset="0"/>
            </a:endParaRPr>
          </a:p>
          <a:p>
            <a:r>
              <a:rPr lang="en-GB" sz="2600" dirty="0" smtClean="0">
                <a:latin typeface="Calibri" panose="020F0502020204030204" pitchFamily="34" charset="0"/>
                <a:cs typeface="Calibri" panose="020F0502020204030204" pitchFamily="34" charset="0"/>
              </a:rPr>
              <a:t>Represented first </a:t>
            </a:r>
            <a:r>
              <a:rPr lang="en-GB" sz="2600" dirty="0">
                <a:latin typeface="Calibri" panose="020F0502020204030204" pitchFamily="34" charset="0"/>
                <a:cs typeface="Calibri" panose="020F0502020204030204" pitchFamily="34" charset="0"/>
              </a:rPr>
              <a:t>large-scale, systematic effort to gather specific incidents of effective or ineffective behaviour </a:t>
            </a:r>
            <a:r>
              <a:rPr lang="en-GB" sz="2600" dirty="0" smtClean="0">
                <a:latin typeface="Calibri" panose="020F0502020204030204" pitchFamily="34" charset="0"/>
                <a:cs typeface="Calibri" panose="020F0502020204030204" pitchFamily="34" charset="0"/>
              </a:rPr>
              <a:t>within a </a:t>
            </a:r>
            <a:r>
              <a:rPr lang="en-GB" sz="2600" dirty="0">
                <a:latin typeface="Calibri" panose="020F0502020204030204" pitchFamily="34" charset="0"/>
                <a:cs typeface="Calibri" panose="020F0502020204030204" pitchFamily="34" charset="0"/>
              </a:rPr>
              <a:t>designated activity. </a:t>
            </a:r>
            <a:endParaRPr lang="en-GB" sz="2600" dirty="0" smtClean="0">
              <a:latin typeface="Calibri" panose="020F0502020204030204" pitchFamily="34" charset="0"/>
              <a:cs typeface="Calibri" panose="020F0502020204030204" pitchFamily="34" charset="0"/>
            </a:endParaRPr>
          </a:p>
          <a:p>
            <a:endParaRPr lang="en-GB" sz="2600" dirty="0" smtClean="0">
              <a:latin typeface="Calibri" panose="020F0502020204030204" pitchFamily="34" charset="0"/>
              <a:cs typeface="Calibri" panose="020F0502020204030204" pitchFamily="34" charset="0"/>
            </a:endParaRPr>
          </a:p>
          <a:p>
            <a:r>
              <a:rPr lang="en-GB" sz="2600" dirty="0" smtClean="0">
                <a:latin typeface="Calibri" panose="020F0502020204030204" pitchFamily="34" charset="0"/>
                <a:cs typeface="Calibri" panose="020F0502020204030204" pitchFamily="34" charset="0"/>
              </a:rPr>
              <a:t>Study asked combat </a:t>
            </a:r>
            <a:r>
              <a:rPr lang="en-GB" sz="2600" dirty="0">
                <a:latin typeface="Calibri" panose="020F0502020204030204" pitchFamily="34" charset="0"/>
                <a:cs typeface="Calibri" panose="020F0502020204030204" pitchFamily="34" charset="0"/>
              </a:rPr>
              <a:t>veterans to report incidents </a:t>
            </a:r>
            <a:r>
              <a:rPr lang="en-GB" sz="2600" dirty="0" smtClean="0">
                <a:latin typeface="Calibri" panose="020F0502020204030204" pitchFamily="34" charset="0"/>
                <a:cs typeface="Calibri" panose="020F0502020204030204" pitchFamily="34" charset="0"/>
              </a:rPr>
              <a:t>involving helpful - or inadequate - behaviour: </a:t>
            </a:r>
            <a:r>
              <a:rPr lang="en-GB" sz="2600" dirty="0">
                <a:latin typeface="Calibri" panose="020F0502020204030204" pitchFamily="34" charset="0"/>
                <a:cs typeface="Calibri" panose="020F0502020204030204" pitchFamily="34" charset="0"/>
              </a:rPr>
              <a:t>"Describe the officer's action. What did he do?" </a:t>
            </a:r>
            <a:endParaRPr lang="en-GB" sz="2600" dirty="0" smtClean="0">
              <a:latin typeface="Calibri" panose="020F0502020204030204" pitchFamily="34" charset="0"/>
              <a:cs typeface="Calibri" panose="020F0502020204030204" pitchFamily="34" charset="0"/>
            </a:endParaRPr>
          </a:p>
          <a:p>
            <a:endParaRPr lang="en-GB" sz="2600" dirty="0" smtClean="0">
              <a:latin typeface="Calibri" panose="020F0502020204030204" pitchFamily="34" charset="0"/>
              <a:cs typeface="Calibri" panose="020F0502020204030204" pitchFamily="34" charset="0"/>
            </a:endParaRPr>
          </a:p>
          <a:p>
            <a:r>
              <a:rPr lang="en-GB" sz="2600" dirty="0" smtClean="0">
                <a:latin typeface="Calibri" panose="020F0502020204030204" pitchFamily="34" charset="0"/>
                <a:cs typeface="Calibri" panose="020F0502020204030204" pitchFamily="34" charset="0"/>
              </a:rPr>
              <a:t>Several </a:t>
            </a:r>
            <a:r>
              <a:rPr lang="en-GB" sz="2600" dirty="0">
                <a:latin typeface="Calibri" panose="020F0502020204030204" pitchFamily="34" charset="0"/>
                <a:cs typeface="Calibri" panose="020F0502020204030204" pitchFamily="34" charset="0"/>
              </a:rPr>
              <a:t>thousand incidents </a:t>
            </a:r>
            <a:r>
              <a:rPr lang="en-GB" sz="2600" dirty="0" smtClean="0">
                <a:latin typeface="Calibri" panose="020F0502020204030204" pitchFamily="34" charset="0"/>
                <a:cs typeface="Calibri" panose="020F0502020204030204" pitchFamily="34" charset="0"/>
              </a:rPr>
              <a:t>collected </a:t>
            </a:r>
            <a:r>
              <a:rPr lang="en-GB" sz="2600" dirty="0">
                <a:latin typeface="Calibri" panose="020F0502020204030204" pitchFamily="34" charset="0"/>
                <a:cs typeface="Calibri" panose="020F0502020204030204" pitchFamily="34" charset="0"/>
              </a:rPr>
              <a:t>and </a:t>
            </a:r>
            <a:r>
              <a:rPr lang="en-GB" sz="2600" dirty="0" smtClean="0">
                <a:latin typeface="Calibri" panose="020F0502020204030204" pitchFamily="34" charset="0"/>
                <a:cs typeface="Calibri" panose="020F0502020204030204" pitchFamily="34" charset="0"/>
              </a:rPr>
              <a:t>analysed </a:t>
            </a:r>
            <a:r>
              <a:rPr lang="en-GB" sz="2600" dirty="0">
                <a:latin typeface="Calibri" panose="020F0502020204030204" pitchFamily="34" charset="0"/>
                <a:cs typeface="Calibri" panose="020F0502020204030204" pitchFamily="34" charset="0"/>
              </a:rPr>
              <a:t>to provide </a:t>
            </a:r>
            <a:r>
              <a:rPr lang="en-GB" sz="2600" dirty="0" smtClean="0">
                <a:latin typeface="Calibri" panose="020F0502020204030204" pitchFamily="34" charset="0"/>
                <a:cs typeface="Calibri" panose="020F0502020204030204" pitchFamily="34" charset="0"/>
              </a:rPr>
              <a:t>definitions </a:t>
            </a:r>
            <a:r>
              <a:rPr lang="en-GB" sz="2600" dirty="0">
                <a:latin typeface="Calibri" panose="020F0502020204030204" pitchFamily="34" charset="0"/>
                <a:cs typeface="Calibri" panose="020F0502020204030204" pitchFamily="34" charset="0"/>
              </a:rPr>
              <a:t>of effective combat </a:t>
            </a:r>
            <a:r>
              <a:rPr lang="en-GB" sz="2600" dirty="0" smtClean="0">
                <a:latin typeface="Calibri" panose="020F0502020204030204" pitchFamily="34" charset="0"/>
                <a:cs typeface="Calibri" panose="020F0502020204030204" pitchFamily="34" charset="0"/>
              </a:rPr>
              <a:t>leadership</a:t>
            </a:r>
          </a:p>
          <a:p>
            <a:endParaRPr lang="en-GB" sz="2600" dirty="0" smtClean="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R</a:t>
            </a:r>
            <a:r>
              <a:rPr lang="en-GB" sz="2600" dirty="0" smtClean="0">
                <a:latin typeface="Calibri" panose="020F0502020204030204" pitchFamily="34" charset="0"/>
                <a:cs typeface="Calibri" panose="020F0502020204030204" pitchFamily="34" charset="0"/>
              </a:rPr>
              <a:t>esulting </a:t>
            </a:r>
            <a:r>
              <a:rPr lang="en-GB" sz="2600" dirty="0">
                <a:latin typeface="Calibri" panose="020F0502020204030204" pitchFamily="34" charset="0"/>
                <a:cs typeface="Calibri" panose="020F0502020204030204" pitchFamily="34" charset="0"/>
              </a:rPr>
              <a:t>set of descriptive categories was called the "critical requirements" of combat leadership</a:t>
            </a:r>
            <a:r>
              <a:rPr lang="en-GB" sz="2600" dirty="0" smtClean="0">
                <a:latin typeface="Calibri" panose="020F0502020204030204" pitchFamily="34" charset="0"/>
                <a:cs typeface="Calibri" panose="020F0502020204030204" pitchFamily="34" charset="0"/>
              </a:rPr>
              <a:t>. </a:t>
            </a: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John C. Flanagan (1954) ‘The Critical Incident Technique’ </a:t>
            </a:r>
            <a:r>
              <a:rPr lang="en-GB" sz="2600" i="1" dirty="0">
                <a:latin typeface="Calibri" panose="020F0502020204030204" pitchFamily="34" charset="0"/>
                <a:cs typeface="Calibri" panose="020F0502020204030204" pitchFamily="34" charset="0"/>
              </a:rPr>
              <a:t>Psychological Bulletin </a:t>
            </a:r>
            <a:r>
              <a:rPr lang="en-GB" sz="2600" dirty="0">
                <a:latin typeface="Calibri" panose="020F0502020204030204" pitchFamily="34" charset="0"/>
                <a:cs typeface="Calibri" panose="020F0502020204030204" pitchFamily="34" charset="0"/>
              </a:rPr>
              <a:t>51: 4 American Institute for Research and University of Pittsburgh </a:t>
            </a:r>
          </a:p>
          <a:p>
            <a:endParaRPr lang="en-GB" dirty="0">
              <a:latin typeface="Calibri" panose="020F0502020204030204" pitchFamily="34" charset="0"/>
              <a:cs typeface="Calibri" panose="020F0502020204030204" pitchFamily="34" charset="0"/>
            </a:endParaRPr>
          </a:p>
        </p:txBody>
      </p:sp>
      <p:sp>
        <p:nvSpPr>
          <p:cNvPr id="4" name="Content Placeholder 3"/>
          <p:cNvSpPr>
            <a:spLocks noGrp="1"/>
          </p:cNvSpPr>
          <p:nvPr>
            <p:ph sz="quarter" idx="14"/>
          </p:nvPr>
        </p:nvSpPr>
        <p:spPr>
          <a:xfrm>
            <a:off x="5619475" y="2286000"/>
            <a:ext cx="3185899" cy="4023360"/>
          </a:xfrm>
        </p:spPr>
        <p:txBody>
          <a:bodyPr>
            <a:normAutofit/>
          </a:bodyPr>
          <a:lstStyle/>
          <a:p>
            <a:endParaRPr lang="en-GB" dirty="0"/>
          </a:p>
        </p:txBody>
      </p:sp>
      <p:pic>
        <p:nvPicPr>
          <p:cNvPr id="5" name="Picture 4"/>
          <p:cNvPicPr>
            <a:picLocks noChangeAspect="1"/>
          </p:cNvPicPr>
          <p:nvPr/>
        </p:nvPicPr>
        <p:blipFill>
          <a:blip r:embed="rId3"/>
          <a:stretch>
            <a:fillRect/>
          </a:stretch>
        </p:blipFill>
        <p:spPr>
          <a:xfrm>
            <a:off x="5619476" y="2178131"/>
            <a:ext cx="3466151" cy="3212741"/>
          </a:xfrm>
          <a:prstGeom prst="rect">
            <a:avLst/>
          </a:prstGeom>
        </p:spPr>
      </p:pic>
    </p:spTree>
    <p:extLst>
      <p:ext uri="{BB962C8B-B14F-4D97-AF65-F5344CB8AC3E}">
        <p14:creationId xmlns:p14="http://schemas.microsoft.com/office/powerpoint/2010/main" val="10205622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102" y="1733266"/>
            <a:ext cx="7290055" cy="4576094"/>
          </a:xfrm>
        </p:spPr>
        <p:txBody>
          <a:bodyPr>
            <a:normAutofit/>
          </a:bodyPr>
          <a:lstStyle/>
          <a:p>
            <a:r>
              <a:rPr lang="en-GB" sz="2200" b="1" dirty="0">
                <a:latin typeface="Calibri" panose="020F0502020204030204" pitchFamily="34" charset="0"/>
                <a:cs typeface="Calibri" panose="020F0502020204030204" pitchFamily="34" charset="0"/>
              </a:rPr>
              <a:t>Dilemma identification</a:t>
            </a:r>
            <a:r>
              <a:rPr lang="en-GB" sz="2200" dirty="0">
                <a:latin typeface="Calibri" panose="020F0502020204030204" pitchFamily="34" charset="0"/>
                <a:cs typeface="Calibri" panose="020F0502020204030204" pitchFamily="34" charset="0"/>
              </a:rPr>
              <a:t>: </a:t>
            </a:r>
            <a:r>
              <a:rPr lang="en-GB" sz="2200" dirty="0" smtClean="0">
                <a:latin typeface="Calibri" panose="020F0502020204030204" pitchFamily="34" charset="0"/>
                <a:cs typeface="Calibri" panose="020F0502020204030204" pitchFamily="34" charset="0"/>
              </a:rPr>
              <a:t>Using professional </a:t>
            </a:r>
            <a:r>
              <a:rPr lang="en-GB" sz="2200" dirty="0">
                <a:latin typeface="Calibri" panose="020F0502020204030204" pitchFamily="34" charset="0"/>
                <a:cs typeface="Calibri" panose="020F0502020204030204" pitchFamily="34" charset="0"/>
              </a:rPr>
              <a:t>judgement: </a:t>
            </a:r>
            <a:r>
              <a:rPr lang="en-GB" sz="2200" dirty="0" smtClean="0">
                <a:latin typeface="Calibri" panose="020F0502020204030204" pitchFamily="34" charset="0"/>
                <a:cs typeface="Calibri" panose="020F0502020204030204" pitchFamily="34" charset="0"/>
              </a:rPr>
              <a:t>e.g. Equality </a:t>
            </a:r>
            <a:r>
              <a:rPr lang="en-GB" sz="2200" dirty="0">
                <a:latin typeface="Calibri" panose="020F0502020204030204" pitchFamily="34" charset="0"/>
                <a:cs typeface="Calibri" panose="020F0502020204030204" pitchFamily="34" charset="0"/>
              </a:rPr>
              <a:t>vs </a:t>
            </a:r>
            <a:r>
              <a:rPr lang="en-GB" sz="2200" dirty="0" smtClean="0">
                <a:latin typeface="Calibri" panose="020F0502020204030204" pitchFamily="34" charset="0"/>
                <a:cs typeface="Calibri" panose="020F0502020204030204" pitchFamily="34" charset="0"/>
              </a:rPr>
              <a:t>diversity.</a:t>
            </a:r>
            <a:endParaRPr lang="en-GB" sz="2200" dirty="0">
              <a:latin typeface="Calibri" panose="020F0502020204030204" pitchFamily="34" charset="0"/>
              <a:cs typeface="Calibri" panose="020F0502020204030204" pitchFamily="34" charset="0"/>
            </a:endParaRPr>
          </a:p>
          <a:p>
            <a:r>
              <a:rPr lang="en-GB" sz="2200" b="1" dirty="0">
                <a:latin typeface="Calibri" panose="020F0502020204030204" pitchFamily="34" charset="0"/>
                <a:cs typeface="Calibri" panose="020F0502020204030204" pitchFamily="34" charset="0"/>
              </a:rPr>
              <a:t>Personal theory analysis</a:t>
            </a:r>
            <a:r>
              <a:rPr lang="en-GB" sz="2200" dirty="0">
                <a:latin typeface="Calibri" panose="020F0502020204030204" pitchFamily="34" charset="0"/>
                <a:cs typeface="Calibri" panose="020F0502020204030204" pitchFamily="34" charset="0"/>
              </a:rPr>
              <a:t>: S</a:t>
            </a:r>
            <a:r>
              <a:rPr lang="en-GB" sz="2200" dirty="0" smtClean="0">
                <a:latin typeface="Calibri" panose="020F0502020204030204" pitchFamily="34" charset="0"/>
                <a:cs typeface="Calibri" panose="020F0502020204030204" pitchFamily="34" charset="0"/>
              </a:rPr>
              <a:t>eeing </a:t>
            </a:r>
            <a:r>
              <a:rPr lang="en-GB" sz="2200" dirty="0">
                <a:latin typeface="Calibri" panose="020F0502020204030204" pitchFamily="34" charset="0"/>
                <a:cs typeface="Calibri" panose="020F0502020204030204" pitchFamily="34" charset="0"/>
              </a:rPr>
              <a:t>things from different </a:t>
            </a:r>
            <a:r>
              <a:rPr lang="en-GB" sz="2200" dirty="0" smtClean="0">
                <a:latin typeface="Calibri" panose="020F0502020204030204" pitchFamily="34" charset="0"/>
                <a:cs typeface="Calibri" panose="020F0502020204030204" pitchFamily="34" charset="0"/>
              </a:rPr>
              <a:t>perspectives e.g. When a mentor does not act as a role model.</a:t>
            </a:r>
            <a:endParaRPr lang="en-GB" sz="2200" dirty="0">
              <a:latin typeface="Calibri" panose="020F0502020204030204" pitchFamily="34" charset="0"/>
              <a:cs typeface="Calibri" panose="020F0502020204030204" pitchFamily="34" charset="0"/>
            </a:endParaRPr>
          </a:p>
          <a:p>
            <a:r>
              <a:rPr lang="en-GB" sz="2200" b="1" dirty="0">
                <a:latin typeface="Calibri" panose="020F0502020204030204" pitchFamily="34" charset="0"/>
                <a:cs typeface="Calibri" panose="020F0502020204030204" pitchFamily="34" charset="0"/>
              </a:rPr>
              <a:t>Ideology critique</a:t>
            </a:r>
            <a:r>
              <a:rPr lang="en-GB" sz="2200" dirty="0">
                <a:latin typeface="Calibri" panose="020F0502020204030204" pitchFamily="34" charset="0"/>
                <a:cs typeface="Calibri" panose="020F0502020204030204" pitchFamily="34" charset="0"/>
              </a:rPr>
              <a:t>: </a:t>
            </a:r>
            <a:r>
              <a:rPr lang="en-GB" sz="2200" dirty="0" smtClean="0">
                <a:latin typeface="Calibri" panose="020F0502020204030204" pitchFamily="34" charset="0"/>
                <a:cs typeface="Calibri" panose="020F0502020204030204" pitchFamily="34" charset="0"/>
              </a:rPr>
              <a:t>How certain ideas represent the world to us and make us think and behave in certain ways e.g. Cheating </a:t>
            </a:r>
            <a:r>
              <a:rPr lang="en-GB" sz="2200" dirty="0">
                <a:latin typeface="Calibri" panose="020F0502020204030204" pitchFamily="34" charset="0"/>
                <a:cs typeface="Calibri" panose="020F0502020204030204" pitchFamily="34" charset="0"/>
              </a:rPr>
              <a:t>during in-class exam</a:t>
            </a:r>
          </a:p>
          <a:p>
            <a:r>
              <a:rPr lang="en-GB" sz="2200" b="1" dirty="0">
                <a:latin typeface="Calibri" panose="020F0502020204030204" pitchFamily="34" charset="0"/>
                <a:cs typeface="Calibri" panose="020F0502020204030204" pitchFamily="34" charset="0"/>
              </a:rPr>
              <a:t>Underlying internal </a:t>
            </a:r>
            <a:r>
              <a:rPr lang="en-GB" sz="2200" b="1" dirty="0" smtClean="0">
                <a:latin typeface="Calibri" panose="020F0502020204030204" pitchFamily="34" charset="0"/>
                <a:cs typeface="Calibri" panose="020F0502020204030204" pitchFamily="34" charset="0"/>
              </a:rPr>
              <a:t>conflict within an institution</a:t>
            </a:r>
            <a:r>
              <a:rPr lang="en-GB" sz="2200" dirty="0" smtClean="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H</a:t>
            </a:r>
            <a:r>
              <a:rPr lang="en-GB" sz="2200" dirty="0" smtClean="0">
                <a:latin typeface="Calibri" panose="020F0502020204030204" pitchFamily="34" charset="0"/>
                <a:cs typeface="Calibri" panose="020F0502020204030204" pitchFamily="34" charset="0"/>
              </a:rPr>
              <a:t>ighly </a:t>
            </a:r>
            <a:r>
              <a:rPr lang="en-GB" sz="2200" dirty="0">
                <a:latin typeface="Calibri" panose="020F0502020204030204" pitchFamily="34" charset="0"/>
                <a:cs typeface="Calibri" panose="020F0502020204030204" pitchFamily="34" charset="0"/>
              </a:rPr>
              <a:t>regarded mentee being observed</a:t>
            </a:r>
          </a:p>
          <a:p>
            <a:r>
              <a:rPr lang="en-GB" sz="2200" b="1" dirty="0">
                <a:latin typeface="Calibri" panose="020F0502020204030204" pitchFamily="34" charset="0"/>
                <a:cs typeface="Calibri" panose="020F0502020204030204" pitchFamily="34" charset="0"/>
              </a:rPr>
              <a:t>Turning </a:t>
            </a:r>
            <a:r>
              <a:rPr lang="en-GB" sz="2200" b="1" dirty="0" smtClean="0">
                <a:latin typeface="Calibri" panose="020F0502020204030204" pitchFamily="34" charset="0"/>
                <a:cs typeface="Calibri" panose="020F0502020204030204" pitchFamily="34" charset="0"/>
              </a:rPr>
              <a:t>points</a:t>
            </a:r>
            <a:r>
              <a:rPr lang="en-GB" sz="2200" dirty="0" smtClean="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C</a:t>
            </a:r>
            <a:r>
              <a:rPr lang="en-GB" sz="2200" dirty="0" smtClean="0">
                <a:latin typeface="Calibri" panose="020F0502020204030204" pitchFamily="34" charset="0"/>
                <a:cs typeface="Calibri" panose="020F0502020204030204" pitchFamily="34" charset="0"/>
              </a:rPr>
              <a:t>ognitive dissonance</a:t>
            </a:r>
          </a:p>
          <a:p>
            <a:r>
              <a:rPr lang="en-GB" sz="2200" dirty="0" smtClean="0">
                <a:latin typeface="Calibri" panose="020F0502020204030204" pitchFamily="34" charset="0"/>
                <a:cs typeface="Calibri" panose="020F0502020204030204" pitchFamily="34" charset="0"/>
              </a:rPr>
              <a:t>(Berlak &amp; Berlak 1981; Tripp 2012)</a:t>
            </a:r>
            <a:endParaRPr lang="en-GB" sz="2200" dirty="0">
              <a:latin typeface="Calibri" panose="020F0502020204030204" pitchFamily="34" charset="0"/>
              <a:cs typeface="Calibri" panose="020F0502020204030204" pitchFamily="34" charset="0"/>
            </a:endParaRPr>
          </a:p>
          <a:p>
            <a:endParaRPr lang="en-GB" dirty="0"/>
          </a:p>
        </p:txBody>
      </p:sp>
      <p:sp>
        <p:nvSpPr>
          <p:cNvPr id="2" name="Title 1"/>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Case studies </a:t>
            </a: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769036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Cognitive dissonance</a:t>
            </a:r>
            <a:endParaRPr lang="en-GB" dirty="0">
              <a:solidFill>
                <a:srgbClr val="002060"/>
              </a:solidFill>
              <a:latin typeface="Calibri" panose="020F0502020204030204" pitchFamily="34" charset="0"/>
              <a:cs typeface="Calibri" panose="020F0502020204030204" pitchFamily="34" charset="0"/>
            </a:endParaRP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56176" y="4509120"/>
            <a:ext cx="2633494" cy="1966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2348880"/>
            <a:ext cx="22860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2060848"/>
            <a:ext cx="5644007" cy="3870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75767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7" y="1050880"/>
            <a:ext cx="7290055" cy="5258483"/>
          </a:xfrm>
        </p:spPr>
        <p:txBody>
          <a:bodyPr>
            <a:normAutofit fontScale="85000" lnSpcReduction="20000"/>
          </a:bodyPr>
          <a:lstStyle/>
          <a:p>
            <a:r>
              <a:rPr lang="en-GB" dirty="0" smtClean="0">
                <a:latin typeface="Calibri" panose="020F0502020204030204" pitchFamily="34" charset="0"/>
                <a:cs typeface="Calibri" panose="020F0502020204030204" pitchFamily="34" charset="0"/>
              </a:rPr>
              <a:t>Berlak, A., Berlak, H. (1981) </a:t>
            </a:r>
            <a:r>
              <a:rPr lang="en-GB" i="1" dirty="0" smtClean="0">
                <a:latin typeface="Calibri" panose="020F0502020204030204" pitchFamily="34" charset="0"/>
                <a:cs typeface="Calibri" panose="020F0502020204030204" pitchFamily="34" charset="0"/>
              </a:rPr>
              <a:t>Dilemmas of Schooling</a:t>
            </a:r>
            <a:r>
              <a:rPr lang="en-GB" dirty="0" smtClean="0">
                <a:latin typeface="Calibri" panose="020F0502020204030204" pitchFamily="34" charset="0"/>
                <a:cs typeface="Calibri" panose="020F0502020204030204" pitchFamily="34" charset="0"/>
              </a:rPr>
              <a:t>, London: Methuen</a:t>
            </a:r>
          </a:p>
          <a:p>
            <a:r>
              <a:rPr lang="en-GB" dirty="0" smtClean="0">
                <a:latin typeface="Calibri" panose="020F0502020204030204" pitchFamily="34" charset="0"/>
                <a:cs typeface="Calibri" panose="020F0502020204030204" pitchFamily="34" charset="0"/>
              </a:rPr>
              <a:t>Hobson, A., Malderez, A. (2013) ‘Judge mentoring and other threats to realizing the potential of school-based mentoring in teacher education’, </a:t>
            </a:r>
            <a:r>
              <a:rPr lang="en-GB" i="1" dirty="0" smtClean="0">
                <a:latin typeface="Calibri" panose="020F0502020204030204" pitchFamily="34" charset="0"/>
                <a:cs typeface="Calibri" panose="020F0502020204030204" pitchFamily="34" charset="0"/>
              </a:rPr>
              <a:t>International Journal of Mentoring and Coaching in Education</a:t>
            </a:r>
            <a:r>
              <a:rPr lang="en-GB" dirty="0" smtClean="0">
                <a:latin typeface="Calibri" panose="020F0502020204030204" pitchFamily="34" charset="0"/>
                <a:cs typeface="Calibri" panose="020F0502020204030204" pitchFamily="34" charset="0"/>
              </a:rPr>
              <a:t>, 2:2, 89-108</a:t>
            </a:r>
          </a:p>
          <a:p>
            <a:r>
              <a:rPr lang="en-GB" dirty="0" smtClean="0">
                <a:latin typeface="Calibri" panose="020F0502020204030204" pitchFamily="34" charset="0"/>
                <a:cs typeface="Calibri" panose="020F0502020204030204" pitchFamily="34" charset="0"/>
              </a:rPr>
              <a:t>Hobson, A., Maxwell, B. (2015) </a:t>
            </a:r>
            <a:r>
              <a:rPr lang="en-GB" i="1" dirty="0" smtClean="0">
                <a:latin typeface="Calibri" panose="020F0502020204030204" pitchFamily="34" charset="0"/>
                <a:cs typeface="Calibri" panose="020F0502020204030204" pitchFamily="34" charset="0"/>
              </a:rPr>
              <a:t>Mentoring and Coaching for Teachers in the Further Education and Skills sector in England</a:t>
            </a:r>
            <a:r>
              <a:rPr lang="en-GB" dirty="0" smtClean="0">
                <a:latin typeface="Calibri" panose="020F0502020204030204" pitchFamily="34" charset="0"/>
                <a:cs typeface="Calibri" panose="020F0502020204030204" pitchFamily="34" charset="0"/>
              </a:rPr>
              <a:t>, London: Gatsby Charitable Foundation</a:t>
            </a:r>
          </a:p>
          <a:p>
            <a:r>
              <a:rPr lang="en-GB" dirty="0" smtClean="0">
                <a:latin typeface="Calibri" panose="020F0502020204030204" pitchFamily="34" charset="0"/>
                <a:cs typeface="Calibri" panose="020F0502020204030204" pitchFamily="34" charset="0"/>
              </a:rPr>
              <a:t>Holt, L.J., Lopez, M.J. (2014) ‘Characteristics and Correlates of Supportive Peer Mentoring: A mixed methods study’, </a:t>
            </a:r>
            <a:r>
              <a:rPr lang="en-GB" i="1" dirty="0" smtClean="0">
                <a:latin typeface="Calibri" panose="020F0502020204030204" pitchFamily="34" charset="0"/>
                <a:cs typeface="Calibri" panose="020F0502020204030204" pitchFamily="34" charset="0"/>
              </a:rPr>
              <a:t>Mentoring and Tutoring: Partnership in Learning</a:t>
            </a:r>
            <a:r>
              <a:rPr lang="en-GB" dirty="0" smtClean="0">
                <a:latin typeface="Calibri" panose="020F0502020204030204" pitchFamily="34" charset="0"/>
                <a:cs typeface="Calibri" panose="020F0502020204030204" pitchFamily="34" charset="0"/>
              </a:rPr>
              <a:t>, 22:5, 415-432</a:t>
            </a:r>
          </a:p>
          <a:p>
            <a:r>
              <a:rPr lang="en-GB" dirty="0" smtClean="0">
                <a:latin typeface="Calibri" panose="020F0502020204030204" pitchFamily="34" charset="0"/>
                <a:cs typeface="Calibri" panose="020F0502020204030204" pitchFamily="34" charset="0"/>
              </a:rPr>
              <a:t>Lofthouse, R., Thomas, U</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(2014</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‘Mentoring </a:t>
            </a:r>
            <a:r>
              <a:rPr lang="en-GB" dirty="0">
                <a:latin typeface="Calibri" panose="020F0502020204030204" pitchFamily="34" charset="0"/>
                <a:cs typeface="Calibri" panose="020F0502020204030204" pitchFamily="34" charset="0"/>
              </a:rPr>
              <a:t>student teachers; a vulnerable workplace learning </a:t>
            </a:r>
            <a:r>
              <a:rPr lang="en-GB" dirty="0" smtClean="0">
                <a:latin typeface="Calibri" panose="020F0502020204030204" pitchFamily="34" charset="0"/>
                <a:cs typeface="Calibri" panose="020F0502020204030204" pitchFamily="34" charset="0"/>
              </a:rPr>
              <a:t>practice’, </a:t>
            </a:r>
            <a:r>
              <a:rPr lang="en-GB" i="1" dirty="0">
                <a:latin typeface="Calibri" panose="020F0502020204030204" pitchFamily="34" charset="0"/>
                <a:cs typeface="Calibri" panose="020F0502020204030204" pitchFamily="34" charset="0"/>
              </a:rPr>
              <a:t>International Journal of Mentoring and Coaching in Education</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3:3</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201 – 218</a:t>
            </a:r>
          </a:p>
          <a:p>
            <a:r>
              <a:rPr lang="en-GB" dirty="0" smtClean="0">
                <a:latin typeface="Calibri" panose="020F0502020204030204" pitchFamily="34" charset="0"/>
                <a:cs typeface="Calibri" panose="020F0502020204030204" pitchFamily="34" charset="0"/>
              </a:rPr>
              <a:t>Morse, J. (2008) ‘Confusing categories and themes’, </a:t>
            </a:r>
            <a:r>
              <a:rPr lang="en-GB" i="1" dirty="0" smtClean="0">
                <a:latin typeface="Calibri" panose="020F0502020204030204" pitchFamily="34" charset="0"/>
                <a:cs typeface="Calibri" panose="020F0502020204030204" pitchFamily="34" charset="0"/>
              </a:rPr>
              <a:t>Qualitative Health Research </a:t>
            </a:r>
            <a:r>
              <a:rPr lang="en-GB" dirty="0" smtClean="0">
                <a:latin typeface="Calibri" panose="020F0502020204030204" pitchFamily="34" charset="0"/>
                <a:cs typeface="Calibri" panose="020F0502020204030204" pitchFamily="34" charset="0"/>
              </a:rPr>
              <a:t>18:6, 727-728</a:t>
            </a:r>
          </a:p>
          <a:p>
            <a:r>
              <a:rPr lang="en-GB" dirty="0" smtClean="0">
                <a:latin typeface="Calibri" panose="020F0502020204030204" pitchFamily="34" charset="0"/>
                <a:cs typeface="Calibri" panose="020F0502020204030204" pitchFamily="34" charset="0"/>
              </a:rPr>
              <a:t>Tripp, D. (2012) Critical Incidents in Teaching: developing professional judgement, Abingdon: Routledge</a:t>
            </a:r>
          </a:p>
          <a:p>
            <a:endParaRPr lang="en-GB" dirty="0">
              <a:latin typeface="Calibri" panose="020F0502020204030204" pitchFamily="34" charset="0"/>
              <a:cs typeface="Calibri" panose="020F0502020204030204" pitchFamily="34" charset="0"/>
            </a:endParaRPr>
          </a:p>
        </p:txBody>
      </p:sp>
      <p:sp>
        <p:nvSpPr>
          <p:cNvPr id="2" name="Title 1"/>
          <p:cNvSpPr>
            <a:spLocks noGrp="1"/>
          </p:cNvSpPr>
          <p:nvPr>
            <p:ph type="title"/>
          </p:nvPr>
        </p:nvSpPr>
        <p:spPr>
          <a:xfrm>
            <a:off x="768097" y="284965"/>
            <a:ext cx="7290054" cy="765912"/>
          </a:xfrm>
        </p:spPr>
        <p:txBody>
          <a:bodyPr/>
          <a:lstStyle/>
          <a:p>
            <a:r>
              <a:rPr lang="en-GB" dirty="0" smtClean="0">
                <a:solidFill>
                  <a:srgbClr val="002060"/>
                </a:solidFill>
                <a:latin typeface="Calibri" panose="020F0502020204030204" pitchFamily="34" charset="0"/>
                <a:cs typeface="Calibri" panose="020F0502020204030204" pitchFamily="34" charset="0"/>
              </a:rPr>
              <a:t>references</a:t>
            </a: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4215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0913" t="25353" r="26741"/>
          <a:stretch/>
        </p:blipFill>
        <p:spPr bwMode="auto">
          <a:xfrm>
            <a:off x="827584" y="1097360"/>
            <a:ext cx="7386884"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fontScale="90000"/>
          </a:bodyPr>
          <a:lstStyle/>
          <a:p>
            <a:pPr lvl="0"/>
            <a:r>
              <a:rPr lang="en-US" dirty="0"/>
              <a:t>Reflective Practice- four perspectives</a:t>
            </a:r>
            <a:r>
              <a:rPr lang="en-GB" dirty="0"/>
              <a:t/>
            </a:r>
            <a:br>
              <a:rPr lang="en-GB" dirty="0"/>
            </a:br>
            <a:endParaRPr lang="en-GB" dirty="0"/>
          </a:p>
        </p:txBody>
      </p:sp>
    </p:spTree>
    <p:extLst>
      <p:ext uri="{BB962C8B-B14F-4D97-AF65-F5344CB8AC3E}">
        <p14:creationId xmlns:p14="http://schemas.microsoft.com/office/powerpoint/2010/main" val="25866382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3" y="404664"/>
            <a:ext cx="9027127" cy="6230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80595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1374" t="27290" r="25522" b="16147"/>
          <a:stretch/>
        </p:blipFill>
        <p:spPr bwMode="auto">
          <a:xfrm>
            <a:off x="-20960" y="692728"/>
            <a:ext cx="8979807" cy="5230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5142872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solidFill>
                  <a:srgbClr val="002060"/>
                </a:solidFill>
                <a:latin typeface="Calibri" panose="020F0502020204030204" pitchFamily="34" charset="0"/>
                <a:cs typeface="Calibri" panose="020F0502020204030204" pitchFamily="34" charset="0"/>
              </a:rPr>
              <a:t>Reviewing Policy in settings- bring the policy from your setting</a:t>
            </a:r>
          </a:p>
          <a:p>
            <a:r>
              <a:rPr lang="en-GB" dirty="0" smtClean="0">
                <a:solidFill>
                  <a:srgbClr val="002060"/>
                </a:solidFill>
                <a:latin typeface="Calibri" panose="020F0502020204030204" pitchFamily="34" charset="0"/>
                <a:cs typeface="Calibri" panose="020F0502020204030204" pitchFamily="34" charset="0"/>
              </a:rPr>
              <a:t>Reflection on journals (</a:t>
            </a:r>
            <a:r>
              <a:rPr lang="en-GB" smtClean="0">
                <a:solidFill>
                  <a:srgbClr val="002060"/>
                </a:solidFill>
                <a:latin typeface="Calibri" panose="020F0502020204030204" pitchFamily="34" charset="0"/>
                <a:cs typeface="Calibri" panose="020F0502020204030204" pitchFamily="34" charset="0"/>
              </a:rPr>
              <a:t>reflective journal)</a:t>
            </a:r>
            <a:endParaRPr lang="en-GB" dirty="0" smtClean="0">
              <a:solidFill>
                <a:srgbClr val="002060"/>
              </a:solidFill>
              <a:latin typeface="Calibri" panose="020F0502020204030204" pitchFamily="34" charset="0"/>
              <a:cs typeface="Calibri" panose="020F0502020204030204" pitchFamily="34" charset="0"/>
            </a:endParaRPr>
          </a:p>
          <a:p>
            <a:r>
              <a:rPr lang="en-GB" dirty="0" smtClean="0">
                <a:solidFill>
                  <a:srgbClr val="002060"/>
                </a:solidFill>
                <a:latin typeface="Calibri" panose="020F0502020204030204" pitchFamily="34" charset="0"/>
                <a:cs typeface="Calibri" panose="020F0502020204030204" pitchFamily="34" charset="0"/>
              </a:rPr>
              <a:t>Revisit assessment</a:t>
            </a:r>
          </a:p>
          <a:p>
            <a:endParaRPr lang="en-GB" dirty="0"/>
          </a:p>
        </p:txBody>
      </p:sp>
      <p:sp>
        <p:nvSpPr>
          <p:cNvPr id="2" name="Title 1"/>
          <p:cNvSpPr>
            <a:spLocks noGrp="1"/>
          </p:cNvSpPr>
          <p:nvPr>
            <p:ph type="title"/>
          </p:nvPr>
        </p:nvSpPr>
        <p:spPr/>
        <p:txBody>
          <a:bodyPr/>
          <a:lstStyle/>
          <a:p>
            <a:r>
              <a:rPr lang="en-GB" dirty="0" smtClean="0">
                <a:solidFill>
                  <a:srgbClr val="002060"/>
                </a:solidFill>
                <a:latin typeface="Calibri" panose="020F0502020204030204" pitchFamily="34" charset="0"/>
                <a:cs typeface="Calibri" panose="020F0502020204030204" pitchFamily="34" charset="0"/>
              </a:rPr>
              <a:t>June 19</a:t>
            </a:r>
            <a:r>
              <a:rPr lang="en-GB" baseline="30000" dirty="0" smtClean="0">
                <a:solidFill>
                  <a:srgbClr val="002060"/>
                </a:solidFill>
                <a:latin typeface="Calibri" panose="020F0502020204030204" pitchFamily="34" charset="0"/>
                <a:cs typeface="Calibri" panose="020F0502020204030204" pitchFamily="34" charset="0"/>
              </a:rPr>
              <a:t>th</a:t>
            </a:r>
            <a:r>
              <a:rPr lang="en-GB" dirty="0" smtClean="0">
                <a:solidFill>
                  <a:srgbClr val="002060"/>
                </a:solidFill>
                <a:latin typeface="Calibri" panose="020F0502020204030204" pitchFamily="34" charset="0"/>
                <a:cs typeface="Calibri" panose="020F0502020204030204" pitchFamily="34" charset="0"/>
              </a:rPr>
              <a:t> Session</a:t>
            </a:r>
            <a:endParaRPr lang="en-GB"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101127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75</TotalTime>
  <Words>1056</Words>
  <Application>Microsoft Office PowerPoint</Application>
  <PresentationFormat>On-screen Show (4:3)</PresentationFormat>
  <Paragraphs>101</Paragraphs>
  <Slides>28</Slides>
  <Notes>7</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Waveform</vt:lpstr>
      <vt:lpstr>Mentoring and Coaching</vt:lpstr>
      <vt:lpstr>What type of leader are you?</vt:lpstr>
      <vt:lpstr>Critiquing an article</vt:lpstr>
      <vt:lpstr>PowerPoint Presentation</vt:lpstr>
      <vt:lpstr>Critical questioning when reading</vt:lpstr>
      <vt:lpstr>PowerPoint Presentation</vt:lpstr>
      <vt:lpstr>PowerPoint Presentation</vt:lpstr>
      <vt:lpstr>PowerPoint Presentation</vt:lpstr>
      <vt:lpstr>PowerPoint Presentation</vt:lpstr>
      <vt:lpstr>PowerPoint Presentation</vt:lpstr>
      <vt:lpstr>Critical Reflection</vt:lpstr>
      <vt:lpstr>PowerPoint Presentation</vt:lpstr>
      <vt:lpstr>PowerPoint Presentation</vt:lpstr>
      <vt:lpstr>PowerPoint Presentation</vt:lpstr>
      <vt:lpstr>Critical Incidents</vt:lpstr>
      <vt:lpstr>PowerPoint Presentation</vt:lpstr>
      <vt:lpstr>Why use critical incidents for professional development? </vt:lpstr>
      <vt:lpstr>Research questions </vt:lpstr>
      <vt:lpstr>Theoretical framework</vt:lpstr>
      <vt:lpstr>Theoretical framework</vt:lpstr>
      <vt:lpstr>Origin of critical incidents</vt:lpstr>
      <vt:lpstr>Case studies </vt:lpstr>
      <vt:lpstr>Cognitive dissonance</vt:lpstr>
      <vt:lpstr>references</vt:lpstr>
      <vt:lpstr>Reflective Practice- four perspectives </vt:lpstr>
      <vt:lpstr>PowerPoint Presentation</vt:lpstr>
      <vt:lpstr>PowerPoint Presentation</vt:lpstr>
      <vt:lpstr>June 19th Session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Jim Statts</dc:creator>
  <cp:lastModifiedBy>Jim Statts</cp:lastModifiedBy>
  <cp:revision>28</cp:revision>
  <cp:lastPrinted>2018-05-21T09:26:42Z</cp:lastPrinted>
  <dcterms:created xsi:type="dcterms:W3CDTF">2018-05-16T08:34:46Z</dcterms:created>
  <dcterms:modified xsi:type="dcterms:W3CDTF">2018-05-21T09:48:21Z</dcterms:modified>
</cp:coreProperties>
</file>