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presProps" Target="presProps.xml" /><Relationship Id="rId5" Type="http://schemas.openxmlformats.org/officeDocument/2006/relationships/slide" Target="slides/slide4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ableStyles" Target="tableStyle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2F015-FBAD-4446-8DD5-7AA7D0456986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65898-B4CA-422F-917A-AAE54DD50E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2F015-FBAD-4446-8DD5-7AA7D0456986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65898-B4CA-422F-917A-AAE54DD50E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2F015-FBAD-4446-8DD5-7AA7D0456986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65898-B4CA-422F-917A-AAE54DD50E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2F015-FBAD-4446-8DD5-7AA7D0456986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65898-B4CA-422F-917A-AAE54DD50E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2F015-FBAD-4446-8DD5-7AA7D0456986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65898-B4CA-422F-917A-AAE54DD50E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2F015-FBAD-4446-8DD5-7AA7D0456986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65898-B4CA-422F-917A-AAE54DD50E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2F015-FBAD-4446-8DD5-7AA7D0456986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65898-B4CA-422F-917A-AAE54DD50E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2F015-FBAD-4446-8DD5-7AA7D0456986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65898-B4CA-422F-917A-AAE54DD50E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2F015-FBAD-4446-8DD5-7AA7D0456986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65898-B4CA-422F-917A-AAE54DD50E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2F015-FBAD-4446-8DD5-7AA7D0456986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65898-B4CA-422F-917A-AAE54DD50E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2F015-FBAD-4446-8DD5-7AA7D0456986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65898-B4CA-422F-917A-AAE54DD50E4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1.jpe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82F015-FBAD-4446-8DD5-7AA7D0456986}" type="datetimeFigureOut">
              <a:rPr lang="en-US" smtClean="0"/>
              <a:t>4/12/2022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765898-B4CA-422F-917A-AAE54DD50E4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340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US" b="1" i="1" dirty="0"/>
              <a:t>BMSW4001: Academic and Employability Skills (ACE)</a:t>
            </a:r>
            <a:br>
              <a:rPr lang="en-US" b="1" i="1" dirty="0"/>
            </a:br>
            <a:endParaRPr lang="en-US" b="1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i="1" dirty="0"/>
              <a:t>Introduction</a:t>
            </a:r>
            <a:br>
              <a:rPr lang="en-US" sz="3200" b="1" i="1" dirty="0"/>
            </a:br>
            <a:endParaRPr lang="en-US" sz="3200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191000" cy="3657600"/>
          </a:xfrm>
        </p:spPr>
        <p:txBody>
          <a:bodyPr>
            <a:normAutofit fontScale="92500" lnSpcReduction="10000"/>
          </a:bodyPr>
          <a:lstStyle/>
          <a:p>
            <a:pPr lvl="0" algn="just"/>
            <a:r>
              <a:rPr lang="en-US" sz="2000" dirty="0"/>
              <a:t>Employability skills refer to the attributes of an individual required to get recruited in desired profession area (Forbes, 2022)</a:t>
            </a:r>
          </a:p>
          <a:p>
            <a:pPr lvl="0" algn="just"/>
            <a:r>
              <a:rPr lang="en-US" sz="2000" dirty="0"/>
              <a:t>Academic skills are deeply interrelated with employability skills as these help individuals in developing knowledge in the area of future profession</a:t>
            </a:r>
          </a:p>
          <a:p>
            <a:pPr lvl="0" algn="just"/>
            <a:r>
              <a:rPr lang="en-US" sz="2000" dirty="0"/>
              <a:t>This presentation describes my skills, the development  process and how these have helped me to enhance my employability chance</a:t>
            </a:r>
          </a:p>
          <a:p>
            <a:pPr algn="just"/>
            <a:endParaRPr lang="en-US" sz="2000" dirty="0"/>
          </a:p>
        </p:txBody>
      </p:sp>
      <p:pic>
        <p:nvPicPr>
          <p:cNvPr id="16386" name="Picture 2" descr="Employability Skill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10200" y="1752600"/>
            <a:ext cx="2971800" cy="32194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i="1" dirty="0"/>
              <a:t>Time management skill</a:t>
            </a:r>
            <a:br>
              <a:rPr lang="en-US" sz="3200" b="1" i="1" dirty="0"/>
            </a:br>
            <a:endParaRPr lang="en-US" sz="3200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191000" cy="4343400"/>
          </a:xfrm>
        </p:spPr>
        <p:txBody>
          <a:bodyPr>
            <a:normAutofit lnSpcReduction="10000"/>
          </a:bodyPr>
          <a:lstStyle/>
          <a:p>
            <a:pPr lvl="0" algn="just"/>
            <a:r>
              <a:rPr lang="en-US" sz="2000" dirty="0"/>
              <a:t>Time management refers to the skill of an individual in completing tasks in time and dividing time for different activities (Prospects, 2022)</a:t>
            </a:r>
          </a:p>
          <a:p>
            <a:pPr lvl="0" algn="just"/>
            <a:r>
              <a:rPr lang="en-US" sz="2000" dirty="0"/>
              <a:t>I liked the module as it helped me to develop my perception of time management by providing knowledge of dividing time for several activities like revising accomplished works</a:t>
            </a:r>
          </a:p>
          <a:p>
            <a:pPr lvl="0" algn="just"/>
            <a:r>
              <a:rPr lang="en-US" sz="2000" dirty="0"/>
              <a:t>I understood the topic, and it was inspiring for me as it helped to set short time goals for improving employability skills</a:t>
            </a:r>
          </a:p>
          <a:p>
            <a:pPr algn="just"/>
            <a:endParaRPr lang="en-US" sz="2000" dirty="0"/>
          </a:p>
        </p:txBody>
      </p:sp>
      <p:pic>
        <p:nvPicPr>
          <p:cNvPr id="15362" name="Picture 2" descr="5 Time Management Skills You Develop with Printable Calendar - The Next  Scoo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81600" y="1981200"/>
            <a:ext cx="3276600" cy="3276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i="1" dirty="0"/>
              <a:t>Academic writing </a:t>
            </a:r>
            <a:br>
              <a:rPr lang="en-US" sz="3200" b="1" i="1" dirty="0"/>
            </a:br>
            <a:endParaRPr lang="en-US" sz="3200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191000" cy="4114800"/>
          </a:xfrm>
        </p:spPr>
        <p:txBody>
          <a:bodyPr>
            <a:normAutofit lnSpcReduction="10000"/>
          </a:bodyPr>
          <a:lstStyle/>
          <a:p>
            <a:pPr lvl="0" algn="just"/>
            <a:r>
              <a:rPr lang="en-US" sz="2000" dirty="0"/>
              <a:t>Academic writing refers to the skills of an individual to maintain the formal style of writing, including proper usage of grammar, punctuation and referencing</a:t>
            </a:r>
          </a:p>
          <a:p>
            <a:pPr lvl="0" algn="just"/>
            <a:r>
              <a:rPr lang="en-US" sz="2000" dirty="0"/>
              <a:t>I have liked the module as it has helped me to attain knowledge on academic writing and how it helps in developing employability skills </a:t>
            </a:r>
          </a:p>
          <a:p>
            <a:pPr lvl="0" algn="just"/>
            <a:r>
              <a:rPr lang="en-US" sz="2000" dirty="0"/>
              <a:t>Particularly developing knowledge on using proper grammatical choices and referencing has been the key attraction for me in the module</a:t>
            </a:r>
          </a:p>
          <a:p>
            <a:pPr algn="just"/>
            <a:endParaRPr lang="en-US" sz="2000" dirty="0"/>
          </a:p>
        </p:txBody>
      </p:sp>
      <p:pic>
        <p:nvPicPr>
          <p:cNvPr id="14338" name="Picture 2" descr="The Special Characteristics of Academic Writi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29200" y="2286000"/>
            <a:ext cx="3619298" cy="285019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i="1" dirty="0" err="1"/>
              <a:t>Organising</a:t>
            </a:r>
            <a:r>
              <a:rPr lang="en-US" sz="3200" b="1" i="1" dirty="0"/>
              <a:t> study</a:t>
            </a:r>
            <a:br>
              <a:rPr lang="en-US" sz="3200" b="1" i="1" dirty="0"/>
            </a:br>
            <a:endParaRPr lang="en-US" sz="3200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191000" cy="4267200"/>
          </a:xfrm>
        </p:spPr>
        <p:txBody>
          <a:bodyPr>
            <a:normAutofit/>
          </a:bodyPr>
          <a:lstStyle/>
          <a:p>
            <a:pPr lvl="0" algn="just"/>
            <a:r>
              <a:rPr lang="en-US" sz="2000" dirty="0"/>
              <a:t>According to Gibb’s reflective cycle, </a:t>
            </a:r>
            <a:r>
              <a:rPr lang="en-US" sz="2000" dirty="0" err="1"/>
              <a:t>organising</a:t>
            </a:r>
            <a:r>
              <a:rPr lang="en-US" sz="2000" dirty="0"/>
              <a:t> study includes activities like completing assignments, participating in group discussions etc. (Target jobs, 2022)</a:t>
            </a:r>
          </a:p>
          <a:p>
            <a:pPr lvl="0" algn="just"/>
            <a:r>
              <a:rPr lang="en-US" sz="2000" dirty="0"/>
              <a:t>I have liked the module as it has helped me in </a:t>
            </a:r>
            <a:r>
              <a:rPr lang="en-US" sz="2000" dirty="0" err="1"/>
              <a:t>organising</a:t>
            </a:r>
            <a:r>
              <a:rPr lang="en-US" sz="2000" dirty="0"/>
              <a:t> my studies through knowledge sharing with the peers</a:t>
            </a:r>
          </a:p>
          <a:p>
            <a:pPr lvl="0" algn="just"/>
            <a:r>
              <a:rPr lang="en-US" sz="2000" dirty="0"/>
              <a:t>Moreover, particularly the quizzes and group sessions in the module have helped me to understand the topic </a:t>
            </a:r>
          </a:p>
          <a:p>
            <a:pPr algn="just"/>
            <a:endParaRPr lang="en-US" sz="2000" dirty="0"/>
          </a:p>
        </p:txBody>
      </p:sp>
      <p:sp>
        <p:nvSpPr>
          <p:cNvPr id="13314" name="AutoShape 2" descr="Organising my week: Work, Study, Creativity | Study. Read. Write.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3316" name="Picture 4" descr="How to Effectively plan your Week — Square Lime Designs | Bullet journal  inspiration, Bullet journal, Planner bullet journa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34000" y="2133600"/>
            <a:ext cx="3200400" cy="3200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i="1" dirty="0"/>
              <a:t>Public speaking and giving a presentation</a:t>
            </a:r>
            <a:br>
              <a:rPr lang="en-US" sz="3200" b="1" i="1" dirty="0"/>
            </a:br>
            <a:endParaRPr lang="en-US" sz="3200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114800" cy="4495800"/>
          </a:xfrm>
        </p:spPr>
        <p:txBody>
          <a:bodyPr>
            <a:normAutofit/>
          </a:bodyPr>
          <a:lstStyle/>
          <a:p>
            <a:pPr lvl="0" algn="just"/>
            <a:r>
              <a:rPr lang="en-US" sz="2000" dirty="0"/>
              <a:t>Public speaking and presentation are described as the quality of an individual to convey their own perception to the audience (REED, 2022)</a:t>
            </a:r>
          </a:p>
          <a:p>
            <a:pPr lvl="0" algn="just"/>
            <a:r>
              <a:rPr lang="en-US" sz="2000" dirty="0"/>
              <a:t>I have liked the class as it provided an opportunity to deliver a speech on a research topic, which has helped me to improve my communication skill </a:t>
            </a:r>
          </a:p>
          <a:p>
            <a:pPr lvl="0" algn="just"/>
            <a:r>
              <a:rPr lang="en-US" sz="2000" dirty="0"/>
              <a:t>Specifically, the question-answer session in the class has helped me to improve my presentation skill</a:t>
            </a:r>
          </a:p>
          <a:p>
            <a:pPr algn="just"/>
            <a:endParaRPr lang="en-US" sz="2000" dirty="0"/>
          </a:p>
        </p:txBody>
      </p:sp>
      <p:pic>
        <p:nvPicPr>
          <p:cNvPr id="12290" name="Picture 2" descr="20 Public Speaking Tips With Great Examples (for 2022)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53000" y="1981200"/>
            <a:ext cx="3429000" cy="3581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i="1" dirty="0"/>
              <a:t>Conclusion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114800" cy="4419600"/>
          </a:xfrm>
        </p:spPr>
        <p:txBody>
          <a:bodyPr>
            <a:normAutofit lnSpcReduction="10000"/>
          </a:bodyPr>
          <a:lstStyle/>
          <a:p>
            <a:pPr lvl="0" algn="just"/>
            <a:r>
              <a:rPr lang="en-US" sz="2000" dirty="0"/>
              <a:t>Time management and </a:t>
            </a:r>
            <a:r>
              <a:rPr lang="en-US" sz="2000" dirty="0" err="1"/>
              <a:t>organising</a:t>
            </a:r>
            <a:r>
              <a:rPr lang="en-US" sz="2000" dirty="0"/>
              <a:t> study have helped me to divide time among several activities, which has improved my employability scope</a:t>
            </a:r>
          </a:p>
          <a:p>
            <a:pPr lvl="0" algn="just"/>
            <a:r>
              <a:rPr lang="en-US" sz="2000" dirty="0"/>
              <a:t>Academic writing has helped me to improve my formal communication skill, which will help me to perform well in my future professional career</a:t>
            </a:r>
          </a:p>
          <a:p>
            <a:pPr lvl="0" algn="just"/>
            <a:r>
              <a:rPr lang="en-US" sz="2000" dirty="0"/>
              <a:t>The class has helped me to improve my presentation skills through question-answer sessions and quizzes.</a:t>
            </a:r>
          </a:p>
          <a:p>
            <a:pPr algn="just"/>
            <a:endParaRPr lang="en-US" sz="2000" dirty="0"/>
          </a:p>
        </p:txBody>
      </p:sp>
      <p:pic>
        <p:nvPicPr>
          <p:cNvPr id="11266" name="Picture 2" descr="Conclusion stock vector. Illustration of conclusion - 12431419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53000" y="1752600"/>
            <a:ext cx="3873065" cy="317630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i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just"/>
            <a:r>
              <a:rPr lang="en-US" dirty="0"/>
              <a:t>Forbes. (2022). </a:t>
            </a:r>
            <a:r>
              <a:rPr lang="en-US" i="1" dirty="0"/>
              <a:t>"Soft" Is An Understatement: The Importance Of Transferable Skills</a:t>
            </a:r>
            <a:r>
              <a:rPr lang="en-US" dirty="0"/>
              <a:t>. Retrieved April 12, 2022, from Forbes: https://www.forbes.com/sites/forbeshumanresourcescouncil/2019/04/26/soft-is-an-understatement-the-importance-of-transferable-skills/?sh=7274b53f5ea9</a:t>
            </a:r>
          </a:p>
          <a:p>
            <a:pPr algn="just"/>
            <a:r>
              <a:rPr lang="en-US" dirty="0"/>
              <a:t>Prospects. (2022). </a:t>
            </a:r>
            <a:r>
              <a:rPr lang="en-US" i="1" dirty="0"/>
              <a:t>7 ways to improve graduate employability</a:t>
            </a:r>
            <a:r>
              <a:rPr lang="en-US" dirty="0"/>
              <a:t>. Retrieved April 12, 2022, from Prospects: https://www.prospects.ac.uk/careers-advice/getting-a-job/7-ways-to-improve-graduate-employability</a:t>
            </a:r>
          </a:p>
          <a:p>
            <a:pPr algn="just"/>
            <a:r>
              <a:rPr lang="en-US" dirty="0"/>
              <a:t>REED. (2022). </a:t>
            </a:r>
            <a:r>
              <a:rPr lang="en-US" i="1" dirty="0"/>
              <a:t>What are transferable skills?</a:t>
            </a:r>
            <a:r>
              <a:rPr lang="en-US" dirty="0"/>
              <a:t> Retrieved April 12, 2022, from REED: https://www.reed.co.uk/career-advice/what-are-transferable-skills/</a:t>
            </a:r>
          </a:p>
          <a:p>
            <a:pPr algn="just"/>
            <a:r>
              <a:rPr lang="en-US" dirty="0"/>
              <a:t>Target jobs. (2022). </a:t>
            </a:r>
            <a:r>
              <a:rPr lang="en-US" i="1" dirty="0"/>
              <a:t>What are the top 10 skills that'll get you a job when you graduate?</a:t>
            </a:r>
            <a:r>
              <a:rPr lang="en-US" dirty="0"/>
              <a:t> Retrieved April 12, 2022, from Target jobs: https://targetjobs.co.uk/careers-advice/skills-for-getting-a-job/what-are-top-10-skills-thatll-get-you-job-when-you-graduate</a:t>
            </a:r>
          </a:p>
          <a:p>
            <a:pPr algn="just"/>
            <a:r>
              <a:rPr lang="en-US" dirty="0"/>
              <a:t> </a:t>
            </a:r>
          </a:p>
          <a:p>
            <a:pPr algn="just"/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Anatomy of the Perfect Thank You Page (with Examples)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76400" y="1828800"/>
            <a:ext cx="5905500" cy="2857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541</Words>
  <Application>Microsoft Office PowerPoint</Application>
  <PresentationFormat>On-screen Show (4:3)</PresentationFormat>
  <Paragraphs>31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BMSW4001: Academic and Employability Skills (ACE) </vt:lpstr>
      <vt:lpstr>Introduction </vt:lpstr>
      <vt:lpstr>Time management skill </vt:lpstr>
      <vt:lpstr>Academic writing  </vt:lpstr>
      <vt:lpstr>Organising study </vt:lpstr>
      <vt:lpstr>Public speaking and giving a presentation </vt:lpstr>
      <vt:lpstr>Conclusion 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BMSW4001: Academic and Employability Skills (ACE)</dc:title>
  <dc:creator>HP</dc:creator>
  <cp:lastModifiedBy>Maqsood Maqsood</cp:lastModifiedBy>
  <cp:revision>3</cp:revision>
  <dcterms:created xsi:type="dcterms:W3CDTF">2022-04-12T08:34:29Z</dcterms:created>
  <dcterms:modified xsi:type="dcterms:W3CDTF">2022-04-12T09:29:55Z</dcterms:modified>
</cp:coreProperties>
</file>