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7" r:id="rId1"/>
  </p:sldMasterIdLst>
  <p:notesMasterIdLst>
    <p:notesMasterId r:id="rId13"/>
  </p:notesMasterIdLst>
  <p:handoutMasterIdLst>
    <p:handoutMasterId r:id="rId14"/>
  </p:handoutMasterIdLst>
  <p:sldIdLst>
    <p:sldId id="277" r:id="rId2"/>
    <p:sldId id="455" r:id="rId3"/>
    <p:sldId id="456" r:id="rId4"/>
    <p:sldId id="442" r:id="rId5"/>
    <p:sldId id="458" r:id="rId6"/>
    <p:sldId id="457" r:id="rId7"/>
    <p:sldId id="460" r:id="rId8"/>
    <p:sldId id="452" r:id="rId9"/>
    <p:sldId id="459" r:id="rId10"/>
    <p:sldId id="454" r:id="rId11"/>
    <p:sldId id="450" r:id="rId1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492" autoAdjust="0"/>
    <p:restoredTop sz="62740" autoAdjust="0"/>
  </p:normalViewPr>
  <p:slideViewPr>
    <p:cSldViewPr>
      <p:cViewPr varScale="1">
        <p:scale>
          <a:sx n="77" d="100"/>
          <a:sy n="77" d="100"/>
        </p:scale>
        <p:origin x="2712" y="1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8" Type="http://schemas.openxmlformats.org/officeDocument/2006/relationships/hyperlink" Target="https://doi.org/10.1016/s0033-3506(00)00390-5" TargetMode="External"/><Relationship Id="rId3" Type="http://schemas.openxmlformats.org/officeDocument/2006/relationships/hyperlink" Target="https://www.cancerresearchuk.org/health-professional/cancer-statistics/statistics-by-cancer-type/lung-cancer" TargetMode="External"/><Relationship Id="rId7" Type="http://schemas.openxmlformats.org/officeDocument/2006/relationships/hyperlink" Target="https://doi.org/10.1016/j.lungcan.2026.109127" TargetMode="External"/><Relationship Id="rId2" Type="http://schemas.openxmlformats.org/officeDocument/2006/relationships/slide" Target="../slides/slide11.xml"/><Relationship Id="rId1" Type="http://schemas.openxmlformats.org/officeDocument/2006/relationships/notesMaster" Target="../notesMasters/notesMaster1.xml"/><Relationship Id="rId6" Type="http://schemas.openxmlformats.org/officeDocument/2006/relationships/hyperlink" Target="https://doi.org/10.1038/sj.bjc.6603560" TargetMode="External"/><Relationship Id="rId11" Type="http://schemas.openxmlformats.org/officeDocument/2006/relationships/hyperlink" Target="https://doi.org/10.1016/j.lungcan.2023.107185" TargetMode="External"/><Relationship Id="rId5" Type="http://schemas.openxmlformats.org/officeDocument/2006/relationships/hyperlink" Target="https://doi.org/10.5334/ijic.2837" TargetMode="External"/><Relationship Id="rId10" Type="http://schemas.openxmlformats.org/officeDocument/2006/relationships/hyperlink" Target="https://doi.org/10.7748/ldp.10.3.22.s13" TargetMode="External"/><Relationship Id="rId4" Type="http://schemas.openxmlformats.org/officeDocument/2006/relationships/hyperlink" Target="https://doi.org/10.3390/nu16010026" TargetMode="External"/><Relationship Id="rId9" Type="http://schemas.openxmlformats.org/officeDocument/2006/relationships/hyperlink" Target="https://doi.org/10.1016/j.jhin.2019.02.010"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a:p>
        </p:txBody>
      </p:sp>
    </p:spTree>
    <p:extLst>
      <p:ext uri="{BB962C8B-B14F-4D97-AF65-F5344CB8AC3E}">
        <p14:creationId xmlns:p14="http://schemas.microsoft.com/office/powerpoint/2010/main" val="16316358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GB" sz="1200" b="1" kern="1200" dirty="0">
                <a:solidFill>
                  <a:schemeClr val="tx1"/>
                </a:solidFill>
                <a:effectLst/>
                <a:latin typeface="Arial" panose="020B0604020202020204" pitchFamily="34" charset="0"/>
                <a:ea typeface="+mn-ea"/>
                <a:cs typeface="+mn-cs"/>
              </a:rPr>
              <a:t>Introduction</a:t>
            </a:r>
            <a:endParaRPr kumimoji="1" lang="en-US" sz="1200" b="1" kern="1200" dirty="0">
              <a:solidFill>
                <a:schemeClr val="tx1"/>
              </a:solidFill>
              <a:effectLst/>
              <a:latin typeface="Arial" panose="020B0604020202020204" pitchFamily="34" charset="0"/>
              <a:ea typeface="+mn-ea"/>
              <a:cs typeface="+mn-cs"/>
            </a:endParaRPr>
          </a:p>
          <a:p>
            <a:r>
              <a:rPr kumimoji="1" lang="en-GB" sz="1200" kern="1200" dirty="0">
                <a:solidFill>
                  <a:schemeClr val="tx1"/>
                </a:solidFill>
                <a:effectLst/>
                <a:latin typeface="Arial" panose="020B0604020202020204" pitchFamily="34" charset="0"/>
                <a:ea typeface="+mn-ea"/>
                <a:cs typeface="+mn-cs"/>
              </a:rPr>
              <a:t>John Smith is a 65-year-old retired factory worker from the United Kingdom. He has a long history of smoking and has been smoking approximately 1 pack of cigarettes a day for more than 40 years. Recently, John has developed persistent cough, difficulty breathing, chest pain and significant weight loss that prompted him to seek medical attention. Following clinical investigations, including imaging and biopsy, he has been diagnosed with lung cancer, a serious condition which affects the respiratory system. Lung cancer is a disease which occurs when abnormal cells in the lungs start growing out of control and form a tumour, which stops the lungs from working normally (Cancer Research UK, 2024). This disease can be a limiting factor for your oxygen intake and your general physical capacity, and can move into other parts of your body if not treated promptly. </a:t>
            </a:r>
            <a:endParaRPr lang="en-US" dirty="0"/>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2</a:t>
            </a:fld>
            <a:endParaRPr lang="en-GB" altLang="en-US"/>
          </a:p>
        </p:txBody>
      </p:sp>
    </p:spTree>
    <p:extLst>
      <p:ext uri="{BB962C8B-B14F-4D97-AF65-F5344CB8AC3E}">
        <p14:creationId xmlns:p14="http://schemas.microsoft.com/office/powerpoint/2010/main" val="10052529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GB" sz="1200" b="1" kern="1200" dirty="0">
                <a:solidFill>
                  <a:schemeClr val="tx1"/>
                </a:solidFill>
                <a:effectLst/>
                <a:latin typeface="Arial" panose="020B0604020202020204" pitchFamily="34" charset="0"/>
                <a:ea typeface="+mn-ea"/>
                <a:cs typeface="+mn-cs"/>
              </a:rPr>
              <a:t>Demographic Information</a:t>
            </a:r>
            <a:endParaRPr kumimoji="1" lang="en-US" sz="1200" b="1" kern="1200" dirty="0">
              <a:solidFill>
                <a:schemeClr val="tx1"/>
              </a:solidFill>
              <a:effectLst/>
              <a:latin typeface="Arial" panose="020B0604020202020204" pitchFamily="34" charset="0"/>
              <a:ea typeface="+mn-ea"/>
              <a:cs typeface="+mn-cs"/>
            </a:endParaRPr>
          </a:p>
          <a:p>
            <a:r>
              <a:rPr kumimoji="1" lang="en-GB" sz="1200" kern="1200" dirty="0">
                <a:solidFill>
                  <a:schemeClr val="tx1"/>
                </a:solidFill>
                <a:effectLst/>
                <a:latin typeface="Arial" panose="020B0604020202020204" pitchFamily="34" charset="0"/>
                <a:ea typeface="+mn-ea"/>
                <a:cs typeface="+mn-cs"/>
              </a:rPr>
              <a:t>John Smith is a 65-year-old, White, British man, who lives in the urban area of Manchester, which has documented worse rates of respiratory illness. He is a retired worker from a factory, who has an estimated pension income of between $18,000 - $22,000 per year, and as such, he is in the lower middle socioeconomic class. John's completed his secondary education (GCSE level) and has no higher education qualifications, which statistically relates to increased health risks. He is widowed and lives by himself rather than having decreased social support (</a:t>
            </a:r>
            <a:r>
              <a:rPr kumimoji="1" lang="en-GB" sz="1200" kern="1200" dirty="0" err="1">
                <a:solidFill>
                  <a:schemeClr val="tx1"/>
                </a:solidFill>
                <a:effectLst/>
                <a:latin typeface="Arial" panose="020B0604020202020204" pitchFamily="34" charset="0"/>
                <a:ea typeface="+mn-ea"/>
                <a:cs typeface="+mn-cs"/>
              </a:rPr>
              <a:t>Makison</a:t>
            </a:r>
            <a:r>
              <a:rPr kumimoji="1" lang="en-GB" sz="1200" kern="1200" dirty="0">
                <a:solidFill>
                  <a:schemeClr val="tx1"/>
                </a:solidFill>
                <a:effectLst/>
                <a:latin typeface="Arial" panose="020B0604020202020204" pitchFamily="34" charset="0"/>
                <a:ea typeface="+mn-ea"/>
                <a:cs typeface="+mn-cs"/>
              </a:rPr>
              <a:t>, Booth and Frost, 2023). Epidemiological data show an increasing incidence of lung cancer amongst males over 60 years of age and even more so amongst males with smoking and industrial occupational exposure.</a:t>
            </a:r>
            <a:endParaRPr kumimoji="1" lang="en-US" sz="1200" kern="1200" dirty="0">
              <a:solidFill>
                <a:schemeClr val="tx1"/>
              </a:solidFill>
              <a:effectLst/>
              <a:latin typeface="Arial" panose="020B0604020202020204" pitchFamily="34" charset="0"/>
              <a:ea typeface="+mn-ea"/>
              <a:cs typeface="+mn-cs"/>
            </a:endParaRPr>
          </a:p>
          <a:p>
            <a:r>
              <a:rPr kumimoji="1" lang="en-GB" sz="1200" kern="1200" dirty="0">
                <a:solidFill>
                  <a:schemeClr val="tx1"/>
                </a:solidFill>
                <a:effectLst/>
                <a:latin typeface="Arial" panose="020B0604020202020204" pitchFamily="34" charset="0"/>
                <a:ea typeface="+mn-ea"/>
                <a:cs typeface="+mn-cs"/>
              </a:rPr>
              <a:t>John's readings at the moment indicate impaired respiratory function. His Body Mass Index or BMI is 19.2, which means he's a little bit underweight - he'd gone off a bit of weight recently. His oxygen saturation level (SpO2) is 90%, which is less than the normal range, resulting in lung impairment of lungs. Respiratory rate is elevated. 24 breaths per minute. Breathlessness is one indication. Blood pressure one hundred forty over ninety millimetres of mercury, a little bit of hypertension. Heart rate: 96 times per minute: very light physiological stress (Madrigal, 2020). Lung function tests show a reduction in the forced expiratory volume (FEV1). In addition, he says that he has fatigue; he has a cough that will not go away. </a:t>
            </a:r>
            <a:endParaRPr kumimoji="1" lang="en-US" sz="1200" kern="1200" dirty="0">
              <a:solidFill>
                <a:schemeClr val="tx1"/>
              </a:solidFill>
              <a:effectLst/>
              <a:latin typeface="Arial" panose="020B0604020202020204" pitchFamily="34"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3</a:t>
            </a:fld>
            <a:endParaRPr lang="en-GB" altLang="en-US"/>
          </a:p>
        </p:txBody>
      </p:sp>
    </p:spTree>
    <p:extLst>
      <p:ext uri="{BB962C8B-B14F-4D97-AF65-F5344CB8AC3E}">
        <p14:creationId xmlns:p14="http://schemas.microsoft.com/office/powerpoint/2010/main" val="32465565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GB" sz="1200" b="1" kern="1200" dirty="0">
                <a:solidFill>
                  <a:schemeClr val="tx1"/>
                </a:solidFill>
                <a:effectLst/>
                <a:latin typeface="Arial" panose="020B0604020202020204" pitchFamily="34" charset="0"/>
                <a:ea typeface="+mn-ea"/>
                <a:cs typeface="+mn-cs"/>
              </a:rPr>
              <a:t>Anatomy and Physiology</a:t>
            </a:r>
            <a:endParaRPr kumimoji="1" lang="en-US" sz="1200" b="1" kern="1200" dirty="0">
              <a:solidFill>
                <a:schemeClr val="tx1"/>
              </a:solidFill>
              <a:effectLst/>
              <a:latin typeface="Arial" panose="020B0604020202020204" pitchFamily="34" charset="0"/>
              <a:ea typeface="+mn-ea"/>
              <a:cs typeface="+mn-cs"/>
            </a:endParaRPr>
          </a:p>
          <a:p>
            <a:r>
              <a:rPr kumimoji="1" lang="en-GB" sz="1200" b="1" kern="1200" dirty="0">
                <a:solidFill>
                  <a:schemeClr val="tx1"/>
                </a:solidFill>
                <a:effectLst/>
                <a:latin typeface="Arial" panose="020B0604020202020204" pitchFamily="34" charset="0"/>
                <a:ea typeface="+mn-ea"/>
                <a:cs typeface="+mn-cs"/>
              </a:rPr>
              <a:t>Anatomy</a:t>
            </a:r>
            <a:endParaRPr kumimoji="1" lang="en-US" sz="1200" kern="1200" dirty="0">
              <a:solidFill>
                <a:schemeClr val="tx1"/>
              </a:solidFill>
              <a:effectLst/>
              <a:latin typeface="Arial" panose="020B0604020202020204" pitchFamily="34" charset="0"/>
              <a:ea typeface="+mn-ea"/>
              <a:cs typeface="+mn-cs"/>
            </a:endParaRPr>
          </a:p>
          <a:p>
            <a:r>
              <a:rPr kumimoji="1" lang="en-GB" sz="1200" kern="1200" dirty="0">
                <a:solidFill>
                  <a:schemeClr val="tx1"/>
                </a:solidFill>
                <a:effectLst/>
                <a:latin typeface="Arial" panose="020B0604020202020204" pitchFamily="34" charset="0"/>
                <a:ea typeface="+mn-ea"/>
                <a:cs typeface="+mn-cs"/>
              </a:rPr>
              <a:t>In John Smith's case, he has developed lung cancer in his right lung, in the bronchial tubes where the abnormal lung cells have grown to form a tumour. This tumour is physically blocking part of the airway and this is limiting the amount of air that can flow through it and down into the lungs. As a result, oxygen intake gets compromised and the lungs aren't able to function efficiently. The tumour is also now beginning to destroy the surrounding lung tissue and there is a loss of healthy air sacs or alveoli, tiny air sacs that are responsible for gas exchange through the lungs (Grant, 2023). Fewer functioning alveoli means that less oxygen is able to diffuse into the blood and less carbon dioxide is able to be taken out which is not very efficient for the lungs. In addition, there can be possible involvement of the nearby lymph nodes, which indicates early-spreading to other parts of the body (metastasis). These changes in anatomy is what cause for John have a cough that won't go away, as well as chest pain and trouble breathing. The structural damage to his lungs caused a hit on his whole respiratory system and add to the worsening of his physical health (Grant, 2023).</a:t>
            </a:r>
            <a:endParaRPr kumimoji="1" lang="en-US" sz="1200" kern="1200" dirty="0">
              <a:solidFill>
                <a:schemeClr val="tx1"/>
              </a:solidFill>
              <a:effectLst/>
              <a:latin typeface="Arial" panose="020B0604020202020204" pitchFamily="34" charset="0"/>
              <a:ea typeface="+mn-ea"/>
              <a:cs typeface="+mn-cs"/>
            </a:endParaRPr>
          </a:p>
          <a:p>
            <a:r>
              <a:rPr kumimoji="1" lang="en-GB" sz="1200" b="1" kern="1200" dirty="0">
                <a:solidFill>
                  <a:schemeClr val="tx1"/>
                </a:solidFill>
                <a:effectLst/>
                <a:latin typeface="Arial" panose="020B0604020202020204" pitchFamily="34" charset="0"/>
                <a:ea typeface="+mn-ea"/>
                <a:cs typeface="+mn-cs"/>
              </a:rPr>
              <a:t>Physiology </a:t>
            </a:r>
            <a:endParaRPr kumimoji="1" lang="en-US" sz="1200" kern="1200" dirty="0">
              <a:solidFill>
                <a:schemeClr val="tx1"/>
              </a:solidFill>
              <a:effectLst/>
              <a:latin typeface="Arial" panose="020B0604020202020204" pitchFamily="34" charset="0"/>
              <a:ea typeface="+mn-ea"/>
              <a:cs typeface="+mn-cs"/>
            </a:endParaRPr>
          </a:p>
          <a:p>
            <a:r>
              <a:rPr kumimoji="1" lang="en-GB" sz="1200" kern="1200" dirty="0">
                <a:solidFill>
                  <a:schemeClr val="tx1"/>
                </a:solidFill>
                <a:effectLst/>
                <a:latin typeface="Arial" panose="020B0604020202020204" pitchFamily="34" charset="0"/>
                <a:ea typeface="+mn-ea"/>
                <a:cs typeface="+mn-cs"/>
              </a:rPr>
              <a:t>The physiological effects of lung cancer upon John Smith are extreme because of the presence of the tumour in his bronchial tubes. The obstruction means that less of the air is exchanged, which in turn means that not enough oxygen gets through to the air sacs (alveoli) which are already partly damaged by the tumour. This means that less oxygen is passed on to the blood leading to low oxygen saturation levels, fatigue and breathlessness (Jenkins et al., 2024). As a result, John's body has to work harder to get enough oxygen to the vital organs and thus have a higher respiratory rate and a higher heart rate. The inefficient process of exchange of oxygen and carbon dioxide cause the homeostasis of these components to be out of balance, and affect the functioning of the cell throughout the body. Reduced levels of oxygen is also responsible for weight loss, muscle weakness and decreased stamina (Jenkins et al., 2024). Over time, with the progressive nature of the tumour it affects more and more of the lungs and general health. It is because of these </a:t>
            </a:r>
            <a:endParaRPr lang="en-US" dirty="0"/>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4</a:t>
            </a:fld>
            <a:endParaRPr lang="en-GB" altLang="en-US"/>
          </a:p>
        </p:txBody>
      </p:sp>
    </p:spTree>
    <p:extLst>
      <p:ext uri="{BB962C8B-B14F-4D97-AF65-F5344CB8AC3E}">
        <p14:creationId xmlns:p14="http://schemas.microsoft.com/office/powerpoint/2010/main" val="3825669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GB" sz="1200" b="1" kern="1200" dirty="0">
                <a:solidFill>
                  <a:schemeClr val="tx1"/>
                </a:solidFill>
                <a:effectLst/>
                <a:latin typeface="Arial" panose="020B0604020202020204" pitchFamily="34" charset="0"/>
                <a:ea typeface="+mn-ea"/>
                <a:cs typeface="+mn-cs"/>
              </a:rPr>
              <a:t>Care Plan (1/3) </a:t>
            </a:r>
            <a:endParaRPr kumimoji="1" lang="en-US" sz="1200" b="1" kern="1200" dirty="0">
              <a:solidFill>
                <a:schemeClr val="tx1"/>
              </a:solidFill>
              <a:effectLst/>
              <a:latin typeface="Arial" panose="020B0604020202020204" pitchFamily="34" charset="0"/>
              <a:ea typeface="+mn-ea"/>
              <a:cs typeface="+mn-cs"/>
            </a:endParaRPr>
          </a:p>
          <a:p>
            <a:r>
              <a:rPr kumimoji="1" lang="en-GB" sz="1200" kern="1200" dirty="0">
                <a:solidFill>
                  <a:schemeClr val="tx1"/>
                </a:solidFill>
                <a:effectLst/>
                <a:latin typeface="Arial" panose="020B0604020202020204" pitchFamily="34" charset="0"/>
                <a:ea typeface="+mn-ea"/>
                <a:cs typeface="+mn-cs"/>
              </a:rPr>
              <a:t>John Smith's lifestyle and health behaviours have had a major influence on how his lung cancer has formed. He has a long history of smoking, smoking an average of one pack of cigarettes a day for more than 40 years, which was the major risk factor for his disease. His former work as a factory worker exposed him to industrial dust, chemicals and pollutants, and this further put him at risk for respiratory illness. Since he's retired now, John hasn't had a very active existence; he doesn't do a lot of physical activity, so he's less resilient in terms of cardiovascular endurance and aerobic endurance. His diet is unbalanced and is often made of processed, low-nutrient foods, contributing to weight loss, reduced immunity and general weakness (Irvine, 2025). Constant coughing and chest pains have led to erratic sleep patterns that further hurt his body and mental health. Social isolation, living alone and lack of previous contact with healthcare services delayed the diagnosis and allowed the disease to run rampant. These combined lifestyle and behavioural factors emphasise the importance of specific lifestyle interventions such as smoking cessation, nutritional support, as well as low-intensity physical activity and organised healthcare engagement.</a:t>
            </a:r>
            <a:endParaRPr kumimoji="1" lang="en-US" sz="1200" kern="1200" dirty="0">
              <a:solidFill>
                <a:schemeClr val="tx1"/>
              </a:solidFill>
              <a:effectLst/>
              <a:latin typeface="Arial" panose="020B0604020202020204" pitchFamily="34"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5</a:t>
            </a:fld>
            <a:endParaRPr lang="en-GB" altLang="en-US"/>
          </a:p>
        </p:txBody>
      </p:sp>
    </p:spTree>
    <p:extLst>
      <p:ext uri="{BB962C8B-B14F-4D97-AF65-F5344CB8AC3E}">
        <p14:creationId xmlns:p14="http://schemas.microsoft.com/office/powerpoint/2010/main" val="18539901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GB" sz="1200" b="1" kern="1200" dirty="0">
                <a:solidFill>
                  <a:schemeClr val="tx1"/>
                </a:solidFill>
                <a:effectLst/>
                <a:latin typeface="Arial" panose="020B0604020202020204" pitchFamily="34" charset="0"/>
                <a:ea typeface="+mn-ea"/>
                <a:cs typeface="+mn-cs"/>
              </a:rPr>
              <a:t>Care Plan (2/3)</a:t>
            </a:r>
            <a:endParaRPr kumimoji="1" lang="en-US" sz="1200" b="1" kern="1200" dirty="0">
              <a:solidFill>
                <a:schemeClr val="tx1"/>
              </a:solidFill>
              <a:effectLst/>
              <a:latin typeface="Arial" panose="020B0604020202020204" pitchFamily="34" charset="0"/>
              <a:ea typeface="+mn-ea"/>
              <a:cs typeface="+mn-cs"/>
            </a:endParaRPr>
          </a:p>
          <a:p>
            <a:r>
              <a:rPr kumimoji="1" lang="en-GB" sz="1200" kern="1200" dirty="0">
                <a:solidFill>
                  <a:schemeClr val="tx1"/>
                </a:solidFill>
                <a:effectLst/>
                <a:latin typeface="Arial" panose="020B0604020202020204" pitchFamily="34" charset="0"/>
                <a:ea typeface="+mn-ea"/>
                <a:cs typeface="+mn-cs"/>
              </a:rPr>
              <a:t>John Smith's daily routine is presently focused on the management of his symptoms and on basic function. He usually wakes up due to coughing and breathlessness with fatigue as a result of disturbed sleep. His morning routine includes taking medications prescribed and inhaling supports, if necessary. Physical activity is minimal because even minimal physical activity (such as walking a short distance) can cause you to start feeling short of breath. He needs many periods of rest throughout the day. Meals are small and erratic because of a lack of appetite, and nutritional support is needed. John spends most of his time indoors, and he often sits down or lies down in order to conserve energy (Kong et al., 2026). Regular monitoring of his oxygen levels, breathing pattern and health is required. Visits to his healthcare provider, as well as follow-up appointments, are part of his weekly routine.</a:t>
            </a:r>
            <a:endParaRPr kumimoji="1" lang="en-US" sz="1200" kern="1200" dirty="0">
              <a:solidFill>
                <a:schemeClr val="tx1"/>
              </a:solidFill>
              <a:effectLst/>
              <a:latin typeface="Arial" panose="020B0604020202020204" pitchFamily="34"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6</a:t>
            </a:fld>
            <a:endParaRPr lang="en-GB" altLang="en-US"/>
          </a:p>
        </p:txBody>
      </p:sp>
    </p:spTree>
    <p:extLst>
      <p:ext uri="{BB962C8B-B14F-4D97-AF65-F5344CB8AC3E}">
        <p14:creationId xmlns:p14="http://schemas.microsoft.com/office/powerpoint/2010/main" val="32104126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GB" sz="1200" b="1" kern="1200" dirty="0">
                <a:solidFill>
                  <a:schemeClr val="tx1"/>
                </a:solidFill>
                <a:effectLst/>
                <a:latin typeface="Arial" panose="020B0604020202020204" pitchFamily="34" charset="0"/>
                <a:ea typeface="+mn-ea"/>
                <a:cs typeface="+mn-cs"/>
              </a:rPr>
              <a:t>Care Plan 3/3</a:t>
            </a:r>
            <a:endParaRPr kumimoji="1" lang="en-US" sz="1200" b="1" kern="1200" dirty="0">
              <a:solidFill>
                <a:schemeClr val="tx1"/>
              </a:solidFill>
              <a:effectLst/>
              <a:latin typeface="Arial" panose="020B0604020202020204" pitchFamily="34" charset="0"/>
              <a:ea typeface="+mn-ea"/>
              <a:cs typeface="+mn-cs"/>
            </a:endParaRPr>
          </a:p>
          <a:p>
            <a:r>
              <a:rPr kumimoji="1" lang="en-GB" sz="1200" kern="1200" dirty="0">
                <a:solidFill>
                  <a:schemeClr val="tx1"/>
                </a:solidFill>
                <a:effectLst/>
                <a:latin typeface="Arial" panose="020B0604020202020204" pitchFamily="34" charset="0"/>
                <a:ea typeface="+mn-ea"/>
                <a:cs typeface="+mn-cs"/>
              </a:rPr>
              <a:t>For John Smith's care, there should be effective communication for him to understand his condition, treatment options and care plan. Healthcare professionals should use simple words and provide time for questions, as John may be anxious or overwhelmed. Emotional support - as he is living by himself, he may be feeling alone. Involving him in the decision-making process promotes autonomy and builds trust. Ethical considerations include respect for his dignity, confidentiality and informed consent before any treatment or intervention. Care providers also need to be sensitive to his emotional and psychological needs, and this is especially so when talking about prognosis or end-of-life care. Cultural values and personal preferences should be respected throughout his care. In addition to this, things such as equal access to healthcare services, as well as having compassionate and non-judgmental support, are important in terms of effectively managing his condition.</a:t>
            </a:r>
            <a:endParaRPr kumimoji="1" lang="en-US" sz="1200" kern="1200" dirty="0">
              <a:solidFill>
                <a:schemeClr val="tx1"/>
              </a:solidFill>
              <a:effectLst/>
              <a:latin typeface="Arial" panose="020B0604020202020204" pitchFamily="34" charset="0"/>
              <a:ea typeface="+mn-ea"/>
              <a:cs typeface="+mn-cs"/>
            </a:endParaRPr>
          </a:p>
          <a:p>
            <a:r>
              <a:rPr kumimoji="1" lang="en-GB" sz="1200" kern="1200" dirty="0">
                <a:solidFill>
                  <a:schemeClr val="tx1"/>
                </a:solidFill>
                <a:effectLst/>
                <a:latin typeface="Arial" panose="020B0604020202020204" pitchFamily="34" charset="0"/>
                <a:ea typeface="+mn-ea"/>
                <a:cs typeface="+mn-cs"/>
              </a:rPr>
              <a:t> </a:t>
            </a:r>
            <a:endParaRPr kumimoji="1" lang="en-US" sz="1200" kern="1200" dirty="0">
              <a:solidFill>
                <a:schemeClr val="tx1"/>
              </a:solidFill>
              <a:effectLst/>
              <a:latin typeface="Arial" panose="020B0604020202020204" pitchFamily="34"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7</a:t>
            </a:fld>
            <a:endParaRPr lang="en-GB" altLang="en-US"/>
          </a:p>
        </p:txBody>
      </p:sp>
    </p:spTree>
    <p:extLst>
      <p:ext uri="{BB962C8B-B14F-4D97-AF65-F5344CB8AC3E}">
        <p14:creationId xmlns:p14="http://schemas.microsoft.com/office/powerpoint/2010/main" val="34213584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GB" sz="1200" b="1" kern="1200" dirty="0">
                <a:solidFill>
                  <a:schemeClr val="tx1"/>
                </a:solidFill>
                <a:effectLst/>
                <a:latin typeface="Arial" panose="020B0604020202020204" pitchFamily="34" charset="0"/>
                <a:ea typeface="+mn-ea"/>
                <a:cs typeface="+mn-cs"/>
              </a:rPr>
              <a:t>Risk factors</a:t>
            </a:r>
            <a:endParaRPr kumimoji="1" lang="en-US" sz="1200" b="1" kern="1200" dirty="0">
              <a:solidFill>
                <a:schemeClr val="tx1"/>
              </a:solidFill>
              <a:effectLst/>
              <a:latin typeface="Arial" panose="020B0604020202020204" pitchFamily="34" charset="0"/>
              <a:ea typeface="+mn-ea"/>
              <a:cs typeface="+mn-cs"/>
            </a:endParaRPr>
          </a:p>
          <a:p>
            <a:r>
              <a:rPr kumimoji="1" lang="en-GB" sz="1200" kern="1200" dirty="0">
                <a:solidFill>
                  <a:schemeClr val="tx1"/>
                </a:solidFill>
                <a:effectLst/>
                <a:latin typeface="Arial" panose="020B0604020202020204" pitchFamily="34" charset="0"/>
                <a:ea typeface="+mn-ea"/>
                <a:cs typeface="+mn-cs"/>
              </a:rPr>
              <a:t>John Smith's health is very much impacted by a variety of linked risk factors relating to lifestyle, behaviour and current health. The most important factor in his history is his history of smoking, as he has been smoking for many years, hence it directly contributed to the development of his lung cancer, and at the same time, it continues to affect his breathing function. His previous occupational exposure to industrial chemicals and dust has caused further damage to his lungs, such that the severity of the disease is now increased. In addition to this, his sedentary life makes him less physically hardy and tolerant for sickness. Poor dietary habits and recent weight loss have caused a weak immune system, and recovery is harder (Cancer Research UK, 2024). Living alone also puts him in danger of social isolation, which can hurt his mental health and compliance with treatment. What's more, his late engagement with healthcare services saw him delay his early diagnosis and let the disease run its course. </a:t>
            </a:r>
            <a:endParaRPr kumimoji="1" lang="en-US" sz="1200" kern="1200" dirty="0">
              <a:solidFill>
                <a:schemeClr val="tx1"/>
              </a:solidFill>
              <a:effectLst/>
              <a:latin typeface="Arial" panose="020B0604020202020204" pitchFamily="34"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8</a:t>
            </a:fld>
            <a:endParaRPr lang="en-GB" altLang="en-US"/>
          </a:p>
        </p:txBody>
      </p:sp>
    </p:spTree>
    <p:extLst>
      <p:ext uri="{BB962C8B-B14F-4D97-AF65-F5344CB8AC3E}">
        <p14:creationId xmlns:p14="http://schemas.microsoft.com/office/powerpoint/2010/main" val="30224827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GB" sz="1200" b="1" kern="1200" dirty="0">
                <a:solidFill>
                  <a:schemeClr val="tx1"/>
                </a:solidFill>
                <a:effectLst/>
                <a:latin typeface="Arial" panose="020B0604020202020204" pitchFamily="34" charset="0"/>
                <a:ea typeface="+mn-ea"/>
                <a:cs typeface="+mn-cs"/>
              </a:rPr>
              <a:t>Recommendations </a:t>
            </a:r>
            <a:endParaRPr kumimoji="1" lang="en-US" sz="1200" b="1" kern="1200" dirty="0">
              <a:solidFill>
                <a:schemeClr val="tx1"/>
              </a:solidFill>
              <a:effectLst/>
              <a:latin typeface="Arial" panose="020B0604020202020204" pitchFamily="34" charset="0"/>
              <a:ea typeface="+mn-ea"/>
              <a:cs typeface="+mn-cs"/>
            </a:endParaRPr>
          </a:p>
          <a:p>
            <a:r>
              <a:rPr kumimoji="1" lang="en-GB" sz="1200" kern="1200" dirty="0">
                <a:solidFill>
                  <a:schemeClr val="tx1"/>
                </a:solidFill>
                <a:effectLst/>
                <a:latin typeface="Arial" panose="020B0604020202020204" pitchFamily="34" charset="0"/>
                <a:ea typeface="+mn-ea"/>
                <a:cs typeface="+mn-cs"/>
              </a:rPr>
              <a:t>For John Smith, evidence-based care should be about managing the symptoms of lung cancer, maintaining quality of life, and preventing further lung cancer complications. Daily care should include looking for low oxygen saturation and respiratory rate, adherence to medications and pain management, as needed. Small and frequent high-protein meals are recommended as nutritional support to address weight loss (Williamson et al., 2023). Gentle physical activity, such as short walks, can help to improve circulation and respiratory function. Regular medical follow-up, including lung function and imaging tests, is very important to monitor the progression of the disease. Care planning should be multidisciplinary with involvement of doctors, nurses, dietitians and physiotherapists as per the guidelines issued by the NHS and NICE (O’Byrne, 2023). Psychosocial support and Counselling are available to provide support with anxiety and social isolation. Education regarding smoking cessation and the avoidance of environmental pollutants should be offered. </a:t>
            </a:r>
            <a:endParaRPr kumimoji="1" lang="en-US" sz="1200" kern="1200" dirty="0">
              <a:solidFill>
                <a:schemeClr val="tx1"/>
              </a:solidFill>
              <a:effectLst/>
              <a:latin typeface="Arial" panose="020B0604020202020204" pitchFamily="34"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9</a:t>
            </a:fld>
            <a:endParaRPr lang="en-GB" altLang="en-US"/>
          </a:p>
        </p:txBody>
      </p:sp>
    </p:spTree>
    <p:extLst>
      <p:ext uri="{BB962C8B-B14F-4D97-AF65-F5344CB8AC3E}">
        <p14:creationId xmlns:p14="http://schemas.microsoft.com/office/powerpoint/2010/main" val="28320042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GB" sz="1200" b="1" kern="1200" dirty="0">
                <a:solidFill>
                  <a:schemeClr val="tx1"/>
                </a:solidFill>
                <a:effectLst/>
                <a:latin typeface="Arial" panose="020B0604020202020204" pitchFamily="34" charset="0"/>
                <a:ea typeface="+mn-ea"/>
                <a:cs typeface="+mn-cs"/>
              </a:rPr>
              <a:t>Conclusion </a:t>
            </a:r>
            <a:endParaRPr kumimoji="1" lang="en-US" sz="1200" b="1" kern="1200" dirty="0">
              <a:solidFill>
                <a:schemeClr val="tx1"/>
              </a:solidFill>
              <a:effectLst/>
              <a:latin typeface="Arial" panose="020B0604020202020204" pitchFamily="34" charset="0"/>
              <a:ea typeface="+mn-ea"/>
              <a:cs typeface="+mn-cs"/>
            </a:endParaRPr>
          </a:p>
          <a:p>
            <a:r>
              <a:rPr kumimoji="1" lang="en-GB" sz="1200" kern="1200" dirty="0">
                <a:solidFill>
                  <a:schemeClr val="tx1"/>
                </a:solidFill>
                <a:effectLst/>
                <a:latin typeface="Arial" panose="020B0604020202020204" pitchFamily="34" charset="0"/>
                <a:ea typeface="+mn-ea"/>
                <a:cs typeface="+mn-cs"/>
              </a:rPr>
              <a:t> </a:t>
            </a:r>
            <a:endParaRPr kumimoji="1" lang="en-US" sz="1200" kern="1200" dirty="0">
              <a:solidFill>
                <a:schemeClr val="tx1"/>
              </a:solidFill>
              <a:effectLst/>
              <a:latin typeface="Arial" panose="020B0604020202020204" pitchFamily="34" charset="0"/>
              <a:ea typeface="+mn-ea"/>
              <a:cs typeface="+mn-cs"/>
            </a:endParaRPr>
          </a:p>
          <a:p>
            <a:r>
              <a:rPr kumimoji="1" lang="en-GB" sz="1200" kern="1200" dirty="0">
                <a:solidFill>
                  <a:schemeClr val="tx1"/>
                </a:solidFill>
                <a:effectLst/>
                <a:latin typeface="Arial" panose="020B0604020202020204" pitchFamily="34" charset="0"/>
                <a:ea typeface="+mn-ea"/>
                <a:cs typeface="+mn-cs"/>
              </a:rPr>
              <a:t>John Smith is a 65-year-old male with a diagnosis of lung cancer, and the major issue in his respiratory system. His condition is aggravated by the habit of smoking for a long period of time, occupation, sedentary lifestyle and bad nutrition. Anatomical damage to his lungs, defects to physiological function cause breathlessness, fatigue and decreased weight. A structured care plan is vital with the focus on daily monitoring of care, medical treatment, nutritional support, gentle physical activity and regular health assessment. This is critical: effective communication, patient involvement &amp; ethical care. Following the recommendations of the NHS and NICE will ensure evidence-based, holistic and patient-centred care and aims to improve John's quality of life and effectively manage the progression of the disease.</a:t>
            </a:r>
            <a:endParaRPr kumimoji="1" lang="en-US" sz="1200" kern="1200" dirty="0">
              <a:solidFill>
                <a:schemeClr val="tx1"/>
              </a:solidFill>
              <a:effectLst/>
              <a:latin typeface="Arial" panose="020B0604020202020204" pitchFamily="34"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10</a:t>
            </a:fld>
            <a:endParaRPr lang="en-GB" altLang="en-US"/>
          </a:p>
        </p:txBody>
      </p:sp>
    </p:spTree>
    <p:extLst>
      <p:ext uri="{BB962C8B-B14F-4D97-AF65-F5344CB8AC3E}">
        <p14:creationId xmlns:p14="http://schemas.microsoft.com/office/powerpoint/2010/main" val="37626233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GB" sz="1200" b="1" kern="1200" dirty="0">
                <a:solidFill>
                  <a:schemeClr val="tx1"/>
                </a:solidFill>
                <a:effectLst/>
                <a:latin typeface="Arial" panose="020B0604020202020204" pitchFamily="34" charset="0"/>
                <a:ea typeface="+mn-ea"/>
                <a:cs typeface="+mn-cs"/>
              </a:rPr>
              <a:t>References</a:t>
            </a:r>
            <a:endParaRPr kumimoji="1" lang="en-US" sz="1200" b="1" kern="1200" dirty="0">
              <a:solidFill>
                <a:schemeClr val="tx1"/>
              </a:solidFill>
              <a:effectLst/>
              <a:latin typeface="Arial" panose="020B0604020202020204" pitchFamily="34" charset="0"/>
              <a:ea typeface="+mn-ea"/>
              <a:cs typeface="+mn-cs"/>
            </a:endParaRPr>
          </a:p>
          <a:p>
            <a:pPr indent="-1270" algn="just">
              <a:lnSpc>
                <a:spcPct val="15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Cancer Research UK (2024) </a:t>
            </a:r>
            <a:r>
              <a:rPr lang="en-GB" sz="1800" i="1" dirty="0">
                <a:effectLst/>
                <a:latin typeface="Times New Roman" panose="02020603050405020304" pitchFamily="18" charset="0"/>
                <a:ea typeface="Arial" panose="020B0604020202020204" pitchFamily="34" charset="0"/>
                <a:cs typeface="Arial" panose="020B0604020202020204" pitchFamily="34" charset="0"/>
              </a:rPr>
              <a:t>Lung cancer statistics</a:t>
            </a:r>
            <a:r>
              <a:rPr lang="en-GB" sz="1800" dirty="0">
                <a:effectLst/>
                <a:latin typeface="Times New Roman" panose="02020603050405020304" pitchFamily="18" charset="0"/>
                <a:ea typeface="Arial" panose="020B0604020202020204" pitchFamily="34" charset="0"/>
                <a:cs typeface="Arial" panose="020B0604020202020204" pitchFamily="34" charset="0"/>
              </a:rPr>
              <a:t>. Available at: </a:t>
            </a:r>
            <a:r>
              <a:rPr lang="en-GB" sz="1800" u="sng" dirty="0">
                <a:solidFill>
                  <a:srgbClr val="0563C1"/>
                </a:solidFill>
                <a:effectLst/>
                <a:latin typeface="Times New Roman" panose="02020603050405020304" pitchFamily="18" charset="0"/>
                <a:ea typeface="Arial" panose="020B0604020202020204" pitchFamily="34" charset="0"/>
                <a:cs typeface="Arial" panose="020B0604020202020204" pitchFamily="34" charset="0"/>
                <a:hlinkClick r:id="rId3"/>
              </a:rPr>
              <a:t>https://www.cancerresearchuk.org/health-professional/cancer-statistics/statistics-by-cancer-type/lung-cancer</a:t>
            </a:r>
            <a:r>
              <a:rPr lang="en-GB" sz="1800" dirty="0">
                <a:effectLst/>
                <a:latin typeface="Times New Roman" panose="02020603050405020304" pitchFamily="18" charset="0"/>
                <a:ea typeface="Arial" panose="020B0604020202020204" pitchFamily="34" charset="0"/>
                <a:cs typeface="Arial" panose="020B0604020202020204" pitchFamily="34" charset="0"/>
              </a:rPr>
              <a:t> (Accessed: 4 April 2026).</a:t>
            </a:r>
          </a:p>
          <a:p>
            <a:pPr indent="-635" algn="just">
              <a:lnSpc>
                <a:spcPct val="15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Grant, W.B. (2023) ‘Long follow-up times weaken observational diet–cancer study outcomes: Evidence from studies of meat and cancer risk’, </a:t>
            </a:r>
            <a:r>
              <a:rPr lang="en-GB" sz="1800" i="1" dirty="0">
                <a:effectLst/>
                <a:latin typeface="Times New Roman" panose="02020603050405020304" pitchFamily="18" charset="0"/>
                <a:ea typeface="Arial" panose="020B0604020202020204" pitchFamily="34" charset="0"/>
                <a:cs typeface="Arial" panose="020B0604020202020204" pitchFamily="34" charset="0"/>
              </a:rPr>
              <a:t>Nutrients</a:t>
            </a:r>
            <a:r>
              <a:rPr lang="en-GB" sz="1800" dirty="0">
                <a:effectLst/>
                <a:latin typeface="Times New Roman" panose="02020603050405020304" pitchFamily="18" charset="0"/>
                <a:ea typeface="Arial" panose="020B0604020202020204" pitchFamily="34" charset="0"/>
                <a:cs typeface="Arial" panose="020B0604020202020204" pitchFamily="34" charset="0"/>
              </a:rPr>
              <a:t>, 16(1), pp. 26–26. Available at: </a:t>
            </a:r>
            <a:r>
              <a:rPr lang="en-GB" sz="1800" u="sng" dirty="0">
                <a:solidFill>
                  <a:srgbClr val="0563C1"/>
                </a:solidFill>
                <a:effectLst/>
                <a:latin typeface="Times New Roman" panose="02020603050405020304" pitchFamily="18" charset="0"/>
                <a:ea typeface="Arial" panose="020B0604020202020204" pitchFamily="34" charset="0"/>
                <a:cs typeface="Arial" panose="020B0604020202020204" pitchFamily="34" charset="0"/>
                <a:hlinkClick r:id="rId4"/>
              </a:rPr>
              <a:t>https://doi.org/10.3390/nu16010026</a:t>
            </a:r>
            <a:r>
              <a:rPr lang="en-GB" sz="1800" dirty="0">
                <a:effectLst/>
                <a:latin typeface="Times New Roman" panose="02020603050405020304" pitchFamily="18" charset="0"/>
                <a:ea typeface="Arial" panose="020B0604020202020204" pitchFamily="34" charset="0"/>
                <a:cs typeface="Arial" panose="020B0604020202020204" pitchFamily="34" charset="0"/>
              </a:rPr>
              <a:t>.</a:t>
            </a:r>
          </a:p>
          <a:p>
            <a:pPr indent="-635" algn="just">
              <a:lnSpc>
                <a:spcPct val="15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Irvine, L.M. (2025) ‘A person centred care plan – or a plan for patient care?’, </a:t>
            </a:r>
            <a:r>
              <a:rPr lang="en-GB" sz="1800" i="1" dirty="0">
                <a:effectLst/>
                <a:latin typeface="Times New Roman" panose="02020603050405020304" pitchFamily="18" charset="0"/>
                <a:ea typeface="Arial" panose="020B0604020202020204" pitchFamily="34" charset="0"/>
                <a:cs typeface="Arial" panose="020B0604020202020204" pitchFamily="34" charset="0"/>
              </a:rPr>
              <a:t>International Journal of Integrated Care</a:t>
            </a:r>
            <a:r>
              <a:rPr lang="en-GB" sz="1800" dirty="0">
                <a:effectLst/>
                <a:latin typeface="Times New Roman" panose="02020603050405020304" pitchFamily="18" charset="0"/>
                <a:ea typeface="Arial" panose="020B0604020202020204" pitchFamily="34" charset="0"/>
                <a:cs typeface="Arial" panose="020B0604020202020204" pitchFamily="34" charset="0"/>
              </a:rPr>
              <a:t>, 16(6), p. 289. Available at: </a:t>
            </a:r>
            <a:r>
              <a:rPr lang="en-GB" sz="1800" u="sng" dirty="0">
                <a:solidFill>
                  <a:srgbClr val="0563C1"/>
                </a:solidFill>
                <a:effectLst/>
                <a:latin typeface="Times New Roman" panose="02020603050405020304" pitchFamily="18" charset="0"/>
                <a:ea typeface="Arial" panose="020B0604020202020204" pitchFamily="34" charset="0"/>
                <a:cs typeface="Arial" panose="020B0604020202020204" pitchFamily="34" charset="0"/>
                <a:hlinkClick r:id="rId5"/>
              </a:rPr>
              <a:t>https://doi.org/10.5334/ijic.2837</a:t>
            </a:r>
            <a:r>
              <a:rPr lang="en-GB" sz="1800" dirty="0">
                <a:effectLst/>
                <a:latin typeface="Times New Roman" panose="02020603050405020304" pitchFamily="18" charset="0"/>
                <a:ea typeface="Arial" panose="020B0604020202020204" pitchFamily="34" charset="0"/>
                <a:cs typeface="Arial" panose="020B0604020202020204" pitchFamily="34" charset="0"/>
              </a:rPr>
              <a:t>.</a:t>
            </a:r>
          </a:p>
          <a:p>
            <a:pPr indent="-635" algn="just">
              <a:lnSpc>
                <a:spcPct val="15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Jenkins, J.T., O’Neill, G. and </a:t>
            </a:r>
            <a:r>
              <a:rPr lang="en-GB" sz="1800" dirty="0" err="1">
                <a:effectLst/>
                <a:latin typeface="Times New Roman" panose="02020603050405020304" pitchFamily="18" charset="0"/>
                <a:ea typeface="Arial" panose="020B0604020202020204" pitchFamily="34" charset="0"/>
                <a:cs typeface="Arial" panose="020B0604020202020204" pitchFamily="34" charset="0"/>
              </a:rPr>
              <a:t>Morran</a:t>
            </a:r>
            <a:r>
              <a:rPr lang="en-GB" sz="1800" dirty="0">
                <a:effectLst/>
                <a:latin typeface="Times New Roman" panose="02020603050405020304" pitchFamily="18" charset="0"/>
                <a:ea typeface="Arial" panose="020B0604020202020204" pitchFamily="34" charset="0"/>
                <a:cs typeface="Arial" panose="020B0604020202020204" pitchFamily="34" charset="0"/>
              </a:rPr>
              <a:t>, C.G. (2024) ‘The relationship between patient physiology and cancer-specific survival following curative resection of colorectal cancer’, </a:t>
            </a:r>
            <a:r>
              <a:rPr lang="en-GB" sz="1800" i="1" dirty="0">
                <a:effectLst/>
                <a:latin typeface="Times New Roman" panose="02020603050405020304" pitchFamily="18" charset="0"/>
                <a:ea typeface="Arial" panose="020B0604020202020204" pitchFamily="34" charset="0"/>
                <a:cs typeface="Arial" panose="020B0604020202020204" pitchFamily="34" charset="0"/>
              </a:rPr>
              <a:t>British Journal of Cancer</a:t>
            </a:r>
            <a:r>
              <a:rPr lang="en-GB" sz="1800" dirty="0">
                <a:effectLst/>
                <a:latin typeface="Times New Roman" panose="02020603050405020304" pitchFamily="18" charset="0"/>
                <a:ea typeface="Arial" panose="020B0604020202020204" pitchFamily="34" charset="0"/>
                <a:cs typeface="Arial" panose="020B0604020202020204" pitchFamily="34" charset="0"/>
              </a:rPr>
              <a:t>, 96(2), pp. 213–217. Available at: </a:t>
            </a:r>
            <a:r>
              <a:rPr lang="en-GB" sz="1800" u="sng" dirty="0">
                <a:solidFill>
                  <a:srgbClr val="0563C1"/>
                </a:solidFill>
                <a:effectLst/>
                <a:latin typeface="Times New Roman" panose="02020603050405020304" pitchFamily="18" charset="0"/>
                <a:ea typeface="Arial" panose="020B0604020202020204" pitchFamily="34" charset="0"/>
                <a:cs typeface="Arial" panose="020B0604020202020204" pitchFamily="34" charset="0"/>
                <a:hlinkClick r:id="rId6"/>
              </a:rPr>
              <a:t>https://doi.org/10.1038/sj.bjc.6603560</a:t>
            </a:r>
            <a:r>
              <a:rPr lang="en-GB" sz="1800" dirty="0">
                <a:effectLst/>
                <a:latin typeface="Times New Roman" panose="02020603050405020304" pitchFamily="18" charset="0"/>
                <a:ea typeface="Arial" panose="020B0604020202020204" pitchFamily="34" charset="0"/>
                <a:cs typeface="Arial" panose="020B0604020202020204" pitchFamily="34" charset="0"/>
              </a:rPr>
              <a:t>.</a:t>
            </a:r>
          </a:p>
          <a:p>
            <a:pPr indent="-1270" algn="just">
              <a:lnSpc>
                <a:spcPct val="15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 Kong, Y.F., Roulston, J. and </a:t>
            </a:r>
            <a:r>
              <a:rPr lang="en-GB" sz="1800" dirty="0" err="1">
                <a:effectLst/>
                <a:latin typeface="Times New Roman" panose="02020603050405020304" pitchFamily="18" charset="0"/>
                <a:ea typeface="Arial" panose="020B0604020202020204" pitchFamily="34" charset="0"/>
                <a:cs typeface="Arial" panose="020B0604020202020204" pitchFamily="34" charset="0"/>
              </a:rPr>
              <a:t>Edgecombe</a:t>
            </a:r>
            <a:r>
              <a:rPr lang="en-GB" sz="1800" dirty="0">
                <a:effectLst/>
                <a:latin typeface="Times New Roman" panose="02020603050405020304" pitchFamily="18" charset="0"/>
                <a:ea typeface="Arial" panose="020B0604020202020204" pitchFamily="34" charset="0"/>
                <a:cs typeface="Arial" panose="020B0604020202020204" pitchFamily="34" charset="0"/>
              </a:rPr>
              <a:t>, J. (2026) ‘Improving treatment escalation plan (TEP) completion in acute oncology: A trainee-led quality improvement project at a specialised cancer care centre’, </a:t>
            </a:r>
            <a:r>
              <a:rPr lang="en-GB" sz="1800" i="1" dirty="0">
                <a:effectLst/>
                <a:latin typeface="Times New Roman" panose="02020603050405020304" pitchFamily="18" charset="0"/>
                <a:ea typeface="Arial" panose="020B0604020202020204" pitchFamily="34" charset="0"/>
                <a:cs typeface="Arial" panose="020B0604020202020204" pitchFamily="34" charset="0"/>
              </a:rPr>
              <a:t>Lung Cancer</a:t>
            </a:r>
            <a:r>
              <a:rPr lang="en-GB" sz="1800" dirty="0">
                <a:effectLst/>
                <a:latin typeface="Times New Roman" panose="02020603050405020304" pitchFamily="18" charset="0"/>
                <a:ea typeface="Arial" panose="020B0604020202020204" pitchFamily="34" charset="0"/>
                <a:cs typeface="Arial" panose="020B0604020202020204" pitchFamily="34" charset="0"/>
              </a:rPr>
              <a:t>, 212, p. 109127. Available at: </a:t>
            </a:r>
            <a:r>
              <a:rPr lang="en-GB" sz="1800" u="sng" dirty="0">
                <a:solidFill>
                  <a:srgbClr val="0563C1"/>
                </a:solidFill>
                <a:effectLst/>
                <a:latin typeface="Times New Roman" panose="02020603050405020304" pitchFamily="18" charset="0"/>
                <a:ea typeface="Arial" panose="020B0604020202020204" pitchFamily="34" charset="0"/>
                <a:cs typeface="Arial" panose="020B0604020202020204" pitchFamily="34" charset="0"/>
                <a:hlinkClick r:id="rId7"/>
              </a:rPr>
              <a:t>https://doi.org/10.1016/j.lungcan.2026.109127</a:t>
            </a:r>
            <a:r>
              <a:rPr lang="en-GB" sz="1800" dirty="0">
                <a:effectLst/>
                <a:latin typeface="Times New Roman" panose="02020603050405020304" pitchFamily="18" charset="0"/>
                <a:ea typeface="Arial" panose="020B0604020202020204" pitchFamily="34" charset="0"/>
                <a:cs typeface="Arial" panose="020B0604020202020204" pitchFamily="34" charset="0"/>
              </a:rPr>
              <a:t>.</a:t>
            </a:r>
          </a:p>
          <a:p>
            <a:pPr indent="-635" algn="just">
              <a:lnSpc>
                <a:spcPct val="15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Madrigal, H. (2020) ‘Underestimation of body mass index through perceived body image as compared to self-reported body mass index in the European Union’, </a:t>
            </a:r>
            <a:r>
              <a:rPr lang="en-GB" sz="1800" i="1" dirty="0">
                <a:effectLst/>
                <a:latin typeface="Times New Roman" panose="02020603050405020304" pitchFamily="18" charset="0"/>
                <a:ea typeface="Arial" panose="020B0604020202020204" pitchFamily="34" charset="0"/>
                <a:cs typeface="Arial" panose="020B0604020202020204" pitchFamily="34" charset="0"/>
              </a:rPr>
              <a:t>Public Health</a:t>
            </a:r>
            <a:r>
              <a:rPr lang="en-GB" sz="1800" dirty="0">
                <a:effectLst/>
                <a:latin typeface="Times New Roman" panose="02020603050405020304" pitchFamily="18" charset="0"/>
                <a:ea typeface="Arial" panose="020B0604020202020204" pitchFamily="34" charset="0"/>
                <a:cs typeface="Arial" panose="020B0604020202020204" pitchFamily="34" charset="0"/>
              </a:rPr>
              <a:t>, 114(6), pp. 468–473. Available at: </a:t>
            </a:r>
            <a:r>
              <a:rPr lang="en-GB" sz="1800" u="sng" dirty="0">
                <a:solidFill>
                  <a:srgbClr val="0563C1"/>
                </a:solidFill>
                <a:effectLst/>
                <a:latin typeface="Times New Roman" panose="02020603050405020304" pitchFamily="18" charset="0"/>
                <a:ea typeface="Arial" panose="020B0604020202020204" pitchFamily="34" charset="0"/>
                <a:cs typeface="Arial" panose="020B0604020202020204" pitchFamily="34" charset="0"/>
                <a:hlinkClick r:id="rId8"/>
              </a:rPr>
              <a:t>https://doi.org/10.1016/s0033-3506(00)00390-5</a:t>
            </a:r>
            <a:r>
              <a:rPr lang="en-GB" sz="1800" dirty="0">
                <a:effectLst/>
                <a:latin typeface="Times New Roman" panose="02020603050405020304" pitchFamily="18" charset="0"/>
                <a:ea typeface="Arial" panose="020B0604020202020204" pitchFamily="34" charset="0"/>
                <a:cs typeface="Arial" panose="020B0604020202020204" pitchFamily="34" charset="0"/>
              </a:rPr>
              <a:t>.</a:t>
            </a:r>
          </a:p>
          <a:p>
            <a:pPr indent="-1270" algn="just">
              <a:lnSpc>
                <a:spcPct val="150000"/>
              </a:lnSpc>
            </a:pPr>
            <a:r>
              <a:rPr lang="en-GB" sz="1800" dirty="0" err="1">
                <a:effectLst/>
                <a:latin typeface="Times New Roman" panose="02020603050405020304" pitchFamily="18" charset="0"/>
                <a:ea typeface="Arial" panose="020B0604020202020204" pitchFamily="34" charset="0"/>
                <a:cs typeface="Arial" panose="020B0604020202020204" pitchFamily="34" charset="0"/>
              </a:rPr>
              <a:t>Makison</a:t>
            </a:r>
            <a:r>
              <a:rPr lang="en-GB" sz="1800" dirty="0">
                <a:effectLst/>
                <a:latin typeface="Times New Roman" panose="02020603050405020304" pitchFamily="18" charset="0"/>
                <a:ea typeface="Arial" panose="020B0604020202020204" pitchFamily="34" charset="0"/>
                <a:cs typeface="Arial" panose="020B0604020202020204" pitchFamily="34" charset="0"/>
              </a:rPr>
              <a:t> Booth, C. and Frost, G. (2023) ‘Potential distribution of viable norovirus after simulated vomiting’, </a:t>
            </a:r>
            <a:r>
              <a:rPr lang="en-GB" sz="1800" i="1" dirty="0">
                <a:effectLst/>
                <a:latin typeface="Times New Roman" panose="02020603050405020304" pitchFamily="18" charset="0"/>
                <a:ea typeface="Arial" panose="020B0604020202020204" pitchFamily="34" charset="0"/>
                <a:cs typeface="Arial" panose="020B0604020202020204" pitchFamily="34" charset="0"/>
              </a:rPr>
              <a:t>Journal of Hospital Infection</a:t>
            </a:r>
            <a:r>
              <a:rPr lang="en-GB" sz="1800" dirty="0">
                <a:effectLst/>
                <a:latin typeface="Times New Roman" panose="02020603050405020304" pitchFamily="18" charset="0"/>
                <a:ea typeface="Arial" panose="020B0604020202020204" pitchFamily="34" charset="0"/>
                <a:cs typeface="Arial" panose="020B0604020202020204" pitchFamily="34" charset="0"/>
              </a:rPr>
              <a:t>, 102(3), pp. 304–310. Available at: </a:t>
            </a:r>
            <a:r>
              <a:rPr lang="en-GB" sz="1800" u="sng" dirty="0">
                <a:solidFill>
                  <a:srgbClr val="0563C1"/>
                </a:solidFill>
                <a:effectLst/>
                <a:latin typeface="Times New Roman" panose="02020603050405020304" pitchFamily="18" charset="0"/>
                <a:ea typeface="Arial" panose="020B0604020202020204" pitchFamily="34" charset="0"/>
                <a:cs typeface="Arial" panose="020B0604020202020204" pitchFamily="34" charset="0"/>
                <a:hlinkClick r:id="rId9"/>
              </a:rPr>
              <a:t>https://doi.org/10.1016/j.jhin.2019.02.010</a:t>
            </a:r>
            <a:r>
              <a:rPr lang="en-GB" sz="1800" dirty="0">
                <a:effectLst/>
                <a:latin typeface="Times New Roman" panose="02020603050405020304" pitchFamily="18" charset="0"/>
                <a:ea typeface="Arial" panose="020B0604020202020204" pitchFamily="34" charset="0"/>
                <a:cs typeface="Arial" panose="020B0604020202020204" pitchFamily="34" charset="0"/>
              </a:rPr>
              <a:t>.</a:t>
            </a:r>
          </a:p>
          <a:p>
            <a:pPr indent="-1270" algn="just">
              <a:lnSpc>
                <a:spcPct val="15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O’Byrne, L. (2023) ‘Betraying the NHS: NHS abandoned’, </a:t>
            </a:r>
            <a:r>
              <a:rPr lang="en-GB" sz="1800" i="1" dirty="0">
                <a:effectLst/>
                <a:latin typeface="Times New Roman" panose="02020603050405020304" pitchFamily="18" charset="0"/>
                <a:ea typeface="Arial" panose="020B0604020202020204" pitchFamily="34" charset="0"/>
                <a:cs typeface="Arial" panose="020B0604020202020204" pitchFamily="34" charset="0"/>
              </a:rPr>
              <a:t>Learning Disability Practice</a:t>
            </a:r>
            <a:r>
              <a:rPr lang="en-GB" sz="1800" dirty="0">
                <a:effectLst/>
                <a:latin typeface="Times New Roman" panose="02020603050405020304" pitchFamily="18" charset="0"/>
                <a:ea typeface="Arial" panose="020B0604020202020204" pitchFamily="34" charset="0"/>
                <a:cs typeface="Arial" panose="020B0604020202020204" pitchFamily="34" charset="0"/>
              </a:rPr>
              <a:t>, 10(3), pp. 22–23. Available at: </a:t>
            </a:r>
            <a:r>
              <a:rPr lang="en-GB" sz="1800" u="sng" dirty="0">
                <a:solidFill>
                  <a:srgbClr val="0563C1"/>
                </a:solidFill>
                <a:effectLst/>
                <a:latin typeface="Times New Roman" panose="02020603050405020304" pitchFamily="18" charset="0"/>
                <a:ea typeface="Arial" panose="020B0604020202020204" pitchFamily="34" charset="0"/>
                <a:cs typeface="Arial" panose="020B0604020202020204" pitchFamily="34" charset="0"/>
                <a:hlinkClick r:id="rId10"/>
              </a:rPr>
              <a:t>https://doi.org/10.7748/ldp.10.3.22.s13</a:t>
            </a:r>
            <a:r>
              <a:rPr lang="en-GB" sz="1800" dirty="0">
                <a:effectLst/>
                <a:latin typeface="Times New Roman" panose="02020603050405020304" pitchFamily="18" charset="0"/>
                <a:ea typeface="Arial" panose="020B0604020202020204" pitchFamily="34" charset="0"/>
                <a:cs typeface="Arial" panose="020B0604020202020204" pitchFamily="34" charset="0"/>
              </a:rPr>
              <a:t>.</a:t>
            </a:r>
          </a:p>
          <a:p>
            <a:pPr indent="-1270" algn="just">
              <a:lnSpc>
                <a:spcPct val="15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Williamson, T.J., Walsh, L.E., </a:t>
            </a:r>
            <a:r>
              <a:rPr lang="en-GB" sz="1800" dirty="0" err="1">
                <a:effectLst/>
                <a:latin typeface="Times New Roman" panose="02020603050405020304" pitchFamily="18" charset="0"/>
                <a:ea typeface="Arial" panose="020B0604020202020204" pitchFamily="34" charset="0"/>
                <a:cs typeface="Arial" panose="020B0604020202020204" pitchFamily="34" charset="0"/>
              </a:rPr>
              <a:t>Rawl</a:t>
            </a:r>
            <a:r>
              <a:rPr lang="en-GB" sz="1800" dirty="0">
                <a:effectLst/>
                <a:latin typeface="Times New Roman" panose="02020603050405020304" pitchFamily="18" charset="0"/>
                <a:ea typeface="Arial" panose="020B0604020202020204" pitchFamily="34" charset="0"/>
                <a:cs typeface="Arial" panose="020B0604020202020204" pitchFamily="34" charset="0"/>
              </a:rPr>
              <a:t>, S.M. and Carter-</a:t>
            </a:r>
            <a:r>
              <a:rPr lang="en-GB" sz="1800" dirty="0" err="1">
                <a:effectLst/>
                <a:latin typeface="Times New Roman" panose="02020603050405020304" pitchFamily="18" charset="0"/>
                <a:ea typeface="Arial" panose="020B0604020202020204" pitchFamily="34" charset="0"/>
                <a:cs typeface="Arial" panose="020B0604020202020204" pitchFamily="34" charset="0"/>
              </a:rPr>
              <a:t>Bawa</a:t>
            </a:r>
            <a:r>
              <a:rPr lang="en-GB" sz="1800" dirty="0">
                <a:effectLst/>
                <a:latin typeface="Times New Roman" panose="02020603050405020304" pitchFamily="18" charset="0"/>
                <a:ea typeface="Arial" panose="020B0604020202020204" pitchFamily="34" charset="0"/>
                <a:cs typeface="Arial" panose="020B0604020202020204" pitchFamily="34" charset="0"/>
              </a:rPr>
              <a:t>, L. (2023) ‘Slipping through the cracks: Who is eligible but does not receive a healthcare provider recommendation for lung cancer screening?’, </a:t>
            </a:r>
            <a:r>
              <a:rPr lang="en-GB" sz="1800" i="1" dirty="0">
                <a:effectLst/>
                <a:latin typeface="Times New Roman" panose="02020603050405020304" pitchFamily="18" charset="0"/>
                <a:ea typeface="Arial" panose="020B0604020202020204" pitchFamily="34" charset="0"/>
                <a:cs typeface="Arial" panose="020B0604020202020204" pitchFamily="34" charset="0"/>
              </a:rPr>
              <a:t>Lung Cancer</a:t>
            </a:r>
            <a:r>
              <a:rPr lang="en-GB" sz="1800" dirty="0">
                <a:effectLst/>
                <a:latin typeface="Times New Roman" panose="02020603050405020304" pitchFamily="18" charset="0"/>
                <a:ea typeface="Arial" panose="020B0604020202020204" pitchFamily="34" charset="0"/>
                <a:cs typeface="Arial" panose="020B0604020202020204" pitchFamily="34" charset="0"/>
              </a:rPr>
              <a:t>, 179, p. 107185. Available at: </a:t>
            </a:r>
            <a:r>
              <a:rPr lang="en-GB" sz="1800" u="sng" dirty="0">
                <a:solidFill>
                  <a:srgbClr val="0563C1"/>
                </a:solidFill>
                <a:effectLst/>
                <a:latin typeface="Times New Roman" panose="02020603050405020304" pitchFamily="18" charset="0"/>
                <a:ea typeface="Arial" panose="020B0604020202020204" pitchFamily="34" charset="0"/>
                <a:cs typeface="Arial" panose="020B0604020202020204" pitchFamily="34" charset="0"/>
                <a:hlinkClick r:id="rId11"/>
              </a:rPr>
              <a:t>https://doi.org/10.1016/j.lungcan.2023.107185</a:t>
            </a:r>
            <a:r>
              <a:rPr lang="en-GB" sz="1800" dirty="0">
                <a:effectLst/>
                <a:latin typeface="Times New Roman" panose="02020603050405020304" pitchFamily="18" charset="0"/>
                <a:ea typeface="Arial" panose="020B0604020202020204" pitchFamily="34" charset="0"/>
                <a:cs typeface="Arial" panose="020B0604020202020204" pitchFamily="34" charset="0"/>
              </a:rPr>
              <a:t>.</a:t>
            </a:r>
          </a:p>
          <a:p>
            <a:endParaRPr lang="en-US" dirty="0"/>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11</a:t>
            </a:fld>
            <a:endParaRPr lang="en-GB" altLang="en-US"/>
          </a:p>
        </p:txBody>
      </p:sp>
    </p:spTree>
    <p:extLst>
      <p:ext uri="{BB962C8B-B14F-4D97-AF65-F5344CB8AC3E}">
        <p14:creationId xmlns:p14="http://schemas.microsoft.com/office/powerpoint/2010/main" val="166283935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27/04/2026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27/04/2026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27/04/2026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27/04/2026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27/04/2026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27/04/2026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27/04/2026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27/04/2026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27/04/2026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27/04/2026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27/04/2026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27/04/2026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5.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6.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7.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3.png"/><Relationship Id="rId5" Type="http://schemas.openxmlformats.org/officeDocument/2006/relationships/image" Target="../media/image8.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5" Type="http://schemas.openxmlformats.org/officeDocument/2006/relationships/image" Target="../media/image9.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png"/><Relationship Id="rId5" Type="http://schemas.openxmlformats.org/officeDocument/2006/relationships/image" Target="../media/image10.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png"/><Relationship Id="rId5" Type="http://schemas.openxmlformats.org/officeDocument/2006/relationships/image" Target="../media/image1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png"/><Relationship Id="rId5" Type="http://schemas.openxmlformats.org/officeDocument/2006/relationships/image" Target="../media/image12.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3.png"/><Relationship Id="rId4" Type="http://schemas.openxmlformats.org/officeDocument/2006/relationships/notesSlide" Target="../notesSlides/notesSlide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eaLnBrk="1" hangingPunct="1"/>
            <a:r>
              <a:rPr lang="en-GB" altLang="en-US" sz="2800" b="1" dirty="0">
                <a:solidFill>
                  <a:schemeClr val="bg1"/>
                </a:solidFill>
              </a:rPr>
              <a:t>BMHP5032 Introduction to Physiology</a:t>
            </a:r>
          </a:p>
          <a:p>
            <a:pPr eaLnBrk="1" hangingPunct="1"/>
            <a:r>
              <a:rPr lang="en-GB" altLang="en-US" sz="2800" b="1" dirty="0">
                <a:solidFill>
                  <a:schemeClr val="bg1"/>
                </a:solidFill>
              </a:rPr>
              <a:t>Component 2 – Presentation </a:t>
            </a:r>
          </a:p>
          <a:p>
            <a:pPr eaLnBrk="1" hangingPunct="1"/>
            <a:r>
              <a:rPr lang="en-GB" altLang="en-US" sz="2800" b="1" dirty="0">
                <a:solidFill>
                  <a:schemeClr val="bg1"/>
                </a:solidFill>
              </a:rPr>
              <a:t>Care Plan</a:t>
            </a:r>
          </a:p>
          <a:p>
            <a:pPr algn="l" eaLnBrk="1" hangingPunct="1"/>
            <a:endParaRPr lang="en-GB" altLang="en-US" sz="2800" b="1" dirty="0">
              <a:solidFill>
                <a:schemeClr val="bg1"/>
              </a:solidFill>
            </a:endParaRPr>
          </a:p>
          <a:p>
            <a:pPr algn="l" eaLnBrk="1" hangingPunct="1"/>
            <a:endParaRPr lang="en-GB" altLang="en-US" sz="2800" b="1" dirty="0">
              <a:solidFill>
                <a:schemeClr val="bg1"/>
              </a:solidFill>
            </a:endParaRPr>
          </a:p>
          <a:p>
            <a:pPr algn="l"/>
            <a:endParaRPr lang="nl-NL" sz="2000" b="1" dirty="0">
              <a:solidFill>
                <a:schemeClr val="bg1"/>
              </a:solidFill>
            </a:endParaRPr>
          </a:p>
          <a:p>
            <a:pPr algn="l"/>
            <a:endParaRPr lang="nl-NL" sz="2000" b="1" dirty="0">
              <a:solidFill>
                <a:schemeClr val="bg1"/>
              </a:solidFill>
            </a:endParaRPr>
          </a:p>
          <a:p>
            <a:pPr algn="l"/>
            <a:r>
              <a:rPr lang="nl-NL" sz="2000" b="1" dirty="0">
                <a:solidFill>
                  <a:schemeClr val="bg1"/>
                </a:solidFill>
              </a:rPr>
              <a:t>Student Name</a:t>
            </a:r>
            <a:r>
              <a:rPr lang="nl-NL" sz="2000" dirty="0">
                <a:solidFill>
                  <a:schemeClr val="bg1"/>
                </a:solidFill>
              </a:rPr>
              <a:t>: </a:t>
            </a:r>
            <a:r>
              <a:rPr lang="nl-NL" sz="2000" dirty="0" err="1">
                <a:solidFill>
                  <a:schemeClr val="bg1"/>
                </a:solidFill>
              </a:rPr>
              <a:t>Berthe</a:t>
            </a:r>
            <a:r>
              <a:rPr lang="nl-NL" sz="2000" dirty="0">
                <a:solidFill>
                  <a:schemeClr val="bg1"/>
                </a:solidFill>
              </a:rPr>
              <a:t> M </a:t>
            </a:r>
            <a:r>
              <a:rPr lang="nl-NL" sz="2000" dirty="0" err="1">
                <a:solidFill>
                  <a:schemeClr val="bg1"/>
                </a:solidFill>
              </a:rPr>
              <a:t>Mutombo</a:t>
            </a:r>
            <a:endParaRPr lang="en-GB" sz="2000" dirty="0">
              <a:solidFill>
                <a:schemeClr val="bg1"/>
              </a:solidFill>
            </a:endParaRPr>
          </a:p>
          <a:p>
            <a:pPr algn="l"/>
            <a:r>
              <a:rPr lang="nl-NL" sz="2000" b="1" dirty="0">
                <a:solidFill>
                  <a:schemeClr val="bg1"/>
                </a:solidFill>
              </a:rPr>
              <a:t>Student ID</a:t>
            </a:r>
            <a:r>
              <a:rPr lang="nl-NL" sz="2000" dirty="0">
                <a:solidFill>
                  <a:schemeClr val="bg1"/>
                </a:solidFill>
              </a:rPr>
              <a:t>: 2427851</a:t>
            </a:r>
            <a:endParaRPr lang="en-GB" sz="2000" dirty="0">
              <a:solidFill>
                <a:schemeClr val="bg1"/>
              </a:solidFill>
            </a:endParaRP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pic>
        <p:nvPicPr>
          <p:cNvPr id="6" name="Audio 5">
            <a:extLst>
              <a:ext uri="{FF2B5EF4-FFF2-40B4-BE49-F238E27FC236}">
                <a16:creationId xmlns:a16="http://schemas.microsoft.com/office/drawing/2014/main" id="{35F4280A-C766-1893-9BC9-3A7FD4D3B62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7007"/>
    </mc:Choice>
    <mc:Fallback>
      <p:transition spd="slow" advTm="270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850106"/>
          </a:xfrm>
        </p:spPr>
        <p:txBody>
          <a:bodyPr/>
          <a:lstStyle/>
          <a:p>
            <a:r>
              <a:rPr lang="en-GB" sz="3600" b="1" dirty="0"/>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283547" y="1089294"/>
            <a:ext cx="4792509" cy="4283922"/>
          </a:xfrm>
        </p:spPr>
        <p:txBody>
          <a:bodyPr/>
          <a:lstStyle/>
          <a:p>
            <a:r>
              <a:rPr lang="en-US" sz="2000" dirty="0">
                <a:solidFill>
                  <a:srgbClr val="5F5F5F"/>
                </a:solidFill>
              </a:rPr>
              <a:t>65-year-old smoker with long-term tobacco exposure </a:t>
            </a:r>
          </a:p>
          <a:p>
            <a:r>
              <a:rPr lang="en-US" sz="2000" dirty="0">
                <a:solidFill>
                  <a:srgbClr val="5F5F5F"/>
                </a:solidFill>
              </a:rPr>
              <a:t>Persistent cough, breathlessness, chest pain, weight loss </a:t>
            </a:r>
          </a:p>
          <a:p>
            <a:r>
              <a:rPr lang="en-US" sz="2000" dirty="0">
                <a:solidFill>
                  <a:srgbClr val="5F5F5F"/>
                </a:solidFill>
              </a:rPr>
              <a:t>Diagnosed with lung cancer after tests </a:t>
            </a:r>
          </a:p>
          <a:p>
            <a:r>
              <a:rPr lang="en-US" sz="2000" dirty="0">
                <a:solidFill>
                  <a:srgbClr val="5F5F5F"/>
                </a:solidFill>
              </a:rPr>
              <a:t>Tumour growth disrupts normal lung function </a:t>
            </a:r>
          </a:p>
          <a:p>
            <a:r>
              <a:rPr lang="en-US" sz="2000" dirty="0">
                <a:solidFill>
                  <a:srgbClr val="5F5F5F"/>
                </a:solidFill>
              </a:rPr>
              <a:t>Reduced oxygen intake affects physical capacity </a:t>
            </a:r>
          </a:p>
          <a:p>
            <a:r>
              <a:rPr lang="en-US" sz="2000" dirty="0">
                <a:solidFill>
                  <a:srgbClr val="5F5F5F"/>
                </a:solidFill>
              </a:rPr>
              <a:t>Cancer spreads if untreated (Cancer Research UK, 2024) </a:t>
            </a:r>
          </a:p>
          <a:p>
            <a:pPr marL="0" indent="0">
              <a:buNone/>
            </a:pPr>
            <a:endParaRPr lang="en-GB" dirty="0">
              <a:solidFill>
                <a:srgbClr val="0070C0"/>
              </a:solidFill>
            </a:endParaRP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27/04/2026</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pic>
        <p:nvPicPr>
          <p:cNvPr id="6" name="Picture 5"/>
          <p:cNvPicPr>
            <a:picLocks noChangeAspect="1"/>
          </p:cNvPicPr>
          <p:nvPr/>
        </p:nvPicPr>
        <p:blipFill>
          <a:blip r:embed="rId5"/>
          <a:stretch>
            <a:fillRect/>
          </a:stretch>
        </p:blipFill>
        <p:spPr>
          <a:xfrm>
            <a:off x="5068804" y="1484784"/>
            <a:ext cx="3946980" cy="3281294"/>
          </a:xfrm>
          <a:prstGeom prst="rect">
            <a:avLst/>
          </a:prstGeom>
        </p:spPr>
      </p:pic>
      <p:pic>
        <p:nvPicPr>
          <p:cNvPr id="39" name="Audio 38">
            <a:extLst>
              <a:ext uri="{FF2B5EF4-FFF2-40B4-BE49-F238E27FC236}">
                <a16:creationId xmlns:a16="http://schemas.microsoft.com/office/drawing/2014/main" id="{C019F98A-9C0C-130A-E03E-C3DAA5236F0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044028000"/>
      </p:ext>
    </p:extLst>
  </p:cSld>
  <p:clrMapOvr>
    <a:masterClrMapping/>
  </p:clrMapOvr>
  <mc:AlternateContent xmlns:mc="http://schemas.openxmlformats.org/markup-compatibility/2006">
    <mc:Choice xmlns:p14="http://schemas.microsoft.com/office/powerpoint/2010/main" Requires="p14">
      <p:transition spd="slow" p14:dur="2000" advTm="45296"/>
    </mc:Choice>
    <mc:Fallback>
      <p:transition spd="slow" advTm="452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p:txBody>
          <a:bodyPr/>
          <a:lstStyle/>
          <a:p>
            <a:r>
              <a:rPr lang="en-GB" sz="3600" b="1" dirty="0"/>
              <a:t>Demographic Information</a:t>
            </a:r>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a:xfrm>
            <a:off x="521219" y="1395012"/>
            <a:ext cx="5050904" cy="3917032"/>
          </a:xfrm>
        </p:spPr>
        <p:txBody>
          <a:bodyPr/>
          <a:lstStyle/>
          <a:p>
            <a:r>
              <a:rPr lang="en-US" sz="2000" dirty="0">
                <a:solidFill>
                  <a:srgbClr val="5F5F5F"/>
                </a:solidFill>
              </a:rPr>
              <a:t>Older male, higher lung cancer risk </a:t>
            </a:r>
          </a:p>
          <a:p>
            <a:r>
              <a:rPr lang="en-US" sz="2000" dirty="0">
                <a:solidFill>
                  <a:srgbClr val="5F5F5F"/>
                </a:solidFill>
              </a:rPr>
              <a:t>Lives in Manchester, with high respiratory illness rates </a:t>
            </a:r>
          </a:p>
          <a:p>
            <a:r>
              <a:rPr lang="en-US" sz="2000" dirty="0">
                <a:solidFill>
                  <a:srgbClr val="5F5F5F"/>
                </a:solidFill>
              </a:rPr>
              <a:t>Low income, lower middle socioeconomic status </a:t>
            </a:r>
          </a:p>
          <a:p>
            <a:r>
              <a:rPr lang="en-US" sz="2000" dirty="0">
                <a:solidFill>
                  <a:srgbClr val="5F5F5F"/>
                </a:solidFill>
              </a:rPr>
              <a:t>Limited education linked to health risks </a:t>
            </a:r>
          </a:p>
          <a:p>
            <a:r>
              <a:rPr lang="en-US" sz="2000" dirty="0">
                <a:solidFill>
                  <a:srgbClr val="5F5F5F"/>
                </a:solidFill>
              </a:rPr>
              <a:t>Underweight, low oxygen saturation, high respiratory rate </a:t>
            </a:r>
          </a:p>
          <a:p>
            <a:r>
              <a:rPr lang="en-US" sz="2000" dirty="0">
                <a:solidFill>
                  <a:srgbClr val="5F5F5F"/>
                </a:solidFill>
              </a:rPr>
              <a:t>Reduced lung function, fatigue present (Madrigal, 2020) </a:t>
            </a:r>
          </a:p>
          <a:p>
            <a:pPr marL="0" indent="0">
              <a:buNone/>
            </a:pPr>
            <a:endParaRPr lang="en-GB" dirty="0">
              <a:solidFill>
                <a:srgbClr val="0070C0"/>
              </a:solidFill>
            </a:endParaRP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27/04/2026</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6" name="Picture 5"/>
          <p:cNvPicPr>
            <a:picLocks noChangeAspect="1"/>
          </p:cNvPicPr>
          <p:nvPr/>
        </p:nvPicPr>
        <p:blipFill>
          <a:blip r:embed="rId5"/>
          <a:stretch>
            <a:fillRect/>
          </a:stretch>
        </p:blipFill>
        <p:spPr>
          <a:xfrm>
            <a:off x="5652120" y="1417638"/>
            <a:ext cx="3230963" cy="3744416"/>
          </a:xfrm>
          <a:prstGeom prst="rect">
            <a:avLst/>
          </a:prstGeom>
        </p:spPr>
      </p:pic>
      <p:pic>
        <p:nvPicPr>
          <p:cNvPr id="68" name="Audio 67">
            <a:extLst>
              <a:ext uri="{FF2B5EF4-FFF2-40B4-BE49-F238E27FC236}">
                <a16:creationId xmlns:a16="http://schemas.microsoft.com/office/drawing/2014/main" id="{55406B1A-29CF-E52E-280E-24E05828C22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196154705"/>
      </p:ext>
    </p:extLst>
  </p:cSld>
  <p:clrMapOvr>
    <a:masterClrMapping/>
  </p:clrMapOvr>
  <mc:AlternateContent xmlns:mc="http://schemas.openxmlformats.org/markup-compatibility/2006">
    <mc:Choice xmlns:p14="http://schemas.microsoft.com/office/powerpoint/2010/main" Requires="p14">
      <p:transition spd="slow" p14:dur="2000" advTm="37447"/>
    </mc:Choice>
    <mc:Fallback>
      <p:transition spd="slow" advTm="374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dirty="0">
                <a:cs typeface="Arial" panose="020B0604020202020204" pitchFamily="34" charset="0"/>
              </a:rPr>
              <a:t>Anatomy and Physiology</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idx="1"/>
          </p:nvPr>
        </p:nvSpPr>
        <p:spPr>
          <a:xfrm>
            <a:off x="323528" y="980728"/>
            <a:ext cx="4752528" cy="4536504"/>
          </a:xfrm>
        </p:spPr>
        <p:txBody>
          <a:bodyPr/>
          <a:lstStyle/>
          <a:p>
            <a:r>
              <a:rPr lang="en-GB" sz="2000" dirty="0">
                <a:solidFill>
                  <a:srgbClr val="5F5F5F"/>
                </a:solidFill>
              </a:rPr>
              <a:t>Tumour blocks the bronchial tubes, restricting airflow </a:t>
            </a:r>
          </a:p>
          <a:p>
            <a:r>
              <a:rPr lang="en-GB" sz="2000" dirty="0">
                <a:solidFill>
                  <a:srgbClr val="5F5F5F"/>
                </a:solidFill>
              </a:rPr>
              <a:t>Damages alveoli, reducing gas exchange efficiency </a:t>
            </a:r>
          </a:p>
          <a:p>
            <a:r>
              <a:rPr lang="en-GB" sz="2000" dirty="0">
                <a:solidFill>
                  <a:srgbClr val="5F5F5F"/>
                </a:solidFill>
              </a:rPr>
              <a:t>Oxygen absorption decreases, and carbon dioxide removal is impaired </a:t>
            </a:r>
          </a:p>
          <a:p>
            <a:r>
              <a:rPr lang="en-GB" sz="2000" dirty="0">
                <a:solidFill>
                  <a:srgbClr val="5F5F5F"/>
                </a:solidFill>
              </a:rPr>
              <a:t>Lymph node involvement suggests early metastasis </a:t>
            </a:r>
          </a:p>
          <a:p>
            <a:r>
              <a:rPr lang="en-GB" sz="2000" dirty="0">
                <a:solidFill>
                  <a:srgbClr val="5F5F5F"/>
                </a:solidFill>
              </a:rPr>
              <a:t>Increased heart rate and respiratory rate compensate </a:t>
            </a:r>
          </a:p>
          <a:p>
            <a:r>
              <a:rPr lang="en-GB" sz="2000" dirty="0">
                <a:solidFill>
                  <a:srgbClr val="5F5F5F"/>
                </a:solidFill>
              </a:rPr>
              <a:t>Causes fatigue, breathlessness (Jenkins et al., 2024) </a:t>
            </a:r>
          </a:p>
          <a:p>
            <a:pPr marL="0" indent="0">
              <a:buNone/>
            </a:pPr>
            <a:endParaRPr lang="en-GB" dirty="0">
              <a:solidFill>
                <a:srgbClr val="0070C0"/>
              </a:solidFill>
            </a:endParaRPr>
          </a:p>
        </p:txBody>
      </p:sp>
      <p:pic>
        <p:nvPicPr>
          <p:cNvPr id="6" name="Picture 5"/>
          <p:cNvPicPr>
            <a:picLocks noChangeAspect="1"/>
          </p:cNvPicPr>
          <p:nvPr/>
        </p:nvPicPr>
        <p:blipFill>
          <a:blip r:embed="rId5"/>
          <a:stretch>
            <a:fillRect/>
          </a:stretch>
        </p:blipFill>
        <p:spPr>
          <a:xfrm>
            <a:off x="5285843" y="1556792"/>
            <a:ext cx="3400957" cy="3508680"/>
          </a:xfrm>
          <a:prstGeom prst="rect">
            <a:avLst/>
          </a:prstGeom>
        </p:spPr>
      </p:pic>
      <p:pic>
        <p:nvPicPr>
          <p:cNvPr id="47" name="Audio 46">
            <a:extLst>
              <a:ext uri="{FF2B5EF4-FFF2-40B4-BE49-F238E27FC236}">
                <a16:creationId xmlns:a16="http://schemas.microsoft.com/office/drawing/2014/main" id="{E61729DC-18F9-3B25-4B90-D7723405644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711734170"/>
      </p:ext>
    </p:extLst>
  </p:cSld>
  <p:clrMapOvr>
    <a:masterClrMapping/>
  </p:clrMapOvr>
  <mc:AlternateContent xmlns:mc="http://schemas.openxmlformats.org/markup-compatibility/2006">
    <mc:Choice xmlns:p14="http://schemas.microsoft.com/office/powerpoint/2010/main" Requires="p14">
      <p:transition spd="slow" p14:dur="2000" advTm="59887"/>
    </mc:Choice>
    <mc:Fallback>
      <p:transition spd="slow" advTm="598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922114"/>
          </a:xfrm>
        </p:spPr>
        <p:txBody>
          <a:bodyPr/>
          <a:lstStyle/>
          <a:p>
            <a:r>
              <a:rPr lang="en-GB" sz="3600" b="1" dirty="0"/>
              <a:t>Care Plan (1/3)</a:t>
            </a:r>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idx="1"/>
          </p:nvPr>
        </p:nvSpPr>
        <p:spPr>
          <a:xfrm>
            <a:off x="457200" y="1340768"/>
            <a:ext cx="4906888" cy="4248472"/>
          </a:xfrm>
        </p:spPr>
        <p:txBody>
          <a:bodyPr/>
          <a:lstStyle/>
          <a:p>
            <a:r>
              <a:rPr lang="en-US" sz="2000" dirty="0">
                <a:solidFill>
                  <a:srgbClr val="5F5F5F"/>
                </a:solidFill>
              </a:rPr>
              <a:t>Long-term smoking major disease contributor </a:t>
            </a:r>
          </a:p>
          <a:p>
            <a:r>
              <a:rPr lang="en-US" sz="2000" dirty="0">
                <a:solidFill>
                  <a:srgbClr val="5F5F5F"/>
                </a:solidFill>
              </a:rPr>
              <a:t>Occupational exposure increased the respiratory risk </a:t>
            </a:r>
          </a:p>
          <a:p>
            <a:r>
              <a:rPr lang="en-US" sz="2000" dirty="0">
                <a:solidFill>
                  <a:srgbClr val="5F5F5F"/>
                </a:solidFill>
              </a:rPr>
              <a:t>A sedentary lifestyle reduces physical resilience </a:t>
            </a:r>
          </a:p>
          <a:p>
            <a:r>
              <a:rPr lang="en-US" sz="2000" dirty="0">
                <a:solidFill>
                  <a:srgbClr val="5F5F5F"/>
                </a:solidFill>
              </a:rPr>
              <a:t>A poor diet weakens immunity and causes weight loss </a:t>
            </a:r>
          </a:p>
          <a:p>
            <a:r>
              <a:rPr lang="en-US" sz="2000" dirty="0">
                <a:solidFill>
                  <a:srgbClr val="5F5F5F"/>
                </a:solidFill>
              </a:rPr>
              <a:t>Sleep is disrupted by coughing and chest pain </a:t>
            </a:r>
          </a:p>
          <a:p>
            <a:r>
              <a:rPr lang="en-US" sz="2000" dirty="0">
                <a:solidFill>
                  <a:srgbClr val="5F5F5F"/>
                </a:solidFill>
              </a:rPr>
              <a:t>Lifestyle changes needed (Irvine, 2025) </a:t>
            </a:r>
          </a:p>
          <a:p>
            <a:pPr marL="0" indent="0">
              <a:buNone/>
            </a:pPr>
            <a:endParaRPr lang="en-GB" dirty="0">
              <a:solidFill>
                <a:srgbClr val="0070C0"/>
              </a:solidFill>
            </a:endParaRP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27/04/2026</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pic>
        <p:nvPicPr>
          <p:cNvPr id="6" name="Picture 5"/>
          <p:cNvPicPr>
            <a:picLocks noChangeAspect="1"/>
          </p:cNvPicPr>
          <p:nvPr/>
        </p:nvPicPr>
        <p:blipFill>
          <a:blip r:embed="rId5"/>
          <a:stretch>
            <a:fillRect/>
          </a:stretch>
        </p:blipFill>
        <p:spPr>
          <a:xfrm>
            <a:off x="5364088" y="1661124"/>
            <a:ext cx="3687838" cy="3136028"/>
          </a:xfrm>
          <a:prstGeom prst="rect">
            <a:avLst/>
          </a:prstGeom>
        </p:spPr>
      </p:pic>
      <p:pic>
        <p:nvPicPr>
          <p:cNvPr id="28" name="Audio 27">
            <a:extLst>
              <a:ext uri="{FF2B5EF4-FFF2-40B4-BE49-F238E27FC236}">
                <a16:creationId xmlns:a16="http://schemas.microsoft.com/office/drawing/2014/main" id="{F5355860-3A70-82A6-A0F7-2009B256353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070946817"/>
      </p:ext>
    </p:extLst>
  </p:cSld>
  <p:clrMapOvr>
    <a:masterClrMapping/>
  </p:clrMapOvr>
  <mc:AlternateContent xmlns:mc="http://schemas.openxmlformats.org/markup-compatibility/2006">
    <mc:Choice xmlns:p14="http://schemas.microsoft.com/office/powerpoint/2010/main" Requires="p14">
      <p:transition spd="slow" p14:dur="2000" advTm="63346"/>
    </mc:Choice>
    <mc:Fallback>
      <p:transition spd="slow" advTm="633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922114"/>
          </a:xfrm>
        </p:spPr>
        <p:txBody>
          <a:bodyPr/>
          <a:lstStyle/>
          <a:p>
            <a:r>
              <a:rPr lang="en-GB" sz="3600" b="1" dirty="0"/>
              <a:t>Care Plan (2/3)</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a:xfrm>
            <a:off x="425089" y="1399927"/>
            <a:ext cx="4362935" cy="3917032"/>
          </a:xfrm>
        </p:spPr>
        <p:txBody>
          <a:bodyPr/>
          <a:lstStyle/>
          <a:p>
            <a:r>
              <a:rPr lang="en-US" sz="2000" dirty="0">
                <a:solidFill>
                  <a:srgbClr val="5F5F5F"/>
                </a:solidFill>
              </a:rPr>
              <a:t>Daily routine focused on symptom management </a:t>
            </a:r>
          </a:p>
          <a:p>
            <a:r>
              <a:rPr lang="en-US" sz="2000" dirty="0">
                <a:solidFill>
                  <a:srgbClr val="5F5F5F"/>
                </a:solidFill>
              </a:rPr>
              <a:t>Breathlessness limits physical activity </a:t>
            </a:r>
          </a:p>
          <a:p>
            <a:r>
              <a:rPr lang="en-US" sz="2000" dirty="0">
                <a:solidFill>
                  <a:srgbClr val="5F5F5F"/>
                </a:solidFill>
              </a:rPr>
              <a:t>Requires frequent rest periods throughout the day </a:t>
            </a:r>
          </a:p>
          <a:p>
            <a:r>
              <a:rPr lang="en-US" sz="2000" dirty="0">
                <a:solidFill>
                  <a:srgbClr val="5F5F5F"/>
                </a:solidFill>
              </a:rPr>
              <a:t>Small meals due to low appetite </a:t>
            </a:r>
          </a:p>
          <a:p>
            <a:r>
              <a:rPr lang="en-US" sz="2000" dirty="0">
                <a:solidFill>
                  <a:srgbClr val="5F5F5F"/>
                </a:solidFill>
              </a:rPr>
              <a:t>Spends most of the time indoors resting </a:t>
            </a:r>
          </a:p>
          <a:p>
            <a:r>
              <a:rPr lang="en-US" sz="2000" dirty="0">
                <a:solidFill>
                  <a:srgbClr val="5F5F5F"/>
                </a:solidFill>
              </a:rPr>
              <a:t>Needs monitoring and follow-ups (Kong et al., 2026) </a:t>
            </a:r>
          </a:p>
          <a:p>
            <a:pPr marL="0" indent="0">
              <a:buNone/>
            </a:pPr>
            <a:endParaRPr lang="en-GB" dirty="0">
              <a:solidFill>
                <a:srgbClr val="0070C0"/>
              </a:solidFill>
            </a:endParaRP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27/04/2026</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pic>
        <p:nvPicPr>
          <p:cNvPr id="6" name="Picture 5"/>
          <p:cNvPicPr>
            <a:picLocks noChangeAspect="1"/>
          </p:cNvPicPr>
          <p:nvPr/>
        </p:nvPicPr>
        <p:blipFill>
          <a:blip r:embed="rId5"/>
          <a:stretch>
            <a:fillRect/>
          </a:stretch>
        </p:blipFill>
        <p:spPr>
          <a:xfrm>
            <a:off x="4860032" y="1738263"/>
            <a:ext cx="4115876" cy="3240360"/>
          </a:xfrm>
          <a:prstGeom prst="rect">
            <a:avLst/>
          </a:prstGeom>
        </p:spPr>
      </p:pic>
      <p:pic>
        <p:nvPicPr>
          <p:cNvPr id="15" name="Audio 14">
            <a:extLst>
              <a:ext uri="{FF2B5EF4-FFF2-40B4-BE49-F238E27FC236}">
                <a16:creationId xmlns:a16="http://schemas.microsoft.com/office/drawing/2014/main" id="{D1922A2D-F8DC-318A-83D8-1FB0F587219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425489401"/>
      </p:ext>
    </p:extLst>
  </p:cSld>
  <p:clrMapOvr>
    <a:masterClrMapping/>
  </p:clrMapOvr>
  <mc:AlternateContent xmlns:mc="http://schemas.openxmlformats.org/markup-compatibility/2006">
    <mc:Choice xmlns:p14="http://schemas.microsoft.com/office/powerpoint/2010/main" Requires="p14">
      <p:transition spd="slow" p14:dur="2000" advTm="40840"/>
    </mc:Choice>
    <mc:Fallback>
      <p:transition spd="slow" advTm="408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922114"/>
          </a:xfrm>
        </p:spPr>
        <p:txBody>
          <a:bodyPr/>
          <a:lstStyle/>
          <a:p>
            <a:r>
              <a:rPr lang="en-GB" sz="3600" b="1" dirty="0"/>
              <a:t>Care Plan (3/3) </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a:xfrm>
            <a:off x="474859" y="1340768"/>
            <a:ext cx="4978896" cy="3917032"/>
          </a:xfrm>
        </p:spPr>
        <p:txBody>
          <a:bodyPr/>
          <a:lstStyle/>
          <a:p>
            <a:r>
              <a:rPr lang="en-US" sz="2000" dirty="0">
                <a:solidFill>
                  <a:srgbClr val="5F5F5F"/>
                </a:solidFill>
              </a:rPr>
              <a:t>Clear communication improves patient understanding </a:t>
            </a:r>
          </a:p>
          <a:p>
            <a:r>
              <a:rPr lang="en-US" sz="2000" dirty="0">
                <a:solidFill>
                  <a:srgbClr val="5F5F5F"/>
                </a:solidFill>
              </a:rPr>
              <a:t>Emotional support reduces feelings of isolation </a:t>
            </a:r>
          </a:p>
          <a:p>
            <a:r>
              <a:rPr lang="en-US" sz="2000" dirty="0">
                <a:solidFill>
                  <a:srgbClr val="5F5F5F"/>
                </a:solidFill>
              </a:rPr>
              <a:t>Patient involvement builds trust and autonomy </a:t>
            </a:r>
          </a:p>
          <a:p>
            <a:r>
              <a:rPr lang="en-US" sz="2000" dirty="0">
                <a:solidFill>
                  <a:srgbClr val="5F5F5F"/>
                </a:solidFill>
              </a:rPr>
              <a:t>Respect dignity, confidentiality, and informed consent </a:t>
            </a:r>
          </a:p>
          <a:p>
            <a:r>
              <a:rPr lang="en-US" sz="2000" dirty="0">
                <a:solidFill>
                  <a:srgbClr val="5F5F5F"/>
                </a:solidFill>
              </a:rPr>
              <a:t>Address psychological and end-of-life concerns </a:t>
            </a:r>
          </a:p>
          <a:p>
            <a:r>
              <a:rPr lang="en-US" sz="2000" dirty="0">
                <a:solidFill>
                  <a:srgbClr val="5F5F5F"/>
                </a:solidFill>
              </a:rPr>
              <a:t>Provide compassionate care </a:t>
            </a:r>
          </a:p>
          <a:p>
            <a:pPr marL="0" indent="0">
              <a:buNone/>
            </a:pPr>
            <a:endParaRPr lang="en-GB" dirty="0">
              <a:solidFill>
                <a:srgbClr val="0070C0"/>
              </a:solidFill>
            </a:endParaRP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27/04/2026</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pic>
        <p:nvPicPr>
          <p:cNvPr id="6" name="Picture 5"/>
          <p:cNvPicPr>
            <a:picLocks noChangeAspect="1"/>
          </p:cNvPicPr>
          <p:nvPr/>
        </p:nvPicPr>
        <p:blipFill>
          <a:blip r:embed="rId5"/>
          <a:stretch>
            <a:fillRect/>
          </a:stretch>
        </p:blipFill>
        <p:spPr>
          <a:xfrm>
            <a:off x="5453755" y="2132856"/>
            <a:ext cx="3472386" cy="2232248"/>
          </a:xfrm>
          <a:prstGeom prst="rect">
            <a:avLst/>
          </a:prstGeom>
        </p:spPr>
      </p:pic>
      <p:pic>
        <p:nvPicPr>
          <p:cNvPr id="14" name="Audio 13">
            <a:extLst>
              <a:ext uri="{FF2B5EF4-FFF2-40B4-BE49-F238E27FC236}">
                <a16:creationId xmlns:a16="http://schemas.microsoft.com/office/drawing/2014/main" id="{14456F7C-DDF4-07DE-7EC9-F99C7BBBF0A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418309274"/>
      </p:ext>
    </p:extLst>
  </p:cSld>
  <p:clrMapOvr>
    <a:masterClrMapping/>
  </p:clrMapOvr>
  <mc:AlternateContent xmlns:mc="http://schemas.openxmlformats.org/markup-compatibility/2006">
    <mc:Choice xmlns:p14="http://schemas.microsoft.com/office/powerpoint/2010/main" Requires="p14">
      <p:transition spd="slow" p14:dur="2000" advTm="34959"/>
    </mc:Choice>
    <mc:Fallback>
      <p:transition spd="slow" advTm="349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dirty="0">
                <a:cs typeface="Arial" panose="020B0604020202020204" pitchFamily="34" charset="0"/>
              </a:rPr>
              <a:t>Risk factors</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a:xfrm>
            <a:off x="457200" y="1048172"/>
            <a:ext cx="4418709" cy="4473624"/>
          </a:xfrm>
        </p:spPr>
        <p:txBody>
          <a:bodyPr/>
          <a:lstStyle/>
          <a:p>
            <a:r>
              <a:rPr lang="en-GB" sz="2000" dirty="0">
                <a:solidFill>
                  <a:srgbClr val="5F5F5F"/>
                </a:solidFill>
              </a:rPr>
              <a:t>Smoking is the primary cause of lung cancer </a:t>
            </a:r>
          </a:p>
          <a:p>
            <a:r>
              <a:rPr lang="en-GB" sz="2000" dirty="0">
                <a:solidFill>
                  <a:srgbClr val="5F5F5F"/>
                </a:solidFill>
              </a:rPr>
              <a:t>Occupational exposure worsens lung damage </a:t>
            </a:r>
          </a:p>
          <a:p>
            <a:r>
              <a:rPr lang="en-GB" sz="2000" dirty="0">
                <a:solidFill>
                  <a:srgbClr val="5F5F5F"/>
                </a:solidFill>
              </a:rPr>
              <a:t>A sedentary lifestyle lowers physical tolerance </a:t>
            </a:r>
          </a:p>
          <a:p>
            <a:r>
              <a:rPr lang="en-GB" sz="2000" dirty="0">
                <a:solidFill>
                  <a:srgbClr val="5F5F5F"/>
                </a:solidFill>
              </a:rPr>
              <a:t>A poor diet weakens the immune system </a:t>
            </a:r>
          </a:p>
          <a:p>
            <a:r>
              <a:rPr lang="en-GB" sz="2000" dirty="0">
                <a:solidFill>
                  <a:srgbClr val="5F5F5F"/>
                </a:solidFill>
              </a:rPr>
              <a:t>Social isolation affects mental health </a:t>
            </a:r>
          </a:p>
          <a:p>
            <a:r>
              <a:rPr lang="en-GB" sz="2000" dirty="0">
                <a:solidFill>
                  <a:srgbClr val="5F5F5F"/>
                </a:solidFill>
              </a:rPr>
              <a:t>Delayed diagnosis worsened the  condition (Cancer Research UK, 2024) </a:t>
            </a:r>
          </a:p>
        </p:txBody>
      </p:sp>
      <p:pic>
        <p:nvPicPr>
          <p:cNvPr id="4" name="Picture 3"/>
          <p:cNvPicPr>
            <a:picLocks noChangeAspect="1"/>
          </p:cNvPicPr>
          <p:nvPr/>
        </p:nvPicPr>
        <p:blipFill>
          <a:blip r:embed="rId5"/>
          <a:stretch>
            <a:fillRect/>
          </a:stretch>
        </p:blipFill>
        <p:spPr>
          <a:xfrm>
            <a:off x="5076056" y="1772816"/>
            <a:ext cx="3610745" cy="3240360"/>
          </a:xfrm>
          <a:prstGeom prst="rect">
            <a:avLst/>
          </a:prstGeom>
        </p:spPr>
      </p:pic>
      <p:pic>
        <p:nvPicPr>
          <p:cNvPr id="12" name="Audio 11">
            <a:extLst>
              <a:ext uri="{FF2B5EF4-FFF2-40B4-BE49-F238E27FC236}">
                <a16:creationId xmlns:a16="http://schemas.microsoft.com/office/drawing/2014/main" id="{9D9F4526-1637-72B2-D8E7-421F2746036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688727333"/>
      </p:ext>
    </p:extLst>
  </p:cSld>
  <p:clrMapOvr>
    <a:masterClrMapping/>
  </p:clrMapOvr>
  <mc:AlternateContent xmlns:mc="http://schemas.openxmlformats.org/markup-compatibility/2006">
    <mc:Choice xmlns:p14="http://schemas.microsoft.com/office/powerpoint/2010/main" Requires="p14">
      <p:transition spd="slow" p14:dur="2000" advTm="63143"/>
    </mc:Choice>
    <mc:Fallback>
      <p:transition spd="slow" advTm="631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p:txBody>
          <a:bodyPr/>
          <a:lstStyle/>
          <a:p>
            <a:r>
              <a:rPr lang="en-GB" sz="3600" b="1" dirty="0"/>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a:xfrm>
            <a:off x="621199" y="1413485"/>
            <a:ext cx="4762872" cy="3917032"/>
          </a:xfrm>
        </p:spPr>
        <p:txBody>
          <a:bodyPr/>
          <a:lstStyle/>
          <a:p>
            <a:r>
              <a:rPr lang="en-GB" sz="2000" dirty="0">
                <a:solidFill>
                  <a:srgbClr val="5F5F5F"/>
                </a:solidFill>
              </a:rPr>
              <a:t>Monitor oxygen levels and respiratory rate </a:t>
            </a:r>
          </a:p>
          <a:p>
            <a:r>
              <a:rPr lang="en-GB" sz="2000" dirty="0">
                <a:solidFill>
                  <a:srgbClr val="5F5F5F"/>
                </a:solidFill>
              </a:rPr>
              <a:t>Ensure medication adherence and pain control </a:t>
            </a:r>
          </a:p>
          <a:p>
            <a:r>
              <a:rPr lang="en-GB" sz="2000" dirty="0">
                <a:solidFill>
                  <a:srgbClr val="5F5F5F"/>
                </a:solidFill>
              </a:rPr>
              <a:t>A high-protein diet supports weight gain </a:t>
            </a:r>
          </a:p>
          <a:p>
            <a:r>
              <a:rPr lang="en-GB" sz="2000" dirty="0">
                <a:solidFill>
                  <a:srgbClr val="5F5F5F"/>
                </a:solidFill>
              </a:rPr>
              <a:t>Gentle exercise improves circulation </a:t>
            </a:r>
          </a:p>
          <a:p>
            <a:r>
              <a:rPr lang="en-GB" sz="2000" dirty="0">
                <a:solidFill>
                  <a:srgbClr val="5F5F5F"/>
                </a:solidFill>
              </a:rPr>
              <a:t>Regular medical follow-ups essential </a:t>
            </a:r>
          </a:p>
          <a:p>
            <a:r>
              <a:rPr lang="en-GB" sz="2000" dirty="0">
                <a:solidFill>
                  <a:srgbClr val="5F5F5F"/>
                </a:solidFill>
              </a:rPr>
              <a:t>Multidisciplinary care recommended (O’Byrne, 2023) </a:t>
            </a:r>
          </a:p>
          <a:p>
            <a:pPr marL="0" indent="0">
              <a:buNone/>
            </a:pPr>
            <a:endParaRPr lang="en-GB" dirty="0">
              <a:solidFill>
                <a:srgbClr val="0070C0"/>
              </a:solidFill>
            </a:endParaRP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27/04/2026</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6" name="Picture 5"/>
          <p:cNvPicPr>
            <a:picLocks noChangeAspect="1"/>
          </p:cNvPicPr>
          <p:nvPr/>
        </p:nvPicPr>
        <p:blipFill>
          <a:blip r:embed="rId5"/>
          <a:stretch>
            <a:fillRect/>
          </a:stretch>
        </p:blipFill>
        <p:spPr>
          <a:xfrm>
            <a:off x="5652120" y="1417638"/>
            <a:ext cx="3302729" cy="3576019"/>
          </a:xfrm>
          <a:prstGeom prst="rect">
            <a:avLst/>
          </a:prstGeom>
        </p:spPr>
      </p:pic>
      <p:pic>
        <p:nvPicPr>
          <p:cNvPr id="14" name="Audio 13">
            <a:extLst>
              <a:ext uri="{FF2B5EF4-FFF2-40B4-BE49-F238E27FC236}">
                <a16:creationId xmlns:a16="http://schemas.microsoft.com/office/drawing/2014/main" id="{CFF17BBF-D63A-CC37-2555-D043EDF6ACE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872766868"/>
      </p:ext>
    </p:extLst>
  </p:cSld>
  <p:clrMapOvr>
    <a:masterClrMapping/>
  </p:clrMapOvr>
  <mc:AlternateContent xmlns:mc="http://schemas.openxmlformats.org/markup-compatibility/2006">
    <mc:Choice xmlns:p14="http://schemas.microsoft.com/office/powerpoint/2010/main" Requires="p14">
      <p:transition spd="slow" p14:dur="2000" advTm="41230"/>
    </mc:Choice>
    <mc:Fallback>
      <p:transition spd="slow" advTm="412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3600" b="1" dirty="0"/>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a:xfrm>
            <a:off x="457200" y="1600201"/>
            <a:ext cx="4402832" cy="3917032"/>
          </a:xfrm>
        </p:spPr>
        <p:txBody>
          <a:bodyPr/>
          <a:lstStyle/>
          <a:p>
            <a:r>
              <a:rPr lang="en-US" sz="2000" dirty="0">
                <a:solidFill>
                  <a:srgbClr val="5F5F5F"/>
                </a:solidFill>
              </a:rPr>
              <a:t>Lung cancer severely affects the respiratory system </a:t>
            </a:r>
          </a:p>
          <a:p>
            <a:r>
              <a:rPr lang="en-US" sz="2000" dirty="0">
                <a:solidFill>
                  <a:srgbClr val="5F5F5F"/>
                </a:solidFill>
              </a:rPr>
              <a:t>Smoking worsens the condition </a:t>
            </a:r>
          </a:p>
          <a:p>
            <a:r>
              <a:rPr lang="en-US" sz="2000" dirty="0">
                <a:solidFill>
                  <a:srgbClr val="5F5F5F"/>
                </a:solidFill>
              </a:rPr>
              <a:t>Symptoms include breathlessness, fatigue, and weight loss </a:t>
            </a:r>
          </a:p>
          <a:p>
            <a:r>
              <a:rPr lang="en-US" sz="2000" dirty="0">
                <a:solidFill>
                  <a:srgbClr val="5F5F5F"/>
                </a:solidFill>
              </a:rPr>
              <a:t>Requires a structured, holistic care plan </a:t>
            </a:r>
          </a:p>
          <a:p>
            <a:r>
              <a:rPr lang="en-US" sz="2000" dirty="0">
                <a:solidFill>
                  <a:srgbClr val="5F5F5F"/>
                </a:solidFill>
              </a:rPr>
              <a:t>Emphasise communication and patient involvement </a:t>
            </a:r>
          </a:p>
          <a:p>
            <a:r>
              <a:rPr lang="en-US" sz="2000" dirty="0">
                <a:solidFill>
                  <a:srgbClr val="5F5F5F"/>
                </a:solidFill>
              </a:rPr>
              <a:t>Follow guidelines for care</a:t>
            </a:r>
          </a:p>
          <a:p>
            <a:pPr marL="0" indent="0">
              <a:buNone/>
            </a:pPr>
            <a:endParaRPr lang="en-GB" dirty="0">
              <a:solidFill>
                <a:srgbClr val="0070C0"/>
              </a:solidFill>
            </a:endParaRP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27/04/2026</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3" name="Picture 2"/>
          <p:cNvPicPr>
            <a:picLocks noChangeAspect="1"/>
          </p:cNvPicPr>
          <p:nvPr/>
        </p:nvPicPr>
        <p:blipFill>
          <a:blip r:embed="rId5"/>
          <a:stretch>
            <a:fillRect/>
          </a:stretch>
        </p:blipFill>
        <p:spPr>
          <a:xfrm>
            <a:off x="4984627" y="1417638"/>
            <a:ext cx="3702173" cy="3564434"/>
          </a:xfrm>
          <a:prstGeom prst="rect">
            <a:avLst/>
          </a:prstGeom>
        </p:spPr>
      </p:pic>
      <p:pic>
        <p:nvPicPr>
          <p:cNvPr id="20" name="Audio 19">
            <a:extLst>
              <a:ext uri="{FF2B5EF4-FFF2-40B4-BE49-F238E27FC236}">
                <a16:creationId xmlns:a16="http://schemas.microsoft.com/office/drawing/2014/main" id="{88546F4A-8542-C0D0-4766-4982364CB2D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278544363"/>
      </p:ext>
    </p:extLst>
  </p:cSld>
  <p:clrMapOvr>
    <a:masterClrMapping/>
  </p:clrMapOvr>
  <mc:AlternateContent xmlns:mc="http://schemas.openxmlformats.org/markup-compatibility/2006">
    <mc:Choice xmlns:p14="http://schemas.microsoft.com/office/powerpoint/2010/main" Requires="p14">
      <p:transition spd="slow" p14:dur="2000" advTm="37364"/>
    </mc:Choice>
    <mc:Fallback>
      <p:transition spd="slow" advTm="373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00808" y="-16443"/>
            <a:ext cx="8229600" cy="1143000"/>
          </a:xfrm>
        </p:spPr>
        <p:txBody>
          <a:bodyPr/>
          <a:lstStyle/>
          <a:p>
            <a:r>
              <a:rPr lang="en-GB" sz="3600" b="1" dirty="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683568" y="1052736"/>
            <a:ext cx="8064896" cy="4176464"/>
          </a:xfrm>
        </p:spPr>
        <p:txBody>
          <a:bodyPr/>
          <a:lstStyle/>
          <a:p>
            <a:pPr marL="0" indent="0" algn="just">
              <a:buNone/>
            </a:pPr>
            <a:r>
              <a:rPr lang="en-US" sz="1100" dirty="0">
                <a:solidFill>
                  <a:srgbClr val="5F5F5F"/>
                </a:solidFill>
              </a:rPr>
              <a:t>Cancer Research UK (2024) Lung cancer statistics. Available at: https://www.cancerresearchuk.org/health-professional/cancer-statistics/statistics-by-cancer-type/lung-cancer (Accessed: 4 April 2026).</a:t>
            </a:r>
          </a:p>
          <a:p>
            <a:pPr marL="0" indent="0" algn="just">
              <a:buNone/>
            </a:pPr>
            <a:r>
              <a:rPr lang="en-US" sz="1100" dirty="0">
                <a:solidFill>
                  <a:srgbClr val="5F5F5F"/>
                </a:solidFill>
              </a:rPr>
              <a:t>Grant, W.B. (2023) ‘Long follow-up times weaken observational diet–cancer study outcomes: Evidence from studies of meat and cancer risk’, Nutrients, 16(1), pp. 26–26. Available at: https://doi.org/10.3390/nu16010026.</a:t>
            </a:r>
          </a:p>
          <a:p>
            <a:pPr marL="0" indent="0" algn="just">
              <a:buNone/>
            </a:pPr>
            <a:r>
              <a:rPr lang="en-US" sz="1100" dirty="0">
                <a:solidFill>
                  <a:srgbClr val="5F5F5F"/>
                </a:solidFill>
              </a:rPr>
              <a:t>Irvine, L.M. (2025) ‘A person </a:t>
            </a:r>
            <a:r>
              <a:rPr lang="en-US" sz="1100" dirty="0" err="1">
                <a:solidFill>
                  <a:srgbClr val="5F5F5F"/>
                </a:solidFill>
              </a:rPr>
              <a:t>centred</a:t>
            </a:r>
            <a:r>
              <a:rPr lang="en-US" sz="1100" dirty="0">
                <a:solidFill>
                  <a:srgbClr val="5F5F5F"/>
                </a:solidFill>
              </a:rPr>
              <a:t> care plan – or a plan for patient care?’, International Journal of Integrated Care, 16(6), p. 289. Available at: https://doi.org/10.5334/ijic.2837.</a:t>
            </a:r>
          </a:p>
          <a:p>
            <a:pPr marL="0" indent="0" algn="just">
              <a:buNone/>
            </a:pPr>
            <a:r>
              <a:rPr lang="en-US" sz="1100" dirty="0">
                <a:solidFill>
                  <a:srgbClr val="5F5F5F"/>
                </a:solidFill>
              </a:rPr>
              <a:t>Jenkins, J.T., O’Neill, G. and </a:t>
            </a:r>
            <a:r>
              <a:rPr lang="en-US" sz="1100" dirty="0" err="1">
                <a:solidFill>
                  <a:srgbClr val="5F5F5F"/>
                </a:solidFill>
              </a:rPr>
              <a:t>Morran</a:t>
            </a:r>
            <a:r>
              <a:rPr lang="en-US" sz="1100" dirty="0">
                <a:solidFill>
                  <a:srgbClr val="5F5F5F"/>
                </a:solidFill>
              </a:rPr>
              <a:t>, C.G. (2024) ‘The relationship between patient physiology and cancer-specific survival following curative resection of colorectal cancer’, British Journal of Cancer, 96(2), pp. 213–217. Available at: https://doi.org/10.1038/sj.bjc.6603560.</a:t>
            </a:r>
          </a:p>
          <a:p>
            <a:pPr marL="0" indent="0" algn="just">
              <a:buNone/>
            </a:pPr>
            <a:r>
              <a:rPr lang="en-US" sz="1100" dirty="0">
                <a:solidFill>
                  <a:srgbClr val="5F5F5F"/>
                </a:solidFill>
              </a:rPr>
              <a:t>Kong, Y.F., Roulston, J. and Edgecombe, J. (2026) ‘Improving treatment escalation plan (TEP) completion in acute oncology: A trainee-led quality improvement project at a </a:t>
            </a:r>
            <a:r>
              <a:rPr lang="en-US" sz="1100" dirty="0" err="1">
                <a:solidFill>
                  <a:srgbClr val="5F5F5F"/>
                </a:solidFill>
              </a:rPr>
              <a:t>specialised</a:t>
            </a:r>
            <a:r>
              <a:rPr lang="en-US" sz="1100" dirty="0">
                <a:solidFill>
                  <a:srgbClr val="5F5F5F"/>
                </a:solidFill>
              </a:rPr>
              <a:t> cancer care </a:t>
            </a:r>
            <a:r>
              <a:rPr lang="en-US" sz="1100" dirty="0" err="1">
                <a:solidFill>
                  <a:srgbClr val="5F5F5F"/>
                </a:solidFill>
              </a:rPr>
              <a:t>centre</a:t>
            </a:r>
            <a:r>
              <a:rPr lang="en-US" sz="1100" dirty="0">
                <a:solidFill>
                  <a:srgbClr val="5F5F5F"/>
                </a:solidFill>
              </a:rPr>
              <a:t>’, Lung Cancer, 212, p. 109127. Available at: https://doi.org/10.1016/j.lungcan.2026.109127.</a:t>
            </a:r>
          </a:p>
          <a:p>
            <a:pPr marL="0" indent="0" algn="just">
              <a:buNone/>
            </a:pPr>
            <a:r>
              <a:rPr lang="en-US" sz="1100" dirty="0">
                <a:solidFill>
                  <a:srgbClr val="5F5F5F"/>
                </a:solidFill>
              </a:rPr>
              <a:t>Madrigal, H. (2020) ‘Underestimation of body mass index through perceived body image as compared to self-reported body mass index in the European Union’, Public Health, 114(6), pp. 468–473. Available at: https://doi.org/10.1016/s0033-3506(00)00390-5.</a:t>
            </a:r>
          </a:p>
          <a:p>
            <a:pPr marL="0" indent="0" algn="just">
              <a:buNone/>
            </a:pPr>
            <a:r>
              <a:rPr lang="en-US" sz="1100" dirty="0" err="1">
                <a:solidFill>
                  <a:srgbClr val="5F5F5F"/>
                </a:solidFill>
              </a:rPr>
              <a:t>Makison</a:t>
            </a:r>
            <a:r>
              <a:rPr lang="en-US" sz="1100" dirty="0">
                <a:solidFill>
                  <a:srgbClr val="5F5F5F"/>
                </a:solidFill>
              </a:rPr>
              <a:t> Booth, C. and Frost, G. (2023) ‘Potential distribution of viable norovirus after simulated vomiting’, Journal of Hospital Infection, 102(3), pp. 304–310. Available at: https://doi.org/10.1016/j.jhin.2019.02.010.</a:t>
            </a:r>
          </a:p>
          <a:p>
            <a:pPr marL="0" indent="0" algn="just">
              <a:buNone/>
            </a:pPr>
            <a:r>
              <a:rPr lang="en-US" sz="1100" dirty="0">
                <a:solidFill>
                  <a:srgbClr val="5F5F5F"/>
                </a:solidFill>
              </a:rPr>
              <a:t>O’Byrne, L. (2023) ‘Betraying the NHS: NHS abandoned’, Learning Disability Practice, 10(3), pp. 22–23. Available at: https://doi.org/10.7748/ldp.10.3.22.s13.</a:t>
            </a:r>
          </a:p>
          <a:p>
            <a:pPr marL="0" indent="0" algn="just">
              <a:buNone/>
            </a:pPr>
            <a:r>
              <a:rPr lang="en-US" sz="1100" dirty="0">
                <a:solidFill>
                  <a:srgbClr val="5F5F5F"/>
                </a:solidFill>
              </a:rPr>
              <a:t>Williamson, T.J., Walsh, L.E., </a:t>
            </a:r>
            <a:r>
              <a:rPr lang="en-US" sz="1100" dirty="0" err="1">
                <a:solidFill>
                  <a:srgbClr val="5F5F5F"/>
                </a:solidFill>
              </a:rPr>
              <a:t>Rawl</a:t>
            </a:r>
            <a:r>
              <a:rPr lang="en-US" sz="1100" dirty="0">
                <a:solidFill>
                  <a:srgbClr val="5F5F5F"/>
                </a:solidFill>
              </a:rPr>
              <a:t>, S.M. and Carter-</a:t>
            </a:r>
            <a:r>
              <a:rPr lang="en-US" sz="1100" dirty="0" err="1">
                <a:solidFill>
                  <a:srgbClr val="5F5F5F"/>
                </a:solidFill>
              </a:rPr>
              <a:t>Bawa</a:t>
            </a:r>
            <a:r>
              <a:rPr lang="en-US" sz="1100" dirty="0">
                <a:solidFill>
                  <a:srgbClr val="5F5F5F"/>
                </a:solidFill>
              </a:rPr>
              <a:t>, L. (2023) ‘Slipping through the cracks: Who is eligible but does not receive a healthcare provider recommendation for lung cancer screening?’, Lung Cancer, 179, p. 107185. Available at: https://doi.org/10.1016/j.lungcan.2023.107185.</a:t>
            </a:r>
          </a:p>
          <a:p>
            <a:pPr marL="0" indent="0">
              <a:buNone/>
            </a:pPr>
            <a:endParaRPr lang="en-GB" dirty="0">
              <a:solidFill>
                <a:srgbClr val="0070C0"/>
              </a:solidFil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27/04/2026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pic>
        <p:nvPicPr>
          <p:cNvPr id="19" name="Audio 18">
            <a:extLst>
              <a:ext uri="{FF2B5EF4-FFF2-40B4-BE49-F238E27FC236}">
                <a16:creationId xmlns:a16="http://schemas.microsoft.com/office/drawing/2014/main" id="{B7A43BC8-9180-17FE-878C-4BED22577F1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521001056"/>
      </p:ext>
    </p:extLst>
  </p:cSld>
  <p:clrMapOvr>
    <a:masterClrMapping/>
  </p:clrMapOvr>
  <mc:AlternateContent xmlns:mc="http://schemas.openxmlformats.org/markup-compatibility/2006">
    <mc:Choice xmlns:p14="http://schemas.microsoft.com/office/powerpoint/2010/main" Requires="p14">
      <p:transition spd="slow" p14:dur="2000" advTm="1394"/>
    </mc:Choice>
    <mc:Fallback>
      <p:transition spd="slow" advTm="13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3368</Words>
  <Application>Microsoft Macintosh PowerPoint</Application>
  <PresentationFormat>On-screen Show (4:3)</PresentationFormat>
  <Paragraphs>144</Paragraphs>
  <Slides>11</Slides>
  <Notes>11</Notes>
  <HiddenSlides>0</HiddenSlides>
  <MMClips>11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Myriad Pro</vt:lpstr>
      <vt:lpstr>Times New Roman</vt:lpstr>
      <vt:lpstr>Verdana</vt:lpstr>
      <vt:lpstr>20140311PresentationUWTSDTemplate</vt:lpstr>
      <vt:lpstr>PowerPoint Presentation</vt:lpstr>
      <vt:lpstr>Introduction</vt:lpstr>
      <vt:lpstr>Demographic Information</vt:lpstr>
      <vt:lpstr>Anatomy and Physiology</vt:lpstr>
      <vt:lpstr>Care Plan (1/3)</vt:lpstr>
      <vt:lpstr>Care Plan (2/3)</vt:lpstr>
      <vt:lpstr>Care Plan (3/3) </vt:lpstr>
      <vt:lpstr>Risk factors</vt:lpstr>
      <vt:lpstr>Recommendations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2026-03-25T05:21:31Z</dcterms:created>
  <dcterms:modified xsi:type="dcterms:W3CDTF">2026-04-27T17:06:36Z</dcterms:modified>
</cp:coreProperties>
</file>