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8"/>
  </p:notesMasterIdLst>
  <p:sldIdLst>
    <p:sldId id="256" r:id="rId2"/>
    <p:sldId id="257" r:id="rId3"/>
    <p:sldId id="259" r:id="rId4"/>
    <p:sldId id="260" r:id="rId5"/>
    <p:sldId id="261" r:id="rId6"/>
    <p:sldId id="262" r:id="rId7"/>
    <p:sldId id="263" r:id="rId8"/>
    <p:sldId id="273" r:id="rId9"/>
    <p:sldId id="274" r:id="rId10"/>
    <p:sldId id="275" r:id="rId11"/>
    <p:sldId id="276" r:id="rId12"/>
    <p:sldId id="277" r:id="rId13"/>
    <p:sldId id="278" r:id="rId14"/>
    <p:sldId id="279" r:id="rId15"/>
    <p:sldId id="280" r:id="rId16"/>
    <p:sldId id="281" r:id="rId17"/>
  </p:sldIdLst>
  <p:sldSz cx="9144000" cy="5143500" type="screen16x9"/>
  <p:notesSz cx="6858000" cy="9144000"/>
  <p:embeddedFontLst>
    <p:embeddedFont>
      <p:font typeface="Calibri Light" panose="020F0302020204030204" pitchFamily="34" charset="0"/>
      <p:regular r:id="rId19"/>
      <p:italic r:id="rId20"/>
    </p:embeddedFont>
    <p:embeddedFont>
      <p:font typeface="Caveat" panose="020B0604020202020204" charset="0"/>
      <p:regular r:id="rId21"/>
      <p:bold r:id="rId22"/>
    </p:embeddedFont>
    <p:embeddedFont>
      <p:font typeface="Proxima Nova" panose="020B060402020202020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ha begum" userId="f8f95b3a361747ee" providerId="LiveId" clId="{4380AF4A-26C9-48ED-9A0B-4AC9DC55BC3B}"/>
    <pc:docChg chg="modSld">
      <pc:chgData name="aleha begum" userId="f8f95b3a361747ee" providerId="LiveId" clId="{4380AF4A-26C9-48ED-9A0B-4AC9DC55BC3B}" dt="2019-06-11T13:14:58.105" v="1" actId="113"/>
      <pc:docMkLst>
        <pc:docMk/>
      </pc:docMkLst>
      <pc:sldChg chg="modSp">
        <pc:chgData name="aleha begum" userId="f8f95b3a361747ee" providerId="LiveId" clId="{4380AF4A-26C9-48ED-9A0B-4AC9DC55BC3B}" dt="2019-06-11T13:14:58.105" v="1" actId="113"/>
        <pc:sldMkLst>
          <pc:docMk/>
          <pc:sldMk cId="0" sldId="260"/>
        </pc:sldMkLst>
        <pc:spChg chg="mod">
          <ac:chgData name="aleha begum" userId="f8f95b3a361747ee" providerId="LiveId" clId="{4380AF4A-26C9-48ED-9A0B-4AC9DC55BC3B}" dt="2019-06-11T13:14:58.105" v="1" actId="113"/>
          <ac:spMkLst>
            <pc:docMk/>
            <pc:sldMk cId="0" sldId="260"/>
            <ac:spMk id="9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9d08aa84735194a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29d08aa84735194a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58ab3acb31_2_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58ab3acb31_2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58ab3acb31_2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58ab3acb31_2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58ab3acb31_2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58ab3acb31_2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58ab3acb31_2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58ab3acb31_2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58ab3acb31_2_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58ab3acb31_2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5b5568c327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5b5568c327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lstStyle>
            <a:lvl1pPr lvl="0" rtl="0">
              <a:lnSpc>
                <a:spcPct val="100000"/>
              </a:lnSpc>
              <a:spcBef>
                <a:spcPts val="0"/>
              </a:spcBef>
              <a:spcAft>
                <a:spcPts val="0"/>
              </a:spcAft>
              <a:buClr>
                <a:schemeClr val="lt1"/>
              </a:buClr>
              <a:buSzPts val="2400"/>
              <a:buNone/>
              <a:defRPr sz="2400">
                <a:solidFill>
                  <a:schemeClr val="lt1"/>
                </a:solidFill>
              </a:defRPr>
            </a:lvl1pPr>
            <a:lvl2pPr lvl="1" rtl="0">
              <a:lnSpc>
                <a:spcPct val="100000"/>
              </a:lnSpc>
              <a:spcBef>
                <a:spcPts val="0"/>
              </a:spcBef>
              <a:spcAft>
                <a:spcPts val="0"/>
              </a:spcAft>
              <a:buClr>
                <a:schemeClr val="lt1"/>
              </a:buClr>
              <a:buSzPts val="2400"/>
              <a:buNone/>
              <a:defRPr sz="2400">
                <a:solidFill>
                  <a:schemeClr val="lt1"/>
                </a:solidFill>
              </a:defRPr>
            </a:lvl2pPr>
            <a:lvl3pPr lvl="2" rtl="0">
              <a:lnSpc>
                <a:spcPct val="100000"/>
              </a:lnSpc>
              <a:spcBef>
                <a:spcPts val="0"/>
              </a:spcBef>
              <a:spcAft>
                <a:spcPts val="0"/>
              </a:spcAft>
              <a:buClr>
                <a:schemeClr val="lt1"/>
              </a:buClr>
              <a:buSzPts val="2400"/>
              <a:buNone/>
              <a:defRPr sz="2400">
                <a:solidFill>
                  <a:schemeClr val="lt1"/>
                </a:solidFill>
              </a:defRPr>
            </a:lvl3pPr>
            <a:lvl4pPr lvl="3" rtl="0">
              <a:lnSpc>
                <a:spcPct val="100000"/>
              </a:lnSpc>
              <a:spcBef>
                <a:spcPts val="0"/>
              </a:spcBef>
              <a:spcAft>
                <a:spcPts val="0"/>
              </a:spcAft>
              <a:buClr>
                <a:schemeClr val="lt1"/>
              </a:buClr>
              <a:buSzPts val="2400"/>
              <a:buNone/>
              <a:defRPr sz="2400">
                <a:solidFill>
                  <a:schemeClr val="lt1"/>
                </a:solidFill>
              </a:defRPr>
            </a:lvl4pPr>
            <a:lvl5pPr lvl="4" rtl="0">
              <a:lnSpc>
                <a:spcPct val="100000"/>
              </a:lnSpc>
              <a:spcBef>
                <a:spcPts val="0"/>
              </a:spcBef>
              <a:spcAft>
                <a:spcPts val="0"/>
              </a:spcAft>
              <a:buClr>
                <a:schemeClr val="lt1"/>
              </a:buClr>
              <a:buSzPts val="2400"/>
              <a:buNone/>
              <a:defRPr sz="2400">
                <a:solidFill>
                  <a:schemeClr val="lt1"/>
                </a:solidFill>
              </a:defRPr>
            </a:lvl5pPr>
            <a:lvl6pPr lvl="5" rtl="0">
              <a:lnSpc>
                <a:spcPct val="100000"/>
              </a:lnSpc>
              <a:spcBef>
                <a:spcPts val="0"/>
              </a:spcBef>
              <a:spcAft>
                <a:spcPts val="0"/>
              </a:spcAft>
              <a:buClr>
                <a:schemeClr val="lt1"/>
              </a:buClr>
              <a:buSzPts val="2400"/>
              <a:buNone/>
              <a:defRPr sz="2400">
                <a:solidFill>
                  <a:schemeClr val="lt1"/>
                </a:solidFill>
              </a:defRPr>
            </a:lvl6pPr>
            <a:lvl7pPr lvl="6" rtl="0">
              <a:lnSpc>
                <a:spcPct val="100000"/>
              </a:lnSpc>
              <a:spcBef>
                <a:spcPts val="0"/>
              </a:spcBef>
              <a:spcAft>
                <a:spcPts val="0"/>
              </a:spcAft>
              <a:buClr>
                <a:schemeClr val="lt1"/>
              </a:buClr>
              <a:buSzPts val="2400"/>
              <a:buNone/>
              <a:defRPr sz="2400">
                <a:solidFill>
                  <a:schemeClr val="lt1"/>
                </a:solidFill>
              </a:defRPr>
            </a:lvl7pPr>
            <a:lvl8pPr lvl="7" rtl="0">
              <a:lnSpc>
                <a:spcPct val="100000"/>
              </a:lnSpc>
              <a:spcBef>
                <a:spcPts val="0"/>
              </a:spcBef>
              <a:spcAft>
                <a:spcPts val="0"/>
              </a:spcAft>
              <a:buClr>
                <a:schemeClr val="lt1"/>
              </a:buClr>
              <a:buSzPts val="2400"/>
              <a:buNone/>
              <a:defRPr sz="2400">
                <a:solidFill>
                  <a:schemeClr val="lt1"/>
                </a:solidFill>
              </a:defRPr>
            </a:lvl8pPr>
            <a:lvl9pPr lvl="8" rtl="0">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6" name="Google Shape;16;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17" name="Google Shape;17;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4" name="Google Shape;3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37" name="Google Shape;3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41" name="Google Shape;41;p9"/>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rtl="0">
              <a:spcBef>
                <a:spcPts val="0"/>
              </a:spcBef>
              <a:spcAft>
                <a:spcPts val="0"/>
              </a:spcAft>
              <a:buClr>
                <a:schemeClr val="lt1"/>
              </a:buClr>
              <a:buSzPts val="1800"/>
              <a:buChar char="●"/>
              <a:defRPr>
                <a:solidFill>
                  <a:schemeClr val="lt1"/>
                </a:solidFill>
              </a:defRPr>
            </a:lvl1pPr>
            <a:lvl2pPr marL="914400" lvl="1" indent="-317500" rtl="0">
              <a:spcBef>
                <a:spcPts val="1600"/>
              </a:spcBef>
              <a:spcAft>
                <a:spcPts val="0"/>
              </a:spcAft>
              <a:buClr>
                <a:schemeClr val="lt1"/>
              </a:buClr>
              <a:buSzPts val="1400"/>
              <a:buChar char="○"/>
              <a:defRPr>
                <a:solidFill>
                  <a:schemeClr val="lt1"/>
                </a:solidFill>
              </a:defRPr>
            </a:lvl2pPr>
            <a:lvl3pPr marL="1371600" lvl="2" indent="-317500" rtl="0">
              <a:spcBef>
                <a:spcPts val="1600"/>
              </a:spcBef>
              <a:spcAft>
                <a:spcPts val="0"/>
              </a:spcAft>
              <a:buClr>
                <a:schemeClr val="lt1"/>
              </a:buClr>
              <a:buSzPts val="1400"/>
              <a:buChar char="■"/>
              <a:defRPr>
                <a:solidFill>
                  <a:schemeClr val="lt1"/>
                </a:solidFill>
              </a:defRPr>
            </a:lvl3pPr>
            <a:lvl4pPr marL="1828800" lvl="3" indent="-317500" rtl="0">
              <a:spcBef>
                <a:spcPts val="1600"/>
              </a:spcBef>
              <a:spcAft>
                <a:spcPts val="0"/>
              </a:spcAft>
              <a:buClr>
                <a:schemeClr val="lt1"/>
              </a:buClr>
              <a:buSzPts val="1400"/>
              <a:buChar char="●"/>
              <a:defRPr>
                <a:solidFill>
                  <a:schemeClr val="lt1"/>
                </a:solidFill>
              </a:defRPr>
            </a:lvl4pPr>
            <a:lvl5pPr marL="2286000" lvl="4" indent="-317500" rtl="0">
              <a:spcBef>
                <a:spcPts val="1600"/>
              </a:spcBef>
              <a:spcAft>
                <a:spcPts val="0"/>
              </a:spcAft>
              <a:buClr>
                <a:schemeClr val="lt1"/>
              </a:buClr>
              <a:buSzPts val="1400"/>
              <a:buChar char="○"/>
              <a:defRPr>
                <a:solidFill>
                  <a:schemeClr val="lt1"/>
                </a:solidFill>
              </a:defRPr>
            </a:lvl5pPr>
            <a:lvl6pPr marL="2743200" lvl="5" indent="-317500" rtl="0">
              <a:spcBef>
                <a:spcPts val="1600"/>
              </a:spcBef>
              <a:spcAft>
                <a:spcPts val="0"/>
              </a:spcAft>
              <a:buClr>
                <a:schemeClr val="lt1"/>
              </a:buClr>
              <a:buSzPts val="1400"/>
              <a:buChar char="■"/>
              <a:defRPr>
                <a:solidFill>
                  <a:schemeClr val="lt1"/>
                </a:solidFill>
              </a:defRPr>
            </a:lvl6pPr>
            <a:lvl7pPr marL="3200400" lvl="6" indent="-317500" rtl="0">
              <a:spcBef>
                <a:spcPts val="1600"/>
              </a:spcBef>
              <a:spcAft>
                <a:spcPts val="0"/>
              </a:spcAft>
              <a:buClr>
                <a:schemeClr val="lt1"/>
              </a:buClr>
              <a:buSzPts val="1400"/>
              <a:buChar char="●"/>
              <a:defRPr>
                <a:solidFill>
                  <a:schemeClr val="lt1"/>
                </a:solidFill>
              </a:defRPr>
            </a:lvl7pPr>
            <a:lvl8pPr marL="3657600" lvl="7" indent="-317500" rtl="0">
              <a:spcBef>
                <a:spcPts val="1600"/>
              </a:spcBef>
              <a:spcAft>
                <a:spcPts val="0"/>
              </a:spcAft>
              <a:buClr>
                <a:schemeClr val="lt1"/>
              </a:buClr>
              <a:buSzPts val="1400"/>
              <a:buChar char="○"/>
              <a:defRPr>
                <a:solidFill>
                  <a:schemeClr val="lt1"/>
                </a:solidFill>
              </a:defRPr>
            </a:lvl8pPr>
            <a:lvl9pPr marL="4114800" lvl="8" indent="-317500" rtl="0">
              <a:spcBef>
                <a:spcPts val="1600"/>
              </a:spcBef>
              <a:spcAft>
                <a:spcPts val="160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lstStyle>
            <a:lvl1pPr marL="457200" lvl="0" indent="-228600" rtl="0">
              <a:lnSpc>
                <a:spcPct val="100000"/>
              </a:lnSpc>
              <a:spcBef>
                <a:spcPts val="0"/>
              </a:spcBef>
              <a:spcAft>
                <a:spcPts val="0"/>
              </a:spcAft>
              <a:buSzPts val="2100"/>
              <a:buNone/>
              <a:defRPr sz="2100"/>
            </a:lvl1pPr>
          </a:lstStyle>
          <a:p>
            <a:endParaRPr/>
          </a:p>
        </p:txBody>
      </p: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lstStyle>
            <a:lvl1pPr lvl="0" algn="ctr" rtl="0">
              <a:spcBef>
                <a:spcPts val="0"/>
              </a:spcBef>
              <a:spcAft>
                <a:spcPts val="0"/>
              </a:spcAft>
              <a:buSzPts val="14000"/>
              <a:buNone/>
              <a:defRPr sz="14000" b="1"/>
            </a:lvl1pPr>
            <a:lvl2pPr lvl="1" algn="ctr" rtl="0">
              <a:spcBef>
                <a:spcPts val="0"/>
              </a:spcBef>
              <a:spcAft>
                <a:spcPts val="0"/>
              </a:spcAft>
              <a:buSzPts val="14000"/>
              <a:buNone/>
              <a:defRPr sz="14000" b="1"/>
            </a:lvl2pPr>
            <a:lvl3pPr lvl="2" algn="ctr" rtl="0">
              <a:spcBef>
                <a:spcPts val="0"/>
              </a:spcBef>
              <a:spcAft>
                <a:spcPts val="0"/>
              </a:spcAft>
              <a:buSzPts val="14000"/>
              <a:buNone/>
              <a:defRPr sz="14000" b="1"/>
            </a:lvl3pPr>
            <a:lvl4pPr lvl="3" algn="ctr" rtl="0">
              <a:spcBef>
                <a:spcPts val="0"/>
              </a:spcBef>
              <a:spcAft>
                <a:spcPts val="0"/>
              </a:spcAft>
              <a:buSzPts val="14000"/>
              <a:buNone/>
              <a:defRPr sz="14000" b="1"/>
            </a:lvl4pPr>
            <a:lvl5pPr lvl="4" algn="ctr" rtl="0">
              <a:spcBef>
                <a:spcPts val="0"/>
              </a:spcBef>
              <a:spcAft>
                <a:spcPts val="0"/>
              </a:spcAft>
              <a:buSzPts val="14000"/>
              <a:buNone/>
              <a:defRPr sz="14000" b="1"/>
            </a:lvl5pPr>
            <a:lvl6pPr lvl="5" algn="ctr" rtl="0">
              <a:spcBef>
                <a:spcPts val="0"/>
              </a:spcBef>
              <a:spcAft>
                <a:spcPts val="0"/>
              </a:spcAft>
              <a:buSzPts val="14000"/>
              <a:buNone/>
              <a:defRPr sz="14000" b="1"/>
            </a:lvl6pPr>
            <a:lvl7pPr lvl="6" algn="ctr" rtl="0">
              <a:spcBef>
                <a:spcPts val="0"/>
              </a:spcBef>
              <a:spcAft>
                <a:spcPts val="0"/>
              </a:spcAft>
              <a:buSzPts val="14000"/>
              <a:buNone/>
              <a:defRPr sz="14000" b="1"/>
            </a:lvl7pPr>
            <a:lvl8pPr lvl="7" algn="ctr" rtl="0">
              <a:spcBef>
                <a:spcPts val="0"/>
              </a:spcBef>
              <a:spcAft>
                <a:spcPts val="0"/>
              </a:spcAft>
              <a:buSzPts val="14000"/>
              <a:buNone/>
              <a:defRPr sz="14000" b="1"/>
            </a:lvl8pPr>
            <a:lvl9pPr lvl="8" algn="ctr" rtl="0">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layout 1">
  <p:cSld name="AUTOLAYOUT_1">
    <p:bg>
      <p:bgPr>
        <a:solidFill>
          <a:srgbClr val="FFFFFF"/>
        </a:solidFill>
        <a:effectLst/>
      </p:bgPr>
    </p:bg>
    <p:spTree>
      <p:nvGrpSpPr>
        <p:cNvPr id="1" name="Shape 55"/>
        <p:cNvGrpSpPr/>
        <p:nvPr/>
      </p:nvGrpSpPr>
      <p:grpSpPr>
        <a:xfrm>
          <a:off x="0" y="0"/>
          <a:ext cx="0" cy="0"/>
          <a:chOff x="0" y="0"/>
          <a:chExt cx="0" cy="0"/>
        </a:xfrm>
      </p:grpSpPr>
      <p:sp>
        <p:nvSpPr>
          <p:cNvPr id="56" name="Google Shape;56;p13"/>
          <p:cNvSpPr/>
          <p:nvPr/>
        </p:nvSpPr>
        <p:spPr>
          <a:xfrm>
            <a:off x="0" y="0"/>
            <a:ext cx="9144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txBox="1">
            <a:spLocks noGrp="1"/>
          </p:cNvSpPr>
          <p:nvPr>
            <p:ph type="body" idx="1"/>
          </p:nvPr>
        </p:nvSpPr>
        <p:spPr>
          <a:xfrm>
            <a:off x="4624000" y="317975"/>
            <a:ext cx="3718500" cy="3513300"/>
          </a:xfrm>
          <a:prstGeom prst="rect">
            <a:avLst/>
          </a:prstGeom>
          <a:noFill/>
        </p:spPr>
        <p:txBody>
          <a:bodyPr spcFirstLastPara="1" wrap="square" lIns="91425" tIns="91425" rIns="91425" bIns="91425" anchor="t" anchorCtr="0"/>
          <a:lstStyle>
            <a:lvl1pPr marL="457200" lvl="0" indent="-330200" algn="l" rtl="0">
              <a:lnSpc>
                <a:spcPct val="115000"/>
              </a:lnSpc>
              <a:spcBef>
                <a:spcPts val="0"/>
              </a:spcBef>
              <a:spcAft>
                <a:spcPts val="0"/>
              </a:spcAft>
              <a:buClr>
                <a:srgbClr val="FFFFFF"/>
              </a:buClr>
              <a:buSzPts val="1600"/>
              <a:buChar char="●"/>
              <a:defRPr sz="1600">
                <a:solidFill>
                  <a:srgbClr val="FFFFFF"/>
                </a:solidFill>
              </a:defRPr>
            </a:lvl1pPr>
            <a:lvl2pPr marL="914400" lvl="1" indent="-317500" algn="l" rtl="0">
              <a:lnSpc>
                <a:spcPct val="115000"/>
              </a:lnSpc>
              <a:spcBef>
                <a:spcPts val="1600"/>
              </a:spcBef>
              <a:spcAft>
                <a:spcPts val="0"/>
              </a:spcAft>
              <a:buClr>
                <a:srgbClr val="FFFFFF"/>
              </a:buClr>
              <a:buSzPts val="1400"/>
              <a:buChar char="○"/>
              <a:defRPr sz="1400">
                <a:solidFill>
                  <a:srgbClr val="FFFFFF"/>
                </a:solidFill>
              </a:defRPr>
            </a:lvl2pPr>
            <a:lvl3pPr marL="1371600" lvl="2" indent="-317500" algn="l" rtl="0">
              <a:lnSpc>
                <a:spcPct val="115000"/>
              </a:lnSpc>
              <a:spcBef>
                <a:spcPts val="1600"/>
              </a:spcBef>
              <a:spcAft>
                <a:spcPts val="0"/>
              </a:spcAft>
              <a:buClr>
                <a:srgbClr val="FFFFFF"/>
              </a:buClr>
              <a:buSzPts val="1400"/>
              <a:buChar char="■"/>
              <a:defRPr sz="1400">
                <a:solidFill>
                  <a:srgbClr val="FFFFFF"/>
                </a:solidFill>
              </a:defRPr>
            </a:lvl3pPr>
            <a:lvl4pPr marL="1828800" lvl="3" indent="-317500" algn="l" rtl="0">
              <a:lnSpc>
                <a:spcPct val="115000"/>
              </a:lnSpc>
              <a:spcBef>
                <a:spcPts val="1600"/>
              </a:spcBef>
              <a:spcAft>
                <a:spcPts val="0"/>
              </a:spcAft>
              <a:buClr>
                <a:srgbClr val="FFFFFF"/>
              </a:buClr>
              <a:buSzPts val="1400"/>
              <a:buChar char="●"/>
              <a:defRPr sz="1400">
                <a:solidFill>
                  <a:srgbClr val="FFFFFF"/>
                </a:solidFill>
              </a:defRPr>
            </a:lvl4pPr>
            <a:lvl5pPr marL="2286000" lvl="4" indent="-317500" algn="l" rtl="0">
              <a:lnSpc>
                <a:spcPct val="115000"/>
              </a:lnSpc>
              <a:spcBef>
                <a:spcPts val="1600"/>
              </a:spcBef>
              <a:spcAft>
                <a:spcPts val="0"/>
              </a:spcAft>
              <a:buClr>
                <a:srgbClr val="FFFFFF"/>
              </a:buClr>
              <a:buSzPts val="1400"/>
              <a:buChar char="○"/>
              <a:defRPr sz="1400">
                <a:solidFill>
                  <a:srgbClr val="FFFFFF"/>
                </a:solidFill>
              </a:defRPr>
            </a:lvl5pPr>
            <a:lvl6pPr marL="2743200" lvl="5" indent="-317500" algn="l" rtl="0">
              <a:lnSpc>
                <a:spcPct val="115000"/>
              </a:lnSpc>
              <a:spcBef>
                <a:spcPts val="1600"/>
              </a:spcBef>
              <a:spcAft>
                <a:spcPts val="0"/>
              </a:spcAft>
              <a:buClr>
                <a:srgbClr val="FFFFFF"/>
              </a:buClr>
              <a:buSzPts val="1400"/>
              <a:buChar char="■"/>
              <a:defRPr sz="1400">
                <a:solidFill>
                  <a:srgbClr val="FFFFFF"/>
                </a:solidFill>
              </a:defRPr>
            </a:lvl6pPr>
            <a:lvl7pPr marL="3200400" lvl="6" indent="-317500" algn="l" rtl="0">
              <a:lnSpc>
                <a:spcPct val="115000"/>
              </a:lnSpc>
              <a:spcBef>
                <a:spcPts val="1600"/>
              </a:spcBef>
              <a:spcAft>
                <a:spcPts val="0"/>
              </a:spcAft>
              <a:buClr>
                <a:srgbClr val="FFFFFF"/>
              </a:buClr>
              <a:buSzPts val="1400"/>
              <a:buChar char="●"/>
              <a:defRPr sz="1400">
                <a:solidFill>
                  <a:srgbClr val="FFFFFF"/>
                </a:solidFill>
              </a:defRPr>
            </a:lvl7pPr>
            <a:lvl8pPr marL="3657600" lvl="7" indent="-317500" algn="l" rtl="0">
              <a:lnSpc>
                <a:spcPct val="115000"/>
              </a:lnSpc>
              <a:spcBef>
                <a:spcPts val="1600"/>
              </a:spcBef>
              <a:spcAft>
                <a:spcPts val="0"/>
              </a:spcAft>
              <a:buClr>
                <a:srgbClr val="FFFFFF"/>
              </a:buClr>
              <a:buSzPts val="1400"/>
              <a:buChar char="○"/>
              <a:defRPr sz="1400">
                <a:solidFill>
                  <a:srgbClr val="FFFFFF"/>
                </a:solidFill>
              </a:defRPr>
            </a:lvl8pPr>
            <a:lvl9pPr marL="4114800" lvl="8" indent="-317500" algn="l" rtl="0">
              <a:lnSpc>
                <a:spcPct val="115000"/>
              </a:lnSpc>
              <a:spcBef>
                <a:spcPts val="1600"/>
              </a:spcBef>
              <a:spcAft>
                <a:spcPts val="1600"/>
              </a:spcAft>
              <a:buClr>
                <a:srgbClr val="FFFFFF"/>
              </a:buClr>
              <a:buSzPts val="1400"/>
              <a:buChar char="■"/>
              <a:defRPr sz="1400">
                <a:solidFill>
                  <a:srgbClr val="FFFFFF"/>
                </a:solidFill>
              </a:defRPr>
            </a:lvl9pPr>
          </a:lstStyle>
          <a:p>
            <a:endParaRPr/>
          </a:p>
        </p:txBody>
      </p:sp>
      <p:sp>
        <p:nvSpPr>
          <p:cNvPr id="58" name="Google Shape;58;p13"/>
          <p:cNvSpPr txBox="1">
            <a:spLocks noGrp="1"/>
          </p:cNvSpPr>
          <p:nvPr>
            <p:ph type="body" idx="2"/>
          </p:nvPr>
        </p:nvSpPr>
        <p:spPr>
          <a:xfrm>
            <a:off x="810900" y="317975"/>
            <a:ext cx="3718500" cy="3513300"/>
          </a:xfrm>
          <a:prstGeom prst="rect">
            <a:avLst/>
          </a:prstGeom>
          <a:noFill/>
        </p:spPr>
        <p:txBody>
          <a:bodyPr spcFirstLastPara="1" wrap="square" lIns="91425" tIns="91425" rIns="91425" bIns="91425" anchor="t" anchorCtr="0"/>
          <a:lstStyle>
            <a:lvl1pPr marL="457200" lvl="0" indent="-330200" algn="l" rtl="0">
              <a:lnSpc>
                <a:spcPct val="115000"/>
              </a:lnSpc>
              <a:spcBef>
                <a:spcPts val="0"/>
              </a:spcBef>
              <a:spcAft>
                <a:spcPts val="0"/>
              </a:spcAft>
              <a:buClr>
                <a:srgbClr val="FFFFFF"/>
              </a:buClr>
              <a:buSzPts val="1600"/>
              <a:buChar char="●"/>
              <a:defRPr sz="1600">
                <a:solidFill>
                  <a:srgbClr val="FFFFFF"/>
                </a:solidFill>
              </a:defRPr>
            </a:lvl1pPr>
            <a:lvl2pPr marL="914400" lvl="1" indent="-317500" algn="l" rtl="0">
              <a:lnSpc>
                <a:spcPct val="115000"/>
              </a:lnSpc>
              <a:spcBef>
                <a:spcPts val="1600"/>
              </a:spcBef>
              <a:spcAft>
                <a:spcPts val="0"/>
              </a:spcAft>
              <a:buClr>
                <a:srgbClr val="FFFFFF"/>
              </a:buClr>
              <a:buSzPts val="1400"/>
              <a:buChar char="○"/>
              <a:defRPr sz="1400">
                <a:solidFill>
                  <a:srgbClr val="FFFFFF"/>
                </a:solidFill>
              </a:defRPr>
            </a:lvl2pPr>
            <a:lvl3pPr marL="1371600" lvl="2" indent="-317500" algn="l" rtl="0">
              <a:lnSpc>
                <a:spcPct val="115000"/>
              </a:lnSpc>
              <a:spcBef>
                <a:spcPts val="1600"/>
              </a:spcBef>
              <a:spcAft>
                <a:spcPts val="0"/>
              </a:spcAft>
              <a:buClr>
                <a:srgbClr val="FFFFFF"/>
              </a:buClr>
              <a:buSzPts val="1400"/>
              <a:buChar char="■"/>
              <a:defRPr sz="1400">
                <a:solidFill>
                  <a:srgbClr val="FFFFFF"/>
                </a:solidFill>
              </a:defRPr>
            </a:lvl3pPr>
            <a:lvl4pPr marL="1828800" lvl="3" indent="-317500" algn="l" rtl="0">
              <a:lnSpc>
                <a:spcPct val="115000"/>
              </a:lnSpc>
              <a:spcBef>
                <a:spcPts val="1600"/>
              </a:spcBef>
              <a:spcAft>
                <a:spcPts val="0"/>
              </a:spcAft>
              <a:buClr>
                <a:srgbClr val="FFFFFF"/>
              </a:buClr>
              <a:buSzPts val="1400"/>
              <a:buChar char="●"/>
              <a:defRPr sz="1400">
                <a:solidFill>
                  <a:srgbClr val="FFFFFF"/>
                </a:solidFill>
              </a:defRPr>
            </a:lvl4pPr>
            <a:lvl5pPr marL="2286000" lvl="4" indent="-317500" algn="l" rtl="0">
              <a:lnSpc>
                <a:spcPct val="115000"/>
              </a:lnSpc>
              <a:spcBef>
                <a:spcPts val="1600"/>
              </a:spcBef>
              <a:spcAft>
                <a:spcPts val="0"/>
              </a:spcAft>
              <a:buClr>
                <a:srgbClr val="FFFFFF"/>
              </a:buClr>
              <a:buSzPts val="1400"/>
              <a:buChar char="○"/>
              <a:defRPr sz="1400">
                <a:solidFill>
                  <a:srgbClr val="FFFFFF"/>
                </a:solidFill>
              </a:defRPr>
            </a:lvl5pPr>
            <a:lvl6pPr marL="2743200" lvl="5" indent="-317500" algn="l" rtl="0">
              <a:lnSpc>
                <a:spcPct val="115000"/>
              </a:lnSpc>
              <a:spcBef>
                <a:spcPts val="1600"/>
              </a:spcBef>
              <a:spcAft>
                <a:spcPts val="0"/>
              </a:spcAft>
              <a:buClr>
                <a:srgbClr val="FFFFFF"/>
              </a:buClr>
              <a:buSzPts val="1400"/>
              <a:buChar char="■"/>
              <a:defRPr sz="1400">
                <a:solidFill>
                  <a:srgbClr val="FFFFFF"/>
                </a:solidFill>
              </a:defRPr>
            </a:lvl6pPr>
            <a:lvl7pPr marL="3200400" lvl="6" indent="-317500" algn="l" rtl="0">
              <a:lnSpc>
                <a:spcPct val="115000"/>
              </a:lnSpc>
              <a:spcBef>
                <a:spcPts val="1600"/>
              </a:spcBef>
              <a:spcAft>
                <a:spcPts val="0"/>
              </a:spcAft>
              <a:buClr>
                <a:srgbClr val="FFFFFF"/>
              </a:buClr>
              <a:buSzPts val="1400"/>
              <a:buChar char="●"/>
              <a:defRPr sz="1400">
                <a:solidFill>
                  <a:srgbClr val="FFFFFF"/>
                </a:solidFill>
              </a:defRPr>
            </a:lvl7pPr>
            <a:lvl8pPr marL="3657600" lvl="7" indent="-317500" algn="l" rtl="0">
              <a:lnSpc>
                <a:spcPct val="115000"/>
              </a:lnSpc>
              <a:spcBef>
                <a:spcPts val="1600"/>
              </a:spcBef>
              <a:spcAft>
                <a:spcPts val="0"/>
              </a:spcAft>
              <a:buClr>
                <a:srgbClr val="FFFFFF"/>
              </a:buClr>
              <a:buSzPts val="1400"/>
              <a:buChar char="○"/>
              <a:defRPr sz="1400">
                <a:solidFill>
                  <a:srgbClr val="FFFFFF"/>
                </a:solidFill>
              </a:defRPr>
            </a:lvl8pPr>
            <a:lvl9pPr marL="4114800" lvl="8" indent="-317500" algn="l" rtl="0">
              <a:lnSpc>
                <a:spcPct val="115000"/>
              </a:lnSpc>
              <a:spcBef>
                <a:spcPts val="1600"/>
              </a:spcBef>
              <a:spcAft>
                <a:spcPts val="1600"/>
              </a:spcAft>
              <a:buClr>
                <a:srgbClr val="FFFFFF"/>
              </a:buClr>
              <a:buSzPts val="1400"/>
              <a:buChar char="■"/>
              <a:defRPr sz="1400">
                <a:solidFill>
                  <a:srgbClr val="FFFFFF"/>
                </a:solidFill>
              </a:defRPr>
            </a:lvl9pPr>
          </a:lstStyle>
          <a:p>
            <a:endParaRPr/>
          </a:p>
        </p:txBody>
      </p:sp>
      <p:sp>
        <p:nvSpPr>
          <p:cNvPr id="59" name="Google Shape;59;p13"/>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Autofit/>
          </a:bodyPr>
          <a:lstStyle>
            <a:lvl1pPr lvl="0" algn="r" rtl="0">
              <a:lnSpc>
                <a:spcPct val="100000"/>
              </a:lnSpc>
              <a:spcAft>
                <a:spcPts val="0"/>
              </a:spcAft>
              <a:buNone/>
              <a:defRPr sz="1000">
                <a:solidFill>
                  <a:srgbClr val="FFFFFF"/>
                </a:solidFill>
              </a:defRPr>
            </a:lvl1pPr>
            <a:lvl2pPr lvl="1" algn="r" rtl="0">
              <a:lnSpc>
                <a:spcPct val="100000"/>
              </a:lnSpc>
              <a:spcAft>
                <a:spcPts val="0"/>
              </a:spcAft>
              <a:buNone/>
              <a:defRPr sz="1000">
                <a:solidFill>
                  <a:srgbClr val="FFFFFF"/>
                </a:solidFill>
              </a:defRPr>
            </a:lvl2pPr>
            <a:lvl3pPr lvl="2" algn="r" rtl="0">
              <a:lnSpc>
                <a:spcPct val="100000"/>
              </a:lnSpc>
              <a:spcAft>
                <a:spcPts val="0"/>
              </a:spcAft>
              <a:buNone/>
              <a:defRPr sz="1000">
                <a:solidFill>
                  <a:srgbClr val="FFFFFF"/>
                </a:solidFill>
              </a:defRPr>
            </a:lvl3pPr>
            <a:lvl4pPr lvl="3" algn="r" rtl="0">
              <a:lnSpc>
                <a:spcPct val="100000"/>
              </a:lnSpc>
              <a:spcAft>
                <a:spcPts val="0"/>
              </a:spcAft>
              <a:buNone/>
              <a:defRPr sz="1000">
                <a:solidFill>
                  <a:srgbClr val="FFFFFF"/>
                </a:solidFill>
              </a:defRPr>
            </a:lvl4pPr>
            <a:lvl5pPr lvl="4" algn="r" rtl="0">
              <a:lnSpc>
                <a:spcPct val="100000"/>
              </a:lnSpc>
              <a:spcAft>
                <a:spcPts val="0"/>
              </a:spcAft>
              <a:buNone/>
              <a:defRPr sz="1000">
                <a:solidFill>
                  <a:srgbClr val="FFFFFF"/>
                </a:solidFill>
              </a:defRPr>
            </a:lvl5pPr>
            <a:lvl6pPr lvl="5" algn="r" rtl="0">
              <a:lnSpc>
                <a:spcPct val="100000"/>
              </a:lnSpc>
              <a:spcAft>
                <a:spcPts val="0"/>
              </a:spcAft>
              <a:buNone/>
              <a:defRPr sz="1000">
                <a:solidFill>
                  <a:srgbClr val="FFFFFF"/>
                </a:solidFill>
              </a:defRPr>
            </a:lvl6pPr>
            <a:lvl7pPr lvl="6" algn="r" rtl="0">
              <a:lnSpc>
                <a:spcPct val="100000"/>
              </a:lnSpc>
              <a:spcAft>
                <a:spcPts val="0"/>
              </a:spcAft>
              <a:buNone/>
              <a:defRPr sz="1000">
                <a:solidFill>
                  <a:srgbClr val="FFFFFF"/>
                </a:solidFill>
              </a:defRPr>
            </a:lvl7pPr>
            <a:lvl8pPr lvl="7" algn="r" rtl="0">
              <a:lnSpc>
                <a:spcPct val="100000"/>
              </a:lnSpc>
              <a:spcAft>
                <a:spcPts val="0"/>
              </a:spcAft>
              <a:buNone/>
              <a:defRPr sz="1000">
                <a:solidFill>
                  <a:srgbClr val="FFFFFF"/>
                </a:solidFill>
              </a:defRPr>
            </a:lvl8pPr>
            <a:lvl9pPr lvl="8" algn="r" rtl="0">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rt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rtl="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rtl="0">
              <a:lnSpc>
                <a:spcPct val="115000"/>
              </a:lnSpc>
              <a:spcBef>
                <a:spcPts val="160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rtl="0">
              <a:lnSpc>
                <a:spcPct val="115000"/>
              </a:lnSpc>
              <a:spcBef>
                <a:spcPts val="1600"/>
              </a:spcBef>
              <a:spcAft>
                <a:spcPts val="160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1"/>
                </a:solidFill>
                <a:latin typeface="Proxima Nova"/>
                <a:ea typeface="Proxima Nova"/>
                <a:cs typeface="Proxima Nova"/>
                <a:sym typeface="Proxima Nova"/>
              </a:defRPr>
            </a:lvl1pPr>
            <a:lvl2pPr lvl="1" algn="r" rtl="0">
              <a:buNone/>
              <a:defRPr sz="1000">
                <a:solidFill>
                  <a:schemeClr val="dk1"/>
                </a:solidFill>
                <a:latin typeface="Proxima Nova"/>
                <a:ea typeface="Proxima Nova"/>
                <a:cs typeface="Proxima Nova"/>
                <a:sym typeface="Proxima Nova"/>
              </a:defRPr>
            </a:lvl2pPr>
            <a:lvl3pPr lvl="2" algn="r" rtl="0">
              <a:buNone/>
              <a:defRPr sz="1000">
                <a:solidFill>
                  <a:schemeClr val="dk1"/>
                </a:solidFill>
                <a:latin typeface="Proxima Nova"/>
                <a:ea typeface="Proxima Nova"/>
                <a:cs typeface="Proxima Nova"/>
                <a:sym typeface="Proxima Nova"/>
              </a:defRPr>
            </a:lvl3pPr>
            <a:lvl4pPr lvl="3" algn="r" rtl="0">
              <a:buNone/>
              <a:defRPr sz="1000">
                <a:solidFill>
                  <a:schemeClr val="dk1"/>
                </a:solidFill>
                <a:latin typeface="Proxima Nova"/>
                <a:ea typeface="Proxima Nova"/>
                <a:cs typeface="Proxima Nova"/>
                <a:sym typeface="Proxima Nova"/>
              </a:defRPr>
            </a:lvl4pPr>
            <a:lvl5pPr lvl="4" algn="r" rtl="0">
              <a:buNone/>
              <a:defRPr sz="1000">
                <a:solidFill>
                  <a:schemeClr val="dk1"/>
                </a:solidFill>
                <a:latin typeface="Proxima Nova"/>
                <a:ea typeface="Proxima Nova"/>
                <a:cs typeface="Proxima Nova"/>
                <a:sym typeface="Proxima Nova"/>
              </a:defRPr>
            </a:lvl5pPr>
            <a:lvl6pPr lvl="5" algn="r" rtl="0">
              <a:buNone/>
              <a:defRPr sz="1000">
                <a:solidFill>
                  <a:schemeClr val="dk1"/>
                </a:solidFill>
                <a:latin typeface="Proxima Nova"/>
                <a:ea typeface="Proxima Nova"/>
                <a:cs typeface="Proxima Nova"/>
                <a:sym typeface="Proxima Nova"/>
              </a:defRPr>
            </a:lvl6pPr>
            <a:lvl7pPr lvl="6" algn="r" rtl="0">
              <a:buNone/>
              <a:defRPr sz="1000">
                <a:solidFill>
                  <a:schemeClr val="dk1"/>
                </a:solidFill>
                <a:latin typeface="Proxima Nova"/>
                <a:ea typeface="Proxima Nova"/>
                <a:cs typeface="Proxima Nova"/>
                <a:sym typeface="Proxima Nova"/>
              </a:defRPr>
            </a:lvl7pPr>
            <a:lvl8pPr lvl="7" algn="r" rtl="0">
              <a:buNone/>
              <a:defRPr sz="1000">
                <a:solidFill>
                  <a:schemeClr val="dk1"/>
                </a:solidFill>
                <a:latin typeface="Proxima Nova"/>
                <a:ea typeface="Proxima Nova"/>
                <a:cs typeface="Proxima Nova"/>
                <a:sym typeface="Proxima Nova"/>
              </a:defRPr>
            </a:lvl8pPr>
            <a:lvl9pPr lvl="8" algn="r" rtl="0">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decisionmarketing.co.uk/news/john-lewis-rolls-outloyalty-scheme" TargetMode="External"/><Relationship Id="rId7" Type="http://schemas.openxmlformats.org/officeDocument/2006/relationships/hyperlink" Target="https://www.marketingweek.com/2014/05/28/customer-relationship-management-crm-is-gaining-momentum" TargetMode="External"/><Relationship Id="rId2" Type="http://schemas.openxmlformats.org/officeDocument/2006/relationships/hyperlink" Target="https://diginomica.com/dreamforce-2017-john-lewis-never-knowingly-underselling-waitrose-customer-service" TargetMode="External"/><Relationship Id="rId1" Type="http://schemas.openxmlformats.org/officeDocument/2006/relationships/slideLayout" Target="../slideLayouts/slideLayout3.xml"/><Relationship Id="rId6" Type="http://schemas.openxmlformats.org/officeDocument/2006/relationships/hyperlink" Target="https://www/techwalla/com/articles/the-disadvantages-of-crm-systems" TargetMode="External"/><Relationship Id="rId5" Type="http://schemas.openxmlformats.org/officeDocument/2006/relationships/hyperlink" Target="https://www.johnlewis.com/customer-services/shopping-with-us/privacy-notice" TargetMode="External"/><Relationship Id="rId4" Type="http://schemas.openxmlformats.org/officeDocument/2006/relationships/hyperlink" Target="https://www.johnlewis.com/our-services/my-john-lewi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alesforce.com/crm/examples/" TargetMode="External"/><Relationship Id="rId2" Type="http://schemas.openxmlformats.org/officeDocument/2006/relationships/hyperlink" Target="https://www.retailgazette.co.uk/blog/2015/05/the-service-you-didnt-know-john-lewis-offered/" TargetMode="External"/><Relationship Id="rId1" Type="http://schemas.openxmlformats.org/officeDocument/2006/relationships/slideLayout" Target="../slideLayouts/slideLayout3.xml"/><Relationship Id="rId6" Type="http://schemas.openxmlformats.org/officeDocument/2006/relationships/hyperlink" Target="https://www/theguardian.com/business/2018/sep/13/five-reasons-why-john-lewis-profits-have-dived" TargetMode="External"/><Relationship Id="rId5" Type="http://schemas.openxmlformats.org/officeDocument/2006/relationships/hyperlink" Target="http://www.smarta.com/advice/sales-and-marketing/sales/five-lessons-in-customer-service-from-john-lewis/" TargetMode="External"/><Relationship Id="rId4" Type="http://schemas.openxmlformats.org/officeDocument/2006/relationships/hyperlink" Target="https://www.salesforce.com/hub/crm/benefits-of-c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pic>
        <p:nvPicPr>
          <p:cNvPr id="64" name="Google Shape;64;p14"/>
          <p:cNvPicPr preferRelativeResize="0"/>
          <p:nvPr/>
        </p:nvPicPr>
        <p:blipFill>
          <a:blip r:embed="rId3">
            <a:alphaModFix/>
          </a:blip>
          <a:stretch>
            <a:fillRect/>
          </a:stretch>
        </p:blipFill>
        <p:spPr>
          <a:xfrm>
            <a:off x="0" y="1503950"/>
            <a:ext cx="9144000" cy="3639551"/>
          </a:xfrm>
          <a:prstGeom prst="rect">
            <a:avLst/>
          </a:prstGeom>
          <a:noFill/>
          <a:ln>
            <a:noFill/>
          </a:ln>
        </p:spPr>
      </p:pic>
      <p:sp>
        <p:nvSpPr>
          <p:cNvPr id="65" name="Google Shape;65;p14"/>
          <p:cNvSpPr txBox="1"/>
          <p:nvPr/>
        </p:nvSpPr>
        <p:spPr>
          <a:xfrm>
            <a:off x="0" y="0"/>
            <a:ext cx="9144000" cy="1554000"/>
          </a:xfrm>
          <a:prstGeom prst="rect">
            <a:avLst/>
          </a:prstGeom>
          <a:solidFill>
            <a:srgbClr val="F3F3F3"/>
          </a:solid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3000"/>
              <a:t>Customer Relationship Management System</a:t>
            </a:r>
            <a:endParaRPr sz="3000"/>
          </a:p>
          <a:p>
            <a:pPr marL="0" lvl="0" indent="0" algn="ctr" rtl="0">
              <a:spcBef>
                <a:spcPts val="0"/>
              </a:spcBef>
              <a:spcAft>
                <a:spcPts val="0"/>
              </a:spcAft>
              <a:buNone/>
            </a:pPr>
            <a:r>
              <a:rPr lang="en" sz="4400">
                <a:latin typeface="Caveat"/>
                <a:ea typeface="Caveat"/>
                <a:cs typeface="Caveat"/>
                <a:sym typeface="Caveat"/>
              </a:rPr>
              <a:t>John Lewis</a:t>
            </a:r>
            <a:r>
              <a:rPr lang="en" sz="4400"/>
              <a:t> </a:t>
            </a:r>
            <a:endParaRPr sz="3000">
              <a:latin typeface="Proxima Nova"/>
              <a:ea typeface="Proxima Nova"/>
              <a:cs typeface="Proxima Nova"/>
              <a:sym typeface="Proxima Nov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endParaRPr/>
          </a:p>
        </p:txBody>
      </p:sp>
      <p:sp>
        <p:nvSpPr>
          <p:cNvPr id="72" name="Google Shape;72;p15"/>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pic>
        <p:nvPicPr>
          <p:cNvPr id="73" name="Google Shape;73;p15"/>
          <p:cNvPicPr preferRelativeResize="0"/>
          <p:nvPr/>
        </p:nvPicPr>
        <p:blipFill>
          <a:blip r:embed="rId3">
            <a:alphaModFix/>
          </a:blip>
          <a:stretch>
            <a:fillRect/>
          </a:stretch>
        </p:blipFill>
        <p:spPr>
          <a:xfrm>
            <a:off x="269701" y="0"/>
            <a:ext cx="8608024" cy="51435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311700" y="257025"/>
            <a:ext cx="8520600" cy="9114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lt1"/>
                </a:solidFill>
              </a:rPr>
              <a:t>Impact of using the CRM System</a:t>
            </a:r>
            <a:endParaRPr b="1">
              <a:solidFill>
                <a:schemeClr val="lt1"/>
              </a:solidFill>
            </a:endParaRPr>
          </a:p>
        </p:txBody>
      </p:sp>
      <p:sp>
        <p:nvSpPr>
          <p:cNvPr id="86" name="Google Shape;86;p17"/>
          <p:cNvSpPr txBox="1">
            <a:spLocks noGrp="1"/>
          </p:cNvSpPr>
          <p:nvPr>
            <p:ph type="body" idx="1"/>
          </p:nvPr>
        </p:nvSpPr>
        <p:spPr>
          <a:xfrm>
            <a:off x="311700" y="1289225"/>
            <a:ext cx="8520600" cy="36777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0000"/>
              </a:buClr>
              <a:buSzPts val="1800"/>
              <a:buChar char="●"/>
            </a:pPr>
            <a:r>
              <a:rPr lang="en" b="1" u="sng">
                <a:solidFill>
                  <a:srgbClr val="FF0000"/>
                </a:solidFill>
              </a:rPr>
              <a:t>ADVANTAGES: </a:t>
            </a:r>
            <a:endParaRPr b="1" u="sng">
              <a:solidFill>
                <a:srgbClr val="FF0000"/>
              </a:solidFill>
            </a:endParaRPr>
          </a:p>
          <a:p>
            <a:pPr marL="457200" lvl="0" indent="-342900" algn="l" rtl="0">
              <a:spcBef>
                <a:spcPts val="0"/>
              </a:spcBef>
              <a:spcAft>
                <a:spcPts val="0"/>
              </a:spcAft>
              <a:buSzPts val="1800"/>
              <a:buChar char="❏"/>
            </a:pPr>
            <a:r>
              <a:rPr lang="en" b="1"/>
              <a:t>Store large amounts of data</a:t>
            </a:r>
            <a:endParaRPr b="1"/>
          </a:p>
          <a:p>
            <a:pPr marL="457200" lvl="0" indent="-342900" algn="l" rtl="0">
              <a:spcBef>
                <a:spcPts val="0"/>
              </a:spcBef>
              <a:spcAft>
                <a:spcPts val="0"/>
              </a:spcAft>
              <a:buSzPts val="1800"/>
              <a:buChar char="❏"/>
            </a:pPr>
            <a:r>
              <a:rPr lang="en" b="1"/>
              <a:t>All company departments have access to the information</a:t>
            </a:r>
            <a:endParaRPr b="1"/>
          </a:p>
          <a:p>
            <a:pPr marL="457200" lvl="0" indent="-342900" algn="l" rtl="0">
              <a:spcBef>
                <a:spcPts val="0"/>
              </a:spcBef>
              <a:spcAft>
                <a:spcPts val="0"/>
              </a:spcAft>
              <a:buSzPts val="1800"/>
              <a:buChar char="❏"/>
            </a:pPr>
            <a:r>
              <a:rPr lang="en" b="1"/>
              <a:t>Data can be accessed from any device, anywhere- communication can be made from anywhere</a:t>
            </a:r>
            <a:endParaRPr b="1"/>
          </a:p>
          <a:p>
            <a:pPr marL="457200" lvl="0" indent="-342900" algn="l" rtl="0">
              <a:spcBef>
                <a:spcPts val="0"/>
              </a:spcBef>
              <a:spcAft>
                <a:spcPts val="0"/>
              </a:spcAft>
              <a:buSzPts val="1800"/>
              <a:buChar char="❏"/>
            </a:pPr>
            <a:r>
              <a:rPr lang="en" b="1"/>
              <a:t>All employees can provide the same quality of service</a:t>
            </a:r>
            <a:endParaRPr b="1"/>
          </a:p>
          <a:p>
            <a:pPr marL="457200" lvl="0" indent="-342900" algn="l" rtl="0">
              <a:spcBef>
                <a:spcPts val="0"/>
              </a:spcBef>
              <a:spcAft>
                <a:spcPts val="0"/>
              </a:spcAft>
              <a:buSzPts val="1800"/>
              <a:buChar char="❏"/>
            </a:pPr>
            <a:r>
              <a:rPr lang="en" b="1"/>
              <a:t>Improves customer service</a:t>
            </a:r>
            <a:endParaRPr b="1"/>
          </a:p>
          <a:p>
            <a:pPr marL="457200" lvl="0" indent="-342900" algn="l" rtl="0">
              <a:spcBef>
                <a:spcPts val="0"/>
              </a:spcBef>
              <a:spcAft>
                <a:spcPts val="0"/>
              </a:spcAft>
              <a:buSzPts val="1800"/>
              <a:buChar char="❏"/>
            </a:pPr>
            <a:r>
              <a:rPr lang="en" b="1"/>
              <a:t>System automatically completes reports, forms and legal formalities</a:t>
            </a:r>
            <a:endParaRPr b="1"/>
          </a:p>
          <a:p>
            <a:pPr marL="457200" lvl="0" indent="-342900" algn="l" rtl="0">
              <a:spcBef>
                <a:spcPts val="0"/>
              </a:spcBef>
              <a:spcAft>
                <a:spcPts val="0"/>
              </a:spcAft>
              <a:buSzPts val="1800"/>
              <a:buChar char="❏"/>
            </a:pPr>
            <a:r>
              <a:rPr lang="en" b="1"/>
              <a:t>Improvement in teamwork amongst staff</a:t>
            </a:r>
            <a:endParaRPr b="1"/>
          </a:p>
          <a:p>
            <a:pPr marL="457200" lvl="0" indent="-342900" algn="l" rtl="0">
              <a:spcBef>
                <a:spcPts val="0"/>
              </a:spcBef>
              <a:spcAft>
                <a:spcPts val="0"/>
              </a:spcAft>
              <a:buSzPts val="1800"/>
              <a:buChar char="❏"/>
            </a:pPr>
            <a:r>
              <a:rPr lang="en" b="1"/>
              <a:t>Information is easily accessible and easy to navigate</a:t>
            </a:r>
            <a:endParaRPr b="1"/>
          </a:p>
          <a:p>
            <a:pPr marL="457200" lvl="0" indent="0" algn="l" rtl="0">
              <a:spcBef>
                <a:spcPts val="1600"/>
              </a:spcBef>
              <a:spcAft>
                <a:spcPts val="1600"/>
              </a:spcAft>
              <a:buNone/>
            </a:pPr>
            <a:r>
              <a:rPr lang="en" sz="1200" b="1"/>
              <a:t>(Sales Force, 2019)</a:t>
            </a:r>
            <a:endParaRPr sz="1200" b="1"/>
          </a:p>
        </p:txBody>
      </p:sp>
      <p:pic>
        <p:nvPicPr>
          <p:cNvPr id="87" name="Google Shape;87;p17"/>
          <p:cNvPicPr preferRelativeResize="0"/>
          <p:nvPr/>
        </p:nvPicPr>
        <p:blipFill>
          <a:blip r:embed="rId3">
            <a:alphaModFix/>
          </a:blip>
          <a:stretch>
            <a:fillRect/>
          </a:stretch>
        </p:blipFill>
        <p:spPr>
          <a:xfrm>
            <a:off x="7367175" y="3905150"/>
            <a:ext cx="1662525" cy="10617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68150"/>
            <a:ext cx="8520600" cy="5727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dirty="0">
                <a:solidFill>
                  <a:schemeClr val="lt1"/>
                </a:solidFill>
              </a:rPr>
              <a:t>Impact of using CRM System</a:t>
            </a:r>
            <a:endParaRPr b="1" dirty="0">
              <a:solidFill>
                <a:schemeClr val="lt1"/>
              </a:solidFill>
            </a:endParaRPr>
          </a:p>
        </p:txBody>
      </p:sp>
      <p:sp>
        <p:nvSpPr>
          <p:cNvPr id="93" name="Google Shape;93;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0000"/>
              </a:buClr>
              <a:buSzPts val="1800"/>
              <a:buChar char="●"/>
            </a:pPr>
            <a:r>
              <a:rPr lang="en" b="1" u="sng">
                <a:solidFill>
                  <a:srgbClr val="FF0000"/>
                </a:solidFill>
              </a:rPr>
              <a:t>DISADVANTAGES:</a:t>
            </a:r>
            <a:endParaRPr b="1" u="sng">
              <a:solidFill>
                <a:srgbClr val="FF0000"/>
              </a:solidFill>
            </a:endParaRPr>
          </a:p>
          <a:p>
            <a:pPr marL="457200" lvl="0" indent="-342900" algn="l" rtl="0">
              <a:spcBef>
                <a:spcPts val="0"/>
              </a:spcBef>
              <a:spcAft>
                <a:spcPts val="0"/>
              </a:spcAft>
              <a:buSzPts val="1800"/>
              <a:buChar char="❏"/>
            </a:pPr>
            <a:r>
              <a:rPr lang="en" b="1"/>
              <a:t>Organisations have no control over the information</a:t>
            </a:r>
            <a:endParaRPr b="1"/>
          </a:p>
          <a:p>
            <a:pPr marL="457200" lvl="0" indent="-342900" algn="l" rtl="0">
              <a:spcBef>
                <a:spcPts val="0"/>
              </a:spcBef>
              <a:spcAft>
                <a:spcPts val="0"/>
              </a:spcAft>
              <a:buSzPts val="1800"/>
              <a:buChar char="❏"/>
            </a:pPr>
            <a:r>
              <a:rPr lang="en" b="1"/>
              <a:t>Data can get lost or removed- cannot be retrieved</a:t>
            </a:r>
            <a:endParaRPr b="1"/>
          </a:p>
          <a:p>
            <a:pPr marL="457200" lvl="0" indent="-342900" algn="l" rtl="0">
              <a:spcBef>
                <a:spcPts val="0"/>
              </a:spcBef>
              <a:spcAft>
                <a:spcPts val="0"/>
              </a:spcAft>
              <a:buSzPts val="1800"/>
              <a:buChar char="❏"/>
            </a:pPr>
            <a:r>
              <a:rPr lang="en" b="1"/>
              <a:t>A lot of costs involved. (Paying developers, maintenance, software running).</a:t>
            </a:r>
            <a:endParaRPr b="1"/>
          </a:p>
          <a:p>
            <a:pPr marL="457200" lvl="0" indent="-342900" algn="l" rtl="0">
              <a:spcBef>
                <a:spcPts val="0"/>
              </a:spcBef>
              <a:spcAft>
                <a:spcPts val="0"/>
              </a:spcAft>
              <a:buSzPts val="1800"/>
              <a:buChar char="❏"/>
            </a:pPr>
            <a:r>
              <a:rPr lang="en" b="1"/>
              <a:t>Regular updates- system will be unavailable for some time, so staff will not have access to the information on the database</a:t>
            </a:r>
            <a:endParaRPr b="1"/>
          </a:p>
          <a:p>
            <a:pPr marL="457200" lvl="0" indent="-342900" algn="l" rtl="0">
              <a:spcBef>
                <a:spcPts val="0"/>
              </a:spcBef>
              <a:spcAft>
                <a:spcPts val="0"/>
              </a:spcAft>
              <a:buSzPts val="1800"/>
              <a:buChar char="❏"/>
            </a:pPr>
            <a:r>
              <a:rPr lang="en" b="1"/>
              <a:t>Reduction in productivity as staff will need time off to be trained for the CRM system</a:t>
            </a:r>
            <a:endParaRPr b="1"/>
          </a:p>
          <a:p>
            <a:pPr marL="457200" lvl="0" indent="0" algn="l" rtl="0">
              <a:spcBef>
                <a:spcPts val="1600"/>
              </a:spcBef>
              <a:spcAft>
                <a:spcPts val="0"/>
              </a:spcAft>
              <a:buNone/>
            </a:pPr>
            <a:r>
              <a:rPr lang="en" sz="1200" b="1"/>
              <a:t>Lysis (2019)</a:t>
            </a:r>
            <a:endParaRPr sz="1200" b="1"/>
          </a:p>
          <a:p>
            <a:pPr marL="457200" lvl="0" indent="0" algn="l" rtl="0">
              <a:spcBef>
                <a:spcPts val="1600"/>
              </a:spcBef>
              <a:spcAft>
                <a:spcPts val="1600"/>
              </a:spcAft>
              <a:buNone/>
            </a:pPr>
            <a:endParaRPr sz="1200" b="1"/>
          </a:p>
        </p:txBody>
      </p:sp>
      <p:pic>
        <p:nvPicPr>
          <p:cNvPr id="94" name="Google Shape;94;p18"/>
          <p:cNvPicPr preferRelativeResize="0"/>
          <p:nvPr/>
        </p:nvPicPr>
        <p:blipFill>
          <a:blip r:embed="rId3">
            <a:alphaModFix/>
          </a:blip>
          <a:stretch>
            <a:fillRect/>
          </a:stretch>
        </p:blipFill>
        <p:spPr>
          <a:xfrm>
            <a:off x="7367175" y="3905150"/>
            <a:ext cx="1662525" cy="10617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445025"/>
            <a:ext cx="8520600" cy="5727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lt1"/>
                </a:solidFill>
              </a:rPr>
              <a:t>John lewis using the CRM system</a:t>
            </a:r>
            <a:endParaRPr b="1">
              <a:solidFill>
                <a:schemeClr val="lt1"/>
              </a:solidFill>
            </a:endParaRPr>
          </a:p>
        </p:txBody>
      </p:sp>
      <p:sp>
        <p:nvSpPr>
          <p:cNvPr id="100" name="Google Shape;100;p19"/>
          <p:cNvSpPr txBox="1">
            <a:spLocks noGrp="1"/>
          </p:cNvSpPr>
          <p:nvPr>
            <p:ph type="body" idx="1"/>
          </p:nvPr>
        </p:nvSpPr>
        <p:spPr>
          <a:xfrm>
            <a:off x="311700" y="1152475"/>
            <a:ext cx="8520600" cy="36420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C27BA0"/>
              </a:buClr>
              <a:buSzPts val="1800"/>
              <a:buChar char="●"/>
            </a:pPr>
            <a:r>
              <a:rPr lang="en" b="1" u="sng">
                <a:solidFill>
                  <a:srgbClr val="3C78D8"/>
                </a:solidFill>
              </a:rPr>
              <a:t>ADVANTAGES:</a:t>
            </a:r>
            <a:r>
              <a:rPr lang="en" b="1" u="sng">
                <a:solidFill>
                  <a:srgbClr val="C27BA0"/>
                </a:solidFill>
              </a:rPr>
              <a:t> </a:t>
            </a:r>
            <a:endParaRPr b="1" u="sng">
              <a:solidFill>
                <a:srgbClr val="C27BA0"/>
              </a:solidFill>
            </a:endParaRPr>
          </a:p>
          <a:p>
            <a:pPr marL="457200" lvl="0" indent="-342900" algn="l" rtl="0">
              <a:spcBef>
                <a:spcPts val="0"/>
              </a:spcBef>
              <a:spcAft>
                <a:spcPts val="0"/>
              </a:spcAft>
              <a:buSzPts val="1800"/>
              <a:buChar char="❏"/>
            </a:pPr>
            <a:r>
              <a:rPr lang="en" b="1"/>
              <a:t>Provides customers with a smoother online experience</a:t>
            </a:r>
            <a:endParaRPr b="1"/>
          </a:p>
          <a:p>
            <a:pPr marL="457200" lvl="0" indent="-342900" algn="l" rtl="0">
              <a:spcBef>
                <a:spcPts val="0"/>
              </a:spcBef>
              <a:spcAft>
                <a:spcPts val="0"/>
              </a:spcAft>
              <a:buSzPts val="1800"/>
              <a:buChar char="❏"/>
            </a:pPr>
            <a:r>
              <a:rPr lang="en" b="1"/>
              <a:t>John lewis has seen a rapid increase in growth targets</a:t>
            </a:r>
            <a:endParaRPr b="1"/>
          </a:p>
          <a:p>
            <a:pPr marL="457200" lvl="0" indent="-342900" algn="l" rtl="0">
              <a:spcBef>
                <a:spcPts val="0"/>
              </a:spcBef>
              <a:spcAft>
                <a:spcPts val="0"/>
              </a:spcAft>
              <a:buSzPts val="1800"/>
              <a:buChar char="❏"/>
            </a:pPr>
            <a:r>
              <a:rPr lang="en" b="1"/>
              <a:t>Provides customers with a personal experience</a:t>
            </a:r>
            <a:endParaRPr b="1"/>
          </a:p>
          <a:p>
            <a:pPr marL="457200" lvl="0" indent="-342900" algn="l" rtl="0">
              <a:spcBef>
                <a:spcPts val="0"/>
              </a:spcBef>
              <a:spcAft>
                <a:spcPts val="0"/>
              </a:spcAft>
              <a:buSzPts val="1800"/>
              <a:buChar char="❏"/>
            </a:pPr>
            <a:r>
              <a:rPr lang="en" b="1"/>
              <a:t>Gain a better understanding about what their customer’s choice of products and brands are. </a:t>
            </a:r>
            <a:r>
              <a:rPr lang="en" sz="1200" b="1"/>
              <a:t>(Marketing Week, 2014)</a:t>
            </a:r>
            <a:endParaRPr sz="1200" b="1"/>
          </a:p>
          <a:p>
            <a:pPr marL="457200" lvl="0" indent="-342900" algn="l" rtl="0">
              <a:spcBef>
                <a:spcPts val="0"/>
              </a:spcBef>
              <a:spcAft>
                <a:spcPts val="0"/>
              </a:spcAft>
              <a:buSzPts val="1800"/>
              <a:buChar char="❏"/>
            </a:pPr>
            <a:r>
              <a:rPr lang="en" b="1"/>
              <a:t>Provide customers with instant benefits such as access to exclusive events</a:t>
            </a:r>
            <a:endParaRPr b="1"/>
          </a:p>
          <a:p>
            <a:pPr marL="457200" lvl="0" indent="-342900" algn="l" rtl="0">
              <a:spcBef>
                <a:spcPts val="0"/>
              </a:spcBef>
              <a:spcAft>
                <a:spcPts val="0"/>
              </a:spcAft>
              <a:buSzPts val="1800"/>
              <a:buChar char="❏"/>
            </a:pPr>
            <a:r>
              <a:rPr lang="en" b="1"/>
              <a:t>Helps show customers their importance for the company </a:t>
            </a:r>
            <a:r>
              <a:rPr lang="en" sz="1200" b="1"/>
              <a:t>(Decision Marketing, 2013)</a:t>
            </a:r>
            <a:endParaRPr sz="1200" b="1"/>
          </a:p>
          <a:p>
            <a:pPr marL="457200" lvl="0" indent="-342900" algn="l" rtl="0">
              <a:spcBef>
                <a:spcPts val="0"/>
              </a:spcBef>
              <a:spcAft>
                <a:spcPts val="0"/>
              </a:spcAft>
              <a:buSzPts val="1800"/>
              <a:buChar char="❏"/>
            </a:pPr>
            <a:r>
              <a:rPr lang="en" b="1"/>
              <a:t>Retrieving personal information ensures John Lewis can provide personal shopping preferences</a:t>
            </a:r>
            <a:endParaRPr b="1"/>
          </a:p>
          <a:p>
            <a:pPr marL="457200" lvl="0" indent="-342900" algn="l" rtl="0">
              <a:spcBef>
                <a:spcPts val="0"/>
              </a:spcBef>
              <a:spcAft>
                <a:spcPts val="0"/>
              </a:spcAft>
              <a:buSzPts val="1800"/>
              <a:buChar char="❏"/>
            </a:pPr>
            <a:r>
              <a:rPr lang="en" b="1"/>
              <a:t>Help improve customer service </a:t>
            </a:r>
            <a:r>
              <a:rPr lang="en" sz="1200" b="1"/>
              <a:t>(John Lewis, 2019)</a:t>
            </a:r>
            <a:endParaRPr sz="1200" b="1"/>
          </a:p>
        </p:txBody>
      </p:sp>
      <p:pic>
        <p:nvPicPr>
          <p:cNvPr id="101" name="Google Shape;101;p19"/>
          <p:cNvPicPr preferRelativeResize="0"/>
          <p:nvPr/>
        </p:nvPicPr>
        <p:blipFill>
          <a:blip r:embed="rId3">
            <a:alphaModFix/>
          </a:blip>
          <a:stretch>
            <a:fillRect/>
          </a:stretch>
        </p:blipFill>
        <p:spPr>
          <a:xfrm>
            <a:off x="7481475" y="4081800"/>
            <a:ext cx="1662525" cy="10617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445025"/>
            <a:ext cx="8520600" cy="5727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lt1"/>
                </a:solidFill>
              </a:rPr>
              <a:t>John Lewis using the CRM System</a:t>
            </a:r>
            <a:endParaRPr b="1">
              <a:solidFill>
                <a:schemeClr val="lt1"/>
              </a:solidFill>
            </a:endParaRPr>
          </a:p>
        </p:txBody>
      </p:sp>
      <p:sp>
        <p:nvSpPr>
          <p:cNvPr id="107" name="Google Shape;107;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1155CC"/>
              </a:buClr>
              <a:buSzPts val="1800"/>
              <a:buChar char="●"/>
            </a:pPr>
            <a:r>
              <a:rPr lang="en" b="1" u="sng">
                <a:solidFill>
                  <a:srgbClr val="1155CC"/>
                </a:solidFill>
              </a:rPr>
              <a:t>DRAWBACKS: </a:t>
            </a:r>
            <a:endParaRPr b="1" u="sng">
              <a:solidFill>
                <a:srgbClr val="1155CC"/>
              </a:solidFill>
            </a:endParaRPr>
          </a:p>
          <a:p>
            <a:pPr marL="457200" lvl="0" indent="-342900" algn="l" rtl="0">
              <a:spcBef>
                <a:spcPts val="0"/>
              </a:spcBef>
              <a:spcAft>
                <a:spcPts val="0"/>
              </a:spcAft>
              <a:buSzPts val="1800"/>
              <a:buChar char="❏"/>
            </a:pPr>
            <a:r>
              <a:rPr lang="en" b="1"/>
              <a:t>Customers getting put off the idea of becoming a member as John Lewis state that they can cancel accounts and offers at any time</a:t>
            </a:r>
            <a:endParaRPr b="1"/>
          </a:p>
          <a:p>
            <a:pPr marL="457200" lvl="0" indent="-342900" algn="l" rtl="0">
              <a:spcBef>
                <a:spcPts val="0"/>
              </a:spcBef>
              <a:spcAft>
                <a:spcPts val="0"/>
              </a:spcAft>
              <a:buSzPts val="1800"/>
              <a:buChar char="❏"/>
            </a:pPr>
            <a:r>
              <a:rPr lang="en" b="1"/>
              <a:t>Loyalty cards cannot be used in catering services and other outlets</a:t>
            </a:r>
            <a:endParaRPr b="1"/>
          </a:p>
          <a:p>
            <a:pPr marL="457200" lvl="0" indent="-342900" algn="l" rtl="0">
              <a:spcBef>
                <a:spcPts val="0"/>
              </a:spcBef>
              <a:spcAft>
                <a:spcPts val="0"/>
              </a:spcAft>
              <a:buSzPts val="1800"/>
              <a:buChar char="❏"/>
            </a:pPr>
            <a:r>
              <a:rPr lang="en" b="1"/>
              <a:t>More investment is required due to the mass increase in online shoppers. (more costs for IT resources and providing home delivery services). </a:t>
            </a:r>
            <a:endParaRPr b="1"/>
          </a:p>
          <a:p>
            <a:pPr marL="457200" lvl="0" indent="0" algn="l" rtl="0">
              <a:spcBef>
                <a:spcPts val="1600"/>
              </a:spcBef>
              <a:spcAft>
                <a:spcPts val="0"/>
              </a:spcAft>
              <a:buNone/>
            </a:pPr>
            <a:endParaRPr b="1"/>
          </a:p>
          <a:p>
            <a:pPr marL="0" lvl="0" indent="0" algn="l" rtl="0">
              <a:spcBef>
                <a:spcPts val="1600"/>
              </a:spcBef>
              <a:spcAft>
                <a:spcPts val="0"/>
              </a:spcAft>
              <a:buNone/>
            </a:pPr>
            <a:r>
              <a:rPr lang="en" sz="1200" b="1"/>
              <a:t>John Lewis (2019)</a:t>
            </a:r>
            <a:endParaRPr sz="1200" b="1"/>
          </a:p>
          <a:p>
            <a:pPr marL="0" lvl="0" indent="0" algn="l" rtl="0">
              <a:spcBef>
                <a:spcPts val="1600"/>
              </a:spcBef>
              <a:spcAft>
                <a:spcPts val="1600"/>
              </a:spcAft>
              <a:buNone/>
            </a:pPr>
            <a:r>
              <a:rPr lang="en" sz="1200" b="1"/>
              <a:t>The Guardian (2019)</a:t>
            </a:r>
            <a:endParaRPr sz="1200" b="1"/>
          </a:p>
        </p:txBody>
      </p:sp>
      <p:pic>
        <p:nvPicPr>
          <p:cNvPr id="108" name="Google Shape;108;p20"/>
          <p:cNvPicPr preferRelativeResize="0"/>
          <p:nvPr/>
        </p:nvPicPr>
        <p:blipFill>
          <a:blip r:embed="rId3">
            <a:alphaModFix/>
          </a:blip>
          <a:stretch>
            <a:fillRect/>
          </a:stretch>
        </p:blipFill>
        <p:spPr>
          <a:xfrm>
            <a:off x="7367175" y="3905150"/>
            <a:ext cx="1662525" cy="1061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311700" y="445025"/>
            <a:ext cx="8520600" cy="8979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lt1"/>
                </a:solidFill>
              </a:rPr>
              <a:t>John Lewis’ mission statement &amp; other companies that use the CRM software</a:t>
            </a:r>
            <a:endParaRPr b="1">
              <a:solidFill>
                <a:schemeClr val="lt1"/>
              </a:solidFill>
            </a:endParaRPr>
          </a:p>
        </p:txBody>
      </p:sp>
      <p:sp>
        <p:nvSpPr>
          <p:cNvPr id="114" name="Google Shape;114;p21"/>
          <p:cNvSpPr txBox="1">
            <a:spLocks noGrp="1"/>
          </p:cNvSpPr>
          <p:nvPr>
            <p:ph type="body" idx="1"/>
          </p:nvPr>
        </p:nvSpPr>
        <p:spPr>
          <a:xfrm>
            <a:off x="161150" y="1490675"/>
            <a:ext cx="8850000" cy="30783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b="1"/>
              <a:t>Prioritise their customer needs </a:t>
            </a:r>
            <a:r>
              <a:rPr lang="en" sz="1200" b="1"/>
              <a:t>(John Lewis, 2019)</a:t>
            </a:r>
            <a:endParaRPr sz="1200" b="1"/>
          </a:p>
          <a:p>
            <a:pPr marL="457200" lvl="0" indent="-342900" algn="l" rtl="0">
              <a:spcBef>
                <a:spcPts val="0"/>
              </a:spcBef>
              <a:spcAft>
                <a:spcPts val="0"/>
              </a:spcAft>
              <a:buSzPts val="1800"/>
              <a:buChar char="❏"/>
            </a:pPr>
            <a:r>
              <a:rPr lang="en" b="1"/>
              <a:t>Using the cloud-service helps keep promises made to customer- system sends alerts to staff to help them overcome any issues to keep customers happy</a:t>
            </a:r>
            <a:endParaRPr b="1"/>
          </a:p>
          <a:p>
            <a:pPr marL="457200" lvl="0" indent="-342900" algn="l" rtl="0">
              <a:spcBef>
                <a:spcPts val="0"/>
              </a:spcBef>
              <a:spcAft>
                <a:spcPts val="0"/>
              </a:spcAft>
              <a:buSzPts val="1800"/>
              <a:buChar char="❏"/>
            </a:pPr>
            <a:r>
              <a:rPr lang="en" b="1"/>
              <a:t>Provides a cultural transformation </a:t>
            </a:r>
            <a:r>
              <a:rPr lang="en" sz="1200" b="1"/>
              <a:t>(Bennett, 2017)</a:t>
            </a:r>
            <a:endParaRPr sz="1200" b="1"/>
          </a:p>
          <a:p>
            <a:pPr marL="457200" lvl="0" indent="0" algn="l" rtl="0">
              <a:spcBef>
                <a:spcPts val="1600"/>
              </a:spcBef>
              <a:spcAft>
                <a:spcPts val="0"/>
              </a:spcAft>
              <a:buNone/>
            </a:pPr>
            <a:endParaRPr b="1">
              <a:solidFill>
                <a:srgbClr val="CC0000"/>
              </a:solidFill>
            </a:endParaRPr>
          </a:p>
          <a:p>
            <a:pPr marL="457200" lvl="0" indent="-342900" algn="l" rtl="0">
              <a:spcBef>
                <a:spcPts val="1600"/>
              </a:spcBef>
              <a:spcAft>
                <a:spcPts val="0"/>
              </a:spcAft>
              <a:buClr>
                <a:srgbClr val="CC0000"/>
              </a:buClr>
              <a:buSzPts val="1800"/>
              <a:buChar char="➢"/>
            </a:pPr>
            <a:r>
              <a:rPr lang="en" b="1" u="sng">
                <a:solidFill>
                  <a:srgbClr val="CC0000"/>
                </a:solidFill>
              </a:rPr>
              <a:t>Activision</a:t>
            </a:r>
            <a:r>
              <a:rPr lang="en" b="1">
                <a:solidFill>
                  <a:srgbClr val="CC0000"/>
                </a:solidFill>
              </a:rPr>
              <a:t>= monitors social media conversations to help improve their services</a:t>
            </a:r>
            <a:endParaRPr b="1">
              <a:solidFill>
                <a:srgbClr val="CC0000"/>
              </a:solidFill>
            </a:endParaRPr>
          </a:p>
          <a:p>
            <a:pPr marL="457200" lvl="0" indent="-342900" algn="l" rtl="0">
              <a:spcBef>
                <a:spcPts val="0"/>
              </a:spcBef>
              <a:spcAft>
                <a:spcPts val="0"/>
              </a:spcAft>
              <a:buClr>
                <a:srgbClr val="CC0000"/>
              </a:buClr>
              <a:buSzPts val="1800"/>
              <a:buChar char="➢"/>
            </a:pPr>
            <a:r>
              <a:rPr lang="en" b="1" u="sng">
                <a:solidFill>
                  <a:srgbClr val="CC0000"/>
                </a:solidFill>
              </a:rPr>
              <a:t>Bespoke Collection</a:t>
            </a:r>
            <a:r>
              <a:rPr lang="en" b="1">
                <a:solidFill>
                  <a:srgbClr val="CC0000"/>
                </a:solidFill>
              </a:rPr>
              <a:t>= understand customer needs, increase order value and customer satisfaction.</a:t>
            </a:r>
            <a:r>
              <a:rPr lang="en" sz="1200" b="1">
                <a:solidFill>
                  <a:srgbClr val="CC0000"/>
                </a:solidFill>
              </a:rPr>
              <a:t> (Sales Force, 2019). </a:t>
            </a:r>
            <a:endParaRPr sz="1200" b="1">
              <a:solidFill>
                <a:srgbClr val="CC0000"/>
              </a:solidFill>
            </a:endParaRPr>
          </a:p>
        </p:txBody>
      </p:sp>
      <p:pic>
        <p:nvPicPr>
          <p:cNvPr id="115" name="Google Shape;115;p21"/>
          <p:cNvPicPr preferRelativeResize="0"/>
          <p:nvPr/>
        </p:nvPicPr>
        <p:blipFill>
          <a:blip r:embed="rId3">
            <a:alphaModFix/>
          </a:blip>
          <a:stretch>
            <a:fillRect/>
          </a:stretch>
        </p:blipFill>
        <p:spPr>
          <a:xfrm>
            <a:off x="7367175" y="4149725"/>
            <a:ext cx="1662525" cy="8171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1"/>
          <p:cNvSpPr txBox="1">
            <a:spLocks noGrp="1"/>
          </p:cNvSpPr>
          <p:nvPr>
            <p:ph type="title"/>
          </p:nvPr>
        </p:nvSpPr>
        <p:spPr>
          <a:xfrm>
            <a:off x="311700" y="445025"/>
            <a:ext cx="8520600" cy="572700"/>
          </a:xfrm>
          <a:prstGeom prst="rect">
            <a:avLst/>
          </a:prstGeom>
          <a:solidFill>
            <a:srgbClr val="38761D"/>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chemeClr val="lt1"/>
                </a:solidFill>
              </a:rPr>
              <a:t>Thank You </a:t>
            </a:r>
            <a:endParaRPr/>
          </a:p>
        </p:txBody>
      </p:sp>
      <p:sp>
        <p:nvSpPr>
          <p:cNvPr id="214" name="Google Shape;214;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215" name="Google Shape;215;p31"/>
          <p:cNvPicPr preferRelativeResize="0"/>
          <p:nvPr/>
        </p:nvPicPr>
        <p:blipFill>
          <a:blip r:embed="rId3">
            <a:alphaModFix/>
          </a:blip>
          <a:stretch>
            <a:fillRect/>
          </a:stretch>
        </p:blipFill>
        <p:spPr>
          <a:xfrm>
            <a:off x="7059350" y="2759600"/>
            <a:ext cx="1662525" cy="817125"/>
          </a:xfrm>
          <a:prstGeom prst="rect">
            <a:avLst/>
          </a:prstGeom>
          <a:noFill/>
          <a:ln>
            <a:noFill/>
          </a:ln>
        </p:spPr>
      </p:pic>
      <p:pic>
        <p:nvPicPr>
          <p:cNvPr id="216" name="Google Shape;216;p31"/>
          <p:cNvPicPr preferRelativeResize="0"/>
          <p:nvPr/>
        </p:nvPicPr>
        <p:blipFill rotWithShape="1">
          <a:blip r:embed="rId4">
            <a:alphaModFix/>
          </a:blip>
          <a:srcRect l="14353" t="23686" r="13046" b="29843"/>
          <a:stretch/>
        </p:blipFill>
        <p:spPr>
          <a:xfrm>
            <a:off x="289899" y="1152475"/>
            <a:ext cx="8564198" cy="3416399"/>
          </a:xfrm>
          <a:prstGeom prst="rect">
            <a:avLst/>
          </a:prstGeom>
          <a:noFill/>
          <a:ln>
            <a:noFill/>
          </a:ln>
        </p:spPr>
      </p:pic>
      <p:pic>
        <p:nvPicPr>
          <p:cNvPr id="217" name="Google Shape;217;p31"/>
          <p:cNvPicPr preferRelativeResize="0"/>
          <p:nvPr/>
        </p:nvPicPr>
        <p:blipFill>
          <a:blip r:embed="rId3">
            <a:alphaModFix/>
          </a:blip>
          <a:stretch>
            <a:fillRect/>
          </a:stretch>
        </p:blipFill>
        <p:spPr>
          <a:xfrm>
            <a:off x="7367175" y="4149725"/>
            <a:ext cx="1662525" cy="817125"/>
          </a:xfrm>
          <a:prstGeom prst="rect">
            <a:avLst/>
          </a:prstGeom>
          <a:noFill/>
          <a:ln>
            <a:noFill/>
          </a:ln>
        </p:spPr>
      </p:pic>
      <p:sp>
        <p:nvSpPr>
          <p:cNvPr id="218" name="Google Shape;218;p31"/>
          <p:cNvSpPr txBox="1"/>
          <p:nvPr/>
        </p:nvSpPr>
        <p:spPr>
          <a:xfrm>
            <a:off x="1390150" y="4642850"/>
            <a:ext cx="1598700" cy="20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latin typeface="Proxima Nova"/>
                <a:ea typeface="Proxima Nova"/>
                <a:cs typeface="Proxima Nova"/>
                <a:sym typeface="Proxima Nova"/>
              </a:rPr>
              <a:t>John Lewis (2019)</a:t>
            </a:r>
            <a:endParaRPr sz="800">
              <a:latin typeface="Proxima Nova"/>
              <a:ea typeface="Proxima Nova"/>
              <a:cs typeface="Proxima Nova"/>
              <a:sym typeface="Proxima Nova"/>
            </a:endParaRPr>
          </a:p>
        </p:txBody>
      </p:sp>
      <p:pic>
        <p:nvPicPr>
          <p:cNvPr id="219" name="Google Shape;219;p31"/>
          <p:cNvPicPr preferRelativeResize="0"/>
          <p:nvPr/>
        </p:nvPicPr>
        <p:blipFill>
          <a:blip r:embed="rId5">
            <a:alphaModFix amt="12000"/>
          </a:blip>
          <a:stretch>
            <a:fillRect/>
          </a:stretch>
        </p:blipFill>
        <p:spPr>
          <a:xfrm>
            <a:off x="2946600" y="1433551"/>
            <a:ext cx="2933700" cy="27161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F1261-8243-491A-BE82-FAB7427DBE41}"/>
              </a:ext>
            </a:extLst>
          </p:cNvPr>
          <p:cNvSpPr>
            <a:spLocks noGrp="1"/>
          </p:cNvSpPr>
          <p:nvPr>
            <p:ph type="title"/>
          </p:nvPr>
        </p:nvSpPr>
        <p:spPr>
          <a:solidFill>
            <a:schemeClr val="tx2">
              <a:lumMod val="75000"/>
            </a:schemeClr>
          </a:solidFill>
        </p:spPr>
        <p:txBody>
          <a:bodyPr/>
          <a:lstStyle/>
          <a:p>
            <a:pPr algn="ctr"/>
            <a:r>
              <a:rPr lang="en-GB" b="1" dirty="0">
                <a:solidFill>
                  <a:schemeClr val="bg1"/>
                </a:solidFill>
              </a:rPr>
              <a:t>Speech notes [Foysal Ahmed 1709523]</a:t>
            </a:r>
          </a:p>
        </p:txBody>
      </p:sp>
      <p:sp>
        <p:nvSpPr>
          <p:cNvPr id="3" name="Text Placeholder 2">
            <a:extLst>
              <a:ext uri="{FF2B5EF4-FFF2-40B4-BE49-F238E27FC236}">
                <a16:creationId xmlns:a16="http://schemas.microsoft.com/office/drawing/2014/main" id="{ED8DE10F-2C45-46F5-AE6A-CB5C1570F1C8}"/>
              </a:ext>
            </a:extLst>
          </p:cNvPr>
          <p:cNvSpPr>
            <a:spLocks noGrp="1"/>
          </p:cNvSpPr>
          <p:nvPr>
            <p:ph type="body" idx="1"/>
          </p:nvPr>
        </p:nvSpPr>
        <p:spPr/>
        <p:txBody>
          <a:bodyPr/>
          <a:lstStyle/>
          <a:p>
            <a:pPr marL="114300" indent="0">
              <a:buNone/>
            </a:pPr>
            <a:r>
              <a:rPr lang="en-GB" sz="1400" dirty="0">
                <a:latin typeface="Calibri Light" panose="020F0302020204030204" pitchFamily="34" charset="0"/>
                <a:cs typeface="Calibri Light" panose="020F0302020204030204" pitchFamily="34" charset="0"/>
              </a:rPr>
              <a:t>According to Sales Force (2019), customers are seen as the main asset value for organisations who provide the necessary feedback needed to come up with new ideas and concepts. It also increases business revenue, and to maintain that it is crucial to focus on customer satisfaction. Having a CRM system in place helps store large amounts of customer data along with all relevant information that is related to them. These include what they do, all the types of interaction they make with the organisation, all of which needs to be noticed and recorded. Having all the information in one system allows the data to be accessed from all departments. CRM systems can quickly categorise and quantify all the information put in, which is efficient for time management. </a:t>
            </a:r>
          </a:p>
          <a:p>
            <a:pPr marL="114300" indent="0">
              <a:buNone/>
            </a:pPr>
            <a:r>
              <a:rPr lang="en-GB" sz="1400" dirty="0">
                <a:latin typeface="Calibri Light" panose="020F0302020204030204" pitchFamily="34" charset="0"/>
                <a:cs typeface="Calibri Light" panose="020F0302020204030204" pitchFamily="34" charset="0"/>
              </a:rPr>
              <a:t>Providing all departments with the access to customer data enables all employees to provide  the same quality of service to their customers as it makes the experience personalised for them. The system is cloud based meaning it is accessible from any device, anywhere, providing there is an internet connection. It provides a major advantage as it means communication to customers is improved. </a:t>
            </a:r>
          </a:p>
          <a:p>
            <a:pPr marL="114300" indent="0">
              <a:buNone/>
            </a:pPr>
            <a:endParaRPr lang="en-GB" sz="1200" dirty="0"/>
          </a:p>
        </p:txBody>
      </p:sp>
    </p:spTree>
    <p:extLst>
      <p:ext uri="{BB962C8B-B14F-4D97-AF65-F5344CB8AC3E}">
        <p14:creationId xmlns:p14="http://schemas.microsoft.com/office/powerpoint/2010/main" val="1583999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B4D6C3F-41A6-4ED5-873E-5700F592C6EC}"/>
              </a:ext>
            </a:extLst>
          </p:cNvPr>
          <p:cNvSpPr>
            <a:spLocks noGrp="1"/>
          </p:cNvSpPr>
          <p:nvPr>
            <p:ph type="body" idx="1"/>
          </p:nvPr>
        </p:nvSpPr>
        <p:spPr>
          <a:xfrm>
            <a:off x="311700" y="546420"/>
            <a:ext cx="8520600" cy="3416400"/>
          </a:xfrm>
        </p:spPr>
        <p:txBody>
          <a:bodyPr/>
          <a:lstStyle/>
          <a:p>
            <a:pPr marL="114300" indent="0">
              <a:buNone/>
            </a:pPr>
            <a:r>
              <a:rPr lang="en-GB" sz="1400" dirty="0">
                <a:latin typeface="Calibri Light" panose="020F0302020204030204" pitchFamily="34" charset="0"/>
                <a:cs typeface="Calibri Light" panose="020F0302020204030204" pitchFamily="34" charset="0"/>
              </a:rPr>
              <a:t>Customer service is also improved because having all the information about what customers have previously purchased, what they are interested in, enables staff to quickly find solutions to any problems that come up. </a:t>
            </a:r>
          </a:p>
          <a:p>
            <a:pPr marL="114300" indent="0">
              <a:buNone/>
            </a:pPr>
            <a:r>
              <a:rPr lang="en-GB" sz="1400" dirty="0">
                <a:latin typeface="Calibri Light" panose="020F0302020204030204" pitchFamily="34" charset="0"/>
                <a:cs typeface="Calibri Light" panose="020F0302020204030204" pitchFamily="34" charset="0"/>
              </a:rPr>
              <a:t>When completing a sale, the process requires form filling, reports to be created and legal issues that need to be looked at. All of this takes up a lot of time, so having a CRM system in place means that the system automatically does all of this, allowing staff to focus on customer service and finding resolutions. </a:t>
            </a:r>
          </a:p>
          <a:p>
            <a:pPr marL="114300" indent="0">
              <a:buNone/>
            </a:pPr>
            <a:r>
              <a:rPr lang="en-GB" sz="1400" dirty="0">
                <a:latin typeface="Calibri Light" panose="020F0302020204030204" pitchFamily="34" charset="0"/>
                <a:cs typeface="Calibri Light" panose="020F0302020204030204" pitchFamily="34" charset="0"/>
              </a:rPr>
              <a:t>Another advantage that CRMs hold is that it improves team work. Staff from all different departments can work together to tailor the best package and service to their customers, as they all have access to customer data. The input of all different ideas provides a wider perspective to what would be best suited for the customer. Data miscalculation becomes a factor to not worry about as the system collects all the data and files them in an effective way, providing easy access to reports on performance, sales goals and customer information easily. </a:t>
            </a:r>
          </a:p>
          <a:p>
            <a:pPr marL="114300" indent="0">
              <a:buNone/>
            </a:pPr>
            <a:endParaRPr lang="en-GB" sz="1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59018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332DF8C-8D09-493B-A4B9-783848BAE33B}"/>
              </a:ext>
            </a:extLst>
          </p:cNvPr>
          <p:cNvSpPr>
            <a:spLocks noGrp="1"/>
          </p:cNvSpPr>
          <p:nvPr>
            <p:ph type="body" idx="1"/>
          </p:nvPr>
        </p:nvSpPr>
        <p:spPr>
          <a:xfrm>
            <a:off x="311700" y="652745"/>
            <a:ext cx="8520600" cy="3416400"/>
          </a:xfrm>
        </p:spPr>
        <p:txBody>
          <a:bodyPr/>
          <a:lstStyle/>
          <a:p>
            <a:pPr marL="114300" indent="0">
              <a:buNone/>
            </a:pPr>
            <a:r>
              <a:rPr lang="en-GB" sz="1400" dirty="0">
                <a:latin typeface="Calibri Light" panose="020F0302020204030204" pitchFamily="34" charset="0"/>
                <a:cs typeface="Calibri Light" panose="020F0302020204030204" pitchFamily="34" charset="0"/>
              </a:rPr>
              <a:t>Despite all the advantages, the CRM system does come with some disadvantages. As explained by Lysis (2019), all the important customer information and reports are all stored online, meaning the organisation hold no control over the information. In the case of a system error or technical fault, the data could get lost or removed, and the information unfortunately cannot be retrieved. This could result in a huge loss in profit for the company. A CRM system also comes with a lot of costs such as payment for developers, maintenance and the running of the software. To ensure data is backed up also comes with a cost. Regular upgrades to the system would mean that the system would become unavailable for some time so staff will not have access to any data. </a:t>
            </a:r>
          </a:p>
          <a:p>
            <a:pPr marL="114300" indent="0">
              <a:buNone/>
            </a:pPr>
            <a:r>
              <a:rPr lang="en-GB" sz="1400" dirty="0">
                <a:latin typeface="Calibri Light" panose="020F0302020204030204" pitchFamily="34" charset="0"/>
                <a:cs typeface="Calibri Light" panose="020F0302020204030204" pitchFamily="34" charset="0"/>
              </a:rPr>
              <a:t>Taking the time out to effectively train managers and other staff regarding the system can take as little as a few hours or as much as a few days. This reduces productivity, so a loss for the business. </a:t>
            </a:r>
          </a:p>
          <a:p>
            <a:pPr marL="114300" indent="0">
              <a:buNone/>
            </a:pPr>
            <a:r>
              <a:rPr lang="en-GB" sz="1400" dirty="0">
                <a:latin typeface="Calibri Light" panose="020F0302020204030204" pitchFamily="34" charset="0"/>
                <a:cs typeface="Calibri Light" panose="020F0302020204030204" pitchFamily="34" charset="0"/>
              </a:rPr>
              <a:t>As explained by Sabharwal (2015), John Lewis has created a simple online form that allows customers to book appointments online. They use the CRM system to provide real time booking slots and reserve dates. This allows their customers to receive a smooth experience. This service saw that John Lewis’ enquiry volume increase rapidly, which then showed a 30-50% increase in their growth target, which is more than what they expected. Providing an exceptional, quick and easy service creates a better and a more personal relationship with their customers.  </a:t>
            </a:r>
          </a:p>
          <a:p>
            <a:pPr marL="114300" indent="0">
              <a:buNone/>
            </a:pPr>
            <a:endParaRPr lang="en-GB" sz="1400" dirty="0">
              <a:latin typeface="Calibri Light" panose="020F0302020204030204" pitchFamily="34" charset="0"/>
              <a:cs typeface="Calibri Light" panose="020F0302020204030204" pitchFamily="34" charset="0"/>
            </a:endParaRPr>
          </a:p>
          <a:p>
            <a:pPr marL="114300" indent="0">
              <a:buNone/>
            </a:pPr>
            <a:endParaRPr lang="en-GB" sz="1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92405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6A91BC2-0A95-4AAD-ABA0-CAEC6EA9B617}"/>
              </a:ext>
            </a:extLst>
          </p:cNvPr>
          <p:cNvSpPr>
            <a:spLocks noGrp="1"/>
          </p:cNvSpPr>
          <p:nvPr>
            <p:ph type="body" idx="1"/>
          </p:nvPr>
        </p:nvSpPr>
        <p:spPr>
          <a:xfrm>
            <a:off x="311700" y="514521"/>
            <a:ext cx="8520600" cy="3416400"/>
          </a:xfrm>
        </p:spPr>
        <p:txBody>
          <a:bodyPr/>
          <a:lstStyle/>
          <a:p>
            <a:pPr marL="114300" indent="0">
              <a:buNone/>
            </a:pPr>
            <a:r>
              <a:rPr lang="en-GB" sz="1400" dirty="0">
                <a:latin typeface="Calibri Light" panose="020F0302020204030204" pitchFamily="34" charset="0"/>
                <a:cs typeface="Calibri Light" panose="020F0302020204030204" pitchFamily="34" charset="0"/>
              </a:rPr>
              <a:t>Marketing Week (2014) explained that John Lewis’ ‘My John Lewis’ is a CRM based programme that aims to provide a smooth-running customer experience both online and offline. They hope to get a better understanding about their customers and what they like. They offer customers a personalised service in the form of rewards and special events if they are willing to share their information about who they are, what they like to purchase and what they would like to buy. The programme is very personalised and aims to retrieve information such as their email addresses. </a:t>
            </a:r>
          </a:p>
          <a:p>
            <a:pPr marL="114300" indent="0">
              <a:buNone/>
            </a:pPr>
            <a:r>
              <a:rPr lang="en-GB" sz="1400" dirty="0">
                <a:latin typeface="Calibri Light" panose="020F0302020204030204" pitchFamily="34" charset="0"/>
                <a:cs typeface="Calibri Light" panose="020F0302020204030204" pitchFamily="34" charset="0"/>
              </a:rPr>
              <a:t>Decision Marketing (2013) explained that the use of the John Lewis’ loyalty card scheme through the CRM system provides instant benefits for their members rather than a points system. This helps to show customers their importance for the company. </a:t>
            </a:r>
          </a:p>
          <a:p>
            <a:pPr marL="114300" indent="0">
              <a:buNone/>
            </a:pPr>
            <a:r>
              <a:rPr lang="en-GB" sz="1400" dirty="0">
                <a:latin typeface="Calibri Light" panose="020F0302020204030204" pitchFamily="34" charset="0"/>
                <a:cs typeface="Calibri Light" panose="020F0302020204030204" pitchFamily="34" charset="0"/>
              </a:rPr>
              <a:t>As stated by John Lewis (2019), they use the CRM system to collect information such as conversations with staff in contact centres, complaints, what they buy, items viewed online, items in their basket, wish lists, used vouchers, viewed brands and how often they visit the website. They also like to find out personal information such as clothing sizes so that John Lewis can provide personalised shopping recommendations for them. They state that the collection of this data will help them improve their customer service and offer personalised vouchers and discount. </a:t>
            </a:r>
          </a:p>
          <a:p>
            <a:pPr marL="114300" indent="0">
              <a:buNone/>
            </a:pPr>
            <a:endParaRPr lang="en-GB" sz="1400" dirty="0">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170100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01ACF9-655E-4C2E-9D2B-6D9808C0260E}"/>
              </a:ext>
            </a:extLst>
          </p:cNvPr>
          <p:cNvSpPr>
            <a:spLocks noGrp="1"/>
          </p:cNvSpPr>
          <p:nvPr>
            <p:ph type="body" idx="1"/>
          </p:nvPr>
        </p:nvSpPr>
        <p:spPr>
          <a:xfrm>
            <a:off x="311700" y="546419"/>
            <a:ext cx="8520600" cy="3416400"/>
          </a:xfrm>
        </p:spPr>
        <p:txBody>
          <a:bodyPr/>
          <a:lstStyle/>
          <a:p>
            <a:pPr marL="114300" indent="0">
              <a:buNone/>
            </a:pPr>
            <a:r>
              <a:rPr lang="en-GB" sz="1400" dirty="0">
                <a:latin typeface="Calibri Light" panose="020F0302020204030204" pitchFamily="34" charset="0"/>
                <a:cs typeface="Calibri Light" panose="020F0302020204030204" pitchFamily="34" charset="0"/>
              </a:rPr>
              <a:t>The drawbacks to the CRM system that John Lewis are facing is that customers are getting put off becoming a member because John Lewis holds the right to make sudden changes and cancellations to customer accounts. The loyalty cards they provide is not applicable in any of their catering services and other outlets. </a:t>
            </a:r>
          </a:p>
          <a:p>
            <a:pPr marL="114300" indent="0">
              <a:buNone/>
            </a:pPr>
            <a:r>
              <a:rPr lang="en-GB" sz="1400" dirty="0">
                <a:latin typeface="Calibri Light" panose="020F0302020204030204" pitchFamily="34" charset="0"/>
                <a:cs typeface="Calibri Light" panose="020F0302020204030204" pitchFamily="34" charset="0"/>
              </a:rPr>
              <a:t>According to The Guardian (2019), due to the mass increase in customers shopping online, it has brought forward the requirement of more investment for new IT resources and the facilities to provide home deliveries. </a:t>
            </a:r>
          </a:p>
          <a:p>
            <a:pPr marL="114300" indent="0">
              <a:buNone/>
            </a:pPr>
            <a:r>
              <a:rPr lang="en-GB" sz="1400" dirty="0" err="1">
                <a:latin typeface="Calibri Light" panose="020F0302020204030204" pitchFamily="34" charset="0"/>
                <a:cs typeface="Calibri Light" panose="020F0302020204030204" pitchFamily="34" charset="0"/>
              </a:rPr>
              <a:t>Smarta</a:t>
            </a:r>
            <a:r>
              <a:rPr lang="en-GB" sz="1400" dirty="0">
                <a:latin typeface="Calibri Light" panose="020F0302020204030204" pitchFamily="34" charset="0"/>
                <a:cs typeface="Calibri Light" panose="020F0302020204030204" pitchFamily="34" charset="0"/>
              </a:rPr>
              <a:t> (2019), explained that John Lewis expect and encourage their staff to use effective communication and socialising skills to extract vital information and opinions from their customers, which they then use to help make improvements to their way of working. </a:t>
            </a:r>
          </a:p>
          <a:p>
            <a:pPr marL="114300" indent="0">
              <a:buNone/>
            </a:pPr>
            <a:r>
              <a:rPr lang="en-GB" sz="1400" dirty="0">
                <a:latin typeface="Calibri Light" panose="020F0302020204030204" pitchFamily="34" charset="0"/>
                <a:cs typeface="Calibri Light" panose="020F0302020204030204" pitchFamily="34" charset="0"/>
              </a:rPr>
              <a:t>John Lewis’ mission statement, as stated by John Lewis (2019) is about prioritising their customer’s needs and providing them with the best possible customer service. According to  Bennett (2017), John Lewis has used the cloud service to help keep their promises made to their customers, and this is done through an automated system which send alerts when an issue rises so that it can be internally verified and rectified. </a:t>
            </a:r>
          </a:p>
        </p:txBody>
      </p:sp>
    </p:spTree>
    <p:extLst>
      <p:ext uri="{BB962C8B-B14F-4D97-AF65-F5344CB8AC3E}">
        <p14:creationId xmlns:p14="http://schemas.microsoft.com/office/powerpoint/2010/main" val="1649280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00E9EE4-6AF1-4392-ABA7-E0A2D1FB94DF}"/>
              </a:ext>
            </a:extLst>
          </p:cNvPr>
          <p:cNvSpPr>
            <a:spLocks noGrp="1"/>
          </p:cNvSpPr>
          <p:nvPr>
            <p:ph type="body" idx="1"/>
          </p:nvPr>
        </p:nvSpPr>
        <p:spPr>
          <a:xfrm>
            <a:off x="311700" y="525154"/>
            <a:ext cx="8520600" cy="3416400"/>
          </a:xfrm>
        </p:spPr>
        <p:txBody>
          <a:bodyPr/>
          <a:lstStyle/>
          <a:p>
            <a:pPr marL="114300" indent="0">
              <a:buNone/>
            </a:pPr>
            <a:r>
              <a:rPr lang="en-GB" sz="1400" dirty="0">
                <a:latin typeface="Calibri Light" panose="020F0302020204030204" pitchFamily="34" charset="0"/>
                <a:cs typeface="Calibri Light" panose="020F0302020204030204" pitchFamily="34" charset="0"/>
              </a:rPr>
              <a:t>John Lewis came up with the  ‘customer promise management ecosystem’, which meant that all promises made to customers must be fulfilled, which as stated by a John Lewis staff, was difficult to maintain due to the organisation mechanics. They do state that this service provided them with a cultural transformation as it involved decision making from a different prospective. </a:t>
            </a:r>
          </a:p>
          <a:p>
            <a:pPr marL="114300" indent="0">
              <a:buNone/>
            </a:pPr>
            <a:r>
              <a:rPr lang="en-GB" sz="1400" dirty="0">
                <a:latin typeface="Calibri Light" panose="020F0302020204030204" pitchFamily="34" charset="0"/>
                <a:cs typeface="Calibri Light" panose="020F0302020204030204" pitchFamily="34" charset="0"/>
              </a:rPr>
              <a:t>Sales Force (2019), mentioned that Activision, which is a leading video game market publisher uses the CRM system to monitor conversations taking place through social media that is relevant to their services and what they provide. This helps them work on their products and find areas for development. </a:t>
            </a:r>
          </a:p>
          <a:p>
            <a:pPr marL="114300" indent="0">
              <a:buNone/>
            </a:pPr>
            <a:r>
              <a:rPr lang="en-GB" sz="1400" dirty="0">
                <a:latin typeface="Calibri Light" panose="020F0302020204030204" pitchFamily="34" charset="0"/>
                <a:cs typeface="Calibri Light" panose="020F0302020204030204" pitchFamily="34" charset="0"/>
              </a:rPr>
              <a:t>Bespoke collection is another organisation that implements the CRM system to build on their relationships with their customers and understand their needs. Using the service helps increase their order value and customer satisfaction. </a:t>
            </a:r>
          </a:p>
          <a:p>
            <a:endParaRPr lang="en-GB" dirty="0"/>
          </a:p>
        </p:txBody>
      </p:sp>
    </p:spTree>
    <p:extLst>
      <p:ext uri="{BB962C8B-B14F-4D97-AF65-F5344CB8AC3E}">
        <p14:creationId xmlns:p14="http://schemas.microsoft.com/office/powerpoint/2010/main" val="3770165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94D52-66B0-4925-87A2-73C29CE9ED18}"/>
              </a:ext>
            </a:extLst>
          </p:cNvPr>
          <p:cNvSpPr>
            <a:spLocks noGrp="1"/>
          </p:cNvSpPr>
          <p:nvPr>
            <p:ph type="title"/>
          </p:nvPr>
        </p:nvSpPr>
        <p:spPr>
          <a:solidFill>
            <a:schemeClr val="bg2">
              <a:lumMod val="75000"/>
            </a:schemeClr>
          </a:solidFill>
        </p:spPr>
        <p:txBody>
          <a:bodyPr/>
          <a:lstStyle/>
          <a:p>
            <a:pPr algn="ctr"/>
            <a:r>
              <a:rPr lang="en-GB" b="1" dirty="0">
                <a:solidFill>
                  <a:schemeClr val="bg1"/>
                </a:solidFill>
              </a:rPr>
              <a:t>References</a:t>
            </a:r>
          </a:p>
        </p:txBody>
      </p:sp>
      <p:sp>
        <p:nvSpPr>
          <p:cNvPr id="3" name="Text Placeholder 2">
            <a:extLst>
              <a:ext uri="{FF2B5EF4-FFF2-40B4-BE49-F238E27FC236}">
                <a16:creationId xmlns:a16="http://schemas.microsoft.com/office/drawing/2014/main" id="{749B7856-148E-4023-8022-AF0EA4312FD5}"/>
              </a:ext>
            </a:extLst>
          </p:cNvPr>
          <p:cNvSpPr>
            <a:spLocks noGrp="1"/>
          </p:cNvSpPr>
          <p:nvPr>
            <p:ph type="body" idx="1"/>
          </p:nvPr>
        </p:nvSpPr>
        <p:spPr/>
        <p:txBody>
          <a:bodyPr/>
          <a:lstStyle/>
          <a:p>
            <a:pPr marL="114300" indent="0">
              <a:buNone/>
            </a:pPr>
            <a:r>
              <a:rPr lang="en-GB" sz="1200" dirty="0">
                <a:latin typeface="Calibri Light" panose="020F0302020204030204" pitchFamily="34" charset="0"/>
                <a:cs typeface="Calibri Light" panose="020F0302020204030204" pitchFamily="34" charset="0"/>
              </a:rPr>
              <a:t>Bennett, M (2017), ‘Dream Force 2017-John Lewis Never Knowingly Underselling Waitrose Customer Service’, [Online] Available: </a:t>
            </a:r>
            <a:r>
              <a:rPr lang="en-GB" sz="1200" u="sng" dirty="0">
                <a:latin typeface="Calibri Light" panose="020F0302020204030204" pitchFamily="34" charset="0"/>
                <a:cs typeface="Calibri Light" panose="020F0302020204030204" pitchFamily="34" charset="0"/>
                <a:hlinkClick r:id="rId2"/>
              </a:rPr>
              <a:t>https://diginomica.com/dreamforce-2017-john-lewis-never-knowingly-underselling-waitrose-customer-service</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Decision Marketing (2013), ‘John Lewis Rolls out Loyalty Scheme’, [Online] Available: </a:t>
            </a:r>
            <a:r>
              <a:rPr lang="en-GB" sz="1200" u="sng" dirty="0">
                <a:latin typeface="Calibri Light" panose="020F0302020204030204" pitchFamily="34" charset="0"/>
                <a:cs typeface="Calibri Light" panose="020F0302020204030204" pitchFamily="34" charset="0"/>
                <a:hlinkClick r:id="rId3"/>
              </a:rPr>
              <a:t>https://www.decisionmarketing.co.uk/news/john-lewis-rolls-outloyalty-scheme</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John Lewis (2019), ‘My John Lewis’, [Online] Available: </a:t>
            </a:r>
            <a:r>
              <a:rPr lang="en-GB" sz="1200" u="sng" dirty="0">
                <a:latin typeface="Calibri Light" panose="020F0302020204030204" pitchFamily="34" charset="0"/>
                <a:cs typeface="Calibri Light" panose="020F0302020204030204" pitchFamily="34" charset="0"/>
                <a:hlinkClick r:id="rId4"/>
              </a:rPr>
              <a:t>https://www.johnlewis.com/our-services/my-john-lewis</a:t>
            </a:r>
            <a:r>
              <a:rPr lang="en-GB" sz="1200" dirty="0">
                <a:latin typeface="Calibri Light" panose="020F0302020204030204" pitchFamily="34" charset="0"/>
                <a:cs typeface="Calibri Light" panose="020F0302020204030204" pitchFamily="34" charset="0"/>
              </a:rPr>
              <a:t>, [Accessed:2019,5,30].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John Lewis (2019), ‘Protecting Your Privacy’, [Online] Available: </a:t>
            </a:r>
            <a:r>
              <a:rPr lang="en-GB" sz="1200" u="sng" dirty="0">
                <a:latin typeface="Calibri Light" panose="020F0302020204030204" pitchFamily="34" charset="0"/>
                <a:cs typeface="Calibri Light" panose="020F0302020204030204" pitchFamily="34" charset="0"/>
                <a:hlinkClick r:id="rId5"/>
              </a:rPr>
              <a:t>https://www.johnlewis.com/customer-services/shopping-with-us/privacy-notice</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Lysis (2019), ‘The Disadvantages of CRM systems’, [Online] Available: </a:t>
            </a:r>
            <a:r>
              <a:rPr lang="en-GB" sz="1200" u="sng" dirty="0">
                <a:latin typeface="Calibri Light" panose="020F0302020204030204" pitchFamily="34" charset="0"/>
                <a:cs typeface="Calibri Light" panose="020F0302020204030204" pitchFamily="34" charset="0"/>
                <a:hlinkClick r:id="rId6"/>
              </a:rPr>
              <a:t>https://www/techwalla/com/articles/the-disadvantages-of-crm-systems</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Marketing Week (2019), ‘Customer relationship management (CRM) is gaining momentum’, [Online] Available: </a:t>
            </a:r>
            <a:r>
              <a:rPr lang="en-GB" sz="1200" u="sng" dirty="0">
                <a:latin typeface="Calibri Light" panose="020F0302020204030204" pitchFamily="34" charset="0"/>
                <a:cs typeface="Calibri Light" panose="020F0302020204030204" pitchFamily="34" charset="0"/>
                <a:hlinkClick r:id="rId7"/>
              </a:rPr>
              <a:t>https://www.marketingweek.com/2014/05/28/customer-relationship-management-crm-is-gaining-momentum</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endParaRPr lang="en-GB" sz="12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980513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2FD8-5140-487C-A4B7-5D63AF135E37}"/>
              </a:ext>
            </a:extLst>
          </p:cNvPr>
          <p:cNvSpPr>
            <a:spLocks noGrp="1"/>
          </p:cNvSpPr>
          <p:nvPr>
            <p:ph type="title"/>
          </p:nvPr>
        </p:nvSpPr>
        <p:spPr>
          <a:solidFill>
            <a:schemeClr val="bg2">
              <a:lumMod val="75000"/>
            </a:schemeClr>
          </a:solidFill>
        </p:spPr>
        <p:txBody>
          <a:bodyPr/>
          <a:lstStyle/>
          <a:p>
            <a:pPr algn="ctr"/>
            <a:r>
              <a:rPr lang="en-GB" b="1" dirty="0">
                <a:solidFill>
                  <a:schemeClr val="bg1"/>
                </a:solidFill>
              </a:rPr>
              <a:t>References</a:t>
            </a:r>
          </a:p>
        </p:txBody>
      </p:sp>
      <p:sp>
        <p:nvSpPr>
          <p:cNvPr id="3" name="Text Placeholder 2">
            <a:extLst>
              <a:ext uri="{FF2B5EF4-FFF2-40B4-BE49-F238E27FC236}">
                <a16:creationId xmlns:a16="http://schemas.microsoft.com/office/drawing/2014/main" id="{7329B44D-803B-4A62-B975-A9B82B2DEA7F}"/>
              </a:ext>
            </a:extLst>
          </p:cNvPr>
          <p:cNvSpPr>
            <a:spLocks noGrp="1"/>
          </p:cNvSpPr>
          <p:nvPr>
            <p:ph type="body" idx="1"/>
          </p:nvPr>
        </p:nvSpPr>
        <p:spPr/>
        <p:txBody>
          <a:bodyPr/>
          <a:lstStyle/>
          <a:p>
            <a:pPr marL="114300" indent="0">
              <a:buNone/>
            </a:pPr>
            <a:r>
              <a:rPr lang="en-GB" sz="1200" dirty="0">
                <a:latin typeface="Calibri Light" panose="020F0302020204030204" pitchFamily="34" charset="0"/>
                <a:cs typeface="Calibri Light" panose="020F0302020204030204" pitchFamily="34" charset="0"/>
              </a:rPr>
              <a:t>Sabharwal, V (2015), ‘The service you didn’t know John Lewis offered’, [Online] Available: </a:t>
            </a:r>
            <a:r>
              <a:rPr lang="en-GB" sz="1200" u="sng" dirty="0">
                <a:latin typeface="Calibri Light" panose="020F0302020204030204" pitchFamily="34" charset="0"/>
                <a:cs typeface="Calibri Light" panose="020F0302020204030204" pitchFamily="34" charset="0"/>
                <a:hlinkClick r:id="rId2"/>
              </a:rPr>
              <a:t>https://www.retailgazette.co.uk/blog/2015/05/the-service-you-didnt-know-john-lewis-offered/</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Sales Force (2019), ‘4 Examples of Business Leveraging CRM to Improve Productivity and Efficiency’, [Online] Available: </a:t>
            </a:r>
            <a:r>
              <a:rPr lang="en-GB" sz="1200" u="sng" dirty="0">
                <a:latin typeface="Calibri Light" panose="020F0302020204030204" pitchFamily="34" charset="0"/>
                <a:cs typeface="Calibri Light" panose="020F0302020204030204" pitchFamily="34" charset="0"/>
                <a:hlinkClick r:id="rId3"/>
              </a:rPr>
              <a:t>https://www.salesforce.com/crm/examples/#</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Sales Force (2019), ‘The 6 Biggest Benefits of CRM’, [Online] Available: </a:t>
            </a:r>
            <a:r>
              <a:rPr lang="en-GB" sz="1200" u="sng" dirty="0">
                <a:latin typeface="Calibri Light" panose="020F0302020204030204" pitchFamily="34" charset="0"/>
                <a:cs typeface="Calibri Light" panose="020F0302020204030204" pitchFamily="34" charset="0"/>
                <a:hlinkClick r:id="rId4"/>
              </a:rPr>
              <a:t>https://www.salesforce.com/hub/crm/benefits-of-crm/#</a:t>
            </a:r>
            <a:r>
              <a:rPr lang="en-GB" sz="1200" dirty="0">
                <a:latin typeface="Calibri Light" panose="020F0302020204030204" pitchFamily="34" charset="0"/>
                <a:cs typeface="Calibri Light" panose="020F0302020204030204" pitchFamily="34" charset="0"/>
              </a:rPr>
              <a:t>, [Accessed: 2019,5,30].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err="1">
                <a:latin typeface="Calibri Light" panose="020F0302020204030204" pitchFamily="34" charset="0"/>
                <a:cs typeface="Calibri Light" panose="020F0302020204030204" pitchFamily="34" charset="0"/>
              </a:rPr>
              <a:t>Smarta</a:t>
            </a:r>
            <a:r>
              <a:rPr lang="en-GB" sz="1200" dirty="0">
                <a:latin typeface="Calibri Light" panose="020F0302020204030204" pitchFamily="34" charset="0"/>
                <a:cs typeface="Calibri Light" panose="020F0302020204030204" pitchFamily="34" charset="0"/>
              </a:rPr>
              <a:t> (2019), ‘Five Lesson in Customer Service from John Lewis’, [Online] Available: </a:t>
            </a:r>
            <a:r>
              <a:rPr lang="en-GB" sz="1200" u="sng" dirty="0">
                <a:latin typeface="Calibri Light" panose="020F0302020204030204" pitchFamily="34" charset="0"/>
                <a:cs typeface="Calibri Light" panose="020F0302020204030204" pitchFamily="34" charset="0"/>
                <a:hlinkClick r:id="rId5"/>
              </a:rPr>
              <a:t>http://www.smarta.com/advice/sales-and-marketing/sales/five-lessons-in-customer-service-from-john-lewis/</a:t>
            </a:r>
            <a:r>
              <a:rPr lang="en-GB" sz="1200" dirty="0">
                <a:latin typeface="Calibri Light" panose="020F0302020204030204" pitchFamily="34" charset="0"/>
                <a:cs typeface="Calibri Light" panose="020F0302020204030204" pitchFamily="34" charset="0"/>
              </a:rPr>
              <a:t>, [Accessed: 2019,6,2]. </a:t>
            </a:r>
          </a:p>
          <a:p>
            <a:pPr marL="114300" indent="0">
              <a:buNone/>
            </a:pPr>
            <a:endParaRPr lang="en-GB" sz="1200" dirty="0">
              <a:latin typeface="Calibri Light" panose="020F0302020204030204" pitchFamily="34" charset="0"/>
              <a:cs typeface="Calibri Light" panose="020F0302020204030204" pitchFamily="34" charset="0"/>
            </a:endParaRPr>
          </a:p>
          <a:p>
            <a:pPr marL="114300" indent="0">
              <a:buNone/>
            </a:pPr>
            <a:r>
              <a:rPr lang="en-GB" sz="1200" dirty="0">
                <a:latin typeface="Calibri Light" panose="020F0302020204030204" pitchFamily="34" charset="0"/>
                <a:cs typeface="Calibri Light" panose="020F0302020204030204" pitchFamily="34" charset="0"/>
              </a:rPr>
              <a:t>The Guardian (2019), ‘Five Reasons Why John Lewis Profits have Dived’, [Online] Available: </a:t>
            </a:r>
            <a:r>
              <a:rPr lang="en-GB" sz="1200" u="sng" dirty="0">
                <a:latin typeface="Calibri Light" panose="020F0302020204030204" pitchFamily="34" charset="0"/>
                <a:cs typeface="Calibri Light" panose="020F0302020204030204" pitchFamily="34" charset="0"/>
                <a:hlinkClick r:id="rId6"/>
              </a:rPr>
              <a:t>https://www/theguardian.com/business/2018/sep/13/five-reasons-why-john-lewis-profits-have-dived</a:t>
            </a:r>
            <a:r>
              <a:rPr lang="en-GB" sz="1200" dirty="0">
                <a:latin typeface="Calibri Light" panose="020F0302020204030204" pitchFamily="34" charset="0"/>
                <a:cs typeface="Calibri Light" panose="020F0302020204030204" pitchFamily="34" charset="0"/>
              </a:rPr>
              <a:t>, [Accessed: 2019,5,30]. </a:t>
            </a:r>
          </a:p>
          <a:p>
            <a:endParaRPr lang="en-GB" dirty="0"/>
          </a:p>
        </p:txBody>
      </p:sp>
    </p:spTree>
    <p:extLst>
      <p:ext uri="{BB962C8B-B14F-4D97-AF65-F5344CB8AC3E}">
        <p14:creationId xmlns:p14="http://schemas.microsoft.com/office/powerpoint/2010/main" val="1620460835"/>
      </p:ext>
    </p:extLst>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2161</Words>
  <Application>Microsoft Office PowerPoint</Application>
  <PresentationFormat>On-screen Show (16:9)</PresentationFormat>
  <Paragraphs>89</Paragraphs>
  <Slides>16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Caveat</vt:lpstr>
      <vt:lpstr>Proxima Nova</vt:lpstr>
      <vt:lpstr>Calibri Light</vt:lpstr>
      <vt:lpstr>Spearmint</vt:lpstr>
      <vt:lpstr>PowerPoint Presentation</vt:lpstr>
      <vt:lpstr>PowerPoint Presentation</vt:lpstr>
      <vt:lpstr>Impact of using the CRM System</vt:lpstr>
      <vt:lpstr>Impact of using CRM System</vt:lpstr>
      <vt:lpstr>John lewis using the CRM system</vt:lpstr>
      <vt:lpstr>John Lewis using the CRM System</vt:lpstr>
      <vt:lpstr>John Lewis’ mission statement &amp; other companies that use the CRM software</vt:lpstr>
      <vt:lpstr>Thank You </vt:lpstr>
      <vt:lpstr>Speech notes [Foysal Ahmed 1709523]</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aleha begum</cp:lastModifiedBy>
  <cp:revision>3</cp:revision>
  <dcterms:modified xsi:type="dcterms:W3CDTF">2019-06-11T13:15:03Z</dcterms:modified>
</cp:coreProperties>
</file>