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74"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Lst>
  <p:sldSz cx="18288000" cy="10287000"/>
  <p:notesSz cx="6858000" cy="9144000"/>
  <p:embeddedFontLst>
    <p:embeddedFont>
      <p:font typeface="Arial Bold" panose="020B0704020202020204" pitchFamily="34" charset="0"/>
      <p:regular r:id="rId21"/>
      <p:bold r:id="rId22"/>
    </p:embeddedFont>
    <p:embeddedFont>
      <p:font typeface="Times New Roman MT Bold"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presentation demonstrates the need for a digital health promotion and intervention for insomnia in young adults in the UK. It details the aim of the activity and then outlines the selected digital technology,  SleepSync AI Hub and evidence to support the intervention.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Cognitive behavioural therapy for insomnia was chosen as a digital health technology, and it is delivered by using an AI-driven app named SleepSync AI Hub. Natural language processing (NLP) allows for two-way communication, more engaging than non-interactive apps.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Insomnia is a strong predictor of subsequent major depressive episodes in a 1-year follow-up (Hysing et al.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Insomnia disorder is one of the top 10 most frequent complaints for consulting a general practitioner (NICE, 2025). The lack of adequate sleep in young adults can raise the likelihood of developing anxiety and depression disorders at the individual level. This highlights the potential for sleep disorders to manifest into more serious and costly health issues, such as depression, CVD and suicidal tendencies in the long term.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Two-thirds of young people (17–23) reported sleep issues on three or more nights per week, with high figures among young women compared to young men (NHS England, 2023). Additionally, the sleep charity has been measuring sleep problems and found that nationally, 37% of adults in the UK experience symptoms of insomnia.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NICE has prioritised assessment of digital delivery methods to mitigate this treatment gap of limited access to face-to-face CBT-I. Existing national endorsement of app-based insomnia tools, such as Sleepio, recommended a self-directed digital option.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Students were significantly more likely to experience insomnia if they used their mobile phones within 30 minutes of their bedtime (Wale et al., 2024). However, young adults face a combination of behavioural risk factors that increase the risk of insomnia. Using digital devices before bedtime, consumption of excessive caffeine and alcohol increase the risk among students.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Insomnia needs to be considered as both a sleep problem and a mental health concern.The young adults aged 18-25 experience educational, employment and social transitions which may enhance stress and disturb sleep as well. Addressing insomnia early may provide support to emotional well-being by reducing the risk of worsted psychological issues.Amazon Prime is a multi-service subscription service that provides members fast shipping, video streaming, and special shopping experiences. This slide illustrates the size of the entertainment market and the business’s predicament with disorganised information and increasing cost of products.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consequences of insomnia enhance beyond feeling tired. The insufficient sleep may affect physical health, educational attainment, employment performance and relations among the young adults. These effects can accumulate over time and have wider economic consequences. Hence, early sleep promotion may protect individual well-being by also minimising avoidable pressure on healthcare and other public services.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Early digital intervention is essential as young adults may delay seeking traditional support due to time constraints, stigma or limited awareness. The digital platform can provide immediate self-management resources without requiring an appointment.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SleepSync AI Hub combines sleep education,self-monitoring and personalised behavioural guidance across one accessible platform. The purpose of this intervention is to enhance sleep literacy, encourage sustainable habits by supporting earlier action during emerging problems.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SleepSync AI Hub was selected because personalised support may be more relevant than generic advice.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evidence of ITV News (2022) supported digitally delivered behavioral sleep interventions such as digital CBT-I. SleepSync AI Hub needs to incorporate validated approaches which undergo ongoing evaluation.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SleepSync AI Hub addressed insomnia through accessible, personalised and evidence-informed digital support. The intervention may enhance wellbeing by promoting early action and sustainable sleeping patterns as well. Furthermore, this type of interventions will be beneficial to support young adults as per their required appropriate referral at any time.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4FFC2">
            <a:alpha val="3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4103/jpbs.jpbs_944_25" TargetMode="External"/><Relationship Id="rId13" Type="http://schemas.openxmlformats.org/officeDocument/2006/relationships/hyperlink" Target="https://www.hillarys.co.uk/static/sleep-statistics-2025/" TargetMode="External"/><Relationship Id="rId3" Type="http://schemas.openxmlformats.org/officeDocument/2006/relationships/hyperlink" Target="https://doi.org/10.1186/s12982-025-01239-5" TargetMode="External"/><Relationship Id="rId7" Type="http://schemas.openxmlformats.org/officeDocument/2006/relationships/hyperlink" Target="https://www.jmir.org/2024/1/e51110" TargetMode="External"/><Relationship Id="rId12" Type="http://schemas.openxmlformats.org/officeDocument/2006/relationships/hyperlink" Target="https://www.rand.org/randeurope/research/projects/2023/societal-and-economic-burden-of-insomnia.html" TargetMode="External"/><Relationship Id="rId2" Type="http://schemas.openxmlformats.org/officeDocument/2006/relationships/hyperlink" Target="https://doi.org/10.1186/s12982-025-00912-z" TargetMode="External"/><Relationship Id="rId1" Type="http://schemas.openxmlformats.org/officeDocument/2006/relationships/slideLayout" Target="../slideLayouts/slideLayout7.xml"/><Relationship Id="rId6" Type="http://schemas.openxmlformats.org/officeDocument/2006/relationships/hyperlink" Target="https://doi.org/10.3390/nu18040585" TargetMode="External"/><Relationship Id="rId11" Type="http://schemas.openxmlformats.org/officeDocument/2006/relationships/hyperlink" Target="https://doi.org/10.3390/medicina61030431" TargetMode="External"/><Relationship Id="rId5" Type="http://schemas.openxmlformats.org/officeDocument/2006/relationships/hyperlink" Target="https://www.bighealth.com/sleepio-rx" TargetMode="External"/><Relationship Id="rId15" Type="http://schemas.openxmlformats.org/officeDocument/2006/relationships/hyperlink" Target="https://www.itv.com/news/2022-05-20/new-ai-app-could-replace-sleeping-pills-in-treatment-for-insomnia" TargetMode="External"/><Relationship Id="rId10" Type="http://schemas.openxmlformats.org/officeDocument/2006/relationships/hyperlink" Target="https://pmc.ncbi.nlm.nih.gov/articles/PMC10235460/" TargetMode="External"/><Relationship Id="rId4" Type="http://schemas.openxmlformats.org/officeDocument/2006/relationships/hyperlink" Target="https://jtsm.org/articles/a-mediational-evaluation-of-smartphone-addiction-effect-on-insomnia-and-sleepiness-in-adolescents-and-young-adults/doi/jtsm.galenos.2024.30074" TargetMode="External"/><Relationship Id="rId9" Type="http://schemas.openxmlformats.org/officeDocument/2006/relationships/hyperlink" Target="https://doi.org/10.3390/ijerph19073799" TargetMode="External"/><Relationship Id="rId14" Type="http://schemas.openxmlformats.org/officeDocument/2006/relationships/hyperlink" Target="https://pmc.ncbi.nlm.nih.gov/articles/PMC11791349/"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ice.org.uk/guidance/indevelopment/gid-hte10068" TargetMode="External"/><Relationship Id="rId13" Type="http://schemas.openxmlformats.org/officeDocument/2006/relationships/hyperlink" Target="https://doi.org/10.1016/j.sleep.2024.01.021" TargetMode="External"/><Relationship Id="rId3" Type="http://schemas.openxmlformats.org/officeDocument/2006/relationships/hyperlink" Target="https://doi.org/10.1038/s44159-021-00003-1" TargetMode="External"/><Relationship Id="rId7" Type="http://schemas.openxmlformats.org/officeDocument/2006/relationships/hyperlink" Target="https://digital.nhs.uk/data-and-information/publications/statistical/mental-health-of-children-and-young-people-in-england/2023-wave-4-follow-up/part-2-sleep-loneliness-activities-and-health-behaviours" TargetMode="External"/><Relationship Id="rId12" Type="http://schemas.openxmlformats.org/officeDocument/2006/relationships/hyperlink" Target="https://doi.org/10.3390/clockssleep6020019" TargetMode="External"/><Relationship Id="rId2" Type="http://schemas.openxmlformats.org/officeDocument/2006/relationships/hyperlink" Target="https://doi.org/10.1136/bmjopen-2023-080479" TargetMode="External"/><Relationship Id="rId1" Type="http://schemas.openxmlformats.org/officeDocument/2006/relationships/slideLayout" Target="../slideLayouts/slideLayout7.xml"/><Relationship Id="rId6" Type="http://schemas.openxmlformats.org/officeDocument/2006/relationships/hyperlink" Target="https://www.mayoclinic.org/diseases-conditions/insomnia/symptoms-causes/syc-20355167" TargetMode="External"/><Relationship Id="rId11" Type="http://schemas.openxmlformats.org/officeDocument/2006/relationships/hyperlink" Target="https://med.stanford.edu/news/insights/2025/08/sleep-mental-health-connection-what-science-says.html" TargetMode="External"/><Relationship Id="rId5" Type="http://schemas.openxmlformats.org/officeDocument/2006/relationships/hyperlink" Target="https://pmc.ncbi.nlm.nih.gov/articles/PMC12107209/" TargetMode="External"/><Relationship Id="rId10" Type="http://schemas.openxmlformats.org/officeDocument/2006/relationships/hyperlink" Target="https://doi.org/10.1038/s41746-025-02152-6" TargetMode="External"/><Relationship Id="rId4" Type="http://schemas.openxmlformats.org/officeDocument/2006/relationships/hyperlink" Target="https://doi.org/10.1016/j.sleepx.2025.100157" TargetMode="External"/><Relationship Id="rId9" Type="http://schemas.openxmlformats.org/officeDocument/2006/relationships/hyperlink" Target="https://www.nice.org.uk/guidance/htg624/resources/putting-nice-guidance-on-the-management-of-insomnia-disorders-into-practice-15662656333" TargetMode="External"/><Relationship Id="rId14" Type="http://schemas.openxmlformats.org/officeDocument/2006/relationships/hyperlink" Target="https://pmc.ncbi.nlm.nih.gov/articles/PMC113631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10717618">
            <a:off x="14556082" y="-2079726"/>
            <a:ext cx="4839751" cy="6575228"/>
          </a:xfrm>
          <a:custGeom>
            <a:avLst/>
            <a:gdLst/>
            <a:ahLst/>
            <a:cxnLst/>
            <a:rect l="l" t="t" r="r" b="b"/>
            <a:pathLst>
              <a:path w="7451295" h="7300227">
                <a:moveTo>
                  <a:pt x="0" y="0"/>
                </a:moveTo>
                <a:lnTo>
                  <a:pt x="7451294" y="0"/>
                </a:lnTo>
                <a:lnTo>
                  <a:pt x="7451294" y="7300228"/>
                </a:lnTo>
                <a:lnTo>
                  <a:pt x="0" y="7300228"/>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4" name="Group 4"/>
          <p:cNvGrpSpPr/>
          <p:nvPr/>
        </p:nvGrpSpPr>
        <p:grpSpPr>
          <a:xfrm>
            <a:off x="5991957" y="8981199"/>
            <a:ext cx="7753052" cy="1136094"/>
            <a:chOff x="0" y="0"/>
            <a:chExt cx="891577" cy="130647"/>
          </a:xfrm>
        </p:grpSpPr>
        <p:sp>
          <p:nvSpPr>
            <p:cNvPr id="5" name="Freeform 5"/>
            <p:cNvSpPr/>
            <p:nvPr/>
          </p:nvSpPr>
          <p:spPr>
            <a:xfrm>
              <a:off x="0" y="0"/>
              <a:ext cx="891577" cy="130647"/>
            </a:xfrm>
            <a:custGeom>
              <a:avLst/>
              <a:gdLst/>
              <a:ahLst/>
              <a:cxnLst/>
              <a:rect l="l" t="t" r="r" b="b"/>
              <a:pathLst>
                <a:path w="891577" h="130647">
                  <a:moveTo>
                    <a:pt x="19503" y="0"/>
                  </a:moveTo>
                  <a:lnTo>
                    <a:pt x="872074" y="0"/>
                  </a:lnTo>
                  <a:cubicBezTo>
                    <a:pt x="882845" y="0"/>
                    <a:pt x="891577" y="8732"/>
                    <a:pt x="891577" y="19503"/>
                  </a:cubicBezTo>
                  <a:lnTo>
                    <a:pt x="891577" y="111144"/>
                  </a:lnTo>
                  <a:cubicBezTo>
                    <a:pt x="891577" y="121915"/>
                    <a:pt x="882845" y="130647"/>
                    <a:pt x="872074" y="130647"/>
                  </a:cubicBezTo>
                  <a:lnTo>
                    <a:pt x="19503" y="130647"/>
                  </a:lnTo>
                  <a:cubicBezTo>
                    <a:pt x="8732" y="130647"/>
                    <a:pt x="0" y="121915"/>
                    <a:pt x="0" y="111144"/>
                  </a:cubicBezTo>
                  <a:lnTo>
                    <a:pt x="0" y="19503"/>
                  </a:lnTo>
                  <a:cubicBezTo>
                    <a:pt x="0" y="8732"/>
                    <a:pt x="8732" y="0"/>
                    <a:pt x="19503" y="0"/>
                  </a:cubicBezTo>
                  <a:close/>
                </a:path>
              </a:pathLst>
            </a:custGeom>
            <a:solidFill>
              <a:srgbClr val="69F2C4"/>
            </a:solidFill>
          </p:spPr>
          <p:txBody>
            <a:bodyPr/>
            <a:lstStyle/>
            <a:p>
              <a:endParaRPr lang="en-IN" dirty="0"/>
            </a:p>
          </p:txBody>
        </p:sp>
        <p:sp>
          <p:nvSpPr>
            <p:cNvPr id="6" name="TextBox 6"/>
            <p:cNvSpPr txBox="1"/>
            <p:nvPr/>
          </p:nvSpPr>
          <p:spPr>
            <a:xfrm>
              <a:off x="0" y="-38100"/>
              <a:ext cx="891577" cy="168747"/>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8378038" y="332509"/>
            <a:ext cx="2980891" cy="1101941"/>
          </a:xfrm>
          <a:custGeom>
            <a:avLst/>
            <a:gdLst/>
            <a:ahLst/>
            <a:cxnLst/>
            <a:rect l="l" t="t" r="r" b="b"/>
            <a:pathLst>
              <a:path w="2980891" h="1101941">
                <a:moveTo>
                  <a:pt x="0" y="0"/>
                </a:moveTo>
                <a:lnTo>
                  <a:pt x="2980891" y="0"/>
                </a:lnTo>
                <a:lnTo>
                  <a:pt x="2980891" y="1101941"/>
                </a:lnTo>
                <a:lnTo>
                  <a:pt x="0" y="1101941"/>
                </a:lnTo>
                <a:lnTo>
                  <a:pt x="0" y="0"/>
                </a:lnTo>
                <a:close/>
              </a:path>
            </a:pathLst>
          </a:custGeom>
          <a:blipFill>
            <a:blip r:embed="rId3"/>
            <a:stretch>
              <a:fillRect/>
            </a:stretch>
          </a:blipFill>
        </p:spPr>
      </p:sp>
      <p:sp>
        <p:nvSpPr>
          <p:cNvPr id="8" name="Freeform 8"/>
          <p:cNvSpPr/>
          <p:nvPr/>
        </p:nvSpPr>
        <p:spPr>
          <a:xfrm>
            <a:off x="7113856" y="5097637"/>
            <a:ext cx="5735453" cy="3823636"/>
          </a:xfrm>
          <a:custGeom>
            <a:avLst/>
            <a:gdLst/>
            <a:ahLst/>
            <a:cxnLst/>
            <a:rect l="l" t="t" r="r" b="b"/>
            <a:pathLst>
              <a:path w="5735453" h="3823636">
                <a:moveTo>
                  <a:pt x="0" y="0"/>
                </a:moveTo>
                <a:lnTo>
                  <a:pt x="5735454" y="0"/>
                </a:lnTo>
                <a:lnTo>
                  <a:pt x="5735454" y="3823636"/>
                </a:lnTo>
                <a:lnTo>
                  <a:pt x="0" y="3823636"/>
                </a:lnTo>
                <a:lnTo>
                  <a:pt x="0" y="0"/>
                </a:lnTo>
                <a:close/>
              </a:path>
            </a:pathLst>
          </a:custGeom>
          <a:blipFill>
            <a:blip r:embed="rId4"/>
            <a:stretch>
              <a:fillRect/>
            </a:stretch>
          </a:blipFill>
        </p:spPr>
      </p:sp>
      <p:sp>
        <p:nvSpPr>
          <p:cNvPr id="9" name="TextBox 9"/>
          <p:cNvSpPr txBox="1"/>
          <p:nvPr/>
        </p:nvSpPr>
        <p:spPr>
          <a:xfrm>
            <a:off x="445827" y="2978053"/>
            <a:ext cx="17396345" cy="1574489"/>
          </a:xfrm>
          <a:prstGeom prst="rect">
            <a:avLst/>
          </a:prstGeom>
        </p:spPr>
        <p:txBody>
          <a:bodyPr lIns="0" tIns="0" rIns="0" bIns="0" rtlCol="0" anchor="t">
            <a:spAutoFit/>
          </a:bodyPr>
          <a:lstStyle/>
          <a:p>
            <a:pPr algn="ctr">
              <a:lnSpc>
                <a:spcPts val="4151"/>
              </a:lnSpc>
            </a:pPr>
            <a:r>
              <a:rPr lang="en-US" sz="2965" b="1" dirty="0">
                <a:solidFill>
                  <a:srgbClr val="28374D"/>
                </a:solidFill>
                <a:latin typeface="Arial" panose="020B0604020202020204" pitchFamily="34" charset="0"/>
                <a:ea typeface="Times New Roman Bold"/>
                <a:cs typeface="Arial" panose="020B0604020202020204" pitchFamily="34" charset="0"/>
                <a:sym typeface="Times New Roman Bold"/>
              </a:rPr>
              <a:t>SLEEPSYNC AI HUB: AN AI-POWERED DIGITAL HEALTH INTERVENTION FOR INSOMNIA IN YOUNG ADULTS (18–25)</a:t>
            </a:r>
          </a:p>
          <a:p>
            <a:pPr algn="ctr">
              <a:lnSpc>
                <a:spcPts val="4151"/>
              </a:lnSpc>
            </a:pPr>
            <a:endParaRPr lang="en-US" sz="2965" b="1" dirty="0">
              <a:solidFill>
                <a:srgbClr val="28374D"/>
              </a:solidFill>
              <a:latin typeface="Arial" panose="020B0604020202020204" pitchFamily="34" charset="0"/>
              <a:ea typeface="Times New Roman Bold"/>
              <a:cs typeface="Arial" panose="020B0604020202020204" pitchFamily="34" charset="0"/>
              <a:sym typeface="Times New Roman Bold"/>
            </a:endParaRPr>
          </a:p>
        </p:txBody>
      </p:sp>
      <p:sp>
        <p:nvSpPr>
          <p:cNvPr id="10" name="TextBox 10"/>
          <p:cNvSpPr txBox="1"/>
          <p:nvPr/>
        </p:nvSpPr>
        <p:spPr>
          <a:xfrm>
            <a:off x="7113856" y="9298278"/>
            <a:ext cx="5735453" cy="725583"/>
          </a:xfrm>
          <a:prstGeom prst="rect">
            <a:avLst/>
          </a:prstGeom>
        </p:spPr>
        <p:txBody>
          <a:bodyPr wrap="square" lIns="0" tIns="0" rIns="0" bIns="0" rtlCol="0" anchor="t">
            <a:spAutoFit/>
          </a:bodyPr>
          <a:lstStyle/>
          <a:p>
            <a:pPr>
              <a:lnSpc>
                <a:spcPts val="2884"/>
              </a:lnSpc>
            </a:pPr>
            <a:r>
              <a:rPr lang="en-US" sz="2060" b="1" dirty="0">
                <a:solidFill>
                  <a:srgbClr val="28374D"/>
                </a:solidFill>
                <a:latin typeface="Times New Roman MT Bold"/>
                <a:ea typeface="Times New Roman MT Bold"/>
                <a:cs typeface="Times New Roman MT Bold"/>
                <a:sym typeface="Times New Roman MT Bold"/>
              </a:rPr>
              <a:t>Student ID: 2518576</a:t>
            </a:r>
          </a:p>
          <a:p>
            <a:pPr>
              <a:lnSpc>
                <a:spcPts val="2884"/>
              </a:lnSpc>
            </a:pPr>
            <a:r>
              <a:rPr lang="en-US" sz="2060" b="1" dirty="0">
                <a:solidFill>
                  <a:srgbClr val="28374D"/>
                </a:solidFill>
                <a:latin typeface="Times New Roman MT Bold"/>
                <a:ea typeface="Times New Roman MT Bold"/>
                <a:cs typeface="Times New Roman MT Bold"/>
                <a:sym typeface="Times New Roman MT Bold"/>
              </a:rPr>
              <a:t>Student Name: </a:t>
            </a:r>
            <a:r>
              <a:rPr lang="en-US" sz="2060" b="1" dirty="0" err="1">
                <a:solidFill>
                  <a:srgbClr val="28374D"/>
                </a:solidFill>
                <a:latin typeface="Times New Roman MT Bold"/>
                <a:ea typeface="Times New Roman MT Bold"/>
                <a:cs typeface="Times New Roman MT Bold"/>
                <a:sym typeface="Times New Roman MT Bold"/>
              </a:rPr>
              <a:t>Jenishkumar</a:t>
            </a:r>
            <a:r>
              <a:rPr lang="en-US" sz="2060" b="1" dirty="0">
                <a:solidFill>
                  <a:srgbClr val="28374D"/>
                </a:solidFill>
                <a:latin typeface="Times New Roman MT Bold"/>
                <a:ea typeface="Times New Roman MT Bold"/>
                <a:cs typeface="Times New Roman MT Bold"/>
                <a:sym typeface="Times New Roman MT Bold"/>
              </a:rPr>
              <a:t> </a:t>
            </a:r>
            <a:r>
              <a:rPr lang="en-US" sz="2060" b="1" dirty="0" err="1">
                <a:solidFill>
                  <a:srgbClr val="28374D"/>
                </a:solidFill>
                <a:latin typeface="Times New Roman MT Bold"/>
                <a:ea typeface="Times New Roman MT Bold"/>
                <a:cs typeface="Times New Roman MT Bold"/>
                <a:sym typeface="Times New Roman MT Bold"/>
              </a:rPr>
              <a:t>Kamleshbhai</a:t>
            </a:r>
            <a:r>
              <a:rPr lang="en-US" sz="2060" b="1" dirty="0">
                <a:solidFill>
                  <a:srgbClr val="28374D"/>
                </a:solidFill>
                <a:latin typeface="Times New Roman MT Bold"/>
                <a:ea typeface="Times New Roman MT Bold"/>
                <a:cs typeface="Times New Roman MT Bold"/>
                <a:sym typeface="Times New Roman MT Bold"/>
              </a:rPr>
              <a:t> Hirani </a:t>
            </a:r>
          </a:p>
        </p:txBody>
      </p:sp>
      <p:sp>
        <p:nvSpPr>
          <p:cNvPr id="11" name="TextBox 11"/>
          <p:cNvSpPr txBox="1"/>
          <p:nvPr/>
        </p:nvSpPr>
        <p:spPr>
          <a:xfrm>
            <a:off x="4221591" y="1757859"/>
            <a:ext cx="10630631" cy="905869"/>
          </a:xfrm>
          <a:prstGeom prst="rect">
            <a:avLst/>
          </a:prstGeom>
        </p:spPr>
        <p:txBody>
          <a:bodyPr lIns="0" tIns="0" rIns="0" bIns="0" rtlCol="0" anchor="t">
            <a:spAutoFit/>
          </a:bodyPr>
          <a:lstStyle/>
          <a:p>
            <a:pPr algn="ctr">
              <a:lnSpc>
                <a:spcPts val="3558"/>
              </a:lnSpc>
            </a:pPr>
            <a:r>
              <a:rPr lang="en-US" sz="2541" b="1" dirty="0">
                <a:solidFill>
                  <a:srgbClr val="28374D"/>
                </a:solidFill>
                <a:latin typeface="Arial" panose="020B0604020202020204" pitchFamily="34" charset="0"/>
                <a:ea typeface="Times New Roman Bold"/>
                <a:cs typeface="Arial" panose="020B0604020202020204" pitchFamily="34" charset="0"/>
                <a:sym typeface="Times New Roman Bold"/>
              </a:rPr>
              <a:t>MSc Public Health and Social Care in Practice</a:t>
            </a:r>
          </a:p>
          <a:p>
            <a:pPr algn="ctr">
              <a:lnSpc>
                <a:spcPts val="3558"/>
              </a:lnSpc>
            </a:pPr>
            <a:r>
              <a:rPr lang="en-US" sz="2541" b="1" dirty="0">
                <a:solidFill>
                  <a:srgbClr val="28374D"/>
                </a:solidFill>
                <a:latin typeface="Arial" panose="020B0604020202020204" pitchFamily="34" charset="0"/>
                <a:ea typeface="Times New Roman Bold"/>
                <a:cs typeface="Arial" panose="020B0604020202020204" pitchFamily="34" charset="0"/>
                <a:sym typeface="Times New Roman Bold"/>
              </a:rPr>
              <a:t>LCHS7009: Population Health and Digital Health Promotion</a:t>
            </a:r>
          </a:p>
        </p:txBody>
      </p:sp>
      <p:sp>
        <p:nvSpPr>
          <p:cNvPr id="12" name="TextBox 12"/>
          <p:cNvSpPr txBox="1"/>
          <p:nvPr/>
        </p:nvSpPr>
        <p:spPr>
          <a:xfrm>
            <a:off x="4349339" y="3979670"/>
            <a:ext cx="10630631" cy="882101"/>
          </a:xfrm>
          <a:prstGeom prst="rect">
            <a:avLst/>
          </a:prstGeom>
        </p:spPr>
        <p:txBody>
          <a:bodyPr lIns="0" tIns="0" rIns="0" bIns="0" rtlCol="0" anchor="t">
            <a:spAutoFit/>
          </a:bodyPr>
          <a:lstStyle/>
          <a:p>
            <a:pPr algn="ctr">
              <a:lnSpc>
                <a:spcPts val="3558"/>
              </a:lnSpc>
            </a:pPr>
            <a:r>
              <a:rPr lang="en-US" sz="2541" b="1" i="1" dirty="0">
                <a:solidFill>
                  <a:srgbClr val="28374D"/>
                </a:solidFill>
                <a:latin typeface="Arial" panose="020B0604020202020204" pitchFamily="34" charset="0"/>
                <a:ea typeface="Times New Roman Bold Italics"/>
                <a:cs typeface="Arial" panose="020B0604020202020204" pitchFamily="34" charset="0"/>
                <a:sym typeface="Times New Roman Bold Italics"/>
              </a:rPr>
              <a:t>Targeting sleep health among UK young adults using artificial intelligence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095998" y="-1452374"/>
            <a:ext cx="3038379" cy="3401163"/>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6438845" y="7564079"/>
            <a:ext cx="3460620" cy="3255827"/>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03458" y="3052660"/>
            <a:ext cx="7767825" cy="4181679"/>
          </a:xfrm>
          <a:custGeom>
            <a:avLst/>
            <a:gdLst/>
            <a:ahLst/>
            <a:cxnLst/>
            <a:rect l="l" t="t" r="r" b="b"/>
            <a:pathLst>
              <a:path w="7767825" h="4181679">
                <a:moveTo>
                  <a:pt x="0" y="0"/>
                </a:moveTo>
                <a:lnTo>
                  <a:pt x="7767825" y="0"/>
                </a:lnTo>
                <a:lnTo>
                  <a:pt x="7767825" y="4181680"/>
                </a:lnTo>
                <a:lnTo>
                  <a:pt x="0" y="4181680"/>
                </a:lnTo>
                <a:lnTo>
                  <a:pt x="0" y="0"/>
                </a:lnTo>
                <a:close/>
              </a:path>
            </a:pathLst>
          </a:custGeom>
          <a:blipFill>
            <a:blip r:embed="rId4"/>
            <a:stretch>
              <a:fillRect/>
            </a:stretch>
          </a:blipFill>
        </p:spPr>
      </p:sp>
      <p:sp>
        <p:nvSpPr>
          <p:cNvPr id="8" name="TextBox 8"/>
          <p:cNvSpPr txBox="1"/>
          <p:nvPr/>
        </p:nvSpPr>
        <p:spPr>
          <a:xfrm>
            <a:off x="834247" y="3367187"/>
            <a:ext cx="8786257" cy="5173724"/>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Insomnia in young adults (18-25) years is primarily driven by academic and </a:t>
            </a:r>
            <a:r>
              <a:rPr lang="en-US" sz="2500" dirty="0">
                <a:solidFill>
                  <a:srgbClr val="000000"/>
                </a:solidFill>
                <a:latin typeface="Arial"/>
                <a:ea typeface="Arial"/>
                <a:cs typeface="Arial"/>
                <a:sym typeface="Arial"/>
              </a:rPr>
              <a:t>career stress, delayed circadian rhythms and excessive screen time</a:t>
            </a:r>
            <a:r>
              <a:rPr lang="en-IN" sz="2500" b="0" i="0" u="none" strike="noStrike" dirty="0">
                <a:solidFill>
                  <a:srgbClr val="000000"/>
                </a:solidFill>
                <a:effectLst/>
                <a:latin typeface="Arial" panose="020B0604020202020204" pitchFamily="34" charset="0"/>
              </a:rPr>
              <a:t>(Brodsky and Brodsky, 2024)</a:t>
            </a:r>
            <a:r>
              <a:rPr lang="en-US" sz="2500" dirty="0">
                <a:solidFill>
                  <a:srgbClr val="000000"/>
                </a:solidFill>
                <a:latin typeface="Arial"/>
                <a:ea typeface="Arial"/>
                <a:cs typeface="Arial"/>
                <a:sym typeface="Arial"/>
              </a:rPr>
              <a:t>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29% of young adults had self-reported insomnia symptoms, while 6% had a Read code for insomnia symptoms in their primary care records (Lange et al. 2024).</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This activity aims to develop a digital health intervention for tracking insomnia among young adults aged between 18 and 25 in the UK</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INTRODUCTION, AIM AND CONTENT OF THE ACTIVITY.</a:t>
            </a:r>
          </a:p>
        </p:txBody>
      </p:sp>
      <p:sp>
        <p:nvSpPr>
          <p:cNvPr id="10" name="TextBox 10"/>
          <p:cNvSpPr txBox="1"/>
          <p:nvPr/>
        </p:nvSpPr>
        <p:spPr>
          <a:xfrm>
            <a:off x="10600107" y="7745978"/>
            <a:ext cx="7000503" cy="782246"/>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Bold"/>
                <a:ea typeface="Arial Bold"/>
                <a:cs typeface="Arial Bold"/>
                <a:sym typeface="Arial Bold"/>
              </a:rPr>
              <a:t>Figure 1: Impact of social media use on sleep quality</a:t>
            </a:r>
          </a:p>
          <a:p>
            <a:pPr algn="ctr">
              <a:lnSpc>
                <a:spcPts val="3079"/>
              </a:lnSpc>
            </a:pPr>
            <a:r>
              <a:rPr lang="en-US" sz="2199" dirty="0">
                <a:solidFill>
                  <a:srgbClr val="000000"/>
                </a:solidFill>
                <a:latin typeface="Arial"/>
                <a:ea typeface="Arial"/>
                <a:cs typeface="Arial"/>
                <a:sym typeface="Arial"/>
              </a:rPr>
              <a:t>(Source: Abbas et al.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856133" y="-1630283"/>
            <a:ext cx="3476611" cy="3666973"/>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562735" y="713402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195525" y="3632893"/>
            <a:ext cx="7762447" cy="3403793"/>
          </a:xfrm>
          <a:custGeom>
            <a:avLst/>
            <a:gdLst/>
            <a:ahLst/>
            <a:cxnLst/>
            <a:rect l="l" t="t" r="r" b="b"/>
            <a:pathLst>
              <a:path w="7762447" h="3403793">
                <a:moveTo>
                  <a:pt x="0" y="0"/>
                </a:moveTo>
                <a:lnTo>
                  <a:pt x="7762447" y="0"/>
                </a:lnTo>
                <a:lnTo>
                  <a:pt x="7762447" y="3403794"/>
                </a:lnTo>
                <a:lnTo>
                  <a:pt x="0" y="3403794"/>
                </a:lnTo>
                <a:lnTo>
                  <a:pt x="0" y="0"/>
                </a:lnTo>
                <a:close/>
              </a:path>
            </a:pathLst>
          </a:custGeom>
          <a:blipFill>
            <a:blip r:embed="rId4"/>
            <a:stretch>
              <a:fillRect/>
            </a:stretch>
          </a:blipFill>
        </p:spPr>
      </p:sp>
      <p:sp>
        <p:nvSpPr>
          <p:cNvPr id="8" name="TextBox 8"/>
          <p:cNvSpPr txBox="1"/>
          <p:nvPr/>
        </p:nvSpPr>
        <p:spPr>
          <a:xfrm>
            <a:off x="834247" y="3367187"/>
            <a:ext cx="8786257" cy="4658097"/>
          </a:xfrm>
          <a:prstGeom prst="rect">
            <a:avLst/>
          </a:prstGeom>
        </p:spPr>
        <p:txBody>
          <a:bodyPr lIns="0" tIns="0" rIns="0" bIns="0" rtlCol="0" anchor="t">
            <a:spAutoFit/>
          </a:bodyPr>
          <a:lstStyle/>
          <a:p>
            <a:pPr marL="539749" lvl="1" indent="-269875" algn="just">
              <a:lnSpc>
                <a:spcPts val="3749"/>
              </a:lnSpc>
              <a:buFont typeface="Arial"/>
              <a:buChar char="•"/>
            </a:pPr>
            <a:r>
              <a:rPr lang="en-GB" sz="2499" dirty="0" err="1">
                <a:solidFill>
                  <a:srgbClr val="000000"/>
                </a:solidFill>
                <a:latin typeface="Arial"/>
                <a:ea typeface="Arial"/>
                <a:cs typeface="Arial"/>
                <a:sym typeface="Arial"/>
              </a:rPr>
              <a:t>SleepSync</a:t>
            </a:r>
            <a:r>
              <a:rPr lang="en-GB" sz="2499" dirty="0">
                <a:solidFill>
                  <a:srgbClr val="000000"/>
                </a:solidFill>
                <a:latin typeface="Arial"/>
                <a:ea typeface="Arial"/>
                <a:cs typeface="Arial"/>
                <a:sym typeface="Arial"/>
              </a:rPr>
              <a:t> AI Hub is an AI-powered mobile app designed to provide individualised CBT for insomnia (Varma et al. 2024).</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AI-powered chatbots provide personalised sleep coaching through NLP to enhance treatment engagement (Chiu et al. 2024).</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Digital CBT-1 delivered through apps significantly reduces insomnia severity among the college-aged population (Lu et al. 2025).</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CHOSEN DIGITAL HEALTH TECHNOLOGY </a:t>
            </a:r>
          </a:p>
        </p:txBody>
      </p:sp>
      <p:sp>
        <p:nvSpPr>
          <p:cNvPr id="10" name="TextBox 10"/>
          <p:cNvSpPr txBox="1"/>
          <p:nvPr/>
        </p:nvSpPr>
        <p:spPr>
          <a:xfrm>
            <a:off x="10403458" y="7628771"/>
            <a:ext cx="7346582" cy="1563221"/>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2: Internet-delivered cognitive behavioural therapy for insomnia</a:t>
            </a:r>
          </a:p>
          <a:p>
            <a:pPr algn="ctr">
              <a:lnSpc>
                <a:spcPts val="3079"/>
              </a:lnSpc>
            </a:pPr>
            <a:r>
              <a:rPr lang="en-US" sz="2199">
                <a:solidFill>
                  <a:srgbClr val="000000"/>
                </a:solidFill>
                <a:latin typeface="Arial"/>
                <a:ea typeface="Arial"/>
                <a:cs typeface="Arial"/>
                <a:sym typeface="Arial"/>
              </a:rPr>
              <a:t>(Source: Lin et al. 2025)</a:t>
            </a:r>
          </a:p>
          <a:p>
            <a:pPr algn="ctr">
              <a:lnSpc>
                <a:spcPts val="3079"/>
              </a:lnSpc>
            </a:pPr>
            <a:endParaRPr lang="en-US" sz="2199">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CFA8AD-93D6-4096-B23C-17302E060D39}"/>
              </a:ext>
            </a:extLst>
          </p:cNvPr>
          <p:cNvSpPr txBox="1"/>
          <p:nvPr/>
        </p:nvSpPr>
        <p:spPr>
          <a:xfrm>
            <a:off x="1524000" y="3924300"/>
            <a:ext cx="15240000" cy="2215991"/>
          </a:xfrm>
          <a:prstGeom prst="rect">
            <a:avLst/>
          </a:prstGeom>
          <a:noFill/>
        </p:spPr>
        <p:txBody>
          <a:bodyPr wrap="square" rtlCol="0">
            <a:spAutoFit/>
          </a:bodyPr>
          <a:lstStyle/>
          <a:p>
            <a:pPr algn="ctr">
              <a:lnSpc>
                <a:spcPct val="150000"/>
              </a:lnSpc>
            </a:pPr>
            <a:r>
              <a:rPr lang="en-US" sz="4000" b="1" dirty="0">
                <a:latin typeface="Arial" panose="020B0604020202020204" pitchFamily="34" charset="0"/>
                <a:cs typeface="Arial" panose="020B0604020202020204" pitchFamily="34" charset="0"/>
              </a:rPr>
              <a:t>GROUP MEMBER 1</a:t>
            </a:r>
          </a:p>
          <a:p>
            <a:pPr algn="ctr">
              <a:lnSpc>
                <a:spcPct val="150000"/>
              </a:lnSpc>
            </a:pPr>
            <a:r>
              <a:rPr lang="en-GB" sz="4000" b="1" u="sng" dirty="0">
                <a:effectLst/>
                <a:latin typeface="Arial" panose="020B0604020202020204" pitchFamily="34" charset="0"/>
                <a:ea typeface="Arial" panose="020B0604020202020204" pitchFamily="34" charset="0"/>
              </a:rPr>
              <a:t>Justification</a:t>
            </a:r>
            <a:endParaRPr lang="en-US" sz="4000" dirty="0">
              <a:effectLst/>
              <a:latin typeface="Arial" panose="020B0604020202020204" pitchFamily="34" charset="0"/>
              <a:ea typeface="Arial" panose="020B0604020202020204" pitchFamily="34" charset="0"/>
            </a:endParaRPr>
          </a:p>
          <a:p>
            <a:endParaRPr lang="en-US" dirty="0"/>
          </a:p>
        </p:txBody>
      </p:sp>
    </p:spTree>
    <p:extLst>
      <p:ext uri="{BB962C8B-B14F-4D97-AF65-F5344CB8AC3E}">
        <p14:creationId xmlns:p14="http://schemas.microsoft.com/office/powerpoint/2010/main" val="218102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763266" y="-1962232"/>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715134" y="7505928"/>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33625" y="3037078"/>
            <a:ext cx="7333468" cy="4212843"/>
          </a:xfrm>
          <a:custGeom>
            <a:avLst/>
            <a:gdLst/>
            <a:ahLst/>
            <a:cxnLst/>
            <a:rect l="l" t="t" r="r" b="b"/>
            <a:pathLst>
              <a:path w="7333468" h="4212843">
                <a:moveTo>
                  <a:pt x="0" y="0"/>
                </a:moveTo>
                <a:lnTo>
                  <a:pt x="7333468" y="0"/>
                </a:lnTo>
                <a:lnTo>
                  <a:pt x="7333468" y="4212844"/>
                </a:lnTo>
                <a:lnTo>
                  <a:pt x="0" y="4212844"/>
                </a:lnTo>
                <a:lnTo>
                  <a:pt x="0" y="0"/>
                </a:lnTo>
                <a:close/>
              </a:path>
            </a:pathLst>
          </a:custGeom>
          <a:blipFill>
            <a:blip r:embed="rId4"/>
            <a:stretch>
              <a:fillRect/>
            </a:stretch>
          </a:blipFill>
        </p:spPr>
      </p:sp>
      <p:sp>
        <p:nvSpPr>
          <p:cNvPr id="8" name="TextBox 8"/>
          <p:cNvSpPr txBox="1"/>
          <p:nvPr/>
        </p:nvSpPr>
        <p:spPr>
          <a:xfrm>
            <a:off x="834247" y="3367187"/>
            <a:ext cx="8786257" cy="4658097"/>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Delayed sleep–wake phase disorder is most prevalent among individuals aged 18 to 29 years old (Futenma et al. 2023).</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University transition may involve irregular schedules and new stressors, as well as greater access to alcohol among young adults (Wale et al. 2024).</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According to a cross-sectional study, about one-fifth of surveyed undergraduate students reported insomnia symptoms in 2024 in the UK (Wale et al. 2024).</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3704419" y="668338"/>
            <a:ext cx="13791377"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WHY FOCUS ON INSOMNIA IN YOUNG ADULTS (18–25 YEARS)? </a:t>
            </a:r>
          </a:p>
        </p:txBody>
      </p:sp>
      <p:sp>
        <p:nvSpPr>
          <p:cNvPr id="10" name="TextBox 10"/>
          <p:cNvSpPr txBox="1"/>
          <p:nvPr/>
        </p:nvSpPr>
        <p:spPr>
          <a:xfrm>
            <a:off x="9912718" y="7745978"/>
            <a:ext cx="8375282" cy="1172733"/>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3: Distribution of Night-Time Sleep among University students in the U</a:t>
            </a:r>
          </a:p>
          <a:p>
            <a:pPr algn="ctr">
              <a:lnSpc>
                <a:spcPts val="3079"/>
              </a:lnSpc>
            </a:pPr>
            <a:r>
              <a:rPr lang="en-US" sz="2199">
                <a:solidFill>
                  <a:srgbClr val="000000"/>
                </a:solidFill>
                <a:latin typeface="Arial"/>
                <a:ea typeface="Arial"/>
                <a:cs typeface="Arial"/>
                <a:sym typeface="Arial"/>
              </a:rPr>
              <a:t>(Source: Abdullah et al.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2608030" y="-1677360"/>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870893" y="6898272"/>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927493" y="2004629"/>
            <a:ext cx="5763685" cy="5749747"/>
          </a:xfrm>
          <a:custGeom>
            <a:avLst/>
            <a:gdLst/>
            <a:ahLst/>
            <a:cxnLst/>
            <a:rect l="l" t="t" r="r" b="b"/>
            <a:pathLst>
              <a:path w="5763685" h="5749747">
                <a:moveTo>
                  <a:pt x="0" y="0"/>
                </a:moveTo>
                <a:lnTo>
                  <a:pt x="5763685" y="0"/>
                </a:lnTo>
                <a:lnTo>
                  <a:pt x="5763685" y="5749747"/>
                </a:lnTo>
                <a:lnTo>
                  <a:pt x="0" y="5749747"/>
                </a:lnTo>
                <a:lnTo>
                  <a:pt x="0" y="0"/>
                </a:lnTo>
                <a:close/>
              </a:path>
            </a:pathLst>
          </a:custGeom>
          <a:blipFill>
            <a:blip r:embed="rId4"/>
            <a:stretch>
              <a:fillRect/>
            </a:stretch>
          </a:blipFill>
        </p:spPr>
      </p:sp>
      <p:sp>
        <p:nvSpPr>
          <p:cNvPr id="8" name="TextBox 8"/>
          <p:cNvSpPr txBox="1"/>
          <p:nvPr/>
        </p:nvSpPr>
        <p:spPr>
          <a:xfrm>
            <a:off x="834247" y="3367187"/>
            <a:ext cx="8786257" cy="4658097"/>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The UK economy is estimated to lose £34 billion a year to reduced productivity at work as a result of chronic insomnia disorder (Hafner et al., 2023).</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Among adolescents and young adults, insomnia is a significant risk factor for anxiety and depression (</a:t>
            </a:r>
            <a:r>
              <a:rPr lang="en-US" sz="2499" dirty="0" err="1">
                <a:solidFill>
                  <a:srgbClr val="000000"/>
                </a:solidFill>
                <a:latin typeface="Arial"/>
                <a:ea typeface="Arial"/>
                <a:cs typeface="Arial"/>
                <a:sym typeface="Arial"/>
              </a:rPr>
              <a:t>Hysing</a:t>
            </a:r>
            <a:r>
              <a:rPr lang="en-US" sz="2499" dirty="0">
                <a:solidFill>
                  <a:srgbClr val="000000"/>
                </a:solidFill>
                <a:latin typeface="Arial"/>
                <a:ea typeface="Arial"/>
                <a:cs typeface="Arial"/>
                <a:sym typeface="Arial"/>
              </a:rPr>
              <a:t> et al. 2025).</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Moreover, CBT is an evidence-based intervention that helps to lower the severity of insomnia and has become a public health approach (</a:t>
            </a:r>
            <a:r>
              <a:rPr lang="en-US" sz="2499" dirty="0" err="1">
                <a:solidFill>
                  <a:srgbClr val="000000"/>
                </a:solidFill>
                <a:latin typeface="Arial"/>
                <a:ea typeface="Arial"/>
                <a:cs typeface="Arial"/>
                <a:sym typeface="Arial"/>
              </a:rPr>
              <a:t>Gkintoni</a:t>
            </a:r>
            <a:r>
              <a:rPr lang="en-US" sz="2499" dirty="0">
                <a:solidFill>
                  <a:srgbClr val="000000"/>
                </a:solidFill>
                <a:latin typeface="Arial"/>
                <a:ea typeface="Arial"/>
                <a:cs typeface="Arial"/>
                <a:sym typeface="Arial"/>
              </a:rPr>
              <a:t> et al. 2025)</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PUBLIC HEALTH SIGNIFICANCE OF INSOMNIA</a:t>
            </a:r>
          </a:p>
        </p:txBody>
      </p:sp>
      <p:sp>
        <p:nvSpPr>
          <p:cNvPr id="10" name="TextBox 10"/>
          <p:cNvSpPr txBox="1"/>
          <p:nvPr/>
        </p:nvSpPr>
        <p:spPr>
          <a:xfrm>
            <a:off x="9912718" y="7968134"/>
            <a:ext cx="8375282" cy="1172733"/>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4: Overlaps between the technologies, domains, and benefits of NG-CBT.</a:t>
            </a:r>
          </a:p>
          <a:p>
            <a:pPr algn="ctr">
              <a:lnSpc>
                <a:spcPts val="3079"/>
              </a:lnSpc>
            </a:pPr>
            <a:r>
              <a:rPr lang="en-US" sz="2199">
                <a:solidFill>
                  <a:srgbClr val="000000"/>
                </a:solidFill>
                <a:latin typeface="Arial"/>
                <a:ea typeface="Arial"/>
                <a:cs typeface="Arial"/>
                <a:sym typeface="Arial"/>
              </a:rPr>
              <a:t>(Source: Gkintoni et al.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602076" y="-1955727"/>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4638933" y="6755961"/>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979553" y="2886045"/>
            <a:ext cx="6188562" cy="4190599"/>
          </a:xfrm>
          <a:custGeom>
            <a:avLst/>
            <a:gdLst/>
            <a:ahLst/>
            <a:cxnLst/>
            <a:rect l="l" t="t" r="r" b="b"/>
            <a:pathLst>
              <a:path w="6188562" h="4190599">
                <a:moveTo>
                  <a:pt x="0" y="0"/>
                </a:moveTo>
                <a:lnTo>
                  <a:pt x="6188562" y="0"/>
                </a:lnTo>
                <a:lnTo>
                  <a:pt x="6188562" y="4190599"/>
                </a:lnTo>
                <a:lnTo>
                  <a:pt x="0" y="4190599"/>
                </a:lnTo>
                <a:lnTo>
                  <a:pt x="0" y="0"/>
                </a:lnTo>
                <a:close/>
              </a:path>
            </a:pathLst>
          </a:custGeom>
          <a:blipFill>
            <a:blip r:embed="rId4"/>
            <a:stretch>
              <a:fillRect/>
            </a:stretch>
          </a:blipFill>
        </p:spPr>
      </p:sp>
      <p:sp>
        <p:nvSpPr>
          <p:cNvPr id="8" name="TextBox 8"/>
          <p:cNvSpPr txBox="1"/>
          <p:nvPr/>
        </p:nvSpPr>
        <p:spPr>
          <a:xfrm>
            <a:off x="834247" y="3367187"/>
            <a:ext cx="8786257" cy="5124859"/>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It is found that one in 6 (16.92%) of UK adults are struggling with chronic insomnia for more than 10 years (</a:t>
            </a:r>
            <a:r>
              <a:rPr lang="en-US" sz="2499" dirty="0" err="1">
                <a:solidFill>
                  <a:srgbClr val="000000"/>
                </a:solidFill>
                <a:latin typeface="Arial"/>
                <a:ea typeface="Arial"/>
                <a:cs typeface="Arial"/>
                <a:sym typeface="Arial"/>
              </a:rPr>
              <a:t>Hillarys</a:t>
            </a:r>
            <a:r>
              <a:rPr lang="en-US" sz="2499" dirty="0">
                <a:solidFill>
                  <a:srgbClr val="000000"/>
                </a:solidFill>
                <a:latin typeface="Arial"/>
                <a:ea typeface="Arial"/>
                <a:cs typeface="Arial"/>
                <a:sym typeface="Arial"/>
              </a:rPr>
              <a:t>, 2025).</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Manchester has the highest sleeping concern score (out of 10) of 9.55, followed by Leeds (8.98), Birmingham (8.75), Glasgow (8.07), and Edinburgh (7.73) among the cities of the UK (</a:t>
            </a:r>
            <a:r>
              <a:rPr lang="en-US" sz="2499" dirty="0" err="1">
                <a:solidFill>
                  <a:srgbClr val="000000"/>
                </a:solidFill>
                <a:latin typeface="Arial"/>
                <a:ea typeface="Arial"/>
                <a:cs typeface="Arial"/>
                <a:sym typeface="Arial"/>
              </a:rPr>
              <a:t>Hillarys</a:t>
            </a:r>
            <a:r>
              <a:rPr lang="en-US" sz="2499" dirty="0">
                <a:solidFill>
                  <a:srgbClr val="000000"/>
                </a:solidFill>
                <a:latin typeface="Arial"/>
                <a:ea typeface="Arial"/>
                <a:cs typeface="Arial"/>
                <a:sym typeface="Arial"/>
              </a:rPr>
              <a:t>, 2025). </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77% of young adults aged between 17 and 23 are struggling with sleeping abnormalities in the UK (</a:t>
            </a:r>
            <a:r>
              <a:rPr lang="en-US" sz="2499" dirty="0" err="1">
                <a:solidFill>
                  <a:srgbClr val="000000"/>
                </a:solidFill>
                <a:latin typeface="Arial"/>
                <a:ea typeface="Arial"/>
                <a:cs typeface="Arial"/>
                <a:sym typeface="Arial"/>
              </a:rPr>
              <a:t>Hillarys</a:t>
            </a:r>
            <a:r>
              <a:rPr lang="en-US" sz="2499" dirty="0">
                <a:solidFill>
                  <a:srgbClr val="000000"/>
                </a:solidFill>
                <a:latin typeface="Arial"/>
                <a:ea typeface="Arial"/>
                <a:cs typeface="Arial"/>
                <a:sym typeface="Arial"/>
              </a:rPr>
              <a:t>, 2025). </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CURRENT UK STATISTICS</a:t>
            </a:r>
          </a:p>
        </p:txBody>
      </p:sp>
      <p:sp>
        <p:nvSpPr>
          <p:cNvPr id="10" name="TextBox 10"/>
          <p:cNvSpPr txBox="1"/>
          <p:nvPr/>
        </p:nvSpPr>
        <p:spPr>
          <a:xfrm>
            <a:off x="10332468" y="7319313"/>
            <a:ext cx="7482731" cy="1172733"/>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5: Percentage of young people with sleep problems due to mental health </a:t>
            </a:r>
          </a:p>
          <a:p>
            <a:pPr algn="ctr">
              <a:lnSpc>
                <a:spcPts val="3079"/>
              </a:lnSpc>
            </a:pPr>
            <a:r>
              <a:rPr lang="en-US" sz="2199">
                <a:solidFill>
                  <a:srgbClr val="000000"/>
                </a:solidFill>
                <a:latin typeface="Arial"/>
                <a:ea typeface="Arial"/>
                <a:cs typeface="Arial"/>
                <a:sym typeface="Arial"/>
              </a:rPr>
              <a:t>(Source: Hillarys,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rot="-3763015">
            <a:off x="14709737" y="6856840"/>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03458" y="2983491"/>
            <a:ext cx="7134683" cy="4320019"/>
          </a:xfrm>
          <a:custGeom>
            <a:avLst/>
            <a:gdLst/>
            <a:ahLst/>
            <a:cxnLst/>
            <a:rect l="l" t="t" r="r" b="b"/>
            <a:pathLst>
              <a:path w="7134683" h="4320019">
                <a:moveTo>
                  <a:pt x="0" y="0"/>
                </a:moveTo>
                <a:lnTo>
                  <a:pt x="7134682" y="0"/>
                </a:lnTo>
                <a:lnTo>
                  <a:pt x="7134682" y="4320018"/>
                </a:lnTo>
                <a:lnTo>
                  <a:pt x="0" y="4320018"/>
                </a:lnTo>
                <a:lnTo>
                  <a:pt x="0" y="0"/>
                </a:lnTo>
                <a:close/>
              </a:path>
            </a:pathLst>
          </a:custGeom>
          <a:blipFill>
            <a:blip r:embed="rId4"/>
            <a:stretch>
              <a:fillRect/>
            </a:stretch>
          </a:blipFill>
        </p:spPr>
      </p:sp>
      <p:sp>
        <p:nvSpPr>
          <p:cNvPr id="8" name="TextBox 8"/>
          <p:cNvSpPr txBox="1"/>
          <p:nvPr/>
        </p:nvSpPr>
        <p:spPr>
          <a:xfrm>
            <a:off x="834247" y="3367187"/>
            <a:ext cx="8786257" cy="4658097"/>
          </a:xfrm>
          <a:prstGeom prst="rect">
            <a:avLst/>
          </a:prstGeom>
        </p:spPr>
        <p:txBody>
          <a:bodyPr lIns="0" tIns="0" rIns="0" bIns="0" rtlCol="0" anchor="t">
            <a:spAutoFit/>
          </a:bodyPr>
          <a:lstStyle/>
          <a:p>
            <a:pPr marL="539749" lvl="1" indent="-269875" algn="just">
              <a:lnSpc>
                <a:spcPts val="3749"/>
              </a:lnSpc>
              <a:buFont typeface="Arial"/>
              <a:buChar char="•"/>
            </a:pPr>
            <a:r>
              <a:rPr lang="en-GB" sz="2499" dirty="0">
                <a:solidFill>
                  <a:srgbClr val="000000"/>
                </a:solidFill>
                <a:latin typeface="Arial"/>
                <a:ea typeface="Arial"/>
                <a:cs typeface="Arial"/>
                <a:sym typeface="Arial"/>
              </a:rPr>
              <a:t>Insomnia should be treated as a first-line treatment for adults of all ages with chronic insomnia using cognitive behavioural therapy (CBT-I) (NICE, 2025).</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NICE has prioritised multi-technology assessment of digital CBT-I tools to help meet the treatment access needs (NICE, 2025).</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A digital CBT-I (</a:t>
            </a:r>
            <a:r>
              <a:rPr lang="en-GB" sz="2499" dirty="0" err="1">
                <a:solidFill>
                  <a:srgbClr val="000000"/>
                </a:solidFill>
                <a:latin typeface="Arial"/>
                <a:ea typeface="Arial"/>
                <a:cs typeface="Arial"/>
                <a:sym typeface="Arial"/>
              </a:rPr>
              <a:t>cBT</a:t>
            </a:r>
            <a:r>
              <a:rPr lang="en-GB" sz="2499" dirty="0">
                <a:solidFill>
                  <a:srgbClr val="000000"/>
                </a:solidFill>
                <a:latin typeface="Arial"/>
                <a:ea typeface="Arial"/>
                <a:cs typeface="Arial"/>
                <a:sym typeface="Arial"/>
              </a:rPr>
              <a:t>-I) programme, </a:t>
            </a:r>
            <a:r>
              <a:rPr lang="en-GB" sz="2499" dirty="0" err="1">
                <a:solidFill>
                  <a:srgbClr val="000000"/>
                </a:solidFill>
                <a:latin typeface="Arial"/>
                <a:ea typeface="Arial"/>
                <a:cs typeface="Arial"/>
                <a:sym typeface="Arial"/>
              </a:rPr>
              <a:t>Sleepio</a:t>
            </a:r>
            <a:r>
              <a:rPr lang="en-GB" sz="2499" dirty="0">
                <a:solidFill>
                  <a:srgbClr val="000000"/>
                </a:solidFill>
                <a:latin typeface="Arial"/>
                <a:ea typeface="Arial"/>
                <a:cs typeface="Arial"/>
                <a:sym typeface="Arial"/>
              </a:rPr>
              <a:t>, has been formally recommended as a self-directed treatment (NICE, 2026).</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NATIONAL GUIDELINES SUPPORTING INTERVENTION</a:t>
            </a:r>
          </a:p>
        </p:txBody>
      </p:sp>
      <p:sp>
        <p:nvSpPr>
          <p:cNvPr id="10" name="TextBox 10"/>
          <p:cNvSpPr txBox="1"/>
          <p:nvPr/>
        </p:nvSpPr>
        <p:spPr>
          <a:xfrm>
            <a:off x="11826730" y="7745978"/>
            <a:ext cx="4547257" cy="782246"/>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6: CBT-I (cBT-I) programme</a:t>
            </a:r>
          </a:p>
          <a:p>
            <a:pPr algn="ctr">
              <a:lnSpc>
                <a:spcPts val="3079"/>
              </a:lnSpc>
            </a:pPr>
            <a:r>
              <a:rPr lang="en-US" sz="2199">
                <a:solidFill>
                  <a:srgbClr val="000000"/>
                </a:solidFill>
                <a:latin typeface="Arial"/>
                <a:ea typeface="Arial"/>
                <a:cs typeface="Arial"/>
                <a:sym typeface="Arial"/>
              </a:rPr>
              <a:t>(Source: BigHealth,2026)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061015" y="-978145"/>
            <a:ext cx="2760659" cy="2386983"/>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5197569" y="7376917"/>
            <a:ext cx="4682372" cy="458744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1873815" y="1619385"/>
            <a:ext cx="4817363" cy="6183743"/>
          </a:xfrm>
          <a:custGeom>
            <a:avLst/>
            <a:gdLst/>
            <a:ahLst/>
            <a:cxnLst/>
            <a:rect l="l" t="t" r="r" b="b"/>
            <a:pathLst>
              <a:path w="4817363" h="6183743">
                <a:moveTo>
                  <a:pt x="0" y="0"/>
                </a:moveTo>
                <a:lnTo>
                  <a:pt x="4817363" y="0"/>
                </a:lnTo>
                <a:lnTo>
                  <a:pt x="4817363" y="6183743"/>
                </a:lnTo>
                <a:lnTo>
                  <a:pt x="0" y="6183743"/>
                </a:lnTo>
                <a:lnTo>
                  <a:pt x="0" y="0"/>
                </a:lnTo>
                <a:close/>
              </a:path>
            </a:pathLst>
          </a:custGeom>
          <a:blipFill>
            <a:blip r:embed="rId4"/>
            <a:stretch>
              <a:fillRect/>
            </a:stretch>
          </a:blipFill>
        </p:spPr>
      </p:sp>
      <p:sp>
        <p:nvSpPr>
          <p:cNvPr id="8" name="TextBox 8"/>
          <p:cNvSpPr txBox="1"/>
          <p:nvPr/>
        </p:nvSpPr>
        <p:spPr>
          <a:xfrm>
            <a:off x="834247" y="3367187"/>
            <a:ext cx="8786257" cy="4191335"/>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An Excessive Screen Time study (2024) found that frequent pre-sleep smartphone use and nighttime screen time are strongly correlated with poorer sleep quality (</a:t>
            </a:r>
            <a:r>
              <a:rPr lang="en-US" sz="2499" dirty="0" err="1">
                <a:solidFill>
                  <a:srgbClr val="000000"/>
                </a:solidFill>
                <a:latin typeface="Arial"/>
                <a:ea typeface="Arial"/>
                <a:cs typeface="Arial"/>
                <a:sym typeface="Arial"/>
              </a:rPr>
              <a:t>Deivendran</a:t>
            </a:r>
            <a:r>
              <a:rPr lang="en-US" sz="2499" dirty="0">
                <a:solidFill>
                  <a:srgbClr val="000000"/>
                </a:solidFill>
                <a:latin typeface="Arial"/>
                <a:ea typeface="Arial"/>
                <a:cs typeface="Arial"/>
                <a:sym typeface="Arial"/>
              </a:rPr>
              <a:t> et al. 2025).</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According to a Turkish Journal of Sleep Medicine study, the consumption of caffeine and alcohol was independently associated with increased risk of insomnia among young adults (</a:t>
            </a:r>
            <a:r>
              <a:rPr lang="en-US" sz="2499" dirty="0" err="1">
                <a:solidFill>
                  <a:srgbClr val="000000"/>
                </a:solidFill>
                <a:latin typeface="Arial"/>
                <a:ea typeface="Arial"/>
                <a:cs typeface="Arial"/>
                <a:sym typeface="Arial"/>
              </a:rPr>
              <a:t>Atun</a:t>
            </a:r>
            <a:r>
              <a:rPr lang="en-US" sz="2499" dirty="0">
                <a:solidFill>
                  <a:srgbClr val="000000"/>
                </a:solidFill>
                <a:latin typeface="Arial"/>
                <a:ea typeface="Arial"/>
                <a:cs typeface="Arial"/>
                <a:sym typeface="Arial"/>
              </a:rPr>
              <a:t> </a:t>
            </a:r>
            <a:r>
              <a:rPr lang="en-US" sz="2499" dirty="0" err="1">
                <a:solidFill>
                  <a:srgbClr val="000000"/>
                </a:solidFill>
                <a:latin typeface="Arial"/>
                <a:ea typeface="Arial"/>
                <a:cs typeface="Arial"/>
                <a:sym typeface="Arial"/>
              </a:rPr>
              <a:t>Ütük</a:t>
            </a:r>
            <a:r>
              <a:rPr lang="en-US" sz="2499" dirty="0">
                <a:solidFill>
                  <a:srgbClr val="000000"/>
                </a:solidFill>
                <a:latin typeface="Arial"/>
                <a:ea typeface="Arial"/>
                <a:cs typeface="Arial"/>
                <a:sym typeface="Arial"/>
              </a:rPr>
              <a:t> et al. 2025).</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444948" y="616361"/>
            <a:ext cx="11917020"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WHY ARE YOUNG ADULTS AT HIGHER RISK?</a:t>
            </a:r>
          </a:p>
        </p:txBody>
      </p:sp>
      <p:sp>
        <p:nvSpPr>
          <p:cNvPr id="10" name="TextBox 10"/>
          <p:cNvSpPr txBox="1"/>
          <p:nvPr/>
        </p:nvSpPr>
        <p:spPr>
          <a:xfrm>
            <a:off x="10455623" y="8400516"/>
            <a:ext cx="7408478" cy="1172733"/>
          </a:xfrm>
          <a:prstGeom prst="rect">
            <a:avLst/>
          </a:prstGeom>
        </p:spPr>
        <p:txBody>
          <a:bodyPr lIns="0" tIns="0" rIns="0" bIns="0" rtlCol="0" anchor="t">
            <a:spAutoFit/>
          </a:bodyPr>
          <a:lstStyle/>
          <a:p>
            <a:pPr algn="ctr">
              <a:lnSpc>
                <a:spcPts val="3079"/>
              </a:lnSpc>
            </a:pPr>
            <a:r>
              <a:rPr lang="en-US" sz="2199" b="1">
                <a:solidFill>
                  <a:srgbClr val="000000"/>
                </a:solidFill>
                <a:latin typeface="Arial Bold"/>
                <a:ea typeface="Arial Bold"/>
                <a:cs typeface="Arial Bold"/>
                <a:sym typeface="Arial Bold"/>
              </a:rPr>
              <a:t>Figure 7: Impact of Caffeine and Alcohol on Sleep Cycle</a:t>
            </a:r>
          </a:p>
          <a:p>
            <a:pPr algn="ctr">
              <a:lnSpc>
                <a:spcPts val="3079"/>
              </a:lnSpc>
            </a:pPr>
            <a:r>
              <a:rPr lang="en-US" sz="2199">
                <a:solidFill>
                  <a:srgbClr val="000000"/>
                </a:solidFill>
                <a:latin typeface="Arial"/>
                <a:ea typeface="Arial"/>
                <a:cs typeface="Arial"/>
                <a:sym typeface="Arial"/>
              </a:rPr>
              <a:t>(Source: Chaput, 2026)</a:t>
            </a:r>
          </a:p>
          <a:p>
            <a:pPr algn="ctr">
              <a:lnSpc>
                <a:spcPts val="3079"/>
              </a:lnSpc>
            </a:pPr>
            <a:endParaRPr lang="en-US" sz="2199">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17263882" cy="6398537"/>
            <a:chOff x="0" y="0"/>
            <a:chExt cx="1171155" cy="434067"/>
          </a:xfrm>
        </p:grpSpPr>
        <p:sp>
          <p:nvSpPr>
            <p:cNvPr id="3" name="Freeform 3"/>
            <p:cNvSpPr/>
            <p:nvPr/>
          </p:nvSpPr>
          <p:spPr>
            <a:xfrm>
              <a:off x="0" y="0"/>
              <a:ext cx="1171155" cy="434067"/>
            </a:xfrm>
            <a:custGeom>
              <a:avLst/>
              <a:gdLst/>
              <a:ahLst/>
              <a:cxnLst/>
              <a:rect l="l" t="t" r="r" b="b"/>
              <a:pathLst>
                <a:path w="1171155" h="434067">
                  <a:moveTo>
                    <a:pt x="8759" y="0"/>
                  </a:moveTo>
                  <a:lnTo>
                    <a:pt x="1162397" y="0"/>
                  </a:lnTo>
                  <a:cubicBezTo>
                    <a:pt x="1167234" y="0"/>
                    <a:pt x="1171155" y="3921"/>
                    <a:pt x="1171155" y="8759"/>
                  </a:cubicBezTo>
                  <a:lnTo>
                    <a:pt x="1171155" y="425308"/>
                  </a:lnTo>
                  <a:cubicBezTo>
                    <a:pt x="1171155" y="430146"/>
                    <a:pt x="1167234" y="434067"/>
                    <a:pt x="1162397" y="434067"/>
                  </a:cubicBezTo>
                  <a:lnTo>
                    <a:pt x="8759" y="434067"/>
                  </a:lnTo>
                  <a:cubicBezTo>
                    <a:pt x="3921" y="434067"/>
                    <a:pt x="0" y="430146"/>
                    <a:pt x="0" y="425308"/>
                  </a:cubicBezTo>
                  <a:lnTo>
                    <a:pt x="0" y="8759"/>
                  </a:lnTo>
                  <a:cubicBezTo>
                    <a:pt x="0" y="3921"/>
                    <a:pt x="3921" y="0"/>
                    <a:pt x="8759"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1171155"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931700" y="-1330596"/>
            <a:ext cx="2709784" cy="288386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5920253" y="7459900"/>
            <a:ext cx="4682372" cy="4587442"/>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838200" y="3434030"/>
            <a:ext cx="15700141" cy="5090817"/>
          </a:xfrm>
          <a:prstGeom prst="rect">
            <a:avLst/>
          </a:prstGeom>
        </p:spPr>
        <p:txBody>
          <a:bodyPr lIns="0" tIns="0" rIns="0" bIns="0" rtlCol="0" anchor="t">
            <a:spAutoFit/>
          </a:bodyPr>
          <a:lstStyle/>
          <a:p>
            <a:pPr marL="539749" lvl="1" indent="-269875" algn="just">
              <a:lnSpc>
                <a:spcPct val="150000"/>
              </a:lnSpc>
              <a:buFont typeface="Arial"/>
              <a:buChar char="•"/>
            </a:pPr>
            <a:r>
              <a:rPr lang="en-US" sz="2800" dirty="0">
                <a:solidFill>
                  <a:srgbClr val="000000"/>
                </a:solidFill>
                <a:latin typeface="Arial"/>
                <a:ea typeface="Arial"/>
                <a:cs typeface="Arial"/>
                <a:sym typeface="Arial"/>
              </a:rPr>
              <a:t>Insomnia is closely associated with high anxiety, depression, emotional distress, reduced psychological well-being and less than 8 hours among the young adults during a critical developmental period (Vestergaard et al., 2024).</a:t>
            </a:r>
          </a:p>
          <a:p>
            <a:pPr marL="539749" lvl="1" indent="-269875" algn="just">
              <a:lnSpc>
                <a:spcPct val="150000"/>
              </a:lnSpc>
              <a:buFont typeface="Arial"/>
              <a:buChar char="•"/>
            </a:pPr>
            <a:r>
              <a:rPr lang="en-US" sz="2800" dirty="0">
                <a:solidFill>
                  <a:srgbClr val="000000"/>
                </a:solidFill>
                <a:latin typeface="Arial"/>
                <a:ea typeface="Arial"/>
                <a:cs typeface="Arial"/>
                <a:sym typeface="Arial"/>
              </a:rPr>
              <a:t>The relationship is bidirectional as mental health difficulties can disrupt sleep, however, persistent insomnia may affect negatively on mood, stress and emotional regulations of a person (Tompa, 2025).</a:t>
            </a:r>
          </a:p>
          <a:p>
            <a:pPr marL="539749" lvl="1" indent="-269875" algn="just">
              <a:lnSpc>
                <a:spcPct val="150000"/>
              </a:lnSpc>
              <a:buFont typeface="Arial"/>
              <a:buChar char="•"/>
            </a:pPr>
            <a:r>
              <a:rPr lang="en-US" sz="2800" dirty="0">
                <a:solidFill>
                  <a:srgbClr val="000000"/>
                </a:solidFill>
                <a:latin typeface="Arial"/>
                <a:ea typeface="Arial"/>
                <a:cs typeface="Arial"/>
                <a:sym typeface="Arial"/>
              </a:rPr>
              <a:t>Poor sleeping patterns can impair concentration, coping ability and resilience with high vulnerability to academic pressure, social challenges and regular psychological demands.</a:t>
            </a:r>
          </a:p>
        </p:txBody>
      </p:sp>
      <p:sp>
        <p:nvSpPr>
          <p:cNvPr id="8" name="TextBox 8"/>
          <p:cNvSpPr txBox="1"/>
          <p:nvPr/>
        </p:nvSpPr>
        <p:spPr>
          <a:xfrm>
            <a:off x="4355692" y="199837"/>
            <a:ext cx="11351738"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RELATIONSHIP BETWEEN INSOMNIA AND MENTAL HEALTH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688762" y="-1567944"/>
            <a:ext cx="3629624" cy="3177210"/>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587330" y="2302068"/>
            <a:ext cx="7505649" cy="5307342"/>
          </a:xfrm>
          <a:custGeom>
            <a:avLst/>
            <a:gdLst/>
            <a:ahLst/>
            <a:cxnLst/>
            <a:rect l="l" t="t" r="r" b="b"/>
            <a:pathLst>
              <a:path w="7505649" h="5307342">
                <a:moveTo>
                  <a:pt x="0" y="0"/>
                </a:moveTo>
                <a:lnTo>
                  <a:pt x="7505649" y="0"/>
                </a:lnTo>
                <a:lnTo>
                  <a:pt x="7505649" y="5307342"/>
                </a:lnTo>
                <a:lnTo>
                  <a:pt x="0" y="5307342"/>
                </a:lnTo>
                <a:lnTo>
                  <a:pt x="0" y="0"/>
                </a:lnTo>
                <a:close/>
              </a:path>
            </a:pathLst>
          </a:custGeom>
          <a:blipFill>
            <a:blip r:embed="rId4"/>
            <a:stretch>
              <a:fillRect/>
            </a:stretch>
          </a:blipFill>
        </p:spPr>
      </p:sp>
      <p:sp>
        <p:nvSpPr>
          <p:cNvPr id="8" name="TextBox 8"/>
          <p:cNvSpPr txBox="1"/>
          <p:nvPr/>
        </p:nvSpPr>
        <p:spPr>
          <a:xfrm>
            <a:off x="834247" y="2920912"/>
            <a:ext cx="8786257" cy="6057900"/>
          </a:xfrm>
          <a:prstGeom prst="rect">
            <a:avLst/>
          </a:prstGeom>
        </p:spPr>
        <p:txBody>
          <a:bodyPr lIns="0" tIns="0" rIns="0" bIns="0" rtlCol="0" anchor="t">
            <a:spAutoFit/>
          </a:bodyPr>
          <a:lstStyle/>
          <a:p>
            <a:pPr marL="539749" lvl="1" indent="-269875" algn="l">
              <a:lnSpc>
                <a:spcPts val="3749"/>
              </a:lnSpc>
              <a:buFont typeface="Arial"/>
              <a:buChar char="•"/>
            </a:pPr>
            <a:r>
              <a:rPr lang="en-US" sz="2499" dirty="0">
                <a:solidFill>
                  <a:srgbClr val="000000"/>
                </a:solidFill>
                <a:latin typeface="Arial"/>
                <a:ea typeface="Arial"/>
                <a:cs typeface="Arial"/>
                <a:sym typeface="Arial"/>
              </a:rPr>
              <a:t>Persistent insomnia can contribute to daytime fatigue, reduced immune functioning, headaches and poorer physical health, affecting young adult’s regular functioning and wellbeing (Mayo Clinic, 2024).</a:t>
            </a:r>
          </a:p>
          <a:p>
            <a:pPr marL="539749" lvl="1" indent="-269875" algn="l">
              <a:lnSpc>
                <a:spcPts val="3749"/>
              </a:lnSpc>
              <a:buFont typeface="Arial"/>
              <a:buChar char="•"/>
            </a:pPr>
            <a:r>
              <a:rPr lang="en-US" sz="2499" dirty="0">
                <a:solidFill>
                  <a:srgbClr val="000000"/>
                </a:solidFill>
                <a:latin typeface="Arial"/>
                <a:ea typeface="Arial"/>
                <a:cs typeface="Arial"/>
                <a:sym typeface="Arial"/>
              </a:rPr>
              <a:t>Sleep difficulties may reduce academic performance, workplace productivity and social participation as tiredness impairs concentration, motivation, communication and decision-making abilities (Deng et al., 2022).</a:t>
            </a:r>
          </a:p>
          <a:p>
            <a:pPr marL="539749" lvl="1" indent="-269875" algn="l">
              <a:lnSpc>
                <a:spcPts val="3749"/>
              </a:lnSpc>
              <a:buFont typeface="Arial"/>
              <a:buChar char="•"/>
            </a:pPr>
            <a:r>
              <a:rPr lang="en-US" sz="2499" dirty="0">
                <a:solidFill>
                  <a:srgbClr val="000000"/>
                </a:solidFill>
                <a:latin typeface="Arial"/>
                <a:ea typeface="Arial"/>
                <a:cs typeface="Arial"/>
                <a:sym typeface="Arial"/>
              </a:rPr>
              <a:t>Insomnia may enhance healthcare use, absenteeism and economic costs while limiting educational achievement, employment opportunities and long-term potential due to lack of treatments.</a:t>
            </a:r>
          </a:p>
          <a:p>
            <a:pPr algn="l">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355692" y="199837"/>
            <a:ext cx="11351738"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 PHYSICAL HEALTH, SOCIAL AND ECONOMIC CONSEQUENCES</a:t>
            </a:r>
          </a:p>
        </p:txBody>
      </p:sp>
      <p:sp>
        <p:nvSpPr>
          <p:cNvPr id="10" name="TextBox 10"/>
          <p:cNvSpPr txBox="1"/>
          <p:nvPr/>
        </p:nvSpPr>
        <p:spPr>
          <a:xfrm>
            <a:off x="11103429" y="7960117"/>
            <a:ext cx="7184571" cy="1342714"/>
          </a:xfrm>
          <a:prstGeom prst="rect">
            <a:avLst/>
          </a:prstGeom>
        </p:spPr>
        <p:txBody>
          <a:bodyPr lIns="0" tIns="0" rIns="0" bIns="0" rtlCol="0" anchor="t">
            <a:spAutoFit/>
          </a:bodyPr>
          <a:lstStyle/>
          <a:p>
            <a:pPr algn="ctr">
              <a:lnSpc>
                <a:spcPts val="2642"/>
              </a:lnSpc>
            </a:pPr>
            <a:r>
              <a:rPr lang="en-US" sz="2200" b="1" dirty="0">
                <a:solidFill>
                  <a:srgbClr val="000000"/>
                </a:solidFill>
                <a:latin typeface="Arial" panose="020B0604020202020204" pitchFamily="34" charset="0"/>
                <a:ea typeface="Times New Roman Bold"/>
                <a:cs typeface="Arial" panose="020B0604020202020204" pitchFamily="34" charset="0"/>
                <a:sym typeface="Times New Roman Bold"/>
              </a:rPr>
              <a:t>Figure 8: Hypotheses between workplace deviance, individual performance and sleep deprivation</a:t>
            </a:r>
          </a:p>
          <a:p>
            <a:pPr algn="ctr">
              <a:lnSpc>
                <a:spcPts val="2642"/>
              </a:lnSpc>
            </a:pPr>
            <a:r>
              <a:rPr lang="en-US" sz="2200" dirty="0">
                <a:solidFill>
                  <a:srgbClr val="000000"/>
                </a:solidFill>
                <a:latin typeface="Arial" panose="020B0604020202020204" pitchFamily="34" charset="0"/>
                <a:ea typeface="Times New Roman Bold"/>
                <a:cs typeface="Arial" panose="020B0604020202020204" pitchFamily="34" charset="0"/>
                <a:sym typeface="Times New Roman Bold"/>
              </a:rPr>
              <a:t>(Source: Deng et al., 2022)</a:t>
            </a:r>
          </a:p>
          <a:p>
            <a:pPr algn="ctr">
              <a:lnSpc>
                <a:spcPts val="2642"/>
              </a:lnSpc>
            </a:pPr>
            <a:endParaRPr lang="en-US" sz="2200"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124726" y="-1290236"/>
            <a:ext cx="3917946" cy="3171601"/>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5683498" y="8521710"/>
            <a:ext cx="2763937" cy="2796378"/>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118161" y="2521903"/>
            <a:ext cx="7964395" cy="4822884"/>
          </a:xfrm>
          <a:custGeom>
            <a:avLst/>
            <a:gdLst/>
            <a:ahLst/>
            <a:cxnLst/>
            <a:rect l="l" t="t" r="r" b="b"/>
            <a:pathLst>
              <a:path w="7964395" h="4822884">
                <a:moveTo>
                  <a:pt x="0" y="0"/>
                </a:moveTo>
                <a:lnTo>
                  <a:pt x="7964396" y="0"/>
                </a:lnTo>
                <a:lnTo>
                  <a:pt x="7964396" y="4822884"/>
                </a:lnTo>
                <a:lnTo>
                  <a:pt x="0" y="4822884"/>
                </a:lnTo>
                <a:lnTo>
                  <a:pt x="0" y="0"/>
                </a:lnTo>
                <a:close/>
              </a:path>
            </a:pathLst>
          </a:custGeom>
          <a:blipFill>
            <a:blip r:embed="rId4"/>
            <a:stretch>
              <a:fillRect/>
            </a:stretch>
          </a:blipFill>
        </p:spPr>
      </p:sp>
      <p:sp>
        <p:nvSpPr>
          <p:cNvPr id="8" name="TextBox 8"/>
          <p:cNvSpPr txBox="1"/>
          <p:nvPr/>
        </p:nvSpPr>
        <p:spPr>
          <a:xfrm>
            <a:off x="834247" y="2920912"/>
            <a:ext cx="8786257" cy="5648213"/>
          </a:xfrm>
          <a:prstGeom prst="rect">
            <a:avLst/>
          </a:prstGeom>
        </p:spPr>
        <p:txBody>
          <a:bodyPr lIns="0" tIns="0" rIns="0" bIns="0" rtlCol="0" anchor="t">
            <a:spAutoFit/>
          </a:bodyPr>
          <a:lstStyle/>
          <a:p>
            <a:pPr marL="539749" lvl="1" indent="-269875" algn="just">
              <a:lnSpc>
                <a:spcPts val="3749"/>
              </a:lnSpc>
              <a:buFont typeface="Arial"/>
              <a:buChar char="•"/>
            </a:pPr>
            <a:r>
              <a:rPr lang="en-US" sz="2499" dirty="0">
                <a:solidFill>
                  <a:srgbClr val="000000"/>
                </a:solidFill>
                <a:latin typeface="Arial"/>
                <a:ea typeface="Arial"/>
                <a:cs typeface="Arial"/>
                <a:sym typeface="Arial"/>
              </a:rPr>
              <a:t>Early intervention may prevent short-term sleep difficulties from becoming persistent insomnia by lowering associated mental, physical and functional consequences over time.</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Digital health support can provide flexible, accessible and scalable guidance which fits young adult’s technological use, routines and preferences for private support (Salamanca-Sanabria et al., 2025).</a:t>
            </a:r>
          </a:p>
          <a:p>
            <a:pPr marL="539749" lvl="1" indent="-269875" algn="just">
              <a:lnSpc>
                <a:spcPts val="3749"/>
              </a:lnSpc>
              <a:buFont typeface="Arial"/>
              <a:buChar char="•"/>
            </a:pPr>
            <a:r>
              <a:rPr lang="en-US" sz="2499" dirty="0">
                <a:solidFill>
                  <a:srgbClr val="000000"/>
                </a:solidFill>
                <a:latin typeface="Arial"/>
                <a:ea typeface="Arial"/>
                <a:cs typeface="Arial"/>
                <a:sym typeface="Arial"/>
              </a:rPr>
              <a:t>Timely digital screening can find worsening sleep patterns, encourage </a:t>
            </a:r>
            <a:r>
              <a:rPr lang="en-GB" sz="2499" dirty="0">
                <a:solidFill>
                  <a:srgbClr val="000000"/>
                </a:solidFill>
                <a:latin typeface="Arial"/>
                <a:ea typeface="Arial"/>
                <a:cs typeface="Arial"/>
                <a:sym typeface="Arial"/>
              </a:rPr>
              <a:t>healthy behaviours </a:t>
            </a:r>
            <a:r>
              <a:rPr lang="en-US" sz="2499" dirty="0">
                <a:solidFill>
                  <a:srgbClr val="000000"/>
                </a:solidFill>
                <a:latin typeface="Arial"/>
                <a:ea typeface="Arial"/>
                <a:cs typeface="Arial"/>
                <a:sym typeface="Arial"/>
              </a:rPr>
              <a:t>and guide users towards appropriate professional support as per the </a:t>
            </a:r>
            <a:r>
              <a:rPr lang="en-US" sz="2500" dirty="0">
                <a:solidFill>
                  <a:srgbClr val="000000"/>
                </a:solidFill>
                <a:latin typeface="Arial"/>
                <a:ea typeface="Arial"/>
                <a:cs typeface="Arial"/>
                <a:sym typeface="Arial"/>
              </a:rPr>
              <a:t>necessity</a:t>
            </a:r>
            <a:r>
              <a:rPr lang="en-IN" sz="2500" b="0" i="0" u="none" strike="noStrike" dirty="0">
                <a:solidFill>
                  <a:srgbClr val="000000"/>
                </a:solidFill>
                <a:effectLst/>
                <a:latin typeface="Arial" panose="020B0604020202020204" pitchFamily="34" charset="0"/>
              </a:rPr>
              <a:t>(Luik and Espie, 2022)</a:t>
            </a:r>
            <a:r>
              <a:rPr lang="en-US" sz="2500" dirty="0">
                <a:solidFill>
                  <a:srgbClr val="000000"/>
                </a:solidFill>
                <a:latin typeface="Arial"/>
                <a:ea typeface="Arial"/>
                <a:cs typeface="Arial"/>
                <a:sym typeface="Arial"/>
              </a:rPr>
              <a:t> .</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355692" y="199837"/>
            <a:ext cx="11351738" cy="186372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WHY EARLY DIGITAL HEALTH INTERVENTION IS IMPORTANT</a:t>
            </a:r>
          </a:p>
          <a:p>
            <a:pPr algn="ctr">
              <a:lnSpc>
                <a:spcPts val="4900"/>
              </a:lnSpc>
            </a:pPr>
            <a:endParaRPr lang="en-US" sz="3500" b="1">
              <a:solidFill>
                <a:srgbClr val="28374D"/>
              </a:solidFill>
              <a:latin typeface="Arial Bold"/>
              <a:ea typeface="Arial Bold"/>
              <a:cs typeface="Arial Bold"/>
              <a:sym typeface="Arial Bold"/>
            </a:endParaRPr>
          </a:p>
        </p:txBody>
      </p:sp>
      <p:sp>
        <p:nvSpPr>
          <p:cNvPr id="10" name="TextBox 10"/>
          <p:cNvSpPr txBox="1"/>
          <p:nvPr/>
        </p:nvSpPr>
        <p:spPr>
          <a:xfrm>
            <a:off x="10759822" y="7745978"/>
            <a:ext cx="6681073" cy="1554977"/>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panose="020B0604020202020204" pitchFamily="34" charset="0"/>
                <a:ea typeface="Arial Bold"/>
                <a:cs typeface="Arial" panose="020B0604020202020204" pitchFamily="34" charset="0"/>
                <a:sym typeface="Arial Bold"/>
              </a:rPr>
              <a:t>Figure 9: Accessible digital mental health services</a:t>
            </a:r>
          </a:p>
          <a:p>
            <a:pPr algn="ctr">
              <a:lnSpc>
                <a:spcPts val="3079"/>
              </a:lnSpc>
            </a:pPr>
            <a:r>
              <a:rPr lang="en-US" sz="2199" dirty="0">
                <a:solidFill>
                  <a:srgbClr val="000000"/>
                </a:solidFill>
                <a:latin typeface="Arial" panose="020B0604020202020204" pitchFamily="34" charset="0"/>
                <a:ea typeface="Arial Bold"/>
                <a:cs typeface="Arial" panose="020B0604020202020204" pitchFamily="34" charset="0"/>
                <a:sym typeface="Arial Bold"/>
              </a:rPr>
              <a:t>(Source: Lattie et al., 2022)</a:t>
            </a:r>
          </a:p>
          <a:p>
            <a:pPr algn="ctr">
              <a:lnSpc>
                <a:spcPts val="3079"/>
              </a:lnSpc>
            </a:pPr>
            <a:endParaRPr lang="en-US" sz="2199" b="1" dirty="0">
              <a:solidFill>
                <a:srgbClr val="000000"/>
              </a:solidFill>
              <a:latin typeface="Arial" panose="020B0604020202020204" pitchFamily="34" charset="0"/>
              <a:ea typeface="Arial Bold"/>
              <a:cs typeface="Arial" panose="020B0604020202020204" pitchFamily="34" charset="0"/>
              <a:sym typeface="Arial Bo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543470" y="-1189836"/>
            <a:ext cx="3086940" cy="2483822"/>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6512682" y="8047436"/>
            <a:ext cx="3918595" cy="3022806"/>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dirty="0"/>
          </a:p>
        </p:txBody>
      </p:sp>
      <p:sp>
        <p:nvSpPr>
          <p:cNvPr id="7" name="Freeform 7"/>
          <p:cNvSpPr/>
          <p:nvPr/>
        </p:nvSpPr>
        <p:spPr>
          <a:xfrm>
            <a:off x="11601419" y="1701072"/>
            <a:ext cx="5467950" cy="5845422"/>
          </a:xfrm>
          <a:custGeom>
            <a:avLst/>
            <a:gdLst/>
            <a:ahLst/>
            <a:cxnLst/>
            <a:rect l="l" t="t" r="r" b="b"/>
            <a:pathLst>
              <a:path w="5467950" h="5845422">
                <a:moveTo>
                  <a:pt x="0" y="0"/>
                </a:moveTo>
                <a:lnTo>
                  <a:pt x="5467950" y="0"/>
                </a:lnTo>
                <a:lnTo>
                  <a:pt x="5467950" y="5845422"/>
                </a:lnTo>
                <a:lnTo>
                  <a:pt x="0" y="5845422"/>
                </a:lnTo>
                <a:lnTo>
                  <a:pt x="0" y="0"/>
                </a:lnTo>
                <a:close/>
              </a:path>
            </a:pathLst>
          </a:custGeom>
          <a:blipFill>
            <a:blip r:embed="rId4"/>
            <a:stretch>
              <a:fillRect/>
            </a:stretch>
          </a:blipFill>
        </p:spPr>
      </p:sp>
      <p:sp>
        <p:nvSpPr>
          <p:cNvPr id="8" name="TextBox 8"/>
          <p:cNvSpPr txBox="1"/>
          <p:nvPr/>
        </p:nvSpPr>
        <p:spPr>
          <a:xfrm>
            <a:off x="834247" y="2920912"/>
            <a:ext cx="8786257" cy="5124450"/>
          </a:xfrm>
          <a:prstGeom prst="rect">
            <a:avLst/>
          </a:prstGeom>
        </p:spPr>
        <p:txBody>
          <a:bodyPr lIns="0" tIns="0" rIns="0" bIns="0" rtlCol="0" anchor="t">
            <a:spAutoFit/>
          </a:bodyPr>
          <a:lstStyle/>
          <a:p>
            <a:pPr marL="539749" lvl="1" indent="-269875" algn="just">
              <a:lnSpc>
                <a:spcPts val="3749"/>
              </a:lnSpc>
              <a:buFont typeface="Arial"/>
              <a:buChar char="•"/>
            </a:pPr>
            <a:r>
              <a:rPr lang="en-GB" sz="2499" dirty="0" err="1">
                <a:solidFill>
                  <a:srgbClr val="000000"/>
                </a:solidFill>
                <a:latin typeface="Arial"/>
                <a:ea typeface="Arial"/>
                <a:cs typeface="Arial"/>
                <a:sym typeface="Arial"/>
              </a:rPr>
              <a:t>SleepSync</a:t>
            </a:r>
            <a:r>
              <a:rPr lang="en-GB" sz="2499" dirty="0">
                <a:solidFill>
                  <a:srgbClr val="000000"/>
                </a:solidFill>
                <a:latin typeface="Arial"/>
                <a:ea typeface="Arial"/>
                <a:cs typeface="Arial"/>
                <a:sym typeface="Arial"/>
              </a:rPr>
              <a:t> AI Hub is a proposed AI-enabled digital platform designed to promote healthier sleep among people aged 18-25 years.</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The platform will use sleep diaries, personalised feedback, educational content and behaviour-change strategies to help users identify and improve sleep habits.</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AI-supported personalisation will adapt recommendations according to reported sleep patterns, routines, goals and progress to encourage appropriate professional support as per the requirements.</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4355692" y="199837"/>
            <a:ext cx="11351738"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CHOSEN HEALTH PROMOTION INTERVENTION – SLEEPSYNC AI HUB</a:t>
            </a:r>
          </a:p>
        </p:txBody>
      </p:sp>
      <p:sp>
        <p:nvSpPr>
          <p:cNvPr id="10" name="TextBox 10"/>
          <p:cNvSpPr txBox="1"/>
          <p:nvPr/>
        </p:nvSpPr>
        <p:spPr>
          <a:xfrm>
            <a:off x="10560393" y="7745978"/>
            <a:ext cx="7079932" cy="1554977"/>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panose="020B0604020202020204" pitchFamily="34" charset="0"/>
                <a:ea typeface="Times New Roman Bold"/>
                <a:cs typeface="Arial" panose="020B0604020202020204" pitchFamily="34" charset="0"/>
                <a:sym typeface="Times New Roman Bold"/>
              </a:rPr>
              <a:t>Figure 10: AI-enhanced CBT for improving Sleep disorders</a:t>
            </a:r>
          </a:p>
          <a:p>
            <a:pPr algn="ctr">
              <a:lnSpc>
                <a:spcPts val="3079"/>
              </a:lnSpc>
            </a:pPr>
            <a:r>
              <a:rPr lang="en-US" sz="2199" dirty="0">
                <a:solidFill>
                  <a:srgbClr val="000000"/>
                </a:solidFill>
                <a:latin typeface="Arial" panose="020B0604020202020204" pitchFamily="34" charset="0"/>
                <a:ea typeface="Times New Roman Bold"/>
                <a:cs typeface="Arial" panose="020B0604020202020204" pitchFamily="34" charset="0"/>
                <a:sym typeface="Times New Roman Bold"/>
              </a:rPr>
              <a:t>(Source: </a:t>
            </a:r>
            <a:r>
              <a:rPr lang="en-US" sz="2199" dirty="0" err="1">
                <a:solidFill>
                  <a:srgbClr val="000000"/>
                </a:solidFill>
                <a:latin typeface="Arial" panose="020B0604020202020204" pitchFamily="34" charset="0"/>
                <a:ea typeface="Times New Roman Bold"/>
                <a:cs typeface="Arial" panose="020B0604020202020204" pitchFamily="34" charset="0"/>
                <a:sym typeface="Times New Roman Bold"/>
              </a:rPr>
              <a:t>Gkintoni</a:t>
            </a:r>
            <a:r>
              <a:rPr lang="en-US" sz="2199" dirty="0">
                <a:solidFill>
                  <a:srgbClr val="000000"/>
                </a:solidFill>
                <a:latin typeface="Arial" panose="020B0604020202020204" pitchFamily="34" charset="0"/>
                <a:ea typeface="Times New Roman Bold"/>
                <a:cs typeface="Arial" panose="020B0604020202020204" pitchFamily="34" charset="0"/>
                <a:sym typeface="Times New Roman Bold"/>
              </a:rPr>
              <a:t> et al., 2025)</a:t>
            </a:r>
          </a:p>
          <a:p>
            <a:pPr algn="ctr">
              <a:lnSpc>
                <a:spcPts val="3079"/>
              </a:lnSpc>
            </a:pPr>
            <a:endParaRPr lang="en-US" sz="2199"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34247" y="2625991"/>
            <a:ext cx="15777353"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sz="2800"/>
            </a:p>
          </p:txBody>
        </p:sp>
      </p:grpSp>
      <p:sp>
        <p:nvSpPr>
          <p:cNvPr id="5" name="Freeform 5"/>
          <p:cNvSpPr/>
          <p:nvPr/>
        </p:nvSpPr>
        <p:spPr>
          <a:xfrm rot="-4064107">
            <a:off x="-1203828" y="-787361"/>
            <a:ext cx="4076150" cy="3158900"/>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5393517" y="8128399"/>
            <a:ext cx="4120472" cy="2915514"/>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866202" y="3927302"/>
            <a:ext cx="15320153" cy="3798156"/>
          </a:xfrm>
          <a:prstGeom prst="rect">
            <a:avLst/>
          </a:prstGeom>
        </p:spPr>
        <p:txBody>
          <a:bodyPr wrap="square" lIns="0" tIns="0" rIns="0" bIns="0" rtlCol="0" anchor="t">
            <a:spAutoFit/>
          </a:bodyPr>
          <a:lstStyle/>
          <a:p>
            <a:pPr marL="539749" lvl="1" indent="-269875" algn="just">
              <a:lnSpc>
                <a:spcPct val="150000"/>
              </a:lnSpc>
              <a:buFont typeface="Arial"/>
              <a:buChar char="•"/>
            </a:pPr>
            <a:r>
              <a:rPr lang="en-US" sz="2800" dirty="0" err="1">
                <a:solidFill>
                  <a:srgbClr val="000000"/>
                </a:solidFill>
                <a:latin typeface="Arial"/>
                <a:ea typeface="Arial"/>
                <a:cs typeface="Arial"/>
                <a:sym typeface="Arial"/>
              </a:rPr>
              <a:t>SleepSync</a:t>
            </a:r>
            <a:r>
              <a:rPr lang="en-US" sz="2800" dirty="0">
                <a:solidFill>
                  <a:srgbClr val="000000"/>
                </a:solidFill>
                <a:latin typeface="Arial"/>
                <a:ea typeface="Arial"/>
                <a:cs typeface="Arial"/>
                <a:sym typeface="Arial"/>
              </a:rPr>
              <a:t> AI Hub provides personalised sleep guidance by adapting recommendations to individual sleep patterns, routines and progress.</a:t>
            </a:r>
          </a:p>
          <a:p>
            <a:pPr marL="539749" lvl="1" indent="-269875" algn="just">
              <a:lnSpc>
                <a:spcPct val="150000"/>
              </a:lnSpc>
              <a:buFont typeface="Arial"/>
              <a:buChar char="•"/>
            </a:pPr>
            <a:r>
              <a:rPr lang="en-US" sz="2800" dirty="0">
                <a:solidFill>
                  <a:srgbClr val="000000"/>
                </a:solidFill>
                <a:latin typeface="Arial"/>
                <a:ea typeface="Arial"/>
                <a:cs typeface="Arial"/>
                <a:sym typeface="Arial"/>
              </a:rPr>
              <a:t>The digital format provides convenient, private and continuous support suited to technology-oriented adults aged 18-25 years.</a:t>
            </a:r>
          </a:p>
          <a:p>
            <a:pPr marL="539749" lvl="1" indent="-269875" algn="just">
              <a:lnSpc>
                <a:spcPct val="150000"/>
              </a:lnSpc>
              <a:buFont typeface="Arial"/>
              <a:buChar char="•"/>
            </a:pPr>
            <a:r>
              <a:rPr lang="en-US" sz="2800" dirty="0">
                <a:solidFill>
                  <a:srgbClr val="000000"/>
                </a:solidFill>
                <a:latin typeface="Arial"/>
                <a:ea typeface="Arial"/>
                <a:cs typeface="Arial"/>
                <a:sym typeface="Arial"/>
              </a:rPr>
              <a:t>AI-enabled feedback encourages early self-management and sustained engagements.</a:t>
            </a:r>
          </a:p>
          <a:p>
            <a:pPr algn="just">
              <a:lnSpc>
                <a:spcPct val="150000"/>
              </a:lnSpc>
            </a:pPr>
            <a:endParaRPr lang="en-US" sz="2800" dirty="0">
              <a:solidFill>
                <a:srgbClr val="000000"/>
              </a:solidFill>
              <a:latin typeface="Arial"/>
              <a:ea typeface="Arial"/>
              <a:cs typeface="Arial"/>
              <a:sym typeface="Arial"/>
            </a:endParaRPr>
          </a:p>
        </p:txBody>
      </p:sp>
      <p:sp>
        <p:nvSpPr>
          <p:cNvPr id="8" name="TextBox 8"/>
          <p:cNvSpPr txBox="1"/>
          <p:nvPr/>
        </p:nvSpPr>
        <p:spPr>
          <a:xfrm>
            <a:off x="4355692" y="199837"/>
            <a:ext cx="11351738" cy="1244600"/>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WHY SLEEPSYNC AI HUB WAS SELECTED</a:t>
            </a:r>
          </a:p>
          <a:p>
            <a:pPr algn="ctr">
              <a:lnSpc>
                <a:spcPts val="4900"/>
              </a:lnSpc>
            </a:pPr>
            <a:endParaRPr lang="en-US" sz="3500" b="1">
              <a:solidFill>
                <a:srgbClr val="28374D"/>
              </a:solidFill>
              <a:latin typeface="Arial Bold"/>
              <a:ea typeface="Arial Bold"/>
              <a:cs typeface="Arial Bold"/>
              <a:sym typeface="Arial 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9608371" cy="6398537"/>
            <a:chOff x="0" y="0"/>
            <a:chExt cx="651817" cy="434067"/>
          </a:xfrm>
        </p:grpSpPr>
        <p:sp>
          <p:nvSpPr>
            <p:cNvPr id="3" name="Freeform 3"/>
            <p:cNvSpPr/>
            <p:nvPr/>
          </p:nvSpPr>
          <p:spPr>
            <a:xfrm>
              <a:off x="0" y="0"/>
              <a:ext cx="651817" cy="434067"/>
            </a:xfrm>
            <a:custGeom>
              <a:avLst/>
              <a:gdLst/>
              <a:ahLst/>
              <a:cxnLst/>
              <a:rect l="l" t="t" r="r" b="b"/>
              <a:pathLst>
                <a:path w="651817" h="434067">
                  <a:moveTo>
                    <a:pt x="15737" y="0"/>
                  </a:moveTo>
                  <a:lnTo>
                    <a:pt x="636080" y="0"/>
                  </a:lnTo>
                  <a:cubicBezTo>
                    <a:pt x="640254" y="0"/>
                    <a:pt x="644257" y="1658"/>
                    <a:pt x="647208" y="4609"/>
                  </a:cubicBezTo>
                  <a:cubicBezTo>
                    <a:pt x="650159" y="7561"/>
                    <a:pt x="651817" y="11563"/>
                    <a:pt x="651817" y="15737"/>
                  </a:cubicBezTo>
                  <a:lnTo>
                    <a:pt x="651817" y="418330"/>
                  </a:lnTo>
                  <a:cubicBezTo>
                    <a:pt x="651817" y="427021"/>
                    <a:pt x="644771" y="434067"/>
                    <a:pt x="636080" y="434067"/>
                  </a:cubicBezTo>
                  <a:lnTo>
                    <a:pt x="15737" y="434067"/>
                  </a:lnTo>
                  <a:cubicBezTo>
                    <a:pt x="11563" y="434067"/>
                    <a:pt x="7561" y="432409"/>
                    <a:pt x="4609" y="429458"/>
                  </a:cubicBezTo>
                  <a:cubicBezTo>
                    <a:pt x="1658" y="426506"/>
                    <a:pt x="0" y="422504"/>
                    <a:pt x="0" y="418330"/>
                  </a:cubicBezTo>
                  <a:lnTo>
                    <a:pt x="0" y="15737"/>
                  </a:lnTo>
                  <a:cubicBezTo>
                    <a:pt x="0" y="11563"/>
                    <a:pt x="1658" y="7561"/>
                    <a:pt x="4609" y="4609"/>
                  </a:cubicBezTo>
                  <a:cubicBezTo>
                    <a:pt x="7561" y="1658"/>
                    <a:pt x="11563" y="0"/>
                    <a:pt x="15737"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651817"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390444" y="-1333394"/>
            <a:ext cx="3969913" cy="2666789"/>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6594409" y="8380571"/>
            <a:ext cx="3026228" cy="262250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031561" y="2793456"/>
            <a:ext cx="8075962" cy="4786595"/>
          </a:xfrm>
          <a:custGeom>
            <a:avLst/>
            <a:gdLst/>
            <a:ahLst/>
            <a:cxnLst/>
            <a:rect l="l" t="t" r="r" b="b"/>
            <a:pathLst>
              <a:path w="8075962" h="4786595">
                <a:moveTo>
                  <a:pt x="0" y="0"/>
                </a:moveTo>
                <a:lnTo>
                  <a:pt x="8075962" y="0"/>
                </a:lnTo>
                <a:lnTo>
                  <a:pt x="8075962" y="4786595"/>
                </a:lnTo>
                <a:lnTo>
                  <a:pt x="0" y="4786595"/>
                </a:lnTo>
                <a:lnTo>
                  <a:pt x="0" y="0"/>
                </a:lnTo>
                <a:close/>
              </a:path>
            </a:pathLst>
          </a:custGeom>
          <a:blipFill>
            <a:blip r:embed="rId4"/>
            <a:stretch>
              <a:fillRect/>
            </a:stretch>
          </a:blipFill>
        </p:spPr>
      </p:sp>
      <p:sp>
        <p:nvSpPr>
          <p:cNvPr id="8" name="TextBox 8"/>
          <p:cNvSpPr txBox="1"/>
          <p:nvPr/>
        </p:nvSpPr>
        <p:spPr>
          <a:xfrm>
            <a:off x="834247" y="2920912"/>
            <a:ext cx="8786257" cy="5124450"/>
          </a:xfrm>
          <a:prstGeom prst="rect">
            <a:avLst/>
          </a:prstGeom>
        </p:spPr>
        <p:txBody>
          <a:bodyPr lIns="0" tIns="0" rIns="0" bIns="0" rtlCol="0" anchor="t">
            <a:spAutoFit/>
          </a:bodyPr>
          <a:lstStyle/>
          <a:p>
            <a:pPr marL="539749" lvl="1" indent="-269875" algn="just">
              <a:lnSpc>
                <a:spcPts val="3749"/>
              </a:lnSpc>
              <a:buFont typeface="Arial"/>
              <a:buChar char="•"/>
            </a:pPr>
            <a:r>
              <a:rPr lang="en-GB" sz="2499" dirty="0">
                <a:solidFill>
                  <a:srgbClr val="000000"/>
                </a:solidFill>
                <a:latin typeface="Arial"/>
                <a:ea typeface="Arial"/>
                <a:cs typeface="Arial"/>
                <a:sym typeface="Arial"/>
              </a:rPr>
              <a:t>Digital sleep interventions can improve sleep quality by reducing insomnia symptoms among young adults.</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Digital cognitive behavioural therapy for insomnia, as example ‘</a:t>
            </a:r>
            <a:r>
              <a:rPr lang="en-GB" sz="2499" dirty="0" err="1">
                <a:solidFill>
                  <a:srgbClr val="000000"/>
                </a:solidFill>
                <a:latin typeface="Arial"/>
                <a:ea typeface="Arial"/>
                <a:cs typeface="Arial"/>
                <a:sym typeface="Arial"/>
              </a:rPr>
              <a:t>Sleepio</a:t>
            </a:r>
            <a:r>
              <a:rPr lang="en-GB" sz="2499" dirty="0">
                <a:solidFill>
                  <a:srgbClr val="000000"/>
                </a:solidFill>
                <a:latin typeface="Arial"/>
                <a:ea typeface="Arial"/>
                <a:cs typeface="Arial"/>
                <a:sym typeface="Arial"/>
              </a:rPr>
              <a:t>’ has already delivered evidence-based behavioural strategies through accessible online platforms (ITV News, 2022).</a:t>
            </a:r>
          </a:p>
          <a:p>
            <a:pPr marL="539749" lvl="1" indent="-269875" algn="just">
              <a:lnSpc>
                <a:spcPts val="3749"/>
              </a:lnSpc>
              <a:buFont typeface="Arial"/>
              <a:buChar char="•"/>
            </a:pPr>
            <a:r>
              <a:rPr lang="en-GB" sz="2499" dirty="0">
                <a:solidFill>
                  <a:srgbClr val="000000"/>
                </a:solidFill>
                <a:latin typeface="Arial"/>
                <a:ea typeface="Arial"/>
                <a:cs typeface="Arial"/>
                <a:sym typeface="Arial"/>
              </a:rPr>
              <a:t>This CBT in Insomnia (CBT-I) has worked around 30% of the world population to a Insomnia range of 6%-48% with continued evaluation for effectiveness and safety (</a:t>
            </a:r>
            <a:r>
              <a:rPr lang="en-GB" sz="2499" dirty="0" err="1">
                <a:solidFill>
                  <a:srgbClr val="000000"/>
                </a:solidFill>
                <a:latin typeface="Arial"/>
                <a:ea typeface="Arial"/>
                <a:cs typeface="Arial"/>
                <a:sym typeface="Arial"/>
              </a:rPr>
              <a:t>Gkintoni</a:t>
            </a:r>
            <a:r>
              <a:rPr lang="en-GB" sz="2499" dirty="0">
                <a:solidFill>
                  <a:srgbClr val="000000"/>
                </a:solidFill>
                <a:latin typeface="Arial"/>
                <a:ea typeface="Arial"/>
                <a:cs typeface="Arial"/>
                <a:sym typeface="Arial"/>
              </a:rPr>
              <a:t> et al., 2025).</a:t>
            </a:r>
          </a:p>
          <a:p>
            <a:pPr algn="just">
              <a:lnSpc>
                <a:spcPts val="3749"/>
              </a:lnSpc>
            </a:pPr>
            <a:endParaRPr lang="en-US" sz="2499" dirty="0">
              <a:solidFill>
                <a:srgbClr val="000000"/>
              </a:solidFill>
              <a:latin typeface="Arial"/>
              <a:ea typeface="Arial"/>
              <a:cs typeface="Arial"/>
              <a:sym typeface="Arial"/>
            </a:endParaRPr>
          </a:p>
        </p:txBody>
      </p:sp>
      <p:sp>
        <p:nvSpPr>
          <p:cNvPr id="9" name="TextBox 9"/>
          <p:cNvSpPr txBox="1"/>
          <p:nvPr/>
        </p:nvSpPr>
        <p:spPr>
          <a:xfrm>
            <a:off x="2971800" y="986045"/>
            <a:ext cx="12888030" cy="1201804"/>
          </a:xfrm>
          <a:prstGeom prst="rect">
            <a:avLst/>
          </a:prstGeom>
        </p:spPr>
        <p:txBody>
          <a:bodyPr wrap="square" lIns="0" tIns="0" rIns="0" bIns="0" rtlCol="0" anchor="t">
            <a:spAutoFit/>
          </a:bodyPr>
          <a:lstStyle/>
          <a:p>
            <a:pPr algn="ctr">
              <a:lnSpc>
                <a:spcPts val="4900"/>
              </a:lnSpc>
            </a:pPr>
            <a:r>
              <a:rPr lang="en-US" sz="3500" b="1" dirty="0">
                <a:solidFill>
                  <a:srgbClr val="28374D"/>
                </a:solidFill>
                <a:latin typeface="Arial Bold"/>
                <a:ea typeface="Arial Bold"/>
                <a:cs typeface="Arial Bold"/>
                <a:sym typeface="Arial Bold"/>
              </a:rPr>
              <a:t>EVIDENCE SUPPORTING DIGITAL SLEEP INTERVENTIONS</a:t>
            </a:r>
          </a:p>
          <a:p>
            <a:pPr algn="ctr">
              <a:lnSpc>
                <a:spcPts val="4900"/>
              </a:lnSpc>
            </a:pPr>
            <a:endParaRPr lang="en-US" sz="3500" b="1" dirty="0">
              <a:solidFill>
                <a:srgbClr val="28374D"/>
              </a:solidFill>
              <a:latin typeface="Arial Bold"/>
              <a:ea typeface="Arial Bold"/>
              <a:cs typeface="Arial Bold"/>
              <a:sym typeface="Arial Bold"/>
            </a:endParaRPr>
          </a:p>
        </p:txBody>
      </p:sp>
      <p:sp>
        <p:nvSpPr>
          <p:cNvPr id="10" name="TextBox 10"/>
          <p:cNvSpPr txBox="1"/>
          <p:nvPr/>
        </p:nvSpPr>
        <p:spPr>
          <a:xfrm>
            <a:off x="9912718" y="7745978"/>
            <a:ext cx="8375282" cy="1554977"/>
          </a:xfrm>
          <a:prstGeom prst="rect">
            <a:avLst/>
          </a:prstGeom>
        </p:spPr>
        <p:txBody>
          <a:bodyPr lIns="0" tIns="0" rIns="0" bIns="0" rtlCol="0" anchor="t">
            <a:spAutoFit/>
          </a:bodyPr>
          <a:lstStyle/>
          <a:p>
            <a:pPr algn="ctr">
              <a:lnSpc>
                <a:spcPts val="3079"/>
              </a:lnSpc>
            </a:pPr>
            <a:r>
              <a:rPr lang="en-US" sz="2199" b="1" dirty="0">
                <a:solidFill>
                  <a:srgbClr val="000000"/>
                </a:solidFill>
                <a:latin typeface="Arial" panose="020B0604020202020204" pitchFamily="34" charset="0"/>
                <a:ea typeface="Times New Roman Bold"/>
                <a:cs typeface="Arial" panose="020B0604020202020204" pitchFamily="34" charset="0"/>
                <a:sym typeface="Times New Roman Bold"/>
              </a:rPr>
              <a:t>Figure 11: </a:t>
            </a:r>
            <a:r>
              <a:rPr lang="en-US" sz="2199" b="1" dirty="0" err="1">
                <a:solidFill>
                  <a:srgbClr val="000000"/>
                </a:solidFill>
                <a:latin typeface="Arial" panose="020B0604020202020204" pitchFamily="34" charset="0"/>
                <a:ea typeface="Times New Roman Bold"/>
                <a:cs typeface="Arial" panose="020B0604020202020204" pitchFamily="34" charset="0"/>
                <a:sym typeface="Times New Roman Bold"/>
              </a:rPr>
              <a:t>Sleepio</a:t>
            </a:r>
            <a:r>
              <a:rPr lang="en-US" sz="2199" b="1" dirty="0">
                <a:solidFill>
                  <a:srgbClr val="000000"/>
                </a:solidFill>
                <a:latin typeface="Arial" panose="020B0604020202020204" pitchFamily="34" charset="0"/>
                <a:ea typeface="Times New Roman Bold"/>
                <a:cs typeface="Arial" panose="020B0604020202020204" pitchFamily="34" charset="0"/>
                <a:sym typeface="Times New Roman Bold"/>
              </a:rPr>
              <a:t> is another digital support example for insomnia patients</a:t>
            </a:r>
          </a:p>
          <a:p>
            <a:pPr algn="ctr">
              <a:lnSpc>
                <a:spcPts val="3079"/>
              </a:lnSpc>
            </a:pPr>
            <a:r>
              <a:rPr lang="en-US" sz="2199" dirty="0">
                <a:solidFill>
                  <a:srgbClr val="000000"/>
                </a:solidFill>
                <a:latin typeface="Arial" panose="020B0604020202020204" pitchFamily="34" charset="0"/>
                <a:ea typeface="Times New Roman Bold"/>
                <a:cs typeface="Arial" panose="020B0604020202020204" pitchFamily="34" charset="0"/>
                <a:sym typeface="Times New Roman Bold"/>
              </a:rPr>
              <a:t>(Source: ITV News, 2022)</a:t>
            </a:r>
          </a:p>
          <a:p>
            <a:pPr algn="ctr">
              <a:lnSpc>
                <a:spcPts val="3079"/>
              </a:lnSpc>
            </a:pPr>
            <a:endParaRPr lang="en-US" sz="2199" b="1" dirty="0">
              <a:solidFill>
                <a:srgbClr val="000000"/>
              </a:solidFill>
              <a:latin typeface="Arial" panose="020B0604020202020204" pitchFamily="34" charset="0"/>
              <a:ea typeface="Times New Roman Bold"/>
              <a:cs typeface="Arial" panose="020B0604020202020204" pitchFamily="34" charset="0"/>
              <a:sym typeface="Times New Roman Bo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23191" y="2793456"/>
            <a:ext cx="16267988" cy="6398537"/>
            <a:chOff x="0" y="0"/>
            <a:chExt cx="1103596" cy="434067"/>
          </a:xfrm>
        </p:grpSpPr>
        <p:sp>
          <p:nvSpPr>
            <p:cNvPr id="3" name="Freeform 3"/>
            <p:cNvSpPr/>
            <p:nvPr/>
          </p:nvSpPr>
          <p:spPr>
            <a:xfrm>
              <a:off x="0" y="0"/>
              <a:ext cx="1103596" cy="434067"/>
            </a:xfrm>
            <a:custGeom>
              <a:avLst/>
              <a:gdLst/>
              <a:ahLst/>
              <a:cxnLst/>
              <a:rect l="l" t="t" r="r" b="b"/>
              <a:pathLst>
                <a:path w="1103596" h="434067">
                  <a:moveTo>
                    <a:pt x="9295" y="0"/>
                  </a:moveTo>
                  <a:lnTo>
                    <a:pt x="1094301" y="0"/>
                  </a:lnTo>
                  <a:cubicBezTo>
                    <a:pt x="1096766" y="0"/>
                    <a:pt x="1099130" y="979"/>
                    <a:pt x="1100873" y="2722"/>
                  </a:cubicBezTo>
                  <a:cubicBezTo>
                    <a:pt x="1102616" y="4466"/>
                    <a:pt x="1103596" y="6830"/>
                    <a:pt x="1103596" y="9295"/>
                  </a:cubicBezTo>
                  <a:lnTo>
                    <a:pt x="1103596" y="424772"/>
                  </a:lnTo>
                  <a:cubicBezTo>
                    <a:pt x="1103596" y="429906"/>
                    <a:pt x="1099434" y="434067"/>
                    <a:pt x="1094301" y="434067"/>
                  </a:cubicBezTo>
                  <a:lnTo>
                    <a:pt x="9295" y="434067"/>
                  </a:lnTo>
                  <a:cubicBezTo>
                    <a:pt x="6830" y="434067"/>
                    <a:pt x="4466" y="433088"/>
                    <a:pt x="2722" y="431345"/>
                  </a:cubicBezTo>
                  <a:cubicBezTo>
                    <a:pt x="979" y="429601"/>
                    <a:pt x="0" y="427237"/>
                    <a:pt x="0" y="424772"/>
                  </a:cubicBezTo>
                  <a:lnTo>
                    <a:pt x="0" y="9295"/>
                  </a:lnTo>
                  <a:cubicBezTo>
                    <a:pt x="0" y="6830"/>
                    <a:pt x="979" y="4466"/>
                    <a:pt x="2722" y="2722"/>
                  </a:cubicBezTo>
                  <a:cubicBezTo>
                    <a:pt x="4466" y="979"/>
                    <a:pt x="6830" y="0"/>
                    <a:pt x="9295" y="0"/>
                  </a:cubicBezTo>
                  <a:close/>
                </a:path>
              </a:pathLst>
            </a:custGeom>
            <a:solidFill>
              <a:srgbClr val="69F2C4"/>
            </a:solidFill>
            <a:ln w="76200" cap="rnd">
              <a:solidFill>
                <a:srgbClr val="28374D"/>
              </a:solidFill>
              <a:prstDash val="solid"/>
              <a:round/>
            </a:ln>
          </p:spPr>
        </p:sp>
        <p:sp>
          <p:nvSpPr>
            <p:cNvPr id="4" name="TextBox 4"/>
            <p:cNvSpPr txBox="1"/>
            <p:nvPr/>
          </p:nvSpPr>
          <p:spPr>
            <a:xfrm>
              <a:off x="0" y="-38100"/>
              <a:ext cx="1103596" cy="472167"/>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rot="-4064107">
            <a:off x="-1508663" y="-1669482"/>
            <a:ext cx="2639843" cy="2846496"/>
          </a:xfrm>
          <a:custGeom>
            <a:avLst/>
            <a:gdLst/>
            <a:ahLst/>
            <a:cxnLst/>
            <a:rect l="l" t="t" r="r" b="b"/>
            <a:pathLst>
              <a:path w="4682372" h="4587442">
                <a:moveTo>
                  <a:pt x="0" y="0"/>
                </a:moveTo>
                <a:lnTo>
                  <a:pt x="4682372" y="0"/>
                </a:lnTo>
                <a:lnTo>
                  <a:pt x="4682372" y="4587442"/>
                </a:lnTo>
                <a:lnTo>
                  <a:pt x="0" y="458744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rot="-3763015">
            <a:off x="16367037" y="8718413"/>
            <a:ext cx="2995542" cy="2980655"/>
          </a:xfrm>
          <a:custGeom>
            <a:avLst/>
            <a:gdLst/>
            <a:ahLst/>
            <a:cxnLst/>
            <a:rect l="l" t="t" r="r" b="b"/>
            <a:pathLst>
              <a:path w="4682372" h="4587442">
                <a:moveTo>
                  <a:pt x="0" y="0"/>
                </a:moveTo>
                <a:lnTo>
                  <a:pt x="4682372" y="0"/>
                </a:lnTo>
                <a:lnTo>
                  <a:pt x="4682372" y="4587441"/>
                </a:lnTo>
                <a:lnTo>
                  <a:pt x="0" y="458744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910464" y="3810203"/>
            <a:ext cx="15293442" cy="3798156"/>
          </a:xfrm>
          <a:prstGeom prst="rect">
            <a:avLst/>
          </a:prstGeom>
        </p:spPr>
        <p:txBody>
          <a:bodyPr lIns="0" tIns="0" rIns="0" bIns="0" rtlCol="0" anchor="t">
            <a:spAutoFit/>
          </a:bodyPr>
          <a:lstStyle/>
          <a:p>
            <a:pPr marL="539749" lvl="1" indent="-269875" algn="just">
              <a:lnSpc>
                <a:spcPct val="150000"/>
              </a:lnSpc>
              <a:buFont typeface="Arial"/>
              <a:buChar char="•"/>
            </a:pPr>
            <a:r>
              <a:rPr lang="en-GB" sz="2800" dirty="0">
                <a:solidFill>
                  <a:srgbClr val="000000"/>
                </a:solidFill>
                <a:latin typeface="Arial"/>
                <a:ea typeface="Arial"/>
                <a:cs typeface="Arial"/>
                <a:sym typeface="Arial"/>
              </a:rPr>
              <a:t>Insomnia can negatively affect a young adult’s mental, physical, social and academic well-being.</a:t>
            </a:r>
          </a:p>
          <a:p>
            <a:pPr marL="539749" lvl="1" indent="-269875" algn="just">
              <a:lnSpc>
                <a:spcPct val="150000"/>
              </a:lnSpc>
              <a:buFont typeface="Arial"/>
              <a:buChar char="•"/>
            </a:pPr>
            <a:r>
              <a:rPr lang="en-GB" sz="2800" dirty="0">
                <a:solidFill>
                  <a:srgbClr val="000000"/>
                </a:solidFill>
                <a:latin typeface="Arial"/>
                <a:ea typeface="Arial"/>
                <a:cs typeface="Arial"/>
                <a:sym typeface="Arial"/>
              </a:rPr>
              <a:t>Early digital support may prevent persistent sleep difficulties by encouraging healthier sleep behaviours.</a:t>
            </a:r>
          </a:p>
          <a:p>
            <a:pPr marL="539749" lvl="1" indent="-269875" algn="just">
              <a:lnSpc>
                <a:spcPct val="150000"/>
              </a:lnSpc>
              <a:buFont typeface="Arial"/>
              <a:buChar char="•"/>
            </a:pPr>
            <a:r>
              <a:rPr lang="en-GB" sz="2800" dirty="0" err="1">
                <a:solidFill>
                  <a:srgbClr val="000000"/>
                </a:solidFill>
                <a:latin typeface="Arial"/>
                <a:ea typeface="Arial"/>
                <a:cs typeface="Arial"/>
                <a:sym typeface="Arial"/>
              </a:rPr>
              <a:t>SleepSync</a:t>
            </a:r>
            <a:r>
              <a:rPr lang="en-GB" sz="2800" dirty="0">
                <a:solidFill>
                  <a:srgbClr val="000000"/>
                </a:solidFill>
                <a:latin typeface="Arial"/>
                <a:ea typeface="Arial"/>
                <a:cs typeface="Arial"/>
                <a:sym typeface="Arial"/>
              </a:rPr>
              <a:t> AI Hub provides personalised, accessible and preventative sleep-health support.</a:t>
            </a:r>
          </a:p>
          <a:p>
            <a:pPr algn="just">
              <a:lnSpc>
                <a:spcPct val="150000"/>
              </a:lnSpc>
            </a:pPr>
            <a:endParaRPr lang="en-US" sz="2800" dirty="0">
              <a:solidFill>
                <a:srgbClr val="000000"/>
              </a:solidFill>
              <a:latin typeface="Arial"/>
              <a:ea typeface="Arial"/>
              <a:cs typeface="Arial"/>
              <a:sym typeface="Arial"/>
            </a:endParaRPr>
          </a:p>
        </p:txBody>
      </p:sp>
      <p:sp>
        <p:nvSpPr>
          <p:cNvPr id="8" name="TextBox 8"/>
          <p:cNvSpPr txBox="1"/>
          <p:nvPr/>
        </p:nvSpPr>
        <p:spPr>
          <a:xfrm>
            <a:off x="4355692" y="199837"/>
            <a:ext cx="11351738"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CONCLUSION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355692" y="199837"/>
            <a:ext cx="11351738" cy="625475"/>
          </a:xfrm>
          <a:prstGeom prst="rect">
            <a:avLst/>
          </a:prstGeom>
        </p:spPr>
        <p:txBody>
          <a:bodyPr lIns="0" tIns="0" rIns="0" bIns="0" rtlCol="0" anchor="t">
            <a:spAutoFit/>
          </a:bodyPr>
          <a:lstStyle/>
          <a:p>
            <a:pPr algn="ctr">
              <a:lnSpc>
                <a:spcPts val="4900"/>
              </a:lnSpc>
            </a:pPr>
            <a:r>
              <a:rPr lang="en-US" sz="3500" b="1" dirty="0">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84AC7B3F-A651-CA16-EDE4-973377F61369}"/>
              </a:ext>
            </a:extLst>
          </p:cNvPr>
          <p:cNvSpPr txBox="1"/>
          <p:nvPr/>
        </p:nvSpPr>
        <p:spPr>
          <a:xfrm>
            <a:off x="6927" y="1257300"/>
            <a:ext cx="18288000" cy="8131521"/>
          </a:xfrm>
          <a:prstGeom prst="rect">
            <a:avLst/>
          </a:prstGeom>
          <a:noFill/>
        </p:spPr>
        <p:txBody>
          <a:bodyPr wrap="square">
            <a:spAutoFit/>
          </a:bodyPr>
          <a:lstStyle/>
          <a:p>
            <a:pPr algn="just">
              <a:lnSpc>
                <a:spcPct val="150000"/>
              </a:lnSpc>
            </a:pPr>
            <a:r>
              <a:rPr lang="en-IN" sz="1400" dirty="0">
                <a:latin typeface="Arial" panose="020B0604020202020204" pitchFamily="34" charset="0"/>
                <a:cs typeface="Arial" panose="020B0604020202020204" pitchFamily="34" charset="0"/>
              </a:rPr>
              <a:t>Abbas, K., Usmani, N., Habib, S., Mustafa, M., Alam, M., Kausar, S. and Ahmed, K. (2025). ‘Impact of social media use on sleep quality and its effect on mental and physical well-being of graduate research scholars.’ </a:t>
            </a:r>
            <a:r>
              <a:rPr lang="en-IN" sz="1400" i="1" dirty="0">
                <a:latin typeface="Arial" panose="020B0604020202020204" pitchFamily="34" charset="0"/>
                <a:cs typeface="Arial" panose="020B0604020202020204" pitchFamily="34" charset="0"/>
              </a:rPr>
              <a:t>Discover Public Health</a:t>
            </a:r>
            <a:r>
              <a:rPr lang="en-IN" sz="1400" dirty="0">
                <a:latin typeface="Arial" panose="020B0604020202020204" pitchFamily="34" charset="0"/>
                <a:cs typeface="Arial" panose="020B0604020202020204" pitchFamily="34" charset="0"/>
              </a:rPr>
              <a:t>, 22(1). Available at: </a:t>
            </a:r>
            <a:r>
              <a:rPr lang="en-IN" sz="1400" u="sng" dirty="0">
                <a:latin typeface="Arial" panose="020B0604020202020204" pitchFamily="34" charset="0"/>
                <a:cs typeface="Arial" panose="020B0604020202020204" pitchFamily="34" charset="0"/>
                <a:hlinkClick r:id="rId2"/>
              </a:rPr>
              <a:t>https://doi.org/10.1186/s12982-025-00912-z</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Abdullah, R.Y., </a:t>
            </a:r>
            <a:r>
              <a:rPr lang="en-IN" sz="1400" dirty="0" err="1">
                <a:latin typeface="Arial" panose="020B0604020202020204" pitchFamily="34" charset="0"/>
                <a:cs typeface="Arial" panose="020B0604020202020204" pitchFamily="34" charset="0"/>
              </a:rPr>
              <a:t>Masiha</a:t>
            </a:r>
            <a:r>
              <a:rPr lang="en-IN" sz="1400" dirty="0">
                <a:latin typeface="Arial" panose="020B0604020202020204" pitchFamily="34" charset="0"/>
                <a:cs typeface="Arial" panose="020B0604020202020204" pitchFamily="34" charset="0"/>
              </a:rPr>
              <a:t>, S.F. and Mohammed, H.M. (2025). ‘Association between social media and sleep quality among university students.’ </a:t>
            </a:r>
            <a:r>
              <a:rPr lang="en-IN" sz="1400" i="1" dirty="0">
                <a:latin typeface="Arial" panose="020B0604020202020204" pitchFamily="34" charset="0"/>
                <a:cs typeface="Arial" panose="020B0604020202020204" pitchFamily="34" charset="0"/>
              </a:rPr>
              <a:t>Discover Public Health</a:t>
            </a:r>
            <a:r>
              <a:rPr lang="en-IN" sz="1400" dirty="0">
                <a:latin typeface="Arial" panose="020B0604020202020204" pitchFamily="34" charset="0"/>
                <a:cs typeface="Arial" panose="020B0604020202020204" pitchFamily="34" charset="0"/>
              </a:rPr>
              <a:t>, 22(1). Available at: </a:t>
            </a:r>
            <a:r>
              <a:rPr lang="en-IN" sz="1400" u="sng" dirty="0">
                <a:latin typeface="Arial" panose="020B0604020202020204" pitchFamily="34" charset="0"/>
                <a:cs typeface="Arial" panose="020B0604020202020204" pitchFamily="34" charset="0"/>
                <a:hlinkClick r:id="rId3"/>
              </a:rPr>
              <a:t>https://doi.org/10.1186/s12982-025-01239-5</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Atun </a:t>
            </a:r>
            <a:r>
              <a:rPr lang="en-IN" sz="1400" dirty="0" err="1">
                <a:latin typeface="Arial" panose="020B0604020202020204" pitchFamily="34" charset="0"/>
                <a:cs typeface="Arial" panose="020B0604020202020204" pitchFamily="34" charset="0"/>
              </a:rPr>
              <a:t>Ütük</a:t>
            </a:r>
            <a:r>
              <a:rPr lang="en-IN" sz="1400" dirty="0">
                <a:latin typeface="Arial" panose="020B0604020202020204" pitchFamily="34" charset="0"/>
                <a:cs typeface="Arial" panose="020B0604020202020204" pitchFamily="34" charset="0"/>
              </a:rPr>
              <a:t>, F., Yücel, O., Asadi, M., Yücel, M., </a:t>
            </a:r>
            <a:r>
              <a:rPr lang="en-IN" sz="1400" dirty="0" err="1">
                <a:latin typeface="Arial" panose="020B0604020202020204" pitchFamily="34" charset="0"/>
                <a:cs typeface="Arial" panose="020B0604020202020204" pitchFamily="34" charset="0"/>
              </a:rPr>
              <a:t>Yanık</a:t>
            </a:r>
            <a:r>
              <a:rPr lang="en-IN" sz="1400" dirty="0">
                <a:latin typeface="Arial" panose="020B0604020202020204" pitchFamily="34" charset="0"/>
                <a:cs typeface="Arial" panose="020B0604020202020204" pitchFamily="34" charset="0"/>
              </a:rPr>
              <a:t>, D., </a:t>
            </a:r>
            <a:r>
              <a:rPr lang="en-IN" sz="1400" dirty="0" err="1">
                <a:latin typeface="Arial" panose="020B0604020202020204" pitchFamily="34" charset="0"/>
                <a:cs typeface="Arial" panose="020B0604020202020204" pitchFamily="34" charset="0"/>
              </a:rPr>
              <a:t>Demirhindi</a:t>
            </a:r>
            <a:r>
              <a:rPr lang="en-IN" sz="1400" dirty="0">
                <a:latin typeface="Arial" panose="020B0604020202020204" pitchFamily="34" charset="0"/>
                <a:cs typeface="Arial" panose="020B0604020202020204" pitchFamily="34" charset="0"/>
              </a:rPr>
              <a:t>, H., Mete, B. and Doğan Mete, E. (2025). ‘A Mediational Evaluation of Smartphone Addiction Effect on Insomnia and Sleepiness in Adolescents and Young Adults.’ </a:t>
            </a:r>
            <a:r>
              <a:rPr lang="en-IN" sz="1400" i="1" dirty="0">
                <a:latin typeface="Arial" panose="020B0604020202020204" pitchFamily="34" charset="0"/>
                <a:cs typeface="Arial" panose="020B0604020202020204" pitchFamily="34" charset="0"/>
              </a:rPr>
              <a:t>Journal of Turkish Sleep Medicine</a:t>
            </a:r>
            <a:r>
              <a:rPr lang="en-IN" sz="1400" dirty="0">
                <a:latin typeface="Arial" panose="020B0604020202020204" pitchFamily="34" charset="0"/>
                <a:cs typeface="Arial" panose="020B0604020202020204" pitchFamily="34" charset="0"/>
              </a:rPr>
              <a:t>.</a:t>
            </a:r>
            <a:r>
              <a:rPr lang="en-IN" sz="1400" dirty="0">
                <a:latin typeface="Arial" panose="020B0604020202020204" pitchFamily="34" charset="0"/>
                <a:cs typeface="Arial" panose="020B0604020202020204" pitchFamily="34" charset="0"/>
                <a:hlinkClick r:id="rId4"/>
              </a:rPr>
              <a:t> </a:t>
            </a:r>
            <a:r>
              <a:rPr lang="en-IN" sz="1400" dirty="0">
                <a:latin typeface="Arial" panose="020B0604020202020204" pitchFamily="34" charset="0"/>
                <a:cs typeface="Arial" panose="020B0604020202020204" pitchFamily="34" charset="0"/>
              </a:rPr>
              <a:t>Available at: </a:t>
            </a:r>
            <a:r>
              <a:rPr lang="en-IN" sz="1400" u="sng" dirty="0">
                <a:latin typeface="Arial" panose="020B0604020202020204" pitchFamily="34" charset="0"/>
                <a:cs typeface="Arial" panose="020B0604020202020204" pitchFamily="34" charset="0"/>
                <a:hlinkClick r:id="rId4"/>
              </a:rPr>
              <a:t>https://jtsm.org/articles/a-mediational-evaluation-of-smartphone-addiction-effect-on-insomnia-and-sleepiness-in-adolescents-and-young-adults/doi/jtsm.galenos.2024.30074</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err="1">
                <a:latin typeface="Arial" panose="020B0604020202020204" pitchFamily="34" charset="0"/>
                <a:cs typeface="Arial" panose="020B0604020202020204" pitchFamily="34" charset="0"/>
              </a:rPr>
              <a:t>BigHealth</a:t>
            </a:r>
            <a:r>
              <a:rPr lang="en-IN" sz="1400" dirty="0">
                <a:latin typeface="Arial" panose="020B0604020202020204" pitchFamily="34" charset="0"/>
                <a:cs typeface="Arial" panose="020B0604020202020204" pitchFamily="34" charset="0"/>
              </a:rPr>
              <a:t> (2026). </a:t>
            </a:r>
            <a:r>
              <a:rPr lang="en-IN" sz="1400" i="1" dirty="0">
                <a:latin typeface="Arial" panose="020B0604020202020204" pitchFamily="34" charset="0"/>
                <a:cs typeface="Arial" panose="020B0604020202020204" pitchFamily="34" charset="0"/>
              </a:rPr>
              <a:t>FDA-cleared, reimbursable ‍insomnia treatment.</a:t>
            </a:r>
            <a:r>
              <a:rPr lang="en-IN" sz="1400" i="1" dirty="0">
                <a:latin typeface="Arial" panose="020B0604020202020204" pitchFamily="34" charset="0"/>
                <a:cs typeface="Arial" panose="020B0604020202020204" pitchFamily="34" charset="0"/>
                <a:hlinkClick r:id="rId5"/>
              </a:rPr>
              <a:t> </a:t>
            </a:r>
            <a:r>
              <a:rPr lang="en-IN" sz="1400" dirty="0">
                <a:latin typeface="Arial" panose="020B0604020202020204" pitchFamily="34" charset="0"/>
                <a:cs typeface="Arial" panose="020B0604020202020204" pitchFamily="34" charset="0"/>
              </a:rPr>
              <a:t>Available at: </a:t>
            </a:r>
            <a:r>
              <a:rPr lang="en-IN" sz="1400" u="sng" dirty="0">
                <a:latin typeface="Arial" panose="020B0604020202020204" pitchFamily="34" charset="0"/>
                <a:cs typeface="Arial" panose="020B0604020202020204" pitchFamily="34" charset="0"/>
                <a:hlinkClick r:id="rId5"/>
              </a:rPr>
              <a:t>https://www.bighealth.com/sleepio-rx</a:t>
            </a:r>
            <a:r>
              <a:rPr lang="en-IN" sz="1400" dirty="0">
                <a:latin typeface="Arial" panose="020B0604020202020204" pitchFamily="34" charset="0"/>
                <a:cs typeface="Arial" panose="020B0604020202020204" pitchFamily="34" charset="0"/>
              </a:rPr>
              <a:t> (Accessed 3 August 2026).</a:t>
            </a:r>
          </a:p>
          <a:p>
            <a:pPr algn="just">
              <a:lnSpc>
                <a:spcPct val="150000"/>
              </a:lnSpc>
            </a:pPr>
            <a:r>
              <a:rPr lang="en-IN" sz="1400" dirty="0">
                <a:latin typeface="Arial" panose="020B0604020202020204" pitchFamily="34" charset="0"/>
                <a:cs typeface="Arial" panose="020B0604020202020204" pitchFamily="34" charset="0"/>
              </a:rPr>
              <a:t>Brodsky P. L. and  Brodsky A., (2024). ‘Living with Insomnia: A Guide to Causes, Effects and Management, with Personal Accounts.’</a:t>
            </a:r>
            <a:r>
              <a:rPr lang="en-IN" sz="1400" i="1" dirty="0">
                <a:latin typeface="Arial" panose="020B0604020202020204" pitchFamily="34" charset="0"/>
                <a:cs typeface="Arial" panose="020B0604020202020204" pitchFamily="34" charset="0"/>
              </a:rPr>
              <a:t> </a:t>
            </a:r>
            <a:r>
              <a:rPr lang="en-IN" sz="1400" dirty="0">
                <a:latin typeface="Arial" panose="020B0604020202020204" pitchFamily="34" charset="0"/>
                <a:cs typeface="Arial" panose="020B0604020202020204" pitchFamily="34" charset="0"/>
              </a:rPr>
              <a:t>McFarland </a:t>
            </a:r>
            <a:r>
              <a:rPr lang="en-IN" sz="1400" i="1" dirty="0">
                <a:latin typeface="Arial" panose="020B0604020202020204" pitchFamily="34" charset="0"/>
                <a:cs typeface="Arial" panose="020B0604020202020204" pitchFamily="34" charset="0"/>
              </a:rPr>
              <a:t>1st </a:t>
            </a:r>
            <a:r>
              <a:rPr lang="en-IN" sz="1400" i="1" dirty="0" err="1">
                <a:latin typeface="Arial" panose="020B0604020202020204" pitchFamily="34" charset="0"/>
                <a:cs typeface="Arial" panose="020B0604020202020204" pitchFamily="34" charset="0"/>
              </a:rPr>
              <a:t>Edision</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Chaput, J.-P. (2026). ‘Alcohol, Wine, and Sleep in Adults: Insights from a Narrative Review’. </a:t>
            </a:r>
            <a:r>
              <a:rPr lang="en-IN" sz="1400" i="1" dirty="0">
                <a:latin typeface="Arial" panose="020B0604020202020204" pitchFamily="34" charset="0"/>
                <a:cs typeface="Arial" panose="020B0604020202020204" pitchFamily="34" charset="0"/>
              </a:rPr>
              <a:t>Nutrients</a:t>
            </a:r>
            <a:r>
              <a:rPr lang="en-IN" sz="1400" dirty="0">
                <a:latin typeface="Arial" panose="020B0604020202020204" pitchFamily="34" charset="0"/>
                <a:cs typeface="Arial" panose="020B0604020202020204" pitchFamily="34" charset="0"/>
              </a:rPr>
              <a:t>,  18(4), p.585. Available at: </a:t>
            </a:r>
            <a:r>
              <a:rPr lang="en-IN" sz="1400" u="sng" dirty="0">
                <a:latin typeface="Arial" panose="020B0604020202020204" pitchFamily="34" charset="0"/>
                <a:cs typeface="Arial" panose="020B0604020202020204" pitchFamily="34" charset="0"/>
                <a:hlinkClick r:id="rId6"/>
              </a:rPr>
              <a:t>https://doi.org/10.3390/nu18040585</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Chiu, Y.-H., Lee, Y.-F., Lin, H.-L., &amp; Cheng, L.-C. (2024). ‘Exploring the role of mobile apps for insomnia in depression: Systematic review.’ </a:t>
            </a:r>
            <a:r>
              <a:rPr lang="en-IN" sz="1400" i="1" dirty="0">
                <a:latin typeface="Arial" panose="020B0604020202020204" pitchFamily="34" charset="0"/>
                <a:cs typeface="Arial" panose="020B0604020202020204" pitchFamily="34" charset="0"/>
              </a:rPr>
              <a:t>Journal of Medical Internet Research, 26</a:t>
            </a:r>
            <a:r>
              <a:rPr lang="en-IN" sz="1400" dirty="0">
                <a:latin typeface="Arial" panose="020B0604020202020204" pitchFamily="34" charset="0"/>
                <a:cs typeface="Arial" panose="020B0604020202020204" pitchFamily="34" charset="0"/>
              </a:rPr>
              <a:t>, e51110.</a:t>
            </a:r>
            <a:r>
              <a:rPr lang="en-IN" sz="1400" u="sng" dirty="0">
                <a:latin typeface="Arial" panose="020B0604020202020204" pitchFamily="34" charset="0"/>
                <a:cs typeface="Arial" panose="020B0604020202020204" pitchFamily="34" charset="0"/>
                <a:hlinkClick r:id="rId7"/>
              </a:rPr>
              <a:t> </a:t>
            </a:r>
            <a:r>
              <a:rPr lang="en-IN" sz="1400" dirty="0">
                <a:latin typeface="Arial" panose="020B0604020202020204" pitchFamily="34" charset="0"/>
                <a:cs typeface="Arial" panose="020B0604020202020204" pitchFamily="34" charset="0"/>
              </a:rPr>
              <a:t>Available at: </a:t>
            </a:r>
            <a:r>
              <a:rPr lang="en-IN" sz="1400" u="sng" dirty="0">
                <a:latin typeface="Arial" panose="020B0604020202020204" pitchFamily="34" charset="0"/>
                <a:cs typeface="Arial" panose="020B0604020202020204" pitchFamily="34" charset="0"/>
                <a:hlinkClick r:id="rId7"/>
              </a:rPr>
              <a:t>https://www.jmir.org/2024/1/e51110</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Deivendran, G., Kanagaraj, T.S., </a:t>
            </a:r>
            <a:r>
              <a:rPr lang="en-IN" sz="1400" dirty="0" err="1">
                <a:latin typeface="Arial" panose="020B0604020202020204" pitchFamily="34" charset="0"/>
                <a:cs typeface="Arial" panose="020B0604020202020204" pitchFamily="34" charset="0"/>
              </a:rPr>
              <a:t>Leelabai</a:t>
            </a:r>
            <a:r>
              <a:rPr lang="en-IN" sz="1400" dirty="0">
                <a:latin typeface="Arial" panose="020B0604020202020204" pitchFamily="34" charset="0"/>
                <a:cs typeface="Arial" panose="020B0604020202020204" pitchFamily="34" charset="0"/>
              </a:rPr>
              <a:t>, B.S., Kannan, P., Srinivasan, Y., </a:t>
            </a:r>
            <a:r>
              <a:rPr lang="en-IN" sz="1400" dirty="0" err="1">
                <a:latin typeface="Arial" panose="020B0604020202020204" pitchFamily="34" charset="0"/>
                <a:cs typeface="Arial" panose="020B0604020202020204" pitchFamily="34" charset="0"/>
              </a:rPr>
              <a:t>Ayyavoo</a:t>
            </a:r>
            <a:r>
              <a:rPr lang="en-IN" sz="1400" dirty="0">
                <a:latin typeface="Arial" panose="020B0604020202020204" pitchFamily="34" charset="0"/>
                <a:cs typeface="Arial" panose="020B0604020202020204" pitchFamily="34" charset="0"/>
              </a:rPr>
              <a:t>, S. and </a:t>
            </a:r>
            <a:r>
              <a:rPr lang="en-IN" sz="1400" dirty="0" err="1">
                <a:latin typeface="Arial" panose="020B0604020202020204" pitchFamily="34" charset="0"/>
                <a:cs typeface="Arial" panose="020B0604020202020204" pitchFamily="34" charset="0"/>
              </a:rPr>
              <a:t>Periasamy</a:t>
            </a:r>
            <a:r>
              <a:rPr lang="en-IN" sz="1400" dirty="0">
                <a:latin typeface="Arial" panose="020B0604020202020204" pitchFamily="34" charset="0"/>
                <a:cs typeface="Arial" panose="020B0604020202020204" pitchFamily="34" charset="0"/>
              </a:rPr>
              <a:t>, P. (2025). ‘Impact of Excessive Screen Time on Sleep Quality and Sleep Disturbances Among Young Adults: A Cross-Sectional Study.’ </a:t>
            </a:r>
            <a:r>
              <a:rPr lang="en-IN" sz="1400" i="1" dirty="0">
                <a:latin typeface="Arial" panose="020B0604020202020204" pitchFamily="34" charset="0"/>
                <a:cs typeface="Arial" panose="020B0604020202020204" pitchFamily="34" charset="0"/>
              </a:rPr>
              <a:t>Journal of pharmacy &amp; </a:t>
            </a:r>
            <a:r>
              <a:rPr lang="en-IN" sz="1400" i="1" dirty="0" err="1">
                <a:latin typeface="Arial" panose="020B0604020202020204" pitchFamily="34" charset="0"/>
                <a:cs typeface="Arial" panose="020B0604020202020204" pitchFamily="34" charset="0"/>
              </a:rPr>
              <a:t>bioallied</a:t>
            </a:r>
            <a:r>
              <a:rPr lang="en-IN" sz="1400" i="1" dirty="0">
                <a:latin typeface="Arial" panose="020B0604020202020204" pitchFamily="34" charset="0"/>
                <a:cs typeface="Arial" panose="020B0604020202020204" pitchFamily="34" charset="0"/>
              </a:rPr>
              <a:t> sciences</a:t>
            </a:r>
            <a:r>
              <a:rPr lang="en-IN" sz="1400" dirty="0">
                <a:latin typeface="Arial" panose="020B0604020202020204" pitchFamily="34" charset="0"/>
                <a:cs typeface="Arial" panose="020B0604020202020204" pitchFamily="34" charset="0"/>
              </a:rPr>
              <a:t>,  17(2), pp.53–55. Available at: </a:t>
            </a:r>
            <a:r>
              <a:rPr lang="en-IN" sz="1400" u="sng" dirty="0">
                <a:latin typeface="Arial" panose="020B0604020202020204" pitchFamily="34" charset="0"/>
                <a:cs typeface="Arial" panose="020B0604020202020204" pitchFamily="34" charset="0"/>
                <a:hlinkClick r:id="rId8"/>
              </a:rPr>
              <a:t>https://doi.org/10.4103/jpbs.jpbs_944_25</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Deng, Y., Cherian, J., Kumari, K., Samad, S., Abbas, J., Sial, M.S., Popp, J. and Oláh, J. (2022). ‘impact of sleep deprivation on job performance of working mothers: Mediating effect of workplace deviance’. </a:t>
            </a:r>
            <a:r>
              <a:rPr lang="en-IN" sz="1400" i="1" dirty="0">
                <a:latin typeface="Arial" panose="020B0604020202020204" pitchFamily="34" charset="0"/>
                <a:cs typeface="Arial" panose="020B0604020202020204" pitchFamily="34" charset="0"/>
              </a:rPr>
              <a:t>International Journal of Environmental Research and Public Health</a:t>
            </a:r>
            <a:r>
              <a:rPr lang="en-IN" sz="1400" dirty="0">
                <a:latin typeface="Arial" panose="020B0604020202020204" pitchFamily="34" charset="0"/>
                <a:cs typeface="Arial" panose="020B0604020202020204" pitchFamily="34" charset="0"/>
              </a:rPr>
              <a:t>, 19(7), p.3799. Available at:</a:t>
            </a:r>
            <a:r>
              <a:rPr lang="en-IN" sz="1400" dirty="0">
                <a:latin typeface="Arial" panose="020B0604020202020204" pitchFamily="34" charset="0"/>
                <a:cs typeface="Arial" panose="020B0604020202020204" pitchFamily="34" charset="0"/>
                <a:hlinkClick r:id="rId9"/>
              </a:rPr>
              <a:t> </a:t>
            </a:r>
            <a:r>
              <a:rPr lang="en-IN" sz="1400" u="sng" dirty="0">
                <a:latin typeface="Arial" panose="020B0604020202020204" pitchFamily="34" charset="0"/>
                <a:cs typeface="Arial" panose="020B0604020202020204" pitchFamily="34" charset="0"/>
                <a:hlinkClick r:id="rId9"/>
              </a:rPr>
              <a:t>https://doi.org/10.3390/ijerph19073799</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Futenma, K., </a:t>
            </a:r>
            <a:r>
              <a:rPr lang="en-IN" sz="1400" dirty="0" err="1">
                <a:latin typeface="Arial" panose="020B0604020202020204" pitchFamily="34" charset="0"/>
                <a:cs typeface="Arial" panose="020B0604020202020204" pitchFamily="34" charset="0"/>
              </a:rPr>
              <a:t>Takaesu</a:t>
            </a:r>
            <a:r>
              <a:rPr lang="en-IN" sz="1400" dirty="0">
                <a:latin typeface="Arial" panose="020B0604020202020204" pitchFamily="34" charset="0"/>
                <a:cs typeface="Arial" panose="020B0604020202020204" pitchFamily="34" charset="0"/>
              </a:rPr>
              <a:t>, Y., Komada, Y., Shimura, A., Okajima, I., Matsui, K., Tanioka, K., &amp; Inoue, Y. (2023). ‘Delayed sleep–wake phase disorder and its related sleep </a:t>
            </a:r>
            <a:r>
              <a:rPr lang="en-IN" sz="1400" dirty="0" err="1">
                <a:latin typeface="Arial" panose="020B0604020202020204" pitchFamily="34" charset="0"/>
                <a:cs typeface="Arial" panose="020B0604020202020204" pitchFamily="34" charset="0"/>
              </a:rPr>
              <a:t>behaviors</a:t>
            </a:r>
            <a:r>
              <a:rPr lang="en-IN" sz="1400" dirty="0">
                <a:latin typeface="Arial" panose="020B0604020202020204" pitchFamily="34" charset="0"/>
                <a:cs typeface="Arial" panose="020B0604020202020204" pitchFamily="34" charset="0"/>
              </a:rPr>
              <a:t> in the young generation.’ </a:t>
            </a:r>
            <a:r>
              <a:rPr lang="en-IN" sz="1400" i="1" dirty="0">
                <a:latin typeface="Arial" panose="020B0604020202020204" pitchFamily="34" charset="0"/>
                <a:cs typeface="Arial" panose="020B0604020202020204" pitchFamily="34" charset="0"/>
              </a:rPr>
              <a:t>Frontiers in Psychiatry, 14</a:t>
            </a:r>
            <a:r>
              <a:rPr lang="en-IN" sz="1400" dirty="0">
                <a:latin typeface="Arial" panose="020B0604020202020204" pitchFamily="34" charset="0"/>
                <a:cs typeface="Arial" panose="020B0604020202020204" pitchFamily="34" charset="0"/>
              </a:rPr>
              <a:t>, 1174719.</a:t>
            </a:r>
            <a:r>
              <a:rPr lang="en-IN" sz="1400" u="sng" dirty="0">
                <a:latin typeface="Arial" panose="020B0604020202020204" pitchFamily="34" charset="0"/>
                <a:cs typeface="Arial" panose="020B0604020202020204" pitchFamily="34" charset="0"/>
                <a:hlinkClick r:id="rId10"/>
              </a:rPr>
              <a:t> </a:t>
            </a:r>
            <a:r>
              <a:rPr lang="en-IN" sz="1400" dirty="0">
                <a:latin typeface="Arial" panose="020B0604020202020204" pitchFamily="34" charset="0"/>
                <a:cs typeface="Arial" panose="020B0604020202020204" pitchFamily="34" charset="0"/>
              </a:rPr>
              <a:t>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10"/>
              </a:rPr>
              <a:t>https</a:t>
            </a:r>
            <a:r>
              <a:rPr lang="en-IN" sz="1400" u="sng" dirty="0">
                <a:latin typeface="Arial" panose="020B0604020202020204" pitchFamily="34" charset="0"/>
                <a:cs typeface="Arial" panose="020B0604020202020204" pitchFamily="34" charset="0"/>
                <a:hlinkClick r:id="rId10"/>
              </a:rPr>
              <a:t>://pmc.ncbi.nlm.nih.gov/articles/PMC10235460/</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err="1">
                <a:latin typeface="Arial" panose="020B0604020202020204" pitchFamily="34" charset="0"/>
                <a:cs typeface="Arial" panose="020B0604020202020204" pitchFamily="34" charset="0"/>
              </a:rPr>
              <a:t>Gkintoni</a:t>
            </a:r>
            <a:r>
              <a:rPr lang="en-IN" sz="1400" dirty="0">
                <a:latin typeface="Arial" panose="020B0604020202020204" pitchFamily="34" charset="0"/>
                <a:cs typeface="Arial" panose="020B0604020202020204" pitchFamily="34" charset="0"/>
              </a:rPr>
              <a:t>, E., Vassilopoulos, S.P. and Nikolaou, G. (2025). ‘Next-Generation Cognitive-</a:t>
            </a:r>
            <a:r>
              <a:rPr lang="en-IN" sz="1400" dirty="0" err="1">
                <a:latin typeface="Arial" panose="020B0604020202020204" pitchFamily="34" charset="0"/>
                <a:cs typeface="Arial" panose="020B0604020202020204" pitchFamily="34" charset="0"/>
              </a:rPr>
              <a:t>Behavioral</a:t>
            </a:r>
            <a:r>
              <a:rPr lang="en-IN" sz="1400" dirty="0">
                <a:latin typeface="Arial" panose="020B0604020202020204" pitchFamily="34" charset="0"/>
                <a:cs typeface="Arial" panose="020B0604020202020204" pitchFamily="34" charset="0"/>
              </a:rPr>
              <a:t> Therapy for Depression: Integrating Digital Tools, Teletherapy, and Personalization for Enhanced Mental Health Outcomes.’ </a:t>
            </a:r>
            <a:r>
              <a:rPr lang="en-IN" sz="1400" i="1" dirty="0">
                <a:latin typeface="Arial" panose="020B0604020202020204" pitchFamily="34" charset="0"/>
                <a:cs typeface="Arial" panose="020B0604020202020204" pitchFamily="34" charset="0"/>
              </a:rPr>
              <a:t>Medicina</a:t>
            </a:r>
            <a:r>
              <a:rPr lang="en-IN" sz="1400" dirty="0">
                <a:latin typeface="Arial" panose="020B0604020202020204" pitchFamily="34" charset="0"/>
                <a:cs typeface="Arial" panose="020B0604020202020204" pitchFamily="34" charset="0"/>
              </a:rPr>
              <a:t>,  61(3), p.431. Available at: </a:t>
            </a:r>
            <a:r>
              <a:rPr lang="en-IN" sz="1400" u="sng" dirty="0">
                <a:latin typeface="Arial" panose="020B0604020202020204" pitchFamily="34" charset="0"/>
                <a:cs typeface="Arial" panose="020B0604020202020204" pitchFamily="34" charset="0"/>
                <a:hlinkClick r:id="rId11"/>
              </a:rPr>
              <a:t>https://doi.org/10.3390/medicina61030431</a:t>
            </a:r>
            <a:r>
              <a:rPr lang="en-IN" sz="1400" dirty="0">
                <a:latin typeface="Arial" panose="020B0604020202020204" pitchFamily="34" charset="0"/>
                <a:cs typeface="Arial" panose="020B0604020202020204" pitchFamily="34" charset="0"/>
              </a:rPr>
              <a:t> </a:t>
            </a:r>
          </a:p>
          <a:p>
            <a:pPr algn="just">
              <a:lnSpc>
                <a:spcPct val="150000"/>
              </a:lnSpc>
            </a:pPr>
            <a:r>
              <a:rPr lang="en-IN" sz="1400" dirty="0">
                <a:latin typeface="Arial" panose="020B0604020202020204" pitchFamily="34" charset="0"/>
                <a:cs typeface="Arial" panose="020B0604020202020204" pitchFamily="34" charset="0"/>
              </a:rPr>
              <a:t>Hafner, M., Romanelli, R. J., Yerushalmi, E., &amp; Troxel, W. M. (2023). </a:t>
            </a:r>
            <a:r>
              <a:rPr lang="en-IN" sz="1400" i="1" dirty="0">
                <a:latin typeface="Arial" panose="020B0604020202020204" pitchFamily="34" charset="0"/>
                <a:cs typeface="Arial" panose="020B0604020202020204" pitchFamily="34" charset="0"/>
              </a:rPr>
              <a:t>The societal and economic burden of insomnia in adults: An international study.</a:t>
            </a:r>
            <a:r>
              <a:rPr lang="en-IN" sz="1400" dirty="0">
                <a:latin typeface="Arial" panose="020B0604020202020204" pitchFamily="34" charset="0"/>
                <a:cs typeface="Arial" panose="020B0604020202020204" pitchFamily="34" charset="0"/>
              </a:rPr>
              <a:t> RAND Corporation.</a:t>
            </a:r>
            <a:r>
              <a:rPr lang="en-IN" sz="1400" u="sng" dirty="0">
                <a:latin typeface="Arial" panose="020B0604020202020204" pitchFamily="34" charset="0"/>
                <a:cs typeface="Arial" panose="020B0604020202020204" pitchFamily="34" charset="0"/>
                <a:hlinkClick r:id="rId12"/>
              </a:rPr>
              <a:t> </a:t>
            </a:r>
            <a:r>
              <a:rPr lang="en-IN" sz="1400" dirty="0">
                <a:latin typeface="Arial" panose="020B0604020202020204" pitchFamily="34" charset="0"/>
                <a:cs typeface="Arial" panose="020B0604020202020204" pitchFamily="34" charset="0"/>
              </a:rPr>
              <a:t>Available at: </a:t>
            </a:r>
            <a:r>
              <a:rPr lang="en-IN" sz="1400" u="sng" dirty="0">
                <a:latin typeface="Arial" panose="020B0604020202020204" pitchFamily="34" charset="0"/>
                <a:cs typeface="Arial" panose="020B0604020202020204" pitchFamily="34" charset="0"/>
                <a:hlinkClick r:id="rId12"/>
              </a:rPr>
              <a:t>https://www.rand.org/randeurope/research/projects/2023/societal-and-economic-burden-of-insomnia.html</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err="1">
                <a:latin typeface="Arial" panose="020B0604020202020204" pitchFamily="34" charset="0"/>
                <a:cs typeface="Arial" panose="020B0604020202020204" pitchFamily="34" charset="0"/>
              </a:rPr>
              <a:t>Hillarys</a:t>
            </a:r>
            <a:r>
              <a:rPr lang="en-IN" sz="1400" dirty="0">
                <a:latin typeface="Arial" panose="020B0604020202020204" pitchFamily="34" charset="0"/>
                <a:cs typeface="Arial" panose="020B0604020202020204" pitchFamily="34" charset="0"/>
              </a:rPr>
              <a:t>. (2025). </a:t>
            </a:r>
            <a:r>
              <a:rPr lang="en-IN" sz="1400" i="1" dirty="0">
                <a:latin typeface="Arial" panose="020B0604020202020204" pitchFamily="34" charset="0"/>
                <a:cs typeface="Arial" panose="020B0604020202020204" pitchFamily="34" charset="0"/>
              </a:rPr>
              <a:t>Sleep Statistics 2025 - How well do Brits sleep?</a:t>
            </a:r>
            <a:r>
              <a:rPr lang="en-IN" sz="1400" dirty="0">
                <a:latin typeface="Arial" panose="020B0604020202020204" pitchFamily="34" charset="0"/>
                <a:cs typeface="Arial" panose="020B0604020202020204" pitchFamily="34" charset="0"/>
              </a:rPr>
              <a:t> Available at:</a:t>
            </a:r>
            <a:r>
              <a:rPr lang="en-IN" sz="1400" dirty="0">
                <a:latin typeface="Arial" panose="020B0604020202020204" pitchFamily="34" charset="0"/>
                <a:cs typeface="Arial" panose="020B0604020202020204" pitchFamily="34" charset="0"/>
                <a:hlinkClick r:id="rId13"/>
              </a:rPr>
              <a:t> </a:t>
            </a:r>
            <a:r>
              <a:rPr lang="en-IN" sz="1400" u="sng" dirty="0">
                <a:latin typeface="Arial" panose="020B0604020202020204" pitchFamily="34" charset="0"/>
                <a:cs typeface="Arial" panose="020B0604020202020204" pitchFamily="34" charset="0"/>
                <a:hlinkClick r:id="rId13"/>
              </a:rPr>
              <a:t>https://www.hillarys.co.uk/static/sleep-statistics-2025/</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err="1">
                <a:latin typeface="Arial" panose="020B0604020202020204" pitchFamily="34" charset="0"/>
                <a:cs typeface="Arial" panose="020B0604020202020204" pitchFamily="34" charset="0"/>
              </a:rPr>
              <a:t>Hysing</a:t>
            </a:r>
            <a:r>
              <a:rPr lang="en-IN" sz="1400" dirty="0">
                <a:latin typeface="Arial" panose="020B0604020202020204" pitchFamily="34" charset="0"/>
                <a:cs typeface="Arial" panose="020B0604020202020204" pitchFamily="34" charset="0"/>
              </a:rPr>
              <a:t>, M., Harvey, A. G., Knudsen, A. K. S., Skogen, J. C., </a:t>
            </a:r>
            <a:r>
              <a:rPr lang="en-IN" sz="1400" dirty="0" err="1">
                <a:latin typeface="Arial" panose="020B0604020202020204" pitchFamily="34" charset="0"/>
                <a:cs typeface="Arial" panose="020B0604020202020204" pitchFamily="34" charset="0"/>
              </a:rPr>
              <a:t>Reneflot</a:t>
            </a:r>
            <a:r>
              <a:rPr lang="en-IN" sz="1400" dirty="0">
                <a:latin typeface="Arial" panose="020B0604020202020204" pitchFamily="34" charset="0"/>
                <a:cs typeface="Arial" panose="020B0604020202020204" pitchFamily="34" charset="0"/>
              </a:rPr>
              <a:t>, A., &amp; Sivertsen, B. (2025). ‘Mind at rest, mind at risk: A prospective population-based study of sleep and subsequent mental disorders.’ </a:t>
            </a:r>
            <a:r>
              <a:rPr lang="en-IN" sz="1400" i="1" dirty="0">
                <a:latin typeface="Arial" panose="020B0604020202020204" pitchFamily="34" charset="0"/>
                <a:cs typeface="Arial" panose="020B0604020202020204" pitchFamily="34" charset="0"/>
              </a:rPr>
              <a:t>Sleep Medicine: X, 9</a:t>
            </a:r>
            <a:r>
              <a:rPr lang="en-IN" sz="1400" dirty="0">
                <a:latin typeface="Arial" panose="020B0604020202020204" pitchFamily="34" charset="0"/>
                <a:cs typeface="Arial" panose="020B0604020202020204" pitchFamily="34" charset="0"/>
              </a:rPr>
              <a:t>, 100138.</a:t>
            </a:r>
            <a:r>
              <a:rPr lang="en-IN" sz="1400" u="sng" dirty="0">
                <a:latin typeface="Arial" panose="020B0604020202020204" pitchFamily="34" charset="0"/>
                <a:cs typeface="Arial" panose="020B0604020202020204" pitchFamily="34" charset="0"/>
                <a:hlinkClick r:id="rId14"/>
              </a:rPr>
              <a:t> </a:t>
            </a:r>
            <a:r>
              <a:rPr lang="en-IN" sz="1400" dirty="0">
                <a:latin typeface="Arial" panose="020B0604020202020204" pitchFamily="34" charset="0"/>
                <a:cs typeface="Arial" panose="020B0604020202020204" pitchFamily="34" charset="0"/>
              </a:rPr>
              <a:t>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14"/>
              </a:rPr>
              <a:t>https</a:t>
            </a:r>
            <a:r>
              <a:rPr lang="en-IN" sz="1400" u="sng" dirty="0">
                <a:latin typeface="Arial" panose="020B0604020202020204" pitchFamily="34" charset="0"/>
                <a:cs typeface="Arial" panose="020B0604020202020204" pitchFamily="34" charset="0"/>
                <a:hlinkClick r:id="rId14"/>
              </a:rPr>
              <a:t>://pmc.ncbi.nlm.nih.gov/articles/PMC11791349/</a:t>
            </a:r>
            <a:endParaRPr lang="en-IN" sz="14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ITV News (2022) </a:t>
            </a:r>
            <a:r>
              <a:rPr lang="en-IN" sz="1400" i="1" dirty="0">
                <a:latin typeface="Arial" panose="020B0604020202020204" pitchFamily="34" charset="0"/>
                <a:cs typeface="Arial" panose="020B0604020202020204" pitchFamily="34" charset="0"/>
              </a:rPr>
              <a:t>New AI app could replace sleeping pills in NHS treatment for insomnia</a:t>
            </a:r>
            <a:r>
              <a:rPr lang="en-IN" sz="1400" dirty="0">
                <a:latin typeface="Arial" panose="020B0604020202020204" pitchFamily="34" charset="0"/>
                <a:cs typeface="Arial" panose="020B0604020202020204" pitchFamily="34" charset="0"/>
              </a:rPr>
              <a:t>. Available at:</a:t>
            </a:r>
            <a:r>
              <a:rPr lang="en-IN" sz="1400" dirty="0">
                <a:latin typeface="Arial" panose="020B0604020202020204" pitchFamily="34" charset="0"/>
                <a:cs typeface="Arial" panose="020B0604020202020204" pitchFamily="34" charset="0"/>
                <a:hlinkClick r:id="rId15"/>
              </a:rPr>
              <a:t> </a:t>
            </a:r>
            <a:r>
              <a:rPr lang="en-IN" sz="1400" u="sng" dirty="0">
                <a:latin typeface="Arial" panose="020B0604020202020204" pitchFamily="34" charset="0"/>
                <a:cs typeface="Arial" panose="020B0604020202020204" pitchFamily="34" charset="0"/>
                <a:hlinkClick r:id="rId15"/>
              </a:rPr>
              <a:t>https://www.itv.com/news/2022-05-20/new-ai-app-could-replace-sleeping-pills-in-treatment-for-insomnia</a:t>
            </a:r>
            <a:r>
              <a:rPr lang="en-IN" sz="1400" dirty="0">
                <a:latin typeface="Arial" panose="020B0604020202020204" pitchFamily="34" charset="0"/>
                <a:cs typeface="Arial" panose="020B0604020202020204" pitchFamily="34" charset="0"/>
              </a:rPr>
              <a:t> (Accessed 3 August 2026).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33604-8986-436E-2E67-D342A4E958A9}"/>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9642B981-41BF-57EA-9D9F-A394C25CB793}"/>
              </a:ext>
            </a:extLst>
          </p:cNvPr>
          <p:cNvSpPr txBox="1"/>
          <p:nvPr/>
        </p:nvSpPr>
        <p:spPr>
          <a:xfrm>
            <a:off x="4355692" y="199837"/>
            <a:ext cx="11351738" cy="625475"/>
          </a:xfrm>
          <a:prstGeom prst="rect">
            <a:avLst/>
          </a:prstGeom>
        </p:spPr>
        <p:txBody>
          <a:bodyPr lIns="0" tIns="0" rIns="0" bIns="0" rtlCol="0" anchor="t">
            <a:spAutoFit/>
          </a:bodyPr>
          <a:lstStyle/>
          <a:p>
            <a:pPr algn="ctr">
              <a:lnSpc>
                <a:spcPts val="4900"/>
              </a:lnSpc>
            </a:pPr>
            <a:r>
              <a:rPr lang="en-US" sz="3500" b="1">
                <a:solidFill>
                  <a:srgbClr val="28374D"/>
                </a:solidFill>
                <a:latin typeface="Arial Bold"/>
                <a:ea typeface="Arial Bold"/>
                <a:cs typeface="Arial Bold"/>
                <a:sym typeface="Arial Bold"/>
              </a:rPr>
              <a:t>REFERENCES</a:t>
            </a:r>
          </a:p>
        </p:txBody>
      </p:sp>
      <p:sp>
        <p:nvSpPr>
          <p:cNvPr id="4" name="TextBox 3">
            <a:extLst>
              <a:ext uri="{FF2B5EF4-FFF2-40B4-BE49-F238E27FC236}">
                <a16:creationId xmlns:a16="http://schemas.microsoft.com/office/drawing/2014/main" id="{3403C117-6D54-169F-3AB4-3554EE1486F1}"/>
              </a:ext>
            </a:extLst>
          </p:cNvPr>
          <p:cNvSpPr txBox="1"/>
          <p:nvPr/>
        </p:nvSpPr>
        <p:spPr>
          <a:xfrm>
            <a:off x="0" y="1257300"/>
            <a:ext cx="18288000" cy="8474692"/>
          </a:xfrm>
          <a:prstGeom prst="rect">
            <a:avLst/>
          </a:prstGeom>
          <a:noFill/>
        </p:spPr>
        <p:txBody>
          <a:bodyPr wrap="square">
            <a:spAutoFit/>
          </a:bodyPr>
          <a:lstStyle/>
          <a:p>
            <a:pPr algn="just">
              <a:lnSpc>
                <a:spcPct val="150000"/>
              </a:lnSpc>
            </a:pPr>
            <a:r>
              <a:rPr lang="en-IN" sz="1400" dirty="0">
                <a:latin typeface="Arial" panose="020B0604020202020204" pitchFamily="34" charset="0"/>
                <a:cs typeface="Arial" panose="020B0604020202020204" pitchFamily="34" charset="0"/>
              </a:rPr>
              <a:t>Lange, M.A. de, Richmond, R.C., Eastwood, S.V. and Davies, N.M. (2024). ‘Insomnia symptom prevalence in England: a comparison of cross-sectional self-reported data and primary care records in the UK Biobank.’ </a:t>
            </a:r>
            <a:r>
              <a:rPr lang="en-IN" sz="1400" i="1" dirty="0">
                <a:latin typeface="Arial" panose="020B0604020202020204" pitchFamily="34" charset="0"/>
                <a:cs typeface="Arial" panose="020B0604020202020204" pitchFamily="34" charset="0"/>
              </a:rPr>
              <a:t>BMJ Open</a:t>
            </a:r>
            <a:r>
              <a:rPr lang="en-IN" sz="1400" dirty="0">
                <a:latin typeface="Arial" panose="020B0604020202020204" pitchFamily="34" charset="0"/>
                <a:cs typeface="Arial" panose="020B0604020202020204" pitchFamily="34" charset="0"/>
              </a:rPr>
              <a:t>,  14(5), p.e080479. Available at: </a:t>
            </a:r>
            <a:r>
              <a:rPr lang="en-IN" sz="1400" u="sng" dirty="0">
                <a:latin typeface="Arial" panose="020B0604020202020204" pitchFamily="34" charset="0"/>
                <a:cs typeface="Arial" panose="020B0604020202020204" pitchFamily="34" charset="0"/>
                <a:hlinkClick r:id="rId2"/>
              </a:rPr>
              <a:t>https://doi.org/10.1136/bmjopen-2023-080479</a:t>
            </a:r>
            <a:r>
              <a:rPr lang="en-IN" sz="14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Lattie, E.G., Stiles-Shields, C. and Graham, A.K. (2022). ‘An overview of and recommendations for more accessible digital mental health services’. </a:t>
            </a:r>
            <a:r>
              <a:rPr lang="en-IN" sz="1400" i="1" dirty="0">
                <a:latin typeface="Arial" panose="020B0604020202020204" pitchFamily="34" charset="0"/>
                <a:cs typeface="Arial" panose="020B0604020202020204" pitchFamily="34" charset="0"/>
              </a:rPr>
              <a:t>Nature Reviews Psychology</a:t>
            </a:r>
            <a:r>
              <a:rPr lang="en-IN" sz="1400" dirty="0">
                <a:latin typeface="Arial" panose="020B0604020202020204" pitchFamily="34" charset="0"/>
                <a:cs typeface="Arial" panose="020B0604020202020204" pitchFamily="34" charset="0"/>
              </a:rPr>
              <a:t>, 1(2), pp.87–100. Available at:</a:t>
            </a:r>
            <a:r>
              <a:rPr lang="en-IN" sz="1400" dirty="0">
                <a:latin typeface="Arial" panose="020B0604020202020204" pitchFamily="34" charset="0"/>
                <a:cs typeface="Arial" panose="020B0604020202020204" pitchFamily="34" charset="0"/>
                <a:hlinkClick r:id="rId3"/>
              </a:rPr>
              <a:t> </a:t>
            </a:r>
            <a:r>
              <a:rPr lang="en-IN" sz="1400" u="sng" dirty="0">
                <a:latin typeface="Arial" panose="020B0604020202020204" pitchFamily="34" charset="0"/>
                <a:cs typeface="Arial" panose="020B0604020202020204" pitchFamily="34" charset="0"/>
                <a:hlinkClick r:id="rId3"/>
              </a:rPr>
              <a:t>https://doi.org/10.1038/s44159-021-00003-1</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Lin, C., Cheng, C., Xia, Y., Wang, R., Zhang, L., Han, L., Hai, D., Dai, C., Dai, T., Cao, L., Zhu, X., Chen, H., Zeng, L., Ren, C., Yang, D., Wang, Y., Zhang, M., Mo, Z., Chen, Y., Shuai, J., Yu, R. and Peng, Y. (2025). ‘Internet-delivered cognitive </a:t>
            </a:r>
            <a:r>
              <a:rPr lang="en-IN" sz="1400" dirty="0" err="1">
                <a:latin typeface="Arial" panose="020B0604020202020204" pitchFamily="34" charset="0"/>
                <a:cs typeface="Arial" panose="020B0604020202020204" pitchFamily="34" charset="0"/>
              </a:rPr>
              <a:t>behavioral</a:t>
            </a:r>
            <a:r>
              <a:rPr lang="en-IN" sz="1400" dirty="0">
                <a:latin typeface="Arial" panose="020B0604020202020204" pitchFamily="34" charset="0"/>
                <a:cs typeface="Arial" panose="020B0604020202020204" pitchFamily="34" charset="0"/>
              </a:rPr>
              <a:t> therapy for insomnia: The future of insomnia treatment with large language models.’ </a:t>
            </a:r>
            <a:r>
              <a:rPr lang="en-IN" sz="1400" i="1" dirty="0">
                <a:latin typeface="Arial" panose="020B0604020202020204" pitchFamily="34" charset="0"/>
                <a:cs typeface="Arial" panose="020B0604020202020204" pitchFamily="34" charset="0"/>
              </a:rPr>
              <a:t>Sleep Medicine: X</a:t>
            </a:r>
            <a:r>
              <a:rPr lang="en-IN" sz="1400" dirty="0">
                <a:latin typeface="Arial" panose="020B0604020202020204" pitchFamily="34" charset="0"/>
                <a:cs typeface="Arial" panose="020B0604020202020204" pitchFamily="34" charset="0"/>
              </a:rPr>
              <a:t>, 10, p.100157. Available at: </a:t>
            </a:r>
            <a:r>
              <a:rPr lang="en-IN" sz="1400" u="sng" dirty="0">
                <a:latin typeface="Arial" panose="020B0604020202020204" pitchFamily="34" charset="0"/>
                <a:cs typeface="Arial" panose="020B0604020202020204" pitchFamily="34" charset="0"/>
                <a:hlinkClick r:id="rId4"/>
              </a:rPr>
              <a:t>https://doi.org/10.1016/j.sleepx.2025.100157</a:t>
            </a:r>
            <a:r>
              <a:rPr lang="en-IN" sz="14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Lu, Y.-A., Lin, H.-C., &amp; Tsai, P.-S. (2025). ‘Effects of digital sleep interventions on sleep among college students and young adults: Systematic review and meta-analysis.’ </a:t>
            </a:r>
            <a:r>
              <a:rPr lang="en-IN" sz="1400" i="1" dirty="0">
                <a:latin typeface="Arial" panose="020B0604020202020204" pitchFamily="34" charset="0"/>
                <a:cs typeface="Arial" panose="020B0604020202020204" pitchFamily="34" charset="0"/>
              </a:rPr>
              <a:t>Journal of Medical Internet Research. Available</a:t>
            </a:r>
            <a:r>
              <a:rPr lang="en-IN" sz="1400" dirty="0">
                <a:latin typeface="Arial" panose="020B0604020202020204" pitchFamily="34" charset="0"/>
                <a:cs typeface="Arial" panose="020B0604020202020204" pitchFamily="34" charset="0"/>
              </a:rPr>
              <a:t> at:</a:t>
            </a:r>
            <a:r>
              <a:rPr lang="en-IN" sz="1400" u="sng" dirty="0">
                <a:latin typeface="Arial" panose="020B0604020202020204" pitchFamily="34" charset="0"/>
                <a:cs typeface="Arial" panose="020B0604020202020204" pitchFamily="34" charset="0"/>
                <a:hlinkClick r:id="rId5"/>
              </a:rPr>
              <a:t> https://pmc.ncbi.nlm.nih.gov/articles/PMC12107209/</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Luik, A.I. and Espie, C.A. (2022). ‘Digital </a:t>
            </a:r>
            <a:r>
              <a:rPr lang="en-IN" sz="1400" dirty="0" err="1">
                <a:latin typeface="Arial" panose="020B0604020202020204" pitchFamily="34" charset="0"/>
                <a:cs typeface="Arial" panose="020B0604020202020204" pitchFamily="34" charset="0"/>
              </a:rPr>
              <a:t>cbt</a:t>
            </a:r>
            <a:r>
              <a:rPr lang="en-IN" sz="1400" dirty="0">
                <a:latin typeface="Arial" panose="020B0604020202020204" pitchFamily="34" charset="0"/>
                <a:cs typeface="Arial" panose="020B0604020202020204" pitchFamily="34" charset="0"/>
              </a:rPr>
              <a:t> for insomnia’. </a:t>
            </a:r>
            <a:r>
              <a:rPr lang="en-IN" sz="1400" i="1" dirty="0">
                <a:latin typeface="Arial" panose="020B0604020202020204" pitchFamily="34" charset="0"/>
                <a:cs typeface="Arial" panose="020B0604020202020204" pitchFamily="34" charset="0"/>
              </a:rPr>
              <a:t>(eds C. Baglioni, C.A. Espie, D. Riemann, and ed)</a:t>
            </a:r>
            <a:r>
              <a:rPr lang="en-IN" sz="1400" dirty="0">
                <a:latin typeface="Arial" panose="020B0604020202020204" pitchFamily="34" charset="0"/>
                <a:cs typeface="Arial" panose="020B0604020202020204" pitchFamily="34" charset="0"/>
              </a:rPr>
              <a:t>. Wiley Online Library, pp.234–242.</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Mayo Clinic (2024) </a:t>
            </a:r>
            <a:r>
              <a:rPr lang="en-IN" sz="1400" i="1" dirty="0">
                <a:latin typeface="Arial" panose="020B0604020202020204" pitchFamily="34" charset="0"/>
                <a:cs typeface="Arial" panose="020B0604020202020204" pitchFamily="34" charset="0"/>
              </a:rPr>
              <a:t>Insomnia - Symptoms and Causes</a:t>
            </a:r>
            <a:r>
              <a:rPr lang="en-IN" sz="1400" dirty="0">
                <a:latin typeface="Arial" panose="020B0604020202020204" pitchFamily="34" charset="0"/>
                <a:cs typeface="Arial" panose="020B0604020202020204" pitchFamily="34" charset="0"/>
              </a:rPr>
              <a:t>. Available at:</a:t>
            </a:r>
            <a:r>
              <a:rPr lang="en-IN" sz="1400" dirty="0">
                <a:latin typeface="Arial" panose="020B0604020202020204" pitchFamily="34" charset="0"/>
                <a:cs typeface="Arial" panose="020B0604020202020204" pitchFamily="34" charset="0"/>
                <a:hlinkClick r:id="rId6"/>
              </a:rPr>
              <a:t> </a:t>
            </a:r>
            <a:r>
              <a:rPr lang="en-IN" sz="1400" u="sng" dirty="0">
                <a:latin typeface="Arial" panose="020B0604020202020204" pitchFamily="34" charset="0"/>
                <a:cs typeface="Arial" panose="020B0604020202020204" pitchFamily="34" charset="0"/>
                <a:hlinkClick r:id="rId6"/>
              </a:rPr>
              <a:t>https://www.mayoclinic.org/diseases-conditions/insomnia/symptoms-causes/syc-20355167</a:t>
            </a:r>
            <a:r>
              <a:rPr lang="en-IN" sz="1400" dirty="0">
                <a:latin typeface="Arial" panose="020B0604020202020204" pitchFamily="34" charset="0"/>
                <a:cs typeface="Arial" panose="020B0604020202020204" pitchFamily="34" charset="0"/>
              </a:rPr>
              <a:t> (Accessed 3 August 2026).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NHS England. (2023). </a:t>
            </a:r>
            <a:r>
              <a:rPr lang="en-IN" sz="1400" i="1" dirty="0">
                <a:latin typeface="Arial" panose="020B0604020202020204" pitchFamily="34" charset="0"/>
                <a:cs typeface="Arial" panose="020B0604020202020204" pitchFamily="34" charset="0"/>
              </a:rPr>
              <a:t>Part 2: Sleep, loneliness, activities and health behaviours — Mental health of children and young people in England 2023.</a:t>
            </a:r>
            <a:r>
              <a:rPr lang="en-IN" sz="1400" dirty="0">
                <a:latin typeface="Arial" panose="020B0604020202020204" pitchFamily="34" charset="0"/>
                <a:cs typeface="Arial" panose="020B0604020202020204" pitchFamily="34" charset="0"/>
              </a:rPr>
              <a:t> Available at: </a:t>
            </a:r>
            <a:r>
              <a:rPr lang="en-IN" sz="1400" u="sng" dirty="0">
                <a:latin typeface="Arial" panose="020B0604020202020204" pitchFamily="34" charset="0"/>
                <a:cs typeface="Arial" panose="020B0604020202020204" pitchFamily="34" charset="0"/>
                <a:hlinkClick r:id="rId7"/>
              </a:rPr>
              <a:t>https://digital.nhs.uk/data-and-information/publications/statistical/mental-health-of-children-and-young-people-in-england/2023-wave-4-follow-up/part-2-sleep-loneliness-activities-and-health-behaviours</a:t>
            </a:r>
            <a:r>
              <a:rPr lang="en-IN" sz="1400" dirty="0">
                <a:latin typeface="Arial" panose="020B0604020202020204" pitchFamily="34" charset="0"/>
                <a:cs typeface="Arial" panose="020B0604020202020204" pitchFamily="34" charset="0"/>
              </a:rPr>
              <a:t>(Accessed 3 August 2026).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NICE. (2025). </a:t>
            </a:r>
            <a:r>
              <a:rPr lang="en-IN" sz="1400" i="1" dirty="0">
                <a:latin typeface="Arial" panose="020B0604020202020204" pitchFamily="34" charset="0"/>
                <a:cs typeface="Arial" panose="020B0604020202020204" pitchFamily="34" charset="0"/>
              </a:rPr>
              <a:t>Digital technologies delivering CBT for insomnia in adults – Project information.</a:t>
            </a:r>
            <a:r>
              <a:rPr lang="en-IN" sz="1400" dirty="0">
                <a:latin typeface="Arial" panose="020B0604020202020204" pitchFamily="34" charset="0"/>
                <a:cs typeface="Arial" panose="020B0604020202020204" pitchFamily="34" charset="0"/>
              </a:rPr>
              <a:t> Available at:</a:t>
            </a:r>
            <a:r>
              <a:rPr lang="en-IN" sz="1400" u="sng" dirty="0">
                <a:latin typeface="Arial" panose="020B0604020202020204" pitchFamily="34" charset="0"/>
                <a:cs typeface="Arial" panose="020B0604020202020204" pitchFamily="34" charset="0"/>
                <a:hlinkClick r:id="rId8"/>
              </a:rPr>
              <a:t> https://www.nice.org.uk/guidance/indevelopment/gid-hte10068</a:t>
            </a:r>
            <a:r>
              <a:rPr lang="en-IN" sz="1400" dirty="0">
                <a:latin typeface="Arial" panose="020B0604020202020204" pitchFamily="34" charset="0"/>
                <a:cs typeface="Arial" panose="020B0604020202020204" pitchFamily="34" charset="0"/>
              </a:rPr>
              <a:t>(Accessed 3 August 2026).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NICE. (2026). </a:t>
            </a:r>
            <a:r>
              <a:rPr lang="en-IN" sz="1400" i="1" dirty="0">
                <a:latin typeface="Arial" panose="020B0604020202020204" pitchFamily="34" charset="0"/>
                <a:cs typeface="Arial" panose="020B0604020202020204" pitchFamily="34" charset="0"/>
              </a:rPr>
              <a:t>Putting NICE guidance on the management of insomnia disorders into practice.</a:t>
            </a:r>
            <a:r>
              <a:rPr lang="en-IN" sz="1400" dirty="0">
                <a:latin typeface="Arial" panose="020B0604020202020204" pitchFamily="34" charset="0"/>
                <a:cs typeface="Arial" panose="020B0604020202020204" pitchFamily="34" charset="0"/>
              </a:rPr>
              <a:t> Available </a:t>
            </a:r>
            <a:r>
              <a:rPr lang="en-IN" sz="1400" dirty="0" err="1">
                <a:latin typeface="Arial" panose="020B0604020202020204" pitchFamily="34" charset="0"/>
                <a:cs typeface="Arial" panose="020B0604020202020204" pitchFamily="34" charset="0"/>
              </a:rPr>
              <a:t>at:</a:t>
            </a:r>
            <a:r>
              <a:rPr lang="en-IN" sz="1400" u="sng" dirty="0" err="1">
                <a:latin typeface="Arial" panose="020B0604020202020204" pitchFamily="34" charset="0"/>
                <a:cs typeface="Arial" panose="020B0604020202020204" pitchFamily="34" charset="0"/>
                <a:hlinkClick r:id="rId9"/>
              </a:rPr>
              <a:t>https</a:t>
            </a:r>
            <a:r>
              <a:rPr lang="en-IN" sz="1400" u="sng" dirty="0">
                <a:latin typeface="Arial" panose="020B0604020202020204" pitchFamily="34" charset="0"/>
                <a:cs typeface="Arial" panose="020B0604020202020204" pitchFamily="34" charset="0"/>
                <a:hlinkClick r:id="rId9"/>
              </a:rPr>
              <a:t>://www.nice.org.uk/guidance/htg624/resources/putting-nice-guidance-on-the-management-of-insomnia-disorders-into-practice-15662656333</a:t>
            </a:r>
            <a:r>
              <a:rPr lang="en-IN" sz="1400" dirty="0">
                <a:latin typeface="Arial" panose="020B0604020202020204" pitchFamily="34" charset="0"/>
                <a:cs typeface="Arial" panose="020B0604020202020204" pitchFamily="34" charset="0"/>
              </a:rPr>
              <a:t>(Accessed 3 August 2026).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Salamanca-Sanabria, A., Fogel, A., Padmapriya, N., </a:t>
            </a:r>
            <a:r>
              <a:rPr lang="en-IN" sz="1400" dirty="0" err="1">
                <a:latin typeface="Arial" panose="020B0604020202020204" pitchFamily="34" charset="0"/>
                <a:cs typeface="Arial" panose="020B0604020202020204" pitchFamily="34" charset="0"/>
              </a:rPr>
              <a:t>Meenushree</a:t>
            </a:r>
            <a:r>
              <a:rPr lang="en-IN" sz="1400" dirty="0">
                <a:latin typeface="Arial" panose="020B0604020202020204" pitchFamily="34" charset="0"/>
                <a:cs typeface="Arial" panose="020B0604020202020204" pitchFamily="34" charset="0"/>
              </a:rPr>
              <a:t>, C., Rodriguez, A. and Eriksson, J.G. (2025). ‘Active components in digital health interventions for sleep among adolescents: a systematic review and meta-analysis of randomized controlled trials’. </a:t>
            </a:r>
            <a:r>
              <a:rPr lang="en-IN" sz="1400" i="1" dirty="0">
                <a:latin typeface="Arial" panose="020B0604020202020204" pitchFamily="34" charset="0"/>
                <a:cs typeface="Arial" panose="020B0604020202020204" pitchFamily="34" charset="0"/>
              </a:rPr>
              <a:t>NPJ digital medicine</a:t>
            </a:r>
            <a:r>
              <a:rPr lang="en-IN" sz="1400" dirty="0">
                <a:latin typeface="Arial" panose="020B0604020202020204" pitchFamily="34" charset="0"/>
                <a:cs typeface="Arial" panose="020B0604020202020204" pitchFamily="34" charset="0"/>
              </a:rPr>
              <a:t>, 8(1), p.743. Available at:</a:t>
            </a:r>
            <a:r>
              <a:rPr lang="en-IN" sz="1400" dirty="0">
                <a:latin typeface="Arial" panose="020B0604020202020204" pitchFamily="34" charset="0"/>
                <a:cs typeface="Arial" panose="020B0604020202020204" pitchFamily="34" charset="0"/>
                <a:hlinkClick r:id="rId10"/>
              </a:rPr>
              <a:t> </a:t>
            </a:r>
            <a:r>
              <a:rPr lang="en-IN" sz="1400" u="sng" dirty="0">
                <a:latin typeface="Arial" panose="020B0604020202020204" pitchFamily="34" charset="0"/>
                <a:cs typeface="Arial" panose="020B0604020202020204" pitchFamily="34" charset="0"/>
                <a:hlinkClick r:id="rId10"/>
              </a:rPr>
              <a:t>https://doi.org/10.1038/s41746-025-02152-6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Tompa, R. (2025) </a:t>
            </a:r>
            <a:r>
              <a:rPr lang="en-IN" sz="1400" i="1" dirty="0">
                <a:latin typeface="Arial" panose="020B0604020202020204" pitchFamily="34" charset="0"/>
                <a:cs typeface="Arial" panose="020B0604020202020204" pitchFamily="34" charset="0"/>
              </a:rPr>
              <a:t>How sleep affects mental health (and vice versa): what the science says</a:t>
            </a:r>
            <a:r>
              <a:rPr lang="en-IN" sz="1400" dirty="0">
                <a:latin typeface="Arial" panose="020B0604020202020204" pitchFamily="34" charset="0"/>
                <a:cs typeface="Arial" panose="020B0604020202020204" pitchFamily="34" charset="0"/>
              </a:rPr>
              <a:t>. Available at:</a:t>
            </a:r>
            <a:r>
              <a:rPr lang="en-IN" sz="1400" dirty="0">
                <a:latin typeface="Arial" panose="020B0604020202020204" pitchFamily="34" charset="0"/>
                <a:cs typeface="Arial" panose="020B0604020202020204" pitchFamily="34" charset="0"/>
                <a:hlinkClick r:id="rId11"/>
              </a:rPr>
              <a:t> </a:t>
            </a:r>
            <a:r>
              <a:rPr lang="en-IN" sz="1400" u="sng" dirty="0">
                <a:latin typeface="Arial" panose="020B0604020202020204" pitchFamily="34" charset="0"/>
                <a:cs typeface="Arial" panose="020B0604020202020204" pitchFamily="34" charset="0"/>
                <a:hlinkClick r:id="rId11"/>
              </a:rPr>
              <a:t>https://med.stanford.edu/news/insights/2025/08/sleep-mental-health-connection-what-science-says.html</a:t>
            </a:r>
            <a:r>
              <a:rPr lang="en-IN" sz="1400" dirty="0">
                <a:latin typeface="Arial" panose="020B0604020202020204" pitchFamily="34" charset="0"/>
                <a:cs typeface="Arial" panose="020B0604020202020204" pitchFamily="34" charset="0"/>
              </a:rPr>
              <a:t> (Accessed 3 August 2026).</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Varma, P., </a:t>
            </a:r>
            <a:r>
              <a:rPr lang="en-IN" sz="1400" dirty="0" err="1">
                <a:latin typeface="Arial" panose="020B0604020202020204" pitchFamily="34" charset="0"/>
                <a:cs typeface="Arial" panose="020B0604020202020204" pitchFamily="34" charset="0"/>
              </a:rPr>
              <a:t>Postnova</a:t>
            </a:r>
            <a:r>
              <a:rPr lang="en-IN" sz="1400" dirty="0">
                <a:latin typeface="Arial" panose="020B0604020202020204" pitchFamily="34" charset="0"/>
                <a:cs typeface="Arial" panose="020B0604020202020204" pitchFamily="34" charset="0"/>
              </a:rPr>
              <a:t>, S., Knock, S., Howard, M.E., Aidman, E., Rajaratnam, M. and Sletten, T.L. (2024). ‘</a:t>
            </a:r>
            <a:r>
              <a:rPr lang="en-IN" sz="1400" dirty="0" err="1">
                <a:latin typeface="Arial" panose="020B0604020202020204" pitchFamily="34" charset="0"/>
                <a:cs typeface="Arial" panose="020B0604020202020204" pitchFamily="34" charset="0"/>
              </a:rPr>
              <a:t>SleepSync</a:t>
            </a:r>
            <a:r>
              <a:rPr lang="en-IN" sz="1400" dirty="0">
                <a:latin typeface="Arial" panose="020B0604020202020204" pitchFamily="34" charset="0"/>
                <a:cs typeface="Arial" panose="020B0604020202020204" pitchFamily="34" charset="0"/>
              </a:rPr>
              <a:t>: Early Testing of a Personalised Sleep–Wake Management Smartphone Application for Improving Sleep and Cognitive Fitness in Defence Shift Workers.’ </a:t>
            </a:r>
            <a:r>
              <a:rPr lang="en-IN" sz="1400" i="1" dirty="0">
                <a:latin typeface="Arial" panose="020B0604020202020204" pitchFamily="34" charset="0"/>
                <a:cs typeface="Arial" panose="020B0604020202020204" pitchFamily="34" charset="0"/>
              </a:rPr>
              <a:t>Clocks &amp; Sleep</a:t>
            </a:r>
            <a:r>
              <a:rPr lang="en-IN" sz="1400" dirty="0">
                <a:latin typeface="Arial" panose="020B0604020202020204" pitchFamily="34" charset="0"/>
                <a:cs typeface="Arial" panose="020B0604020202020204" pitchFamily="34" charset="0"/>
              </a:rPr>
              <a:t>,  6(2), pp.267–280. Available at: </a:t>
            </a:r>
            <a:r>
              <a:rPr lang="en-IN" sz="1400" u="sng" dirty="0">
                <a:latin typeface="Arial" panose="020B0604020202020204" pitchFamily="34" charset="0"/>
                <a:cs typeface="Arial" panose="020B0604020202020204" pitchFamily="34" charset="0"/>
                <a:hlinkClick r:id="rId12"/>
              </a:rPr>
              <a:t>https://doi.org/10.3390/clockssleep6020019</a:t>
            </a:r>
            <a:r>
              <a:rPr lang="en-IN" sz="1400" dirty="0">
                <a:latin typeface="Arial" panose="020B0604020202020204" pitchFamily="34" charset="0"/>
                <a:cs typeface="Arial" panose="020B0604020202020204" pitchFamily="34" charset="0"/>
              </a:rPr>
              <a:t> </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Vestergaard, C.L., Skogen, J.C., </a:t>
            </a:r>
            <a:r>
              <a:rPr lang="en-IN" sz="1400" dirty="0" err="1">
                <a:latin typeface="Arial" panose="020B0604020202020204" pitchFamily="34" charset="0"/>
                <a:cs typeface="Arial" panose="020B0604020202020204" pitchFamily="34" charset="0"/>
              </a:rPr>
              <a:t>Hysing</a:t>
            </a:r>
            <a:r>
              <a:rPr lang="en-IN" sz="1400" dirty="0">
                <a:latin typeface="Arial" panose="020B0604020202020204" pitchFamily="34" charset="0"/>
                <a:cs typeface="Arial" panose="020B0604020202020204" pitchFamily="34" charset="0"/>
              </a:rPr>
              <a:t>, M., Harvey, A.G., </a:t>
            </a:r>
            <a:r>
              <a:rPr lang="en-IN" sz="1400" dirty="0" err="1">
                <a:latin typeface="Arial" panose="020B0604020202020204" pitchFamily="34" charset="0"/>
                <a:cs typeface="Arial" panose="020B0604020202020204" pitchFamily="34" charset="0"/>
              </a:rPr>
              <a:t>Vedaa</a:t>
            </a:r>
            <a:r>
              <a:rPr lang="en-IN" sz="1400" dirty="0">
                <a:latin typeface="Arial" panose="020B0604020202020204" pitchFamily="34" charset="0"/>
                <a:cs typeface="Arial" panose="020B0604020202020204" pitchFamily="34" charset="0"/>
              </a:rPr>
              <a:t>, Ø. and Sivertsen, B. (2024). ‘Sleep duration and mental health in young adults’. </a:t>
            </a:r>
            <a:r>
              <a:rPr lang="en-IN" sz="1400" i="1" dirty="0">
                <a:latin typeface="Arial" panose="020B0604020202020204" pitchFamily="34" charset="0"/>
                <a:cs typeface="Arial" panose="020B0604020202020204" pitchFamily="34" charset="0"/>
              </a:rPr>
              <a:t>Sleep Medicine</a:t>
            </a:r>
            <a:r>
              <a:rPr lang="en-IN" sz="1400" dirty="0">
                <a:latin typeface="Arial" panose="020B0604020202020204" pitchFamily="34" charset="0"/>
                <a:cs typeface="Arial" panose="020B0604020202020204" pitchFamily="34" charset="0"/>
              </a:rPr>
              <a:t>, 115, pp.30–38. Available at:</a:t>
            </a:r>
            <a:r>
              <a:rPr lang="en-IN" sz="1400" dirty="0">
                <a:latin typeface="Arial" panose="020B0604020202020204" pitchFamily="34" charset="0"/>
                <a:cs typeface="Arial" panose="020B0604020202020204" pitchFamily="34" charset="0"/>
                <a:hlinkClick r:id="rId13"/>
              </a:rPr>
              <a:t> </a:t>
            </a:r>
            <a:r>
              <a:rPr lang="en-IN" sz="1400" u="sng" dirty="0">
                <a:latin typeface="Arial" panose="020B0604020202020204" pitchFamily="34" charset="0"/>
                <a:cs typeface="Arial" panose="020B0604020202020204" pitchFamily="34" charset="0"/>
                <a:hlinkClick r:id="rId13"/>
              </a:rPr>
              <a:t>https://doi.org/10.1016/j.sleep.2024.01.021</a:t>
            </a:r>
            <a:endParaRPr lang="en-IN" sz="700" dirty="0">
              <a:latin typeface="Arial" panose="020B0604020202020204" pitchFamily="34" charset="0"/>
              <a:cs typeface="Arial" panose="020B0604020202020204" pitchFamily="34" charset="0"/>
            </a:endParaRPr>
          </a:p>
          <a:p>
            <a:pPr algn="just">
              <a:lnSpc>
                <a:spcPct val="150000"/>
              </a:lnSpc>
            </a:pPr>
            <a:r>
              <a:rPr lang="en-IN" sz="1400" dirty="0">
                <a:latin typeface="Arial" panose="020B0604020202020204" pitchFamily="34" charset="0"/>
                <a:cs typeface="Arial" panose="020B0604020202020204" pitchFamily="34" charset="0"/>
              </a:rPr>
              <a:t>Wale, M. A., Reta, Y., Addis, Z., Tarekegn, K., </a:t>
            </a:r>
            <a:r>
              <a:rPr lang="en-IN" sz="1400" dirty="0" err="1">
                <a:latin typeface="Arial" panose="020B0604020202020204" pitchFamily="34" charset="0"/>
                <a:cs typeface="Arial" panose="020B0604020202020204" pitchFamily="34" charset="0"/>
              </a:rPr>
              <a:t>Tafese</a:t>
            </a:r>
            <a:r>
              <a:rPr lang="en-IN" sz="1400" dirty="0">
                <a:latin typeface="Arial" panose="020B0604020202020204" pitchFamily="34" charset="0"/>
                <a:cs typeface="Arial" panose="020B0604020202020204" pitchFamily="34" charset="0"/>
              </a:rPr>
              <a:t>, A., &amp; Tsega </a:t>
            </a:r>
            <a:r>
              <a:rPr lang="en-IN" sz="1400" dirty="0" err="1">
                <a:latin typeface="Arial" panose="020B0604020202020204" pitchFamily="34" charset="0"/>
                <a:cs typeface="Arial" panose="020B0604020202020204" pitchFamily="34" charset="0"/>
              </a:rPr>
              <a:t>Chekol</a:t>
            </a:r>
            <a:r>
              <a:rPr lang="en-IN" sz="1400" dirty="0">
                <a:latin typeface="Arial" panose="020B0604020202020204" pitchFamily="34" charset="0"/>
                <a:cs typeface="Arial" panose="020B0604020202020204" pitchFamily="34" charset="0"/>
              </a:rPr>
              <a:t>, S. (2024). ‘Predictors of insomnia among undergraduate students at Hawassa University Sidama, Ethiopia, 2023: A facility-based cross-sectional study.’ </a:t>
            </a:r>
            <a:r>
              <a:rPr lang="en-IN" sz="1400" i="1" dirty="0">
                <a:latin typeface="Arial" panose="020B0604020202020204" pitchFamily="34" charset="0"/>
                <a:cs typeface="Arial" panose="020B0604020202020204" pitchFamily="34" charset="0"/>
              </a:rPr>
              <a:t>Frontiers in Psychiatry, 15</a:t>
            </a:r>
            <a:r>
              <a:rPr lang="en-IN" sz="1400" dirty="0">
                <a:latin typeface="Arial" panose="020B0604020202020204" pitchFamily="34" charset="0"/>
                <a:cs typeface="Arial" panose="020B0604020202020204" pitchFamily="34" charset="0"/>
              </a:rPr>
              <a:t>, 1352291.</a:t>
            </a:r>
            <a:r>
              <a:rPr lang="en-IN" sz="1400" u="sng" dirty="0">
                <a:latin typeface="Arial" panose="020B0604020202020204" pitchFamily="34" charset="0"/>
                <a:cs typeface="Arial" panose="020B0604020202020204" pitchFamily="34" charset="0"/>
                <a:hlinkClick r:id="rId14"/>
              </a:rPr>
              <a:t> </a:t>
            </a:r>
            <a:r>
              <a:rPr lang="en-IN" sz="1400" dirty="0">
                <a:latin typeface="Arial" panose="020B0604020202020204" pitchFamily="34" charset="0"/>
                <a:cs typeface="Arial" panose="020B0604020202020204" pitchFamily="34" charset="0"/>
              </a:rPr>
              <a:t>Available at: </a:t>
            </a:r>
            <a:r>
              <a:rPr lang="en-IN" sz="1400" u="sng" dirty="0">
                <a:latin typeface="Arial" panose="020B0604020202020204" pitchFamily="34" charset="0"/>
                <a:cs typeface="Arial" panose="020B0604020202020204" pitchFamily="34" charset="0"/>
                <a:hlinkClick r:id="rId14"/>
              </a:rPr>
              <a:t>https://pmc.ncbi.nlm.nih.gov/articles/PMC11363190/</a:t>
            </a:r>
            <a:endParaRPr lang="en-IN" sz="700" dirty="0">
              <a:latin typeface="Arial" panose="020B0604020202020204" pitchFamily="34" charset="0"/>
              <a:cs typeface="Arial" panose="020B0604020202020204" pitchFamily="34" charset="0"/>
            </a:endParaRPr>
          </a:p>
          <a:p>
            <a:pPr algn="just">
              <a:lnSpc>
                <a:spcPct val="150000"/>
              </a:lnSpc>
            </a:pPr>
            <a:br>
              <a:rPr lang="en-IN" sz="700" dirty="0">
                <a:latin typeface="Arial" panose="020B0604020202020204" pitchFamily="34" charset="0"/>
                <a:cs typeface="Arial" panose="020B0604020202020204" pitchFamily="34" charset="0"/>
              </a:rPr>
            </a:br>
            <a:endParaRPr lang="en-IN" sz="700" kern="1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9514054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TotalTime>
  <Words>3940</Words>
  <PresentationFormat>Custom</PresentationFormat>
  <Paragraphs>159</Paragraphs>
  <Slides>18</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Arial</vt:lpstr>
      <vt:lpstr>Times New Roman MT Bold</vt:lpstr>
      <vt:lpstr>Arial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2026-08-03T17:05:45Z</dcterms:modified>
  <dc:identifier>DAHRN674I7c</dc:identifier>
</cp:coreProperties>
</file>