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1"/>
  </p:notesMasterIdLst>
  <p:handoutMasterIdLst>
    <p:handoutMasterId r:id="rId42"/>
  </p:handout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83" r:id="rId11"/>
    <p:sldId id="279" r:id="rId12"/>
    <p:sldId id="280" r:id="rId13"/>
    <p:sldId id="281" r:id="rId14"/>
    <p:sldId id="282" r:id="rId15"/>
    <p:sldId id="284" r:id="rId16"/>
    <p:sldId id="286" r:id="rId17"/>
    <p:sldId id="287" r:id="rId18"/>
    <p:sldId id="288" r:id="rId19"/>
    <p:sldId id="290" r:id="rId20"/>
    <p:sldId id="289" r:id="rId21"/>
    <p:sldId id="285" r:id="rId22"/>
    <p:sldId id="291" r:id="rId23"/>
    <p:sldId id="292" r:id="rId24"/>
    <p:sldId id="293" r:id="rId25"/>
    <p:sldId id="257" r:id="rId26"/>
    <p:sldId id="258" r:id="rId27"/>
    <p:sldId id="259" r:id="rId28"/>
    <p:sldId id="260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  <p:sldId id="270" r:id="rId39"/>
    <p:sldId id="294" r:id="rId40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B24FE2-9045-47A5-B450-9700155405B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2119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31DDA9-705F-41AE-8348-D83E8A0ACD3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8102" y="1"/>
            <a:ext cx="2982119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r">
              <a:defRPr sz="1300"/>
            </a:lvl1pPr>
          </a:lstStyle>
          <a:p>
            <a:fld id="{D8EC7865-DC6B-4079-9EF3-3468C28F638C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A7C35-FF4F-4248-B808-0F0AA2FDB61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12DAC5-0A38-4FB2-B3D4-A71F46DBBF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r">
              <a:defRPr sz="1300"/>
            </a:lvl1pPr>
          </a:lstStyle>
          <a:p>
            <a:fld id="{E344C588-7A55-4350-A5C2-735C0F4A6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1481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2119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1"/>
            <a:ext cx="2982119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r">
              <a:defRPr sz="1300"/>
            </a:lvl1pPr>
          </a:lstStyle>
          <a:p>
            <a:fld id="{29BF36CC-BCCC-4C0F-9C95-CA4F25EDC3DA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1250950"/>
            <a:ext cx="5999163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51" tIns="48225" rIns="96451" bIns="4822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813867"/>
            <a:ext cx="5505450" cy="3938617"/>
          </a:xfrm>
          <a:prstGeom prst="rect">
            <a:avLst/>
          </a:prstGeom>
        </p:spPr>
        <p:txBody>
          <a:bodyPr vert="horz" lIns="96451" tIns="48225" rIns="96451" bIns="4822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r">
              <a:defRPr sz="1300"/>
            </a:lvl1pPr>
          </a:lstStyle>
          <a:p>
            <a:fld id="{277C5024-6798-47DA-B570-EDA92E13D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632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Drag Queens; An ever blooming subculture.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C5024-6798-47DA-B570-EDA92E13DE4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79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C5024-6798-47DA-B570-EDA92E13DE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79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Jjjjjjjjjjjjjjjjjjjjjjjjjjjjjjjjjjjjjjjjj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jdjjjjjjjjjjjjjjdbfj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C5024-6798-47DA-B570-EDA92E13DE4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909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F6E0E8E6-B6EB-498A-BC29-48D81AAAA5B6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1493-8214-4CD3-9E66-4A7CE0239274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397E-FD2D-4D0A-B33C-2E5AEFAED143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5092E-80DC-4992-A0D4-E74F7FC3042B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9A4C6-EA06-4AF0-A839-1839C57399A0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0C016-2580-485A-AC4B-4452BC379743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0C8E6-7044-439E-9AE7-82A0C81AB0F0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5F70E-5DFF-42EC-93B3-07D70D7ED1BD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20B5-A0C9-4D15-A71B-70A075D52D64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A8B59-FD8C-464E-A2E0-D2DB42977C43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D0685-9E9F-46AF-8733-3458A4A5B67E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578A0-4252-4A4F-8A4C-4F80F1AD91FF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F071-3364-4AF2-8784-696D9E530376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0C83B-2A0D-4895-8D19-F0DA28872F64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2ACF0-C7E7-4CC8-840E-A2809FB4BDF6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64FF-53E9-4519-AFEB-B5EAE0A6C098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605F-0999-49B8-97E8-A9F5FE66FD89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61EAF71F-1A43-41B7-B605-0710A83174B7}" type="datetimeFigureOut">
              <a:rPr lang="en-US" dirty="0"/>
              <a:t>3/3/2018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668ABfBxZs&amp;t=69s" TargetMode="External"/><Relationship Id="rId4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F07B3-6553-4A0C-AEF9-81C32E7150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509546" y="672650"/>
            <a:ext cx="10137104" cy="2766528"/>
          </a:xfrm>
        </p:spPr>
        <p:txBody>
          <a:bodyPr>
            <a:normAutofit/>
          </a:bodyPr>
          <a:lstStyle/>
          <a:p>
            <a:r>
              <a:rPr lang="en-GB" dirty="0"/>
              <a:t>Drag Queens; an ever-blooming subculture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E67A76-6442-4FD6-B309-76D9079097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performative presentation by Matthew john Rosolemos</a:t>
            </a:r>
          </a:p>
        </p:txBody>
      </p:sp>
    </p:spTree>
    <p:extLst>
      <p:ext uri="{BB962C8B-B14F-4D97-AF65-F5344CB8AC3E}">
        <p14:creationId xmlns:p14="http://schemas.microsoft.com/office/powerpoint/2010/main" val="1245441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730E1-D99B-4E01-96F5-994CBDDD2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drag?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CCCD8-338B-4AA1-868B-10A7493774F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Oxford dictionary:</a:t>
            </a:r>
          </a:p>
          <a:p>
            <a:pPr marL="0" indent="0">
              <a:buNone/>
            </a:pPr>
            <a:r>
              <a:rPr lang="en-GB" dirty="0"/>
              <a:t>Drag queen – “ A man who ostentatiously dresses up in woman's clothing </a:t>
            </a:r>
          </a:p>
          <a:p>
            <a:pPr marL="0" indent="0">
              <a:buNone/>
            </a:pPr>
            <a:r>
              <a:rPr lang="en-GB" dirty="0"/>
              <a:t>Transvestism: - “The action or practise of dressing in clothes associated with the opposite sex</a:t>
            </a:r>
          </a:p>
          <a:p>
            <a:pPr marL="0" indent="0">
              <a:buNone/>
            </a:pPr>
            <a:r>
              <a:rPr lang="en-GB" dirty="0"/>
              <a:t>Cross-dress – “wear clothing typical of the opposite sex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All seem rather similar … hmmm .......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328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C69D-27C7-45AF-92AA-1A7DB81F2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Transvestism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84E14-7E41-45D9-9821-46EB7468F7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1964922"/>
            <a:ext cx="10394707" cy="331118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Transvestism as a subculture</a:t>
            </a:r>
          </a:p>
          <a:p>
            <a:pPr marL="0" indent="0">
              <a:buNone/>
            </a:pPr>
            <a:r>
              <a:rPr lang="en-GB" dirty="0"/>
              <a:t>Reason behind the act  </a:t>
            </a:r>
          </a:p>
        </p:txBody>
      </p:sp>
    </p:spTree>
    <p:extLst>
      <p:ext uri="{BB962C8B-B14F-4D97-AF65-F5344CB8AC3E}">
        <p14:creationId xmlns:p14="http://schemas.microsoft.com/office/powerpoint/2010/main" val="116439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1FD4E-D42B-4769-BA79-0A9CEBF01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Cross-dress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533B4-C699-426C-9486-0E066996A44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Purposes behind the act</a:t>
            </a:r>
          </a:p>
        </p:txBody>
      </p:sp>
    </p:spTree>
    <p:extLst>
      <p:ext uri="{BB962C8B-B14F-4D97-AF65-F5344CB8AC3E}">
        <p14:creationId xmlns:p14="http://schemas.microsoft.com/office/powerpoint/2010/main" val="229291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19B1-D81A-4B7A-B312-E52BD737F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Drag queen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E3694-9ACD-432A-B84E-6ED17C99487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Purposes/ motivation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13096A-25B6-4E23-945C-2F05CEAC39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3153" y="1261782"/>
            <a:ext cx="2667000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3C938E-BB92-4C6F-8515-185E68251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1813" y="3285518"/>
            <a:ext cx="2667000" cy="1743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774262-2D7A-4543-9365-E868E1AE7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0153" y="2119031"/>
            <a:ext cx="2819400" cy="196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39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2358564-79B1-45D0-8EF3-5AF3D30C919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9C4AEB-F0C9-40BE-93E9-5CB5CF8BA3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3346E5-7F6B-4FB9-841B-AA3D22315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1754" y="712882"/>
            <a:ext cx="3218106" cy="4970047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6CD863B4-4327-4AD5-8630-B3022110DA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F45B79-747A-4BDD-AD7D-23CEBD5B39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7554139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7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5AA94-E188-4AF7-929F-262790408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6382699" cy="1146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Origins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65063-4035-4A2E-8659-F7BB39E5964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561515"/>
            <a:ext cx="6382697" cy="3947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Etymology </a:t>
            </a:r>
          </a:p>
          <a:p>
            <a:pPr marL="0" indent="0">
              <a:buNone/>
            </a:pPr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Shakespeare</a:t>
            </a:r>
          </a:p>
          <a:p>
            <a:pPr marL="0" indent="0">
              <a:buNone/>
            </a:pPr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Polari  </a:t>
            </a:r>
          </a:p>
        </p:txBody>
      </p:sp>
    </p:spTree>
    <p:extLst>
      <p:ext uri="{BB962C8B-B14F-4D97-AF65-F5344CB8AC3E}">
        <p14:creationId xmlns:p14="http://schemas.microsoft.com/office/powerpoint/2010/main" val="394074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Content Placeholder 7" descr="A picture containing floor, indoor, ground&#10;&#10;Description generated with high confidence">
            <a:extLst>
              <a:ext uri="{FF2B5EF4-FFF2-40B4-BE49-F238E27FC236}">
                <a16:creationId xmlns:a16="http://schemas.microsoft.com/office/drawing/2014/main" id="{2B59192D-F871-482F-88F5-4139692089B6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l="5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2" name="Freeform 9">
            <a:extLst>
              <a:ext uri="{FF2B5EF4-FFF2-40B4-BE49-F238E27FC236}">
                <a16:creationId xmlns:a16="http://schemas.microsoft.com/office/drawing/2014/main" id="{91177304-726C-43C3-AE92-8DF0AA85A3D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8288" y="2698990"/>
            <a:ext cx="11338098" cy="3612111"/>
          </a:xfrm>
          <a:custGeom>
            <a:avLst/>
            <a:gdLst>
              <a:gd name="connsiteX0" fmla="*/ 0 w 11329257"/>
              <a:gd name="connsiteY0" fmla="*/ 1672253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0 w 11329257"/>
              <a:gd name="connsiteY4" fmla="*/ 1672253 h 3112578"/>
              <a:gd name="connsiteX0" fmla="*/ 8467 w 11329257"/>
              <a:gd name="connsiteY0" fmla="*/ 994919 h 3112578"/>
              <a:gd name="connsiteX1" fmla="*/ 11201741 w 11329257"/>
              <a:gd name="connsiteY1" fmla="*/ 0 h 3112578"/>
              <a:gd name="connsiteX2" fmla="*/ 11329257 w 11329257"/>
              <a:gd name="connsiteY2" fmla="*/ 2508571 h 3112578"/>
              <a:gd name="connsiteX3" fmla="*/ 0 w 11329257"/>
              <a:gd name="connsiteY3" fmla="*/ 3112578 h 3112578"/>
              <a:gd name="connsiteX4" fmla="*/ 8467 w 11329257"/>
              <a:gd name="connsiteY4" fmla="*/ 994919 h 3112578"/>
              <a:gd name="connsiteX0" fmla="*/ 814 w 11330070"/>
              <a:gd name="connsiteY0" fmla="*/ 732453 h 3112578"/>
              <a:gd name="connsiteX1" fmla="*/ 11202554 w 11330070"/>
              <a:gd name="connsiteY1" fmla="*/ 0 h 3112578"/>
              <a:gd name="connsiteX2" fmla="*/ 11330070 w 11330070"/>
              <a:gd name="connsiteY2" fmla="*/ 2508571 h 3112578"/>
              <a:gd name="connsiteX3" fmla="*/ 813 w 11330070"/>
              <a:gd name="connsiteY3" fmla="*/ 3112578 h 3112578"/>
              <a:gd name="connsiteX4" fmla="*/ 814 w 11330070"/>
              <a:gd name="connsiteY4" fmla="*/ 732453 h 3112578"/>
              <a:gd name="connsiteX0" fmla="*/ 375 w 11338098"/>
              <a:gd name="connsiteY0" fmla="*/ 622387 h 3112578"/>
              <a:gd name="connsiteX1" fmla="*/ 11210582 w 11338098"/>
              <a:gd name="connsiteY1" fmla="*/ 0 h 3112578"/>
              <a:gd name="connsiteX2" fmla="*/ 11338098 w 11338098"/>
              <a:gd name="connsiteY2" fmla="*/ 2508571 h 3112578"/>
              <a:gd name="connsiteX3" fmla="*/ 8841 w 11338098"/>
              <a:gd name="connsiteY3" fmla="*/ 3112578 h 3112578"/>
              <a:gd name="connsiteX4" fmla="*/ 375 w 11338098"/>
              <a:gd name="connsiteY4" fmla="*/ 622387 h 3112578"/>
              <a:gd name="connsiteX0" fmla="*/ 375 w 11338098"/>
              <a:gd name="connsiteY0" fmla="*/ 10203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1020320 h 3510511"/>
              <a:gd name="connsiteX0" fmla="*/ 375 w 11338098"/>
              <a:gd name="connsiteY0" fmla="*/ 664720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64720 h 3510511"/>
              <a:gd name="connsiteX0" fmla="*/ 375 w 11338098"/>
              <a:gd name="connsiteY0" fmla="*/ 605454 h 3510511"/>
              <a:gd name="connsiteX1" fmla="*/ 11176715 w 11338098"/>
              <a:gd name="connsiteY1" fmla="*/ 0 h 3510511"/>
              <a:gd name="connsiteX2" fmla="*/ 11338098 w 11338098"/>
              <a:gd name="connsiteY2" fmla="*/ 2906504 h 3510511"/>
              <a:gd name="connsiteX3" fmla="*/ 8841 w 11338098"/>
              <a:gd name="connsiteY3" fmla="*/ 3510511 h 3510511"/>
              <a:gd name="connsiteX4" fmla="*/ 375 w 11338098"/>
              <a:gd name="connsiteY4" fmla="*/ 605454 h 3510511"/>
              <a:gd name="connsiteX0" fmla="*/ 375 w 11338098"/>
              <a:gd name="connsiteY0" fmla="*/ 707054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707054 h 3612111"/>
              <a:gd name="connsiteX0" fmla="*/ 375 w 11338098"/>
              <a:gd name="connsiteY0" fmla="*/ 571588 h 3612111"/>
              <a:gd name="connsiteX1" fmla="*/ 11176715 w 11338098"/>
              <a:gd name="connsiteY1" fmla="*/ 0 h 3612111"/>
              <a:gd name="connsiteX2" fmla="*/ 11338098 w 11338098"/>
              <a:gd name="connsiteY2" fmla="*/ 3008104 h 3612111"/>
              <a:gd name="connsiteX3" fmla="*/ 8841 w 11338098"/>
              <a:gd name="connsiteY3" fmla="*/ 3612111 h 3612111"/>
              <a:gd name="connsiteX4" fmla="*/ 375 w 11338098"/>
              <a:gd name="connsiteY4" fmla="*/ 571588 h 3612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38098" h="3612111">
                <a:moveTo>
                  <a:pt x="375" y="571588"/>
                </a:moveTo>
                <a:lnTo>
                  <a:pt x="11176715" y="0"/>
                </a:lnTo>
                <a:lnTo>
                  <a:pt x="11338098" y="3008104"/>
                </a:lnTo>
                <a:lnTo>
                  <a:pt x="8841" y="3612111"/>
                </a:lnTo>
                <a:cubicBezTo>
                  <a:pt x="11663" y="2906225"/>
                  <a:pt x="-2447" y="1277474"/>
                  <a:pt x="375" y="571588"/>
                </a:cubicBez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5-Point Star 12">
            <a:extLst>
              <a:ext uri="{FF2B5EF4-FFF2-40B4-BE49-F238E27FC236}">
                <a16:creationId xmlns:a16="http://schemas.microsoft.com/office/drawing/2014/main" id="{26143576-49C9-4B20-9332-BC0A976E4AA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FED2D-E242-4859-8B8D-AD9CAF4DE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96980" y="3221623"/>
            <a:ext cx="10264470" cy="12500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>
                <a:solidFill>
                  <a:schemeClr val="bg1"/>
                </a:solidFill>
              </a:rPr>
              <a:t>History </a:t>
            </a:r>
          </a:p>
        </p:txBody>
      </p:sp>
    </p:spTree>
    <p:extLst>
      <p:ext uri="{BB962C8B-B14F-4D97-AF65-F5344CB8AC3E}">
        <p14:creationId xmlns:p14="http://schemas.microsoft.com/office/powerpoint/2010/main" val="911120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09E4265A-C102-454F-A7F8-1823A8C87A8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134" y="1"/>
            <a:ext cx="11721533" cy="398062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person&#10;&#10;Description generated with high confidence">
            <a:extLst>
              <a:ext uri="{FF2B5EF4-FFF2-40B4-BE49-F238E27FC236}">
                <a16:creationId xmlns:a16="http://schemas.microsoft.com/office/drawing/2014/main" id="{41A25776-BCA6-45F3-A498-A62F5399C4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5914589" y="64755"/>
            <a:ext cx="5794811" cy="3851110"/>
          </a:xfrm>
          <a:prstGeom prst="rect">
            <a:avLst/>
          </a:prstGeom>
          <a:ln>
            <a:noFill/>
          </a:ln>
        </p:spPr>
      </p:pic>
      <p:pic>
        <p:nvPicPr>
          <p:cNvPr id="7" name="Picture 6" descr="A picture containing person, indoor, cabinet, clothing&#10;&#10;Description generated with very high confidence">
            <a:extLst>
              <a:ext uri="{FF2B5EF4-FFF2-40B4-BE49-F238E27FC236}">
                <a16:creationId xmlns:a16="http://schemas.microsoft.com/office/drawing/2014/main" id="{77E54040-5F5D-4BFA-9296-3243A554C9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64755"/>
            <a:ext cx="5791144" cy="3851110"/>
          </a:xfrm>
          <a:prstGeom prst="rect">
            <a:avLst/>
          </a:prstGeom>
          <a:ln>
            <a:noFill/>
          </a:ln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90CD163-6D08-4ECC-80AA-2C438606F64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03621-4761-44C1-830E-16CF4F9B8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267829"/>
            <a:ext cx="3373149" cy="1608035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C0340-A1EC-4B68-A286-5E2C3BC7C6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0505" y="4267829"/>
            <a:ext cx="6635805" cy="16080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  <a:latin typeface="AR BLANCA" panose="02000000000000000000" pitchFamily="2" charset="0"/>
              </a:rPr>
              <a:t>Shakespeare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235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D3F2126-F7F7-446C-B927-9C9BAD6163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40923"/>
          <a:stretch/>
        </p:blipFill>
        <p:spPr>
          <a:xfrm>
            <a:off x="5914589" y="10"/>
            <a:ext cx="5794811" cy="3980612"/>
          </a:xfrm>
          <a:prstGeom prst="rect">
            <a:avLst/>
          </a:prstGeom>
          <a:ln>
            <a:noFill/>
          </a:ln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A7345CE7-FC2A-41A0-A5D4-6500B8BBEA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946" r="-1" b="46688"/>
          <a:stretch/>
        </p:blipFill>
        <p:spPr>
          <a:xfrm>
            <a:off x="0" y="-1"/>
            <a:ext cx="5791144" cy="3980623"/>
          </a:xfrm>
          <a:prstGeom prst="rect">
            <a:avLst/>
          </a:prstGeom>
          <a:ln>
            <a:noFill/>
          </a:ln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966C9B6D-F18D-49AA-BE02-2EE032AE735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7E874-9491-4F17-987F-87F625478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267829"/>
            <a:ext cx="3373149" cy="16080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History 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E06F57F3-2382-48DF-A858-CDC96A9C0D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34682" y="4267829"/>
            <a:ext cx="6635805" cy="16080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 BLANCA" panose="02000000000000000000" pitchFamily="2" charset="0"/>
              </a:rPr>
              <a:t>1870 – 1920 </a:t>
            </a:r>
          </a:p>
        </p:txBody>
      </p:sp>
    </p:spTree>
    <p:extLst>
      <p:ext uri="{BB962C8B-B14F-4D97-AF65-F5344CB8AC3E}">
        <p14:creationId xmlns:p14="http://schemas.microsoft.com/office/powerpoint/2010/main" val="219039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5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large red chair in a room&#10;&#10;Description generated with high confidence">
            <a:extLst>
              <a:ext uri="{FF2B5EF4-FFF2-40B4-BE49-F238E27FC236}">
                <a16:creationId xmlns:a16="http://schemas.microsoft.com/office/drawing/2014/main" id="{B0455FDA-4E3D-4FD7-9A57-F6369A2866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64" b="13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CBF37E64-678E-4AAC-82EB-281D0E37B3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5FEF42-9D01-4EB4-8266-B47886E79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240505"/>
            <a:ext cx="7768073" cy="15480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9600" dirty="0">
                <a:solidFill>
                  <a:schemeClr val="tx1"/>
                </a:solidFill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85C08-F3A0-4FEB-8BCC-E7F304633A8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11979" y="4788568"/>
            <a:ext cx="4659829" cy="10417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 sz="4800" dirty="0">
                <a:solidFill>
                  <a:schemeClr val="accent1"/>
                </a:solidFill>
              </a:rPr>
              <a:t>1920 – 1930 </a:t>
            </a:r>
          </a:p>
        </p:txBody>
      </p:sp>
    </p:spTree>
    <p:extLst>
      <p:ext uri="{BB962C8B-B14F-4D97-AF65-F5344CB8AC3E}">
        <p14:creationId xmlns:p14="http://schemas.microsoft.com/office/powerpoint/2010/main" val="4150282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2" name="Picture 21" descr="A brick wall&#10;&#10;Description generated with very high confidence">
            <a:extLst>
              <a:ext uri="{FF2B5EF4-FFF2-40B4-BE49-F238E27FC236}">
                <a16:creationId xmlns:a16="http://schemas.microsoft.com/office/drawing/2014/main" id="{22B6C124-685C-4D39-964D-914B98D11FB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B334361-48BB-4EBF-8AD7-B5EC50E1B4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0"/>
            <a:ext cx="4632997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7C03CED4-8092-47F4-A29B-AD49D13715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9320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AB85A72-D0AE-4A1C-812E-B7FDA627A8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1883" y="450792"/>
            <a:ext cx="6636823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CEDE9410-E74A-4C70-B4F5-6954D713909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b="11209"/>
          <a:stretch/>
        </p:blipFill>
        <p:spPr>
          <a:xfrm>
            <a:off x="5321367" y="684680"/>
            <a:ext cx="6174771" cy="548265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8914E2CC-CDFC-43BB-87AE-B040D6A61EA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37" y="5762147"/>
            <a:ext cx="4250216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ED59975-0A82-46DE-B4BF-CF686C21C0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48871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2513F-A45B-4985-8417-19528402B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21" y="348496"/>
            <a:ext cx="3326650" cy="11887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 dirty="0"/>
              <a:t>History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331B8A-A0E5-403D-970B-0E8F0A1E3291}"/>
              </a:ext>
            </a:extLst>
          </p:cNvPr>
          <p:cNvSpPr txBox="1"/>
          <p:nvPr/>
        </p:nvSpPr>
        <p:spPr>
          <a:xfrm>
            <a:off x="118493" y="2419643"/>
            <a:ext cx="332665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solidFill>
                  <a:srgbClr val="00B0F0"/>
                </a:solidFill>
                <a:latin typeface="AR BLANCA" panose="02000000000000000000" pitchFamily="2" charset="0"/>
              </a:rPr>
              <a:t>Panzy</a:t>
            </a:r>
            <a:r>
              <a:rPr lang="en-GB" sz="4800" dirty="0">
                <a:solidFill>
                  <a:srgbClr val="00B0F0"/>
                </a:solidFill>
                <a:latin typeface="AR BLANCA" panose="02000000000000000000" pitchFamily="2" charset="0"/>
              </a:rPr>
              <a:t> Craze </a:t>
            </a:r>
          </a:p>
          <a:p>
            <a:r>
              <a:rPr lang="en-GB" sz="4800" dirty="0">
                <a:solidFill>
                  <a:srgbClr val="00B0F0"/>
                </a:solidFill>
                <a:latin typeface="AR BLANCA" panose="02000000000000000000" pitchFamily="2" charset="0"/>
              </a:rPr>
              <a:t>1950 – 1960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9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B8F871-A140-4DFA-8870-BA4051CF14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1176" r="993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5BF616-19FE-4910-938A-E9421F521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5" y="1966816"/>
            <a:ext cx="9616610" cy="2481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3800" dirty="0">
                <a:solidFill>
                  <a:schemeClr val="tx1"/>
                </a:solidFill>
              </a:rPr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88425-86CE-48AA-B78E-EA6A962613D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17194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72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1980’s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9031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0BF867B5-5443-4944-8BF4-E181EEC8C3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/>
          </a:blip>
          <a:srcRect t="10279" b="113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5-Point Star 12">
            <a:extLst>
              <a:ext uri="{FF2B5EF4-FFF2-40B4-BE49-F238E27FC236}">
                <a16:creationId xmlns:a16="http://schemas.microsoft.com/office/drawing/2014/main" id="{5350CB18-9C03-468A-8579-F1850E8BEC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405" y="2650454"/>
            <a:ext cx="840147" cy="77854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FC9B8-A309-468E-9840-716B2C7F0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4" y="1966816"/>
            <a:ext cx="9733231" cy="24815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173B-7093-4322-B3ED-1FCC936707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/>
              <a:t>1990 </a:t>
            </a:r>
          </a:p>
        </p:txBody>
      </p:sp>
    </p:spTree>
    <p:extLst>
      <p:ext uri="{BB962C8B-B14F-4D97-AF65-F5344CB8AC3E}">
        <p14:creationId xmlns:p14="http://schemas.microsoft.com/office/powerpoint/2010/main" val="1719195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20DD1A7-21F8-41C7-AD83-A01495C4878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4E24CF-79BF-4523-9FC2-B26AC3E8EB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C75E71-FED6-43F4-98E8-BC6E17B5B1C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  <a:extLst/>
          </a:blip>
          <a:srcRect t="2477"/>
          <a:stretch/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055D5424-19B2-4F42-9E93-18481F08A8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39D045-BF4D-40AF-81FA-C76D6B04E07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1A310-D53C-4094-BDB9-7831B331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4871" y="5486792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Female impersonator?</a:t>
            </a:r>
          </a:p>
        </p:txBody>
      </p:sp>
    </p:spTree>
    <p:extLst>
      <p:ext uri="{BB962C8B-B14F-4D97-AF65-F5344CB8AC3E}">
        <p14:creationId xmlns:p14="http://schemas.microsoft.com/office/powerpoint/2010/main" val="66204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E98C4CB2-74CE-4C99-B949-668D7832BAA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/>
          <a:srcRect b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F37E64-678E-4AAC-82EB-281D0E37B3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9D7C-8FF7-44E8-B3E5-AD2CFE301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600">
                <a:solidFill>
                  <a:schemeClr val="tx1"/>
                </a:solidFill>
              </a:rPr>
              <a:t>Types of Quueeennnssss!</a:t>
            </a:r>
          </a:p>
        </p:txBody>
      </p:sp>
    </p:spTree>
    <p:extLst>
      <p:ext uri="{BB962C8B-B14F-4D97-AF65-F5344CB8AC3E}">
        <p14:creationId xmlns:p14="http://schemas.microsoft.com/office/powerpoint/2010/main" val="235778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6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person in a black shirt&#10;&#10;Description generated with very high confidence">
            <a:extLst>
              <a:ext uri="{FF2B5EF4-FFF2-40B4-BE49-F238E27FC236}">
                <a16:creationId xmlns:a16="http://schemas.microsoft.com/office/drawing/2014/main" id="{90E76FEF-3C0A-4D48-BF7F-42D6282F91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t="33187" b="105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014452-222F-4BE3-BFC3-6CD3BB553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065" y="5271622"/>
            <a:ext cx="2644225" cy="13165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Goth</a:t>
            </a:r>
          </a:p>
        </p:txBody>
      </p:sp>
    </p:spTree>
    <p:extLst>
      <p:ext uri="{BB962C8B-B14F-4D97-AF65-F5344CB8AC3E}">
        <p14:creationId xmlns:p14="http://schemas.microsoft.com/office/powerpoint/2010/main" val="932877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a costume&#10;&#10;Description generated with high confidence">
            <a:extLst>
              <a:ext uri="{FF2B5EF4-FFF2-40B4-BE49-F238E27FC236}">
                <a16:creationId xmlns:a16="http://schemas.microsoft.com/office/drawing/2014/main" id="{7F372473-B9BB-44A0-B1C9-937F73E292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b="546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46F9B9-793C-42B8-94F7-350BC4662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16" y="5260879"/>
            <a:ext cx="2735665" cy="14621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Camp</a:t>
            </a:r>
          </a:p>
        </p:txBody>
      </p:sp>
    </p:spTree>
    <p:extLst>
      <p:ext uri="{BB962C8B-B14F-4D97-AF65-F5344CB8AC3E}">
        <p14:creationId xmlns:p14="http://schemas.microsoft.com/office/powerpoint/2010/main" val="40167404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CB41D7B-515C-426F-9FA4-D3012567C61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>
            <a:alphaModFix amt="35000"/>
          </a:blip>
          <a:srcRect t="5626" b="381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A2D79-21D5-4778-827F-8ECE87C9A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88965"/>
            <a:ext cx="7743763" cy="12690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 err="1">
                <a:solidFill>
                  <a:schemeClr val="tx1"/>
                </a:solidFill>
              </a:rPr>
              <a:t>Genderf</a:t>
            </a:r>
            <a:r>
              <a:rPr lang="en-US" sz="8000" dirty="0">
                <a:solidFill>
                  <a:schemeClr val="tx1"/>
                </a:solidFill>
              </a:rPr>
              <a:t>*</a:t>
            </a:r>
            <a:r>
              <a:rPr lang="en-US" sz="8000" dirty="0" err="1">
                <a:solidFill>
                  <a:schemeClr val="tx1"/>
                </a:solidFill>
              </a:rPr>
              <a:t>ck</a:t>
            </a:r>
            <a:r>
              <a:rPr lang="en-US" sz="8000" dirty="0">
                <a:solidFill>
                  <a:schemeClr val="tx1"/>
                </a:solidFill>
              </a:rPr>
              <a:t> queen</a:t>
            </a:r>
          </a:p>
        </p:txBody>
      </p:sp>
    </p:spTree>
    <p:extLst>
      <p:ext uri="{BB962C8B-B14F-4D97-AF65-F5344CB8AC3E}">
        <p14:creationId xmlns:p14="http://schemas.microsoft.com/office/powerpoint/2010/main" val="3172108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D913D8E3-BA38-4B0D-96B1-4DFDBC7CC25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>
            <a:alphaModFix amt="35000"/>
          </a:blip>
          <a:srcRect t="20625" b="231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8FE8F2-FA09-46ED-8A71-A0B4CAC28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45" y="5453648"/>
            <a:ext cx="5707465" cy="13393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Fishy Queens </a:t>
            </a:r>
          </a:p>
        </p:txBody>
      </p:sp>
    </p:spTree>
    <p:extLst>
      <p:ext uri="{BB962C8B-B14F-4D97-AF65-F5344CB8AC3E}">
        <p14:creationId xmlns:p14="http://schemas.microsoft.com/office/powerpoint/2010/main" val="3813746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 descr="A person wearing glasses&#10;&#10;Description generated with high confidence">
            <a:extLst>
              <a:ext uri="{FF2B5EF4-FFF2-40B4-BE49-F238E27FC236}">
                <a16:creationId xmlns:a16="http://schemas.microsoft.com/office/drawing/2014/main" id="{D4BB9AC0-C1F0-4014-B962-2B003336311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>
            <a:alphaModFix amt="35000"/>
          </a:blip>
          <a:srcRect t="36891" r="-1" b="228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161521-2A34-4C67-8194-6185E6881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83" y="5623560"/>
            <a:ext cx="6941905" cy="11961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Pageant queens</a:t>
            </a:r>
          </a:p>
        </p:txBody>
      </p:sp>
    </p:spTree>
    <p:extLst>
      <p:ext uri="{BB962C8B-B14F-4D97-AF65-F5344CB8AC3E}">
        <p14:creationId xmlns:p14="http://schemas.microsoft.com/office/powerpoint/2010/main" val="1385612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person wearing a costume&#10;&#10;Description generated with very high confidence">
            <a:extLst>
              <a:ext uri="{FF2B5EF4-FFF2-40B4-BE49-F238E27FC236}">
                <a16:creationId xmlns:a16="http://schemas.microsoft.com/office/drawing/2014/main" id="{0BCF9D85-4EE5-4453-B702-8FD5B42EB06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t="21930" b="39258"/>
          <a:stretch/>
        </p:blipFill>
        <p:spPr>
          <a:xfrm>
            <a:off x="-1524" y="-197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E00935-9CB2-4FE6-9D90-AEDA7799E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83" y="5202937"/>
            <a:ext cx="7101925" cy="15451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 err="1">
                <a:solidFill>
                  <a:schemeClr val="tx1"/>
                </a:solidFill>
              </a:rPr>
              <a:t>Tranimal</a:t>
            </a:r>
            <a:r>
              <a:rPr lang="en-US" sz="8000" dirty="0">
                <a:solidFill>
                  <a:schemeClr val="tx1"/>
                </a:solidFill>
              </a:rPr>
              <a:t> queen</a:t>
            </a:r>
          </a:p>
        </p:txBody>
      </p:sp>
    </p:spTree>
    <p:extLst>
      <p:ext uri="{BB962C8B-B14F-4D97-AF65-F5344CB8AC3E}">
        <p14:creationId xmlns:p14="http://schemas.microsoft.com/office/powerpoint/2010/main" val="3733138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BE5404-D927-43FD-B34A-9C23A392091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>
            <a:alphaModFix amt="35000"/>
            <a:extLst/>
          </a:blip>
          <a:srcRect l="8681" r="24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31AD64-7D7E-43AA-BEEB-0B548409E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525" y="5383699"/>
            <a:ext cx="4808305" cy="13393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Fluid queen</a:t>
            </a:r>
          </a:p>
        </p:txBody>
      </p:sp>
    </p:spTree>
    <p:extLst>
      <p:ext uri="{BB962C8B-B14F-4D97-AF65-F5344CB8AC3E}">
        <p14:creationId xmlns:p14="http://schemas.microsoft.com/office/powerpoint/2010/main" val="12676278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FC320205-6A89-4B0A-B0DD-24B9D186542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/>
          <a:srcRect l="285" r="108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BF37E64-678E-4AAC-82EB-281D0E37B3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10306-E57E-416E-9A1A-80260FBFB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3737" y="3593432"/>
            <a:ext cx="7768073" cy="11951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solidFill>
                  <a:schemeClr val="tx1"/>
                </a:solidFill>
              </a:rPr>
              <a:t>Riots </a:t>
            </a:r>
          </a:p>
        </p:txBody>
      </p:sp>
    </p:spTree>
    <p:extLst>
      <p:ext uri="{BB962C8B-B14F-4D97-AF65-F5344CB8AC3E}">
        <p14:creationId xmlns:p14="http://schemas.microsoft.com/office/powerpoint/2010/main" val="61660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0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 descr="A picture containing person, woman, phone, cellphone&#10;&#10;Description generated with very high confidence">
            <a:extLst>
              <a:ext uri="{FF2B5EF4-FFF2-40B4-BE49-F238E27FC236}">
                <a16:creationId xmlns:a16="http://schemas.microsoft.com/office/drawing/2014/main" id="{E96E88D7-2CAC-49A6-A0B5-5195873A690F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3">
            <a:alphaModFix amt="35000"/>
          </a:blip>
          <a:srcRect t="15615" b="134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D1264-AE6F-46CA-A090-DC9459613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5" y="1966816"/>
            <a:ext cx="9616610" cy="2481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slang</a:t>
            </a:r>
          </a:p>
        </p:txBody>
      </p:sp>
    </p:spTree>
    <p:extLst>
      <p:ext uri="{BB962C8B-B14F-4D97-AF65-F5344CB8AC3E}">
        <p14:creationId xmlns:p14="http://schemas.microsoft.com/office/powerpoint/2010/main" val="2616297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6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9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87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EC3FAD74-14DF-4A67-8F56-A7E7459B416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5AE34336-2DE1-4A8C-9D64-494AAB101E7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62951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reeform 5">
            <a:extLst>
              <a:ext uri="{FF2B5EF4-FFF2-40B4-BE49-F238E27FC236}">
                <a16:creationId xmlns:a16="http://schemas.microsoft.com/office/drawing/2014/main" id="{348F75BD-7615-4D44-90C2-E27BF31361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37" y="0"/>
            <a:ext cx="7307266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9ED3FC5D-0E70-44D8-9A41-321F56CBFC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677" y="450792"/>
            <a:ext cx="3600028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2" name="Picture 8" descr="Image result for thinking cartoon">
            <a:extLst>
              <a:ext uri="{FF2B5EF4-FFF2-40B4-BE49-F238E27FC236}">
                <a16:creationId xmlns:a16="http://schemas.microsoft.com/office/drawing/2014/main" id="{8043C832-7AF7-4660-8055-FEFE7F9E4B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948"/>
          <a:stretch/>
        </p:blipFill>
        <p:spPr bwMode="auto">
          <a:xfrm>
            <a:off x="8374980" y="684680"/>
            <a:ext cx="3121157" cy="548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5355CA22-2E62-4B9C-ADDE-36C555CE75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5762147"/>
            <a:ext cx="7277101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A25A2BE-DC69-4B6D-8973-594C3E21BDF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262678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AutoShape 2" descr="Image result for thinking cartoon">
            <a:extLst>
              <a:ext uri="{FF2B5EF4-FFF2-40B4-BE49-F238E27FC236}">
                <a16:creationId xmlns:a16="http://schemas.microsoft.com/office/drawing/2014/main" id="{930C4F3B-17F3-4B96-AC50-66782386A39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2412609" cy="241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2871E-8071-4101-905C-CE70D4208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951410">
            <a:off x="1507040" y="1206515"/>
            <a:ext cx="4011095" cy="289144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14900" dirty="0"/>
              <a:t>Beat</a:t>
            </a:r>
          </a:p>
        </p:txBody>
      </p:sp>
    </p:spTree>
    <p:extLst>
      <p:ext uri="{BB962C8B-B14F-4D97-AF65-F5344CB8AC3E}">
        <p14:creationId xmlns:p14="http://schemas.microsoft.com/office/powerpoint/2010/main" val="2295586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oiletry, cosmetic&#10;&#10;Description generated with very high confidence">
            <a:extLst>
              <a:ext uri="{FF2B5EF4-FFF2-40B4-BE49-F238E27FC236}">
                <a16:creationId xmlns:a16="http://schemas.microsoft.com/office/drawing/2014/main" id="{769E2DAC-8943-4500-B75B-5299093CE8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t="22053" b="14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47BEE1-7070-40A2-891D-4AED8C17F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5401" y="4204715"/>
            <a:ext cx="2158890" cy="14659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/>
                </a:solidFill>
              </a:rPr>
              <a:t>Beat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A9D2-6995-4F95-A3D3-C12F34827F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1382" y="5800630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/>
              <a:t>The precise and perfect application of makeup </a:t>
            </a:r>
          </a:p>
        </p:txBody>
      </p:sp>
    </p:spTree>
    <p:extLst>
      <p:ext uri="{BB962C8B-B14F-4D97-AF65-F5344CB8AC3E}">
        <p14:creationId xmlns:p14="http://schemas.microsoft.com/office/powerpoint/2010/main" val="3910205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icture 134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7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9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1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3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45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7" name="Picture 146">
            <a:extLst>
              <a:ext uri="{FF2B5EF4-FFF2-40B4-BE49-F238E27FC236}">
                <a16:creationId xmlns:a16="http://schemas.microsoft.com/office/drawing/2014/main" id="{8FCA9453-EE04-4E15-8023-16DB74F1EE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9" name="Rectangle 148">
            <a:extLst>
              <a:ext uri="{FF2B5EF4-FFF2-40B4-BE49-F238E27FC236}">
                <a16:creationId xmlns:a16="http://schemas.microsoft.com/office/drawing/2014/main" id="{3DD31824-85A3-4660-A84D-89EFB0D52A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67" y="0"/>
            <a:ext cx="7107594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Freeform 5">
            <a:extLst>
              <a:ext uri="{FF2B5EF4-FFF2-40B4-BE49-F238E27FC236}">
                <a16:creationId xmlns:a16="http://schemas.microsoft.com/office/drawing/2014/main" id="{A85B9725-981C-4982-BAEB-D6438B2E40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361" y="0"/>
            <a:ext cx="675601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8F84321F-CFF7-400F-8EDC-8B23CC322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188" y="450792"/>
            <a:ext cx="4171517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thinking cartoon">
            <a:extLst>
              <a:ext uri="{FF2B5EF4-FFF2-40B4-BE49-F238E27FC236}">
                <a16:creationId xmlns:a16="http://schemas.microsoft.com/office/drawing/2014/main" id="{E8EFF00A-0685-45EA-AE4B-EB26108929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798182" y="1285087"/>
            <a:ext cx="3697956" cy="428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5" name="Rectangle 154">
            <a:extLst>
              <a:ext uri="{FF2B5EF4-FFF2-40B4-BE49-F238E27FC236}">
                <a16:creationId xmlns:a16="http://schemas.microsoft.com/office/drawing/2014/main" id="{828CC162-0E12-4A6E-9487-5EFD16189C6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07" y="5752622"/>
            <a:ext cx="6709092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3A00E052-AF27-41CC-BE17-CA37DE3DDFC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67" y="0"/>
            <a:ext cx="6707321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5E39A-31FF-4A23-B228-E065D43C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782781">
            <a:off x="58218" y="2109249"/>
            <a:ext cx="5778684" cy="29017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23900" dirty="0"/>
              <a:t>Gag</a:t>
            </a:r>
            <a:r>
              <a:rPr lang="en-US" sz="8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06749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6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4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ACF44C68-32C0-41E8-9E80-C15C7DBD9D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/>
          </a:blip>
          <a:srcRect t="4000" b="21000"/>
          <a:stretch/>
        </p:blipFill>
        <p:spPr>
          <a:xfrm rot="21600000">
            <a:off x="20" y="10"/>
            <a:ext cx="12191980" cy="6857990"/>
          </a:xfrm>
          <a:prstGeom prst="rect">
            <a:avLst/>
          </a:prstGeom>
        </p:spPr>
      </p:pic>
      <p:sp>
        <p:nvSpPr>
          <p:cNvPr id="48" name="5-Point Star 12">
            <a:extLst>
              <a:ext uri="{FF2B5EF4-FFF2-40B4-BE49-F238E27FC236}">
                <a16:creationId xmlns:a16="http://schemas.microsoft.com/office/drawing/2014/main" id="{5350CB18-9C03-468A-8579-F1850E8BEC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405" y="2650454"/>
            <a:ext cx="840147" cy="77854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3619F-D55B-4E10-92F5-111DF6C68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4" y="1966816"/>
            <a:ext cx="9733231" cy="24815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gag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F5869-8CDC-42F1-BA18-1324526DE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200"/>
              <a:t>When you have an intense reaction to something, usually a reaction of shock </a:t>
            </a:r>
          </a:p>
        </p:txBody>
      </p:sp>
    </p:spTree>
    <p:extLst>
      <p:ext uri="{BB962C8B-B14F-4D97-AF65-F5344CB8AC3E}">
        <p14:creationId xmlns:p14="http://schemas.microsoft.com/office/powerpoint/2010/main" val="2331217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 descr="A brick wall&#10;&#10;Description generated with very high confidence">
            <a:extLst>
              <a:ext uri="{FF2B5EF4-FFF2-40B4-BE49-F238E27FC236}">
                <a16:creationId xmlns:a16="http://schemas.microsoft.com/office/drawing/2014/main" id="{8FCA9453-EE04-4E15-8023-16DB74F1EE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DD31824-85A3-4660-A84D-89EFB0D52A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67" y="0"/>
            <a:ext cx="7107594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A85B9725-981C-4982-BAEB-D6438B2E40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361" y="0"/>
            <a:ext cx="675601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84321F-CFF7-400F-8EDC-8B23CC3226F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188" y="450792"/>
            <a:ext cx="4171517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376E84C2-2EB4-422E-ACD2-B90A77324A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8182" y="732067"/>
            <a:ext cx="3697956" cy="538788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28CC162-0E12-4A6E-9487-5EFD16189C6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07" y="5752622"/>
            <a:ext cx="6709092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A00E052-AF27-41CC-BE17-CA37DE3DDFC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467" y="0"/>
            <a:ext cx="6707321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22440-9BEC-4A7E-8A71-2E838E7E3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868240">
            <a:off x="320609" y="1538533"/>
            <a:ext cx="5778684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6600" dirty="0" err="1"/>
              <a:t>Hunty</a:t>
            </a:r>
            <a:r>
              <a:rPr lang="en-US" sz="8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71443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 descr="A brick wall&#10;&#10;Description generated with very high confidence">
            <a:extLst>
              <a:ext uri="{FF2B5EF4-FFF2-40B4-BE49-F238E27FC236}">
                <a16:creationId xmlns:a16="http://schemas.microsoft.com/office/drawing/2014/main" id="{B76487B0-4918-4325-BD59-53173B0045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2B24B7-A4DE-4A7C-ADA5-812F21429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62951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86F152DA-627A-4059-BBC7-50007E7CA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0"/>
            <a:ext cx="7307266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AC71161-591A-4A1A-8024-0DF1461794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677" y="450792"/>
            <a:ext cx="3600028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E47BB6-1568-43AB-97F9-A7A5D29E66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656" t="34999" r="17257" b="30001"/>
          <a:stretch/>
        </p:blipFill>
        <p:spPr>
          <a:xfrm>
            <a:off x="8374980" y="1180572"/>
            <a:ext cx="3121157" cy="449087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B1E823A-9B00-416D-8976-C876A21E85F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5752622"/>
            <a:ext cx="7264596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6B3AFD3-C138-43C7-A624-6558BAA9A6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262678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76452-75E4-41DB-AB79-063D762E8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223" y="1304458"/>
            <a:ext cx="6232219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/>
              <a:t>Hunty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A987A-814F-4AFF-BD04-799E1BB8E7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4224" y="4206239"/>
            <a:ext cx="6232218" cy="10669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10000"/>
              </a:lnSpc>
              <a:buNone/>
            </a:pPr>
            <a:r>
              <a:rPr lang="en-US" sz="2800">
                <a:solidFill>
                  <a:schemeClr val="bg1">
                    <a:lumMod val="50000"/>
                  </a:schemeClr>
                </a:solidFill>
              </a:rPr>
              <a:t>A term of endearment that comes from the Ellison of “honey” and “c*nt” </a:t>
            </a:r>
          </a:p>
        </p:txBody>
      </p:sp>
    </p:spTree>
    <p:extLst>
      <p:ext uri="{BB962C8B-B14F-4D97-AF65-F5344CB8AC3E}">
        <p14:creationId xmlns:p14="http://schemas.microsoft.com/office/powerpoint/2010/main" val="12597657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76487B0-4918-4325-BD59-53173B0045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2B24B7-A4DE-4A7C-ADA5-812F21429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62951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86F152DA-627A-4059-BBC7-50007E7CA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0"/>
            <a:ext cx="7307266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AC71161-591A-4A1A-8024-0DF1461794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677" y="450792"/>
            <a:ext cx="3600028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6268AF-7053-410C-B6E1-A41B227BA9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87000" y="684680"/>
            <a:ext cx="2097116" cy="5482657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B1E823A-9B00-416D-8976-C876A21E85F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5752622"/>
            <a:ext cx="7264596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6B3AFD3-C138-43C7-A624-6558BAA9A6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262678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D15BE-F265-4555-B1BC-E8041502D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874330">
            <a:off x="9161" y="2088967"/>
            <a:ext cx="6232219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6600" dirty="0" err="1"/>
              <a:t>gurl</a:t>
            </a:r>
            <a:endParaRPr lang="en-US" sz="16600" dirty="0"/>
          </a:p>
        </p:txBody>
      </p:sp>
    </p:spTree>
    <p:extLst>
      <p:ext uri="{BB962C8B-B14F-4D97-AF65-F5344CB8AC3E}">
        <p14:creationId xmlns:p14="http://schemas.microsoft.com/office/powerpoint/2010/main" val="16306213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B42CA21-E82E-4C7B-B04B-A77057A572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F7F37C-5120-471F-8EA6-A05B254180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81821C-1939-43DF-BB3E-D930CC49BC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9558" y="468696"/>
            <a:ext cx="4503198" cy="5458422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23E2B659-2BE7-4785-801E-4B5A9DA14B3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5099EE-C321-497D-B97E-06225FBDD2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7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99B925-D033-4E6D-B761-B93281ABA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3657601" cy="2319421"/>
          </a:xfrm>
        </p:spPr>
        <p:txBody>
          <a:bodyPr>
            <a:normAutofit/>
          </a:bodyPr>
          <a:lstStyle/>
          <a:p>
            <a:r>
              <a:rPr lang="en-GB" sz="9600" dirty="0" err="1">
                <a:solidFill>
                  <a:schemeClr val="bg1"/>
                </a:solidFill>
              </a:rPr>
              <a:t>gurl</a:t>
            </a:r>
            <a:endParaRPr lang="en-GB" sz="9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28FCF-EE2E-4C87-AEED-BF2FE5192F5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799" y="2125049"/>
            <a:ext cx="4957273" cy="3446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May be used as an exclamatory remark, but is a form of endearment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4179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76487B0-4918-4325-BD59-53173B0045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2B24B7-A4DE-4A7C-ADA5-812F21429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62951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86F152DA-627A-4059-BBC7-50007E7CA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0"/>
            <a:ext cx="7307266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AC71161-591A-4A1A-8024-0DF1461794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677" y="450792"/>
            <a:ext cx="3600028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FB3287-499A-42B2-9BE5-7E3C201605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4980" y="1584618"/>
            <a:ext cx="3121157" cy="368278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B1E823A-9B00-416D-8976-C876A21E85F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5752622"/>
            <a:ext cx="7264596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6B3AFD3-C138-43C7-A624-6558BAA9A6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262678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92220-3CD4-4A00-ACF1-029FFCD39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881745">
            <a:off x="1147187" y="1526957"/>
            <a:ext cx="3989813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13800" dirty="0"/>
              <a:t>Read</a:t>
            </a:r>
          </a:p>
        </p:txBody>
      </p:sp>
    </p:spTree>
    <p:extLst>
      <p:ext uri="{BB962C8B-B14F-4D97-AF65-F5344CB8AC3E}">
        <p14:creationId xmlns:p14="http://schemas.microsoft.com/office/powerpoint/2010/main" val="24361769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EB42CA21-E82E-4C7B-B04B-A77057A572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F7F37C-5120-471F-8EA6-A05B254180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F916DCA5-D787-4C9C-BE81-C205D6D985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55" y="859204"/>
            <a:ext cx="4677405" cy="4677405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23E2B659-2BE7-4785-801E-4B5A9DA14B3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5099EE-C321-497D-B97E-06225FBDD2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75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119BC-4A0A-4F5F-868C-0C53BA9F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4957275" cy="11468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4A085-F02A-48AE-9A49-AEA152126D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5"/>
            <a:ext cx="4957273" cy="3446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</a:rPr>
              <a:t>To fluently, effortlessly and seemingly uncaringly berate, degrade or insult someone, intelligently or harshly</a:t>
            </a:r>
          </a:p>
        </p:txBody>
      </p:sp>
    </p:spTree>
    <p:extLst>
      <p:ext uri="{BB962C8B-B14F-4D97-AF65-F5344CB8AC3E}">
        <p14:creationId xmlns:p14="http://schemas.microsoft.com/office/powerpoint/2010/main" val="39600805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76487B0-4918-4325-BD59-53173B0045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F2B24B7-A4DE-4A7C-ADA5-812F21429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62951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86F152DA-627A-4059-BBC7-50007E7CA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0"/>
            <a:ext cx="7307266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AC71161-591A-4A1A-8024-0DF1461794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8677" y="450792"/>
            <a:ext cx="3600028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C57C95-79FC-4526-A19C-C052BD04C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4980" y="1557052"/>
            <a:ext cx="3121157" cy="373791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B1E823A-9B00-416D-8976-C876A21E85F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3" y="5752622"/>
            <a:ext cx="7264596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6B3AFD3-C138-43C7-A624-6558BAA9A67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262678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A1529-F88D-4AE9-944C-C02FF2005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597395">
            <a:off x="1524567" y="1305360"/>
            <a:ext cx="3402060" cy="2901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9600" dirty="0"/>
              <a:t>Shade</a:t>
            </a:r>
          </a:p>
        </p:txBody>
      </p:sp>
    </p:spTree>
    <p:extLst>
      <p:ext uri="{BB962C8B-B14F-4D97-AF65-F5344CB8AC3E}">
        <p14:creationId xmlns:p14="http://schemas.microsoft.com/office/powerpoint/2010/main" val="32317844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earing glasses&#10;&#10;Description generated with high confidence">
            <a:extLst>
              <a:ext uri="{FF2B5EF4-FFF2-40B4-BE49-F238E27FC236}">
                <a16:creationId xmlns:a16="http://schemas.microsoft.com/office/drawing/2014/main" id="{4C48663A-55A4-471D-9A38-03BD386688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/>
          </a:blip>
          <a:srcRect l="3639" r="21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689CF2-B26B-41A1-8105-714BC3C57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5" y="1966816"/>
            <a:ext cx="9616610" cy="2481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Shade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583C2-DC6D-4854-8A70-7FFF43B72D4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/>
              <a:t>A close relative of ‘reading’ someone but far more subtle, almost passive aggressive </a:t>
            </a:r>
          </a:p>
        </p:txBody>
      </p:sp>
    </p:spTree>
    <p:extLst>
      <p:ext uri="{BB962C8B-B14F-4D97-AF65-F5344CB8AC3E}">
        <p14:creationId xmlns:p14="http://schemas.microsoft.com/office/powerpoint/2010/main" val="2641038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7F8395-C8BF-4D9A-8E1C-C5B8B625407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A806F238-5694-4E8D-AAC8-1ED130BF1D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DCBF27B4-02C2-4A61-BA37-89A5640672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F5F1D1A-955C-417D-825D-A338795603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D3655EA9-64F3-4ADA-B75E-3DFC4C36B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720F65E-1C84-4298-BD38-492D4D747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0066A42-891D-4D4D-B494-456D531F1ED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F86AEB7-99D7-44A0-885D-93BA0CEADC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0"/>
            <a:ext cx="4632997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2E5C7E51-D5D3-4B77-82C8-70586F9510D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93205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92C90D6-A138-4E1A-9FF4-6C5BEC18C03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1883" y="450792"/>
            <a:ext cx="6636823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361C93-E74B-4DD5-BCA0-FBC14E21E8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0773"/>
          <a:stretch/>
        </p:blipFill>
        <p:spPr>
          <a:xfrm>
            <a:off x="5321367" y="1110469"/>
            <a:ext cx="6174771" cy="463107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933B7B77-3B89-41DA-B51E-432C86DEB84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37" y="5752622"/>
            <a:ext cx="4250216" cy="780581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A0D3A47-2CE0-43E8-98E9-3D7DA70353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856" y="0"/>
            <a:ext cx="4248871" cy="226225"/>
          </a:xfrm>
          <a:prstGeom prst="rect">
            <a:avLst/>
          </a:pr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00B2D-6E1B-4E47-BCE0-6E749A8C6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9574092">
            <a:off x="749456" y="2113079"/>
            <a:ext cx="1886721" cy="18540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800" dirty="0"/>
              <a:t>Tea</a:t>
            </a:r>
          </a:p>
        </p:txBody>
      </p:sp>
    </p:spTree>
    <p:extLst>
      <p:ext uri="{BB962C8B-B14F-4D97-AF65-F5344CB8AC3E}">
        <p14:creationId xmlns:p14="http://schemas.microsoft.com/office/powerpoint/2010/main" val="10446312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27" descr="A brick wall&#10;&#10;Description generated with very high confidence">
            <a:extLst>
              <a:ext uri="{FF2B5EF4-FFF2-40B4-BE49-F238E27FC236}">
                <a16:creationId xmlns:a16="http://schemas.microsoft.com/office/drawing/2014/main" id="{4ED97C70-FD3B-4E86-B097-9CE15521ECE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5" name="Freeform 11">
            <a:extLst>
              <a:ext uri="{FF2B5EF4-FFF2-40B4-BE49-F238E27FC236}">
                <a16:creationId xmlns:a16="http://schemas.microsoft.com/office/drawing/2014/main" id="{01C1ABBF-1FEC-4A49-A551-F27CD44B592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1CA91522-208A-4484-BA4E-719881FA249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Freeform 25">
            <a:extLst>
              <a:ext uri="{FF2B5EF4-FFF2-40B4-BE49-F238E27FC236}">
                <a16:creationId xmlns:a16="http://schemas.microsoft.com/office/drawing/2014/main" id="{2E6EF473-1243-402E-9B74-D2E9354B23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4">
            <a:extLst>
              <a:ext uri="{FF2B5EF4-FFF2-40B4-BE49-F238E27FC236}">
                <a16:creationId xmlns:a16="http://schemas.microsoft.com/office/drawing/2014/main" id="{D9A018C6-6DFA-4D3D-9FE6-3FA39DED76E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49" name="5-Point Star 24">
            <a:extLst>
              <a:ext uri="{FF2B5EF4-FFF2-40B4-BE49-F238E27FC236}">
                <a16:creationId xmlns:a16="http://schemas.microsoft.com/office/drawing/2014/main" id="{BF298784-0DFC-4546-A452-BC3FC830DFD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50" name="Rectangle 39">
            <a:extLst>
              <a:ext uri="{FF2B5EF4-FFF2-40B4-BE49-F238E27FC236}">
                <a16:creationId xmlns:a16="http://schemas.microsoft.com/office/drawing/2014/main" id="{6F776733-A05B-4A45-903C-A77D9DEBDEF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cup&#10;&#10;Description generated with high confidence">
            <a:extLst>
              <a:ext uri="{FF2B5EF4-FFF2-40B4-BE49-F238E27FC236}">
                <a16:creationId xmlns:a16="http://schemas.microsoft.com/office/drawing/2014/main" id="{4813ADBE-3E78-435D-8A1A-BAC3CB491F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/>
          </a:blip>
          <a:srcRect b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1" name="5-Point Star 12">
            <a:extLst>
              <a:ext uri="{FF2B5EF4-FFF2-40B4-BE49-F238E27FC236}">
                <a16:creationId xmlns:a16="http://schemas.microsoft.com/office/drawing/2014/main" id="{5350CB18-9C03-468A-8579-F1850E8BEC7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405" y="2650454"/>
            <a:ext cx="840147" cy="77854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97C0F-DB81-4A91-8552-CC540E0EB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7694" y="1966816"/>
            <a:ext cx="9733231" cy="24815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Tea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BE85F-B996-423B-AC6D-5C59B254CE9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37991" y="4591668"/>
            <a:ext cx="9666314" cy="748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/>
              <a:t>News, gossip, information or secrets</a:t>
            </a:r>
          </a:p>
        </p:txBody>
      </p:sp>
    </p:spTree>
    <p:extLst>
      <p:ext uri="{BB962C8B-B14F-4D97-AF65-F5344CB8AC3E}">
        <p14:creationId xmlns:p14="http://schemas.microsoft.com/office/powerpoint/2010/main" val="1744830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20DD1A7-21F8-41C7-AD83-A01495C4878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4E24CF-79BF-4523-9FC2-B26AC3E8EB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073FCC-DC5B-4113-9DF2-9226AA0632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3000"/>
            <a:extLst/>
          </a:blip>
          <a:srcRect b="18183"/>
          <a:stretch/>
        </p:blipFill>
        <p:spPr>
          <a:xfrm>
            <a:off x="20" y="10"/>
            <a:ext cx="11734780" cy="6408728"/>
          </a:xfrm>
          <a:prstGeom prst="rect">
            <a:avLst/>
          </a:prstGeom>
          <a:ln>
            <a:noFill/>
          </a:ln>
        </p:spPr>
      </p:pic>
      <p:sp>
        <p:nvSpPr>
          <p:cNvPr id="13" name="Freeform 9">
            <a:extLst>
              <a:ext uri="{FF2B5EF4-FFF2-40B4-BE49-F238E27FC236}">
                <a16:creationId xmlns:a16="http://schemas.microsoft.com/office/drawing/2014/main" id="{055D5424-19B2-4F42-9E93-18481F08A8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39D045-BF4D-40AF-81FA-C76D6B04E07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525C5-2A25-416B-A46C-FC9B2A5AA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GB" dirty="0" err="1"/>
              <a:t>Rupaul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366FF-D52D-4578-9A3C-FEF6BE08A8E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https://www.youtube.com/watch?v=M668ABfBxZs&amp;t=69s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318661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5337</TotalTime>
  <Words>273</Words>
  <Application>Microsoft Office PowerPoint</Application>
  <PresentationFormat>Widescreen</PresentationFormat>
  <Paragraphs>88</Paragraphs>
  <Slides>39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 BLANCA</vt:lpstr>
      <vt:lpstr>Arial</vt:lpstr>
      <vt:lpstr>Calibri</vt:lpstr>
      <vt:lpstr>Impact</vt:lpstr>
      <vt:lpstr>Main Event</vt:lpstr>
      <vt:lpstr>Drag Queens; an ever-blooming subculture </vt:lpstr>
      <vt:lpstr>What is drag?</vt:lpstr>
      <vt:lpstr>Transvestism </vt:lpstr>
      <vt:lpstr>Cross-dress</vt:lpstr>
      <vt:lpstr>Drag queen</vt:lpstr>
      <vt:lpstr>Origins </vt:lpstr>
      <vt:lpstr>History </vt:lpstr>
      <vt:lpstr>History</vt:lpstr>
      <vt:lpstr>History </vt:lpstr>
      <vt:lpstr>history</vt:lpstr>
      <vt:lpstr>History </vt:lpstr>
      <vt:lpstr>History</vt:lpstr>
      <vt:lpstr>History </vt:lpstr>
      <vt:lpstr>Female impersonator?</vt:lpstr>
      <vt:lpstr>Types of Quueeennnssss!</vt:lpstr>
      <vt:lpstr>Goth</vt:lpstr>
      <vt:lpstr>Camp</vt:lpstr>
      <vt:lpstr>Genderf*ck queen</vt:lpstr>
      <vt:lpstr>Fishy Queens </vt:lpstr>
      <vt:lpstr>Pageant queens</vt:lpstr>
      <vt:lpstr>Tranimal queen</vt:lpstr>
      <vt:lpstr>Fluid queen</vt:lpstr>
      <vt:lpstr>Riots </vt:lpstr>
      <vt:lpstr>slang</vt:lpstr>
      <vt:lpstr>Beat</vt:lpstr>
      <vt:lpstr>Beat</vt:lpstr>
      <vt:lpstr>Gag </vt:lpstr>
      <vt:lpstr>gag</vt:lpstr>
      <vt:lpstr>Hunty </vt:lpstr>
      <vt:lpstr>Hunty </vt:lpstr>
      <vt:lpstr>gurl</vt:lpstr>
      <vt:lpstr>gurl</vt:lpstr>
      <vt:lpstr>Read</vt:lpstr>
      <vt:lpstr>read</vt:lpstr>
      <vt:lpstr>Shade</vt:lpstr>
      <vt:lpstr>Shade</vt:lpstr>
      <vt:lpstr>Tea</vt:lpstr>
      <vt:lpstr>Tea</vt:lpstr>
      <vt:lpstr>Rupaul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Drag Queens; an ever blooming subculture </dc:title>
  <dc:creator>Matthew Rosolemos (P151819)</dc:creator>
  <cp:lastModifiedBy>Matthew Rosolemos (P151819)</cp:lastModifiedBy>
  <cp:revision>49</cp:revision>
  <cp:lastPrinted>2018-03-07T07:35:35Z</cp:lastPrinted>
  <dcterms:created xsi:type="dcterms:W3CDTF">2018-03-03T17:00:35Z</dcterms:created>
  <dcterms:modified xsi:type="dcterms:W3CDTF">2018-03-07T09:58:27Z</dcterms:modified>
</cp:coreProperties>
</file>