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2" r:id="rId2"/>
    <p:sldMasterId id="2147483665" r:id="rId3"/>
  </p:sldMasterIdLst>
  <p:notesMasterIdLst>
    <p:notesMasterId r:id="rId29"/>
  </p:notesMasterIdLst>
  <p:sldIdLst>
    <p:sldId id="851" r:id="rId4"/>
    <p:sldId id="934" r:id="rId5"/>
    <p:sldId id="962" r:id="rId6"/>
    <p:sldId id="936" r:id="rId7"/>
    <p:sldId id="854" r:id="rId8"/>
    <p:sldId id="323" r:id="rId9"/>
    <p:sldId id="963" r:id="rId10"/>
    <p:sldId id="292" r:id="rId11"/>
    <p:sldId id="332" r:id="rId12"/>
    <p:sldId id="345" r:id="rId13"/>
    <p:sldId id="346" r:id="rId14"/>
    <p:sldId id="351" r:id="rId15"/>
    <p:sldId id="350" r:id="rId16"/>
    <p:sldId id="349" r:id="rId17"/>
    <p:sldId id="348" r:id="rId18"/>
    <p:sldId id="347" r:id="rId19"/>
    <p:sldId id="353" r:id="rId20"/>
    <p:sldId id="354" r:id="rId21"/>
    <p:sldId id="352" r:id="rId22"/>
    <p:sldId id="355" r:id="rId23"/>
    <p:sldId id="290" r:id="rId24"/>
    <p:sldId id="360" r:id="rId25"/>
    <p:sldId id="357" r:id="rId26"/>
    <p:sldId id="358" r:id="rId27"/>
    <p:sldId id="938" r:id="rId28"/>
  </p:sldIdLst>
  <p:sldSz cx="12192000" cy="6858000"/>
  <p:notesSz cx="6888163" cy="100203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6718B1-8FC4-4456-85C8-6FE8ADAA5890}" v="6" dt="2022-03-16T17:20:41.823"/>
    <p1510:client id="{EBCD0678-9D85-4B84-BD84-CEA0D236EE55}" v="2" dt="2022-03-16T17:26:01.9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898" autoAdjust="0"/>
    <p:restoredTop sz="85962" autoAdjust="0"/>
  </p:normalViewPr>
  <p:slideViewPr>
    <p:cSldViewPr snapToGrid="0">
      <p:cViewPr varScale="1">
        <p:scale>
          <a:sx n="108" d="100"/>
          <a:sy n="108" d="100"/>
        </p:scale>
        <p:origin x="432" y="96"/>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microsoft.com/office/2015/10/relationships/revisionInfo" Target="revisionInfo.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presProps" Target="presProps.xml"/><Relationship Id="rId8"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871" cy="502755"/>
          </a:xfrm>
          <a:prstGeom prst="rect">
            <a:avLst/>
          </a:prstGeom>
        </p:spPr>
        <p:txBody>
          <a:bodyPr vert="horz" lIns="96616" tIns="48308" rIns="96616" bIns="48308" rtlCol="0"/>
          <a:lstStyle>
            <a:lvl1pPr algn="l">
              <a:defRPr sz="1300"/>
            </a:lvl1pPr>
          </a:lstStyle>
          <a:p>
            <a:endParaRPr lang="en-GB"/>
          </a:p>
        </p:txBody>
      </p:sp>
      <p:sp>
        <p:nvSpPr>
          <p:cNvPr id="3" name="Date Placeholder 2"/>
          <p:cNvSpPr>
            <a:spLocks noGrp="1"/>
          </p:cNvSpPr>
          <p:nvPr>
            <p:ph type="dt" idx="1"/>
          </p:nvPr>
        </p:nvSpPr>
        <p:spPr>
          <a:xfrm>
            <a:off x="3901698" y="0"/>
            <a:ext cx="2984871" cy="502755"/>
          </a:xfrm>
          <a:prstGeom prst="rect">
            <a:avLst/>
          </a:prstGeom>
        </p:spPr>
        <p:txBody>
          <a:bodyPr vert="horz" lIns="96616" tIns="48308" rIns="96616" bIns="48308" rtlCol="0"/>
          <a:lstStyle>
            <a:lvl1pPr algn="r">
              <a:defRPr sz="1300"/>
            </a:lvl1pPr>
          </a:lstStyle>
          <a:p>
            <a:fld id="{FA9AEF37-4A10-47B4-BE50-C4797461E473}" type="datetimeFigureOut">
              <a:rPr lang="en-GB" smtClean="0"/>
              <a:t>16/03/2022</a:t>
            </a:fld>
            <a:endParaRPr lang="en-GB"/>
          </a:p>
        </p:txBody>
      </p:sp>
      <p:sp>
        <p:nvSpPr>
          <p:cNvPr id="4" name="Slide Image Placeholder 3"/>
          <p:cNvSpPr>
            <a:spLocks noGrp="1" noRot="1" noChangeAspect="1"/>
          </p:cNvSpPr>
          <p:nvPr>
            <p:ph type="sldImg" idx="2"/>
          </p:nvPr>
        </p:nvSpPr>
        <p:spPr>
          <a:xfrm>
            <a:off x="439738" y="1252538"/>
            <a:ext cx="6008687" cy="3381375"/>
          </a:xfrm>
          <a:prstGeom prst="rect">
            <a:avLst/>
          </a:prstGeom>
          <a:noFill/>
          <a:ln w="12700">
            <a:solidFill>
              <a:prstClr val="black"/>
            </a:solidFill>
          </a:ln>
        </p:spPr>
        <p:txBody>
          <a:bodyPr vert="horz" lIns="96616" tIns="48308" rIns="96616" bIns="48308" rtlCol="0" anchor="ctr"/>
          <a:lstStyle/>
          <a:p>
            <a:endParaRPr lang="en-GB"/>
          </a:p>
        </p:txBody>
      </p:sp>
      <p:sp>
        <p:nvSpPr>
          <p:cNvPr id="5" name="Notes Placeholder 4"/>
          <p:cNvSpPr>
            <a:spLocks noGrp="1"/>
          </p:cNvSpPr>
          <p:nvPr>
            <p:ph type="body" sz="quarter" idx="3"/>
          </p:nvPr>
        </p:nvSpPr>
        <p:spPr>
          <a:xfrm>
            <a:off x="688817" y="4822269"/>
            <a:ext cx="5510530" cy="3945493"/>
          </a:xfrm>
          <a:prstGeom prst="rect">
            <a:avLst/>
          </a:prstGeom>
        </p:spPr>
        <p:txBody>
          <a:bodyPr vert="horz" lIns="96616" tIns="48308" rIns="96616" bIns="4830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7547"/>
            <a:ext cx="2984871" cy="502754"/>
          </a:xfrm>
          <a:prstGeom prst="rect">
            <a:avLst/>
          </a:prstGeom>
        </p:spPr>
        <p:txBody>
          <a:bodyPr vert="horz" lIns="96616" tIns="48308" rIns="96616" bIns="48308" rtlCol="0" anchor="b"/>
          <a:lstStyle>
            <a:lvl1pPr algn="l">
              <a:defRPr sz="1300"/>
            </a:lvl1pPr>
          </a:lstStyle>
          <a:p>
            <a:endParaRPr lang="en-GB"/>
          </a:p>
        </p:txBody>
      </p:sp>
      <p:sp>
        <p:nvSpPr>
          <p:cNvPr id="7" name="Slide Number Placeholder 6"/>
          <p:cNvSpPr>
            <a:spLocks noGrp="1"/>
          </p:cNvSpPr>
          <p:nvPr>
            <p:ph type="sldNum" sz="quarter" idx="5"/>
          </p:nvPr>
        </p:nvSpPr>
        <p:spPr>
          <a:xfrm>
            <a:off x="3901698" y="9517547"/>
            <a:ext cx="2984871" cy="502754"/>
          </a:xfrm>
          <a:prstGeom prst="rect">
            <a:avLst/>
          </a:prstGeom>
        </p:spPr>
        <p:txBody>
          <a:bodyPr vert="horz" lIns="96616" tIns="48308" rIns="96616" bIns="48308" rtlCol="0" anchor="b"/>
          <a:lstStyle>
            <a:lvl1pPr algn="r">
              <a:defRPr sz="1300"/>
            </a:lvl1pPr>
          </a:lstStyle>
          <a:p>
            <a:fld id="{345A2668-57C8-435C-9244-65EEF4ADAB16}" type="slidenum">
              <a:rPr lang="en-GB" smtClean="0"/>
              <a:t>‹#›</a:t>
            </a:fld>
            <a:endParaRPr lang="en-GB"/>
          </a:p>
        </p:txBody>
      </p:sp>
    </p:spTree>
    <p:extLst>
      <p:ext uri="{BB962C8B-B14F-4D97-AF65-F5344CB8AC3E}">
        <p14:creationId xmlns:p14="http://schemas.microsoft.com/office/powerpoint/2010/main" val="5370173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39738" y="1252538"/>
            <a:ext cx="6008687" cy="33813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defTabSz="966155">
              <a:defRPr/>
            </a:pPr>
            <a:fld id="{2892395D-BC1B-4D1D-949A-52A1A007E086}" type="slidenum">
              <a:rPr lang="en-GB" sz="1400">
                <a:solidFill>
                  <a:prstClr val="black"/>
                </a:solidFill>
                <a:latin typeface="Calibri" panose="020F0502020204030204"/>
              </a:rPr>
              <a:pPr defTabSz="966155">
                <a:defRPr/>
              </a:pPr>
              <a:t>1</a:t>
            </a:fld>
            <a:endParaRPr lang="en-GB" sz="1400">
              <a:solidFill>
                <a:prstClr val="black"/>
              </a:solidFill>
              <a:latin typeface="Calibri" panose="020F0502020204030204"/>
            </a:endParaRPr>
          </a:p>
        </p:txBody>
      </p:sp>
    </p:spTree>
    <p:extLst>
      <p:ext uri="{BB962C8B-B14F-4D97-AF65-F5344CB8AC3E}">
        <p14:creationId xmlns:p14="http://schemas.microsoft.com/office/powerpoint/2010/main" val="12121066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2</a:t>
            </a:fld>
            <a:endParaRPr lang="en-GB"/>
          </a:p>
        </p:txBody>
      </p:sp>
    </p:spTree>
    <p:extLst>
      <p:ext uri="{BB962C8B-B14F-4D97-AF65-F5344CB8AC3E}">
        <p14:creationId xmlns:p14="http://schemas.microsoft.com/office/powerpoint/2010/main" val="650424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bwMode="auto">
          <a:noFill/>
          <a:ln>
            <a:solidFill>
              <a:srgbClr val="000000"/>
            </a:solidFill>
            <a:miter lim="800000"/>
            <a:headEnd/>
            <a:tailEnd/>
          </a:ln>
        </p:spPr>
      </p:sp>
      <p:sp>
        <p:nvSpPr>
          <p:cNvPr id="86019"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a:t>Through Supervision sessions</a:t>
            </a:r>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F5DA30-4810-4C60-8177-86111F4F22F7}"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988570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We can facilitate the achievement</a:t>
            </a:r>
            <a:r>
              <a:rPr lang="en-GB" baseline="0" dirty="0"/>
              <a:t> of this by supporting individuals as they are completing this activity.</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1124-0407-4365-83FA-AF978F484C50}"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3829781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16/03/2022</a:t>
            </a:fld>
            <a:endParaRPr lang="en-GB"/>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6151337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16/03/2022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8559248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16/03/2022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248541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16/03/2022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6824620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21" y="365127"/>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21"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441752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1" y="1470583"/>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3" y="1470583"/>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1597660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3" y="6525344"/>
            <a:ext cx="1294837" cy="218522"/>
          </a:xfrm>
        </p:spPr>
        <p:txBody>
          <a:bodyPr/>
          <a:lstStyle/>
          <a:p>
            <a:fld id="{9C64F3F4-CE19-49F8-9EF4-FF4EE52031C2}" type="datetimeFigureOut">
              <a:rPr lang="en-GB" smtClean="0"/>
              <a:t>16/03/2022</a:t>
            </a:fld>
            <a:endParaRPr lang="en-GB"/>
          </a:p>
        </p:txBody>
      </p:sp>
      <p:sp>
        <p:nvSpPr>
          <p:cNvPr id="5" name="Footer Placeholder 4"/>
          <p:cNvSpPr>
            <a:spLocks noGrp="1"/>
          </p:cNvSpPr>
          <p:nvPr>
            <p:ph type="ftr" sz="quarter" idx="11"/>
          </p:nvPr>
        </p:nvSpPr>
        <p:spPr>
          <a:xfrm>
            <a:off x="5519936" y="638133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4307828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jpe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6"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825">
                <a:solidFill>
                  <a:schemeClr val="tx1">
                    <a:tint val="75000"/>
                  </a:schemeClr>
                </a:solidFill>
              </a:defRPr>
            </a:lvl1pPr>
          </a:lstStyle>
          <a:p>
            <a:fld id="{9C64F3F4-CE19-49F8-9EF4-FF4EE52031C2}" type="datetimeFigureOut">
              <a:rPr lang="en-GB" smtClean="0"/>
              <a:pPr/>
              <a:t>16/03/2022</a:t>
            </a:fld>
            <a:endParaRPr lang="en-GB"/>
          </a:p>
        </p:txBody>
      </p:sp>
      <p:sp>
        <p:nvSpPr>
          <p:cNvPr id="6" name="Slide Number Placeholder 5"/>
          <p:cNvSpPr>
            <a:spLocks noGrp="1"/>
          </p:cNvSpPr>
          <p:nvPr>
            <p:ph type="sldNum" sz="quarter" idx="4"/>
          </p:nvPr>
        </p:nvSpPr>
        <p:spPr>
          <a:xfrm>
            <a:off x="10608501" y="6380975"/>
            <a:ext cx="973899"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2203809012"/>
      </p:ext>
    </p:extLst>
  </p:cSld>
  <p:clrMap bg1="lt1" tx1="dk1" bg2="lt2" tx2="dk2" accent1="accent1" accent2="accent2" accent3="accent3" accent4="accent4" accent5="accent5" accent6="accent6" hlink="hlink" folHlink="folHlink"/>
  <p:sldLayoutIdLst>
    <p:sldLayoutId id="2147483661" r:id="rId1"/>
    <p:sldLayoutId id="2147483668" r:id="rId2"/>
    <p:sldLayoutId id="2147483669" r:id="rId3"/>
    <p:sldLayoutId id="2147483670" r:id="rId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7"/>
            <a:ext cx="11557263"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3"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8000886"/>
      </p:ext>
    </p:extLst>
  </p:cSld>
  <p:clrMap bg1="lt1" tx1="dk1" bg2="lt2" tx2="dk2" accent1="accent1" accent2="accent2" accent3="accent3" accent4="accent4" accent5="accent5" accent6="accent6" hlink="hlink" folHlink="folHlink"/>
  <p:sldLayoutIdLst>
    <p:sldLayoutId id="21474836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1" y="1470583"/>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06696315"/>
      </p:ext>
    </p:extLst>
  </p:cSld>
  <p:clrMap bg1="lt1" tx1="dk1" bg2="lt2" tx2="dk2" accent1="accent1" accent2="accent2" accent3="accent3" accent4="accent4" accent5="accent5" accent6="accent6" hlink="hlink" folHlink="folHlink"/>
  <p:sldLayoutIdLst>
    <p:sldLayoutId id="2147483666" r:id="rId1"/>
    <p:sldLayoutId id="214748366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WFc08j9eorQ?feature=oembed"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6448657" y="2024014"/>
            <a:ext cx="4418553" cy="1122502"/>
          </a:xfrm>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defTabSz="685800">
              <a:defRPr/>
            </a:pPr>
            <a:endParaRPr lang="en-GB" sz="3300">
              <a:solidFill>
                <a:prstClr val="white"/>
              </a:solidFill>
              <a:latin typeface="Calibri Light" panose="020F0302020204030204"/>
            </a:endParaRPr>
          </a:p>
        </p:txBody>
      </p:sp>
      <p:sp>
        <p:nvSpPr>
          <p:cNvPr id="11" name="Rectangle 5"/>
          <p:cNvSpPr>
            <a:spLocks noChangeArrowheads="1"/>
          </p:cNvSpPr>
          <p:nvPr/>
        </p:nvSpPr>
        <p:spPr bwMode="auto">
          <a:xfrm>
            <a:off x="1524001" y="938046"/>
            <a:ext cx="49" cy="181308"/>
          </a:xfrm>
          <a:prstGeom prst="rect">
            <a:avLst/>
          </a:prstGeom>
          <a:solidFill>
            <a:srgbClr val="F8F9FA"/>
          </a:solidFill>
          <a:ln>
            <a:noFill/>
          </a:ln>
          <a:effectLst/>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0" tIns="-13093" rIns="0" bIns="-13093" numCol="1" anchor="ctr" anchorCtr="0" compatLnSpc="1">
            <a:prstTxWarp prst="textNoShape">
              <a:avLst/>
            </a:prstTxWarp>
            <a:spAutoFit/>
          </a:bodyPr>
          <a:lstStyle/>
          <a:p>
            <a:pPr defTabSz="685800" eaLnBrk="0" fontAlgn="base" hangingPunct="0">
              <a:spcBef>
                <a:spcPct val="0"/>
              </a:spcBef>
              <a:spcAft>
                <a:spcPct val="0"/>
              </a:spcAft>
              <a:defRPr/>
            </a:pPr>
            <a:endParaRPr lang="cy-GB" altLang="en-US" sz="1350">
              <a:solidFill>
                <a:prstClr val="black"/>
              </a:solidFill>
              <a:latin typeface="Arial" panose="020B0604020202020204" pitchFamily="34" charset="0"/>
            </a:endParaRPr>
          </a:p>
        </p:txBody>
      </p:sp>
      <p:sp>
        <p:nvSpPr>
          <p:cNvPr id="6" name="TextBox 5">
            <a:extLst>
              <a:ext uri="{FF2B5EF4-FFF2-40B4-BE49-F238E27FC236}">
                <a16:creationId xmlns:a16="http://schemas.microsoft.com/office/drawing/2014/main" id="{0AB18146-2554-46B9-AED7-E20ED845FEEA}"/>
              </a:ext>
            </a:extLst>
          </p:cNvPr>
          <p:cNvSpPr txBox="1"/>
          <p:nvPr/>
        </p:nvSpPr>
        <p:spPr>
          <a:xfrm>
            <a:off x="2677520" y="2159137"/>
            <a:ext cx="6836960" cy="2769989"/>
          </a:xfrm>
          <a:prstGeom prst="rect">
            <a:avLst/>
          </a:prstGeom>
          <a:noFill/>
        </p:spPr>
        <p:txBody>
          <a:bodyPr wrap="square" lIns="68580" tIns="34290" rIns="68580" bIns="34290" rtlCol="0" anchor="t">
            <a:spAutoFit/>
          </a:bodyPr>
          <a:lstStyle/>
          <a:p>
            <a:pPr algn="ctr" defTabSz="685800">
              <a:defRPr/>
            </a:pPr>
            <a:r>
              <a:rPr lang="en-GB" sz="4050" b="1" dirty="0">
                <a:solidFill>
                  <a:prstClr val="white"/>
                </a:solidFill>
                <a:latin typeface="Calibri" panose="020F0502020204030204"/>
              </a:rPr>
              <a:t>BMPF7021</a:t>
            </a:r>
          </a:p>
          <a:p>
            <a:pPr algn="ctr" defTabSz="685800">
              <a:defRPr/>
            </a:pPr>
            <a:r>
              <a:rPr lang="en-GB" sz="4050" b="1" dirty="0">
                <a:solidFill>
                  <a:prstClr val="white"/>
                </a:solidFill>
                <a:latin typeface="Calibri" panose="020F0502020204030204"/>
              </a:rPr>
              <a:t>WAST</a:t>
            </a:r>
          </a:p>
          <a:p>
            <a:pPr algn="ctr" defTabSz="685800">
              <a:defRPr/>
            </a:pPr>
            <a:r>
              <a:rPr lang="en-GB" sz="4050" b="1" dirty="0">
                <a:solidFill>
                  <a:prstClr val="white"/>
                </a:solidFill>
                <a:latin typeface="Calibri" panose="020F0502020204030204"/>
              </a:rPr>
              <a:t>Day 7</a:t>
            </a:r>
          </a:p>
          <a:p>
            <a:pPr algn="ctr">
              <a:defRPr/>
            </a:pPr>
            <a:r>
              <a:rPr lang="en-GB" sz="2700" b="1" dirty="0">
                <a:solidFill>
                  <a:prstClr val="white"/>
                </a:solidFill>
                <a:latin typeface="Calibri" panose="020F0502020204030204"/>
                <a:cs typeface="Calibri"/>
              </a:rPr>
              <a:t>17.03.2022</a:t>
            </a:r>
          </a:p>
          <a:p>
            <a:pPr algn="ctr">
              <a:defRPr/>
            </a:pPr>
            <a:endParaRPr lang="en-GB" sz="2700" b="1" dirty="0">
              <a:solidFill>
                <a:prstClr val="white"/>
              </a:solidFill>
              <a:latin typeface="Calibri" panose="020F0502020204030204"/>
              <a:cs typeface="Calibri"/>
            </a:endParaRPr>
          </a:p>
        </p:txBody>
      </p:sp>
    </p:spTree>
    <p:extLst>
      <p:ext uri="{BB962C8B-B14F-4D97-AF65-F5344CB8AC3E}">
        <p14:creationId xmlns:p14="http://schemas.microsoft.com/office/powerpoint/2010/main" val="39579702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DDD00-D38B-423F-8B26-9133F3C40583}"/>
              </a:ext>
            </a:extLst>
          </p:cNvPr>
          <p:cNvSpPr>
            <a:spLocks noGrp="1"/>
          </p:cNvSpPr>
          <p:nvPr>
            <p:ph type="title"/>
          </p:nvPr>
        </p:nvSpPr>
        <p:spPr/>
        <p:txBody>
          <a:bodyPr/>
          <a:lstStyle/>
          <a:p>
            <a:r>
              <a:rPr lang="en-GB" b="1" dirty="0">
                <a:solidFill>
                  <a:schemeClr val="accent5">
                    <a:lumMod val="50000"/>
                  </a:schemeClr>
                </a:solidFill>
              </a:rPr>
              <a:t>Learning Outcomes</a:t>
            </a:r>
          </a:p>
        </p:txBody>
      </p:sp>
      <p:sp>
        <p:nvSpPr>
          <p:cNvPr id="3" name="Content Placeholder 2">
            <a:extLst>
              <a:ext uri="{FF2B5EF4-FFF2-40B4-BE49-F238E27FC236}">
                <a16:creationId xmlns:a16="http://schemas.microsoft.com/office/drawing/2014/main" id="{20BEF12D-F99C-4281-81F0-07535327EFA6}"/>
              </a:ext>
            </a:extLst>
          </p:cNvPr>
          <p:cNvSpPr>
            <a:spLocks noGrp="1"/>
          </p:cNvSpPr>
          <p:nvPr>
            <p:ph idx="1"/>
          </p:nvPr>
        </p:nvSpPr>
        <p:spPr/>
        <p:txBody>
          <a:bodyPr>
            <a:normAutofit fontScale="85000" lnSpcReduction="20000"/>
          </a:bodyPr>
          <a:lstStyle/>
          <a:p>
            <a:pPr marL="342900" lvl="0" indent="-342900" algn="just" rtl="0">
              <a:spcBef>
                <a:spcPts val="600"/>
              </a:spcBef>
              <a:buFont typeface="Symbol" panose="05050102010706020507" pitchFamily="18" charset="2"/>
              <a:buChar char=""/>
              <a:tabLst>
                <a:tab pos="914400" algn="l"/>
                <a:tab pos="1371600" algn="l"/>
                <a:tab pos="1828800" algn="l"/>
              </a:tabLst>
            </a:pPr>
            <a:r>
              <a:rPr lang="en-GB" sz="3200" u="none" strike="noStrike" dirty="0">
                <a:solidFill>
                  <a:schemeClr val="bg1">
                    <a:lumMod val="65000"/>
                  </a:schemeClr>
                </a:solidFill>
                <a:effectLst/>
                <a:latin typeface="Arial" panose="020B0604020202020204" pitchFamily="34" charset="0"/>
                <a:ea typeface="Arial" panose="020B0604020202020204" pitchFamily="34" charset="0"/>
              </a:rPr>
              <a:t>critically evaluate at least five leadership theories and their relevance to the workplace;</a:t>
            </a:r>
          </a:p>
          <a:p>
            <a:pPr marL="342900" lvl="0" indent="-342900" algn="just">
              <a:spcBef>
                <a:spcPts val="600"/>
              </a:spcBef>
              <a:buFont typeface="Symbol" panose="05050102010706020507" pitchFamily="18" charset="2"/>
              <a:buChar char=""/>
              <a:tabLst>
                <a:tab pos="914400" algn="l"/>
                <a:tab pos="1371600" algn="l"/>
                <a:tab pos="1828800" algn="l"/>
              </a:tabLst>
            </a:pPr>
            <a:r>
              <a:rPr lang="en-GB" sz="3200" u="none" strike="noStrike" dirty="0">
                <a:solidFill>
                  <a:schemeClr val="bg1">
                    <a:lumMod val="75000"/>
                  </a:schemeClr>
                </a:solidFill>
                <a:effectLst/>
                <a:latin typeface="Arial" panose="020B0604020202020204" pitchFamily="34" charset="0"/>
                <a:ea typeface="Arial" panose="020B0604020202020204" pitchFamily="34" charset="0"/>
              </a:rPr>
              <a:t>explore and critically reflect on personal leadership styles and behaviours, and interpersonal skills, and their impact on workplace relationships;</a:t>
            </a:r>
          </a:p>
          <a:p>
            <a:pPr marL="342900" lvl="0" indent="-342900" algn="just">
              <a:spcBef>
                <a:spcPts val="600"/>
              </a:spcBef>
              <a:buFont typeface="Symbol" panose="05050102010706020507" pitchFamily="18" charset="2"/>
              <a:buChar char=""/>
              <a:tabLst>
                <a:tab pos="914400" algn="l"/>
                <a:tab pos="1371600" algn="l"/>
                <a:tab pos="1828800" algn="l"/>
              </a:tabLst>
            </a:pPr>
            <a:r>
              <a:rPr lang="en-GB" sz="3200" u="none" strike="noStrike" dirty="0">
                <a:effectLst/>
                <a:latin typeface="Arial" panose="020B0604020202020204" pitchFamily="34" charset="0"/>
                <a:ea typeface="Arial" panose="020B0604020202020204" pitchFamily="34" charset="0"/>
              </a:rPr>
              <a:t>create a personal development plan with a specific focus on leadership skills;</a:t>
            </a:r>
          </a:p>
          <a:p>
            <a:pPr marL="342900" lvl="0" indent="-342900" algn="just">
              <a:spcBef>
                <a:spcPts val="600"/>
              </a:spcBef>
              <a:buFont typeface="Symbol" panose="05050102010706020507" pitchFamily="18" charset="2"/>
              <a:buChar char=""/>
              <a:tabLst>
                <a:tab pos="914400" algn="l"/>
                <a:tab pos="1371600" algn="l"/>
                <a:tab pos="1828800" algn="l"/>
              </a:tabLst>
            </a:pPr>
            <a:r>
              <a:rPr lang="en-GB" sz="3200" u="none" strike="noStrike" dirty="0">
                <a:solidFill>
                  <a:schemeClr val="bg1">
                    <a:lumMod val="65000"/>
                  </a:schemeClr>
                </a:solidFill>
                <a:effectLst/>
                <a:latin typeface="Arial" panose="020B0604020202020204" pitchFamily="34" charset="0"/>
                <a:ea typeface="Arial" panose="020B0604020202020204" pitchFamily="34" charset="0"/>
              </a:rPr>
              <a:t>apply cognitive, intellectual, practical and transferable skills within relevant ethical and research frameworks, and present their work appropriately.</a:t>
            </a:r>
          </a:p>
          <a:p>
            <a:endParaRPr lang="en-GB" dirty="0"/>
          </a:p>
        </p:txBody>
      </p:sp>
    </p:spTree>
    <p:extLst>
      <p:ext uri="{BB962C8B-B14F-4D97-AF65-F5344CB8AC3E}">
        <p14:creationId xmlns:p14="http://schemas.microsoft.com/office/powerpoint/2010/main" val="20301930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2D89DD3-656A-4B9A-B006-8E4D455E6C3A}"/>
              </a:ext>
            </a:extLst>
          </p:cNvPr>
          <p:cNvSpPr txBox="1"/>
          <p:nvPr/>
        </p:nvSpPr>
        <p:spPr>
          <a:xfrm>
            <a:off x="1600200" y="323165"/>
            <a:ext cx="8991600"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rgbClr val="4BACC6">
                    <a:lumMod val="50000"/>
                  </a:srgbClr>
                </a:solidFill>
                <a:effectLst/>
                <a:uLnTx/>
                <a:uFillTx/>
                <a:latin typeface="Myriad Pro"/>
                <a:ea typeface="+mn-ea"/>
                <a:cs typeface="+mn-cs"/>
              </a:rPr>
              <a:t>Conscious Competence model - Recap</a:t>
            </a:r>
          </a:p>
        </p:txBody>
      </p:sp>
      <p:pic>
        <p:nvPicPr>
          <p:cNvPr id="4" name="Picture 3">
            <a:extLst>
              <a:ext uri="{FF2B5EF4-FFF2-40B4-BE49-F238E27FC236}">
                <a16:creationId xmlns:a16="http://schemas.microsoft.com/office/drawing/2014/main" id="{E9F96996-691B-4474-AF27-B611C0DDA953}"/>
              </a:ext>
            </a:extLst>
          </p:cNvPr>
          <p:cNvPicPr>
            <a:picLocks noChangeAspect="1"/>
          </p:cNvPicPr>
          <p:nvPr/>
        </p:nvPicPr>
        <p:blipFill>
          <a:blip r:embed="rId2"/>
          <a:stretch>
            <a:fillRect/>
          </a:stretch>
        </p:blipFill>
        <p:spPr>
          <a:xfrm>
            <a:off x="1773382" y="969496"/>
            <a:ext cx="8645236" cy="4497859"/>
          </a:xfrm>
          <a:prstGeom prst="rect">
            <a:avLst/>
          </a:prstGeom>
        </p:spPr>
      </p:pic>
    </p:spTree>
    <p:extLst>
      <p:ext uri="{BB962C8B-B14F-4D97-AF65-F5344CB8AC3E}">
        <p14:creationId xmlns:p14="http://schemas.microsoft.com/office/powerpoint/2010/main" val="16596280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6" title="The 7 Habits of Highly Effective People Summary">
            <a:hlinkClick r:id="" action="ppaction://media"/>
            <a:extLst>
              <a:ext uri="{FF2B5EF4-FFF2-40B4-BE49-F238E27FC236}">
                <a16:creationId xmlns:a16="http://schemas.microsoft.com/office/drawing/2014/main" id="{5571E57B-C346-492B-BDD5-AF91398B3112}"/>
              </a:ext>
            </a:extLst>
          </p:cNvPr>
          <p:cNvPicPr>
            <a:picLocks noRot="1" noChangeAspect="1"/>
          </p:cNvPicPr>
          <p:nvPr>
            <a:videoFile r:link="rId1"/>
          </p:nvPr>
        </p:nvPicPr>
        <p:blipFill>
          <a:blip r:embed="rId3"/>
          <a:stretch>
            <a:fillRect/>
          </a:stretch>
        </p:blipFill>
        <p:spPr>
          <a:xfrm>
            <a:off x="0" y="0"/>
            <a:ext cx="12192000" cy="6886754"/>
          </a:xfrm>
          <a:prstGeom prst="rect">
            <a:avLst/>
          </a:prstGeom>
        </p:spPr>
      </p:pic>
    </p:spTree>
    <p:extLst>
      <p:ext uri="{BB962C8B-B14F-4D97-AF65-F5344CB8AC3E}">
        <p14:creationId xmlns:p14="http://schemas.microsoft.com/office/powerpoint/2010/main" val="3686313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80000">
                <p:cTn id="12" fill="hold" display="0">
                  <p:stCondLst>
                    <p:cond delay="indefinite"/>
                  </p:stCondLst>
                </p:cTn>
                <p:tgtEl>
                  <p:spTgt spid="2"/>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Title 1">
            <a:extLst>
              <a:ext uri="{FF2B5EF4-FFF2-40B4-BE49-F238E27FC236}">
                <a16:creationId xmlns:a16="http://schemas.microsoft.com/office/drawing/2014/main" id="{0B03E640-0653-42AF-8F56-ADAB40309C4E}"/>
              </a:ext>
            </a:extLst>
          </p:cNvPr>
          <p:cNvSpPr>
            <a:spLocks noGrp="1"/>
          </p:cNvSpPr>
          <p:nvPr>
            <p:ph type="title"/>
          </p:nvPr>
        </p:nvSpPr>
        <p:spPr>
          <a:xfrm>
            <a:off x="609600" y="221475"/>
            <a:ext cx="10972800" cy="1143000"/>
          </a:xfrm>
        </p:spPr>
        <p:txBody>
          <a:bodyPr/>
          <a:lstStyle/>
          <a:p>
            <a:r>
              <a:rPr lang="en-US" b="1" dirty="0">
                <a:solidFill>
                  <a:schemeClr val="accent5">
                    <a:lumMod val="50000"/>
                  </a:schemeClr>
                </a:solidFill>
              </a:rPr>
              <a:t>Covey’s ‘Be Proactive’ – 7 Habits</a:t>
            </a:r>
          </a:p>
        </p:txBody>
      </p:sp>
      <p:pic>
        <p:nvPicPr>
          <p:cNvPr id="1026" name="Picture 2" descr="See the source image">
            <a:extLst>
              <a:ext uri="{FF2B5EF4-FFF2-40B4-BE49-F238E27FC236}">
                <a16:creationId xmlns:a16="http://schemas.microsoft.com/office/drawing/2014/main" id="{2874B01C-E193-429C-BC71-EE99EED2F7CC}"/>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1910301" y="1262901"/>
            <a:ext cx="8371398" cy="4332197"/>
          </a:xfrm>
          <a:prstGeom prst="rect">
            <a:avLst/>
          </a:prstGeom>
          <a:solidFill>
            <a:srgbClr val="FFFFFF"/>
          </a:solidFill>
        </p:spPr>
      </p:pic>
    </p:spTree>
    <p:extLst>
      <p:ext uri="{BB962C8B-B14F-4D97-AF65-F5344CB8AC3E}">
        <p14:creationId xmlns:p14="http://schemas.microsoft.com/office/powerpoint/2010/main" val="34685680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ext Box 4"/>
          <p:cNvSpPr txBox="1">
            <a:spLocks noChangeArrowheads="1"/>
          </p:cNvSpPr>
          <p:nvPr/>
        </p:nvSpPr>
        <p:spPr bwMode="auto">
          <a:xfrm>
            <a:off x="1847529" y="1700809"/>
            <a:ext cx="5040313" cy="1077913"/>
          </a:xfrm>
          <a:prstGeom prst="rect">
            <a:avLst/>
          </a:prstGeom>
          <a:noFill/>
          <a:ln w="9525">
            <a:noFill/>
            <a:miter lim="800000"/>
            <a:headEnd/>
            <a:tailEnd/>
          </a:ln>
        </p:spPr>
        <p:txBody>
          <a:bodyPr>
            <a:spAutoFit/>
          </a:bodyPr>
          <a:lstStyle/>
          <a:p>
            <a:r>
              <a:rPr lang="en-GB" sz="3200" b="1" dirty="0">
                <a:solidFill>
                  <a:prstClr val="black"/>
                </a:solidFill>
                <a:latin typeface="Myriad Pro"/>
                <a:cs typeface="Arial" pitchFamily="34" charset="0"/>
              </a:rPr>
              <a:t>Alignment of objectives within organisations</a:t>
            </a:r>
          </a:p>
        </p:txBody>
      </p:sp>
      <p:sp>
        <p:nvSpPr>
          <p:cNvPr id="31747" name="AutoShape 5"/>
          <p:cNvSpPr>
            <a:spLocks noChangeArrowheads="1"/>
          </p:cNvSpPr>
          <p:nvPr/>
        </p:nvSpPr>
        <p:spPr bwMode="auto">
          <a:xfrm>
            <a:off x="1809750" y="2276476"/>
            <a:ext cx="7526338" cy="3097213"/>
          </a:xfrm>
          <a:prstGeom prst="rightArrow">
            <a:avLst>
              <a:gd name="adj1" fmla="val 50000"/>
              <a:gd name="adj2" fmla="val 55790"/>
            </a:avLst>
          </a:prstGeom>
          <a:solidFill>
            <a:srgbClr val="EF8213"/>
          </a:solidFill>
          <a:ln w="38100">
            <a:solidFill>
              <a:schemeClr val="tx1"/>
            </a:solidFill>
            <a:miter lim="800000"/>
            <a:headEnd/>
            <a:tailEnd/>
          </a:ln>
        </p:spPr>
        <p:txBody>
          <a:bodyPr wrap="none" anchor="ctr"/>
          <a:lstStyle/>
          <a:p>
            <a:pPr eaLnBrk="0" hangingPunct="0"/>
            <a:endParaRPr lang="en-GB">
              <a:solidFill>
                <a:prstClr val="black"/>
              </a:solidFill>
              <a:latin typeface="Calibri" pitchFamily="34" charset="0"/>
            </a:endParaRPr>
          </a:p>
        </p:txBody>
      </p:sp>
      <p:sp>
        <p:nvSpPr>
          <p:cNvPr id="9" name="Text Box 10"/>
          <p:cNvSpPr txBox="1">
            <a:spLocks noChangeArrowheads="1"/>
          </p:cNvSpPr>
          <p:nvPr/>
        </p:nvSpPr>
        <p:spPr bwMode="auto">
          <a:xfrm>
            <a:off x="1992314" y="3357564"/>
            <a:ext cx="1438275" cy="708025"/>
          </a:xfrm>
          <a:prstGeom prst="rect">
            <a:avLst/>
          </a:prstGeom>
          <a:noFill/>
          <a:ln w="9525">
            <a:noFill/>
            <a:miter lim="800000"/>
            <a:headEnd/>
            <a:tailEnd/>
          </a:ln>
        </p:spPr>
        <p:txBody>
          <a:bodyPr wrap="none">
            <a:spAutoFit/>
          </a:bodyPr>
          <a:lstStyle/>
          <a:p>
            <a:pPr>
              <a:defRPr/>
            </a:pPr>
            <a:r>
              <a:rPr lang="en-GB" sz="2000" b="1" dirty="0">
                <a:solidFill>
                  <a:prstClr val="black"/>
                </a:solidFill>
                <a:latin typeface="Myriad Pro"/>
                <a:cs typeface="Arial" pitchFamily="34" charset="0"/>
              </a:rPr>
              <a:t>Business</a:t>
            </a:r>
          </a:p>
          <a:p>
            <a:pPr>
              <a:defRPr/>
            </a:pPr>
            <a:r>
              <a:rPr lang="en-GB" sz="2000" b="1" dirty="0">
                <a:solidFill>
                  <a:prstClr val="black"/>
                </a:solidFill>
                <a:latin typeface="Myriad Pro"/>
                <a:cs typeface="Arial" pitchFamily="34" charset="0"/>
              </a:rPr>
              <a:t>objectives</a:t>
            </a:r>
          </a:p>
        </p:txBody>
      </p:sp>
      <p:sp>
        <p:nvSpPr>
          <p:cNvPr id="31749" name="Line 6"/>
          <p:cNvSpPr>
            <a:spLocks noChangeShapeType="1"/>
          </p:cNvSpPr>
          <p:nvPr/>
        </p:nvSpPr>
        <p:spPr bwMode="auto">
          <a:xfrm>
            <a:off x="3648075" y="3068639"/>
            <a:ext cx="0" cy="1512887"/>
          </a:xfrm>
          <a:prstGeom prst="line">
            <a:avLst/>
          </a:prstGeom>
          <a:noFill/>
          <a:ln w="28575">
            <a:solidFill>
              <a:schemeClr val="tx1"/>
            </a:solidFill>
            <a:round/>
            <a:headEnd/>
            <a:tailEnd/>
          </a:ln>
        </p:spPr>
        <p:txBody>
          <a:bodyPr/>
          <a:lstStyle/>
          <a:p>
            <a:endParaRPr lang="en-GB">
              <a:solidFill>
                <a:prstClr val="black"/>
              </a:solidFill>
              <a:latin typeface="Myriad Pro"/>
            </a:endParaRPr>
          </a:p>
        </p:txBody>
      </p:sp>
      <p:sp>
        <p:nvSpPr>
          <p:cNvPr id="11" name="Text Box 11"/>
          <p:cNvSpPr txBox="1">
            <a:spLocks noChangeArrowheads="1"/>
          </p:cNvSpPr>
          <p:nvPr/>
        </p:nvSpPr>
        <p:spPr bwMode="auto">
          <a:xfrm>
            <a:off x="3575051" y="3357564"/>
            <a:ext cx="1438275" cy="708025"/>
          </a:xfrm>
          <a:prstGeom prst="rect">
            <a:avLst/>
          </a:prstGeom>
          <a:noFill/>
          <a:ln w="9525">
            <a:noFill/>
            <a:miter lim="800000"/>
            <a:headEnd/>
            <a:tailEnd/>
          </a:ln>
        </p:spPr>
        <p:txBody>
          <a:bodyPr wrap="none">
            <a:spAutoFit/>
          </a:bodyPr>
          <a:lstStyle/>
          <a:p>
            <a:pPr>
              <a:defRPr/>
            </a:pPr>
            <a:r>
              <a:rPr lang="en-GB" sz="2000" b="1" dirty="0">
                <a:solidFill>
                  <a:prstClr val="black"/>
                </a:solidFill>
                <a:latin typeface="Myriad Pro"/>
                <a:cs typeface="Arial" pitchFamily="34" charset="0"/>
              </a:rPr>
              <a:t>Team</a:t>
            </a:r>
          </a:p>
          <a:p>
            <a:pPr>
              <a:defRPr/>
            </a:pPr>
            <a:r>
              <a:rPr lang="en-GB" sz="2000" b="1" dirty="0">
                <a:solidFill>
                  <a:prstClr val="black"/>
                </a:solidFill>
                <a:latin typeface="Myriad Pro"/>
                <a:cs typeface="Arial" pitchFamily="34" charset="0"/>
              </a:rPr>
              <a:t>objectives</a:t>
            </a:r>
          </a:p>
        </p:txBody>
      </p:sp>
      <p:sp>
        <p:nvSpPr>
          <p:cNvPr id="31751" name="Line 7"/>
          <p:cNvSpPr>
            <a:spLocks noChangeShapeType="1"/>
          </p:cNvSpPr>
          <p:nvPr/>
        </p:nvSpPr>
        <p:spPr bwMode="auto">
          <a:xfrm>
            <a:off x="4943475" y="3068639"/>
            <a:ext cx="0" cy="1512887"/>
          </a:xfrm>
          <a:prstGeom prst="line">
            <a:avLst/>
          </a:prstGeom>
          <a:noFill/>
          <a:ln w="28575">
            <a:solidFill>
              <a:schemeClr val="tx1"/>
            </a:solidFill>
            <a:round/>
            <a:headEnd/>
            <a:tailEnd/>
          </a:ln>
        </p:spPr>
        <p:txBody>
          <a:bodyPr/>
          <a:lstStyle/>
          <a:p>
            <a:endParaRPr lang="en-GB">
              <a:solidFill>
                <a:prstClr val="black"/>
              </a:solidFill>
              <a:latin typeface="Myriad Pro"/>
            </a:endParaRPr>
          </a:p>
        </p:txBody>
      </p:sp>
      <p:sp>
        <p:nvSpPr>
          <p:cNvPr id="31752" name="AutoShape 8"/>
          <p:cNvSpPr>
            <a:spLocks noChangeArrowheads="1"/>
          </p:cNvSpPr>
          <p:nvPr/>
        </p:nvSpPr>
        <p:spPr bwMode="auto">
          <a:xfrm>
            <a:off x="5159376" y="2852738"/>
            <a:ext cx="3889375" cy="1871662"/>
          </a:xfrm>
          <a:prstGeom prst="rightArrow">
            <a:avLst>
              <a:gd name="adj1" fmla="val 50000"/>
              <a:gd name="adj2" fmla="val 51951"/>
            </a:avLst>
          </a:prstGeom>
          <a:noFill/>
          <a:ln w="28575">
            <a:solidFill>
              <a:schemeClr val="tx1"/>
            </a:solidFill>
            <a:miter lim="800000"/>
            <a:headEnd/>
            <a:tailEnd/>
          </a:ln>
        </p:spPr>
        <p:txBody>
          <a:bodyPr wrap="none" anchor="ctr"/>
          <a:lstStyle/>
          <a:p>
            <a:pPr eaLnBrk="0" hangingPunct="0"/>
            <a:endParaRPr lang="en-GB">
              <a:solidFill>
                <a:prstClr val="black"/>
              </a:solidFill>
              <a:latin typeface="Calibri" pitchFamily="34" charset="0"/>
            </a:endParaRPr>
          </a:p>
        </p:txBody>
      </p:sp>
      <p:sp>
        <p:nvSpPr>
          <p:cNvPr id="14" name="Text Box 12"/>
          <p:cNvSpPr txBox="1">
            <a:spLocks noChangeArrowheads="1"/>
          </p:cNvSpPr>
          <p:nvPr/>
        </p:nvSpPr>
        <p:spPr bwMode="auto">
          <a:xfrm>
            <a:off x="5951539" y="3429001"/>
            <a:ext cx="1438275" cy="708025"/>
          </a:xfrm>
          <a:prstGeom prst="rect">
            <a:avLst/>
          </a:prstGeom>
          <a:noFill/>
          <a:ln w="9525">
            <a:noFill/>
            <a:miter lim="800000"/>
            <a:headEnd/>
            <a:tailEnd/>
          </a:ln>
        </p:spPr>
        <p:txBody>
          <a:bodyPr wrap="none">
            <a:spAutoFit/>
          </a:bodyPr>
          <a:lstStyle/>
          <a:p>
            <a:pPr>
              <a:defRPr/>
            </a:pPr>
            <a:r>
              <a:rPr lang="en-GB" sz="2000" b="1" dirty="0">
                <a:solidFill>
                  <a:prstClr val="black"/>
                </a:solidFill>
                <a:latin typeface="Myriad Pro"/>
                <a:cs typeface="Arial" pitchFamily="34" charset="0"/>
              </a:rPr>
              <a:t>Individual</a:t>
            </a:r>
          </a:p>
          <a:p>
            <a:pPr>
              <a:defRPr/>
            </a:pPr>
            <a:r>
              <a:rPr lang="en-GB" sz="2000" b="1" dirty="0">
                <a:solidFill>
                  <a:prstClr val="black"/>
                </a:solidFill>
                <a:latin typeface="Myriad Pro"/>
                <a:cs typeface="Arial" pitchFamily="34" charset="0"/>
              </a:rPr>
              <a:t>objectives</a:t>
            </a:r>
          </a:p>
        </p:txBody>
      </p:sp>
      <p:sp>
        <p:nvSpPr>
          <p:cNvPr id="15" name="Text Box 14"/>
          <p:cNvSpPr txBox="1">
            <a:spLocks noChangeArrowheads="1"/>
          </p:cNvSpPr>
          <p:nvPr/>
        </p:nvSpPr>
        <p:spPr bwMode="auto">
          <a:xfrm>
            <a:off x="9401176" y="3644900"/>
            <a:ext cx="1266825" cy="400050"/>
          </a:xfrm>
          <a:prstGeom prst="rect">
            <a:avLst/>
          </a:prstGeom>
          <a:noFill/>
          <a:ln w="9525">
            <a:noFill/>
            <a:miter lim="800000"/>
            <a:headEnd/>
            <a:tailEnd/>
          </a:ln>
        </p:spPr>
        <p:txBody>
          <a:bodyPr wrap="none">
            <a:spAutoFit/>
          </a:bodyPr>
          <a:lstStyle/>
          <a:p>
            <a:r>
              <a:rPr lang="en-GB" sz="2000" b="1" dirty="0">
                <a:solidFill>
                  <a:prstClr val="black"/>
                </a:solidFill>
                <a:latin typeface="Myriad Pro"/>
                <a:cs typeface="Arial" pitchFamily="34" charset="0"/>
              </a:rPr>
              <a:t>MISSION</a:t>
            </a:r>
          </a:p>
        </p:txBody>
      </p:sp>
      <p:sp>
        <p:nvSpPr>
          <p:cNvPr id="31755" name="Text Box 15"/>
          <p:cNvSpPr txBox="1">
            <a:spLocks noChangeArrowheads="1"/>
          </p:cNvSpPr>
          <p:nvPr/>
        </p:nvSpPr>
        <p:spPr bwMode="auto">
          <a:xfrm>
            <a:off x="8401050" y="5373688"/>
            <a:ext cx="2150140" cy="369332"/>
          </a:xfrm>
          <a:prstGeom prst="rect">
            <a:avLst/>
          </a:prstGeom>
          <a:noFill/>
          <a:ln w="9525">
            <a:noFill/>
            <a:miter lim="800000"/>
            <a:headEnd/>
            <a:tailEnd/>
          </a:ln>
        </p:spPr>
        <p:txBody>
          <a:bodyPr wrap="none">
            <a:spAutoFit/>
          </a:bodyPr>
          <a:lstStyle/>
          <a:p>
            <a:r>
              <a:rPr lang="en-GB" dirty="0">
                <a:solidFill>
                  <a:prstClr val="black"/>
                </a:solidFill>
                <a:latin typeface="Myriad Pro"/>
                <a:cs typeface="Arial" pitchFamily="34" charset="0"/>
              </a:rPr>
              <a:t>(Source: CMI, 2006)</a:t>
            </a:r>
          </a:p>
        </p:txBody>
      </p:sp>
      <p:sp>
        <p:nvSpPr>
          <p:cNvPr id="31756" name="Text Box 12"/>
          <p:cNvSpPr txBox="1">
            <a:spLocks noChangeArrowheads="1"/>
          </p:cNvSpPr>
          <p:nvPr/>
        </p:nvSpPr>
        <p:spPr bwMode="auto">
          <a:xfrm>
            <a:off x="1774826" y="188913"/>
            <a:ext cx="8713663" cy="923330"/>
          </a:xfrm>
          <a:prstGeom prst="rect">
            <a:avLst/>
          </a:prstGeom>
          <a:noFill/>
          <a:ln w="9525">
            <a:noFill/>
            <a:miter lim="800000"/>
            <a:headEnd/>
            <a:tailEnd/>
          </a:ln>
        </p:spPr>
        <p:txBody>
          <a:bodyPr wrap="square">
            <a:spAutoFit/>
          </a:bodyPr>
          <a:lstStyle/>
          <a:p>
            <a:pPr eaLnBrk="0" hangingPunct="0"/>
            <a:r>
              <a:rPr lang="en-GB" sz="5400" b="1" dirty="0">
                <a:solidFill>
                  <a:srgbClr val="4BACC6">
                    <a:lumMod val="50000"/>
                  </a:srgbClr>
                </a:solidFill>
                <a:latin typeface="Myriad Pro"/>
                <a:cs typeface="Arial" pitchFamily="34" charset="0"/>
              </a:rPr>
              <a:t>Personal Development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9116B38-6423-45E5-A20B-3E5F50C2A78A}"/>
              </a:ext>
            </a:extLst>
          </p:cNvPr>
          <p:cNvPicPr>
            <a:picLocks noChangeAspect="1"/>
          </p:cNvPicPr>
          <p:nvPr/>
        </p:nvPicPr>
        <p:blipFill>
          <a:blip r:embed="rId2"/>
          <a:stretch>
            <a:fillRect/>
          </a:stretch>
        </p:blipFill>
        <p:spPr>
          <a:xfrm>
            <a:off x="7832854" y="82685"/>
            <a:ext cx="4359145" cy="5617724"/>
          </a:xfrm>
          <a:prstGeom prst="rect">
            <a:avLst/>
          </a:prstGeom>
        </p:spPr>
      </p:pic>
      <p:pic>
        <p:nvPicPr>
          <p:cNvPr id="1026" name="Picture 2" descr="Image result for reading">
            <a:extLst>
              <a:ext uri="{FF2B5EF4-FFF2-40B4-BE49-F238E27FC236}">
                <a16:creationId xmlns:a16="http://schemas.microsoft.com/office/drawing/2014/main" id="{57D994CA-3ADE-4180-A1EA-AD8E8DFBAE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65341" y="1965108"/>
            <a:ext cx="4359145" cy="292778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B2219A1-5FBC-4CFD-9C65-2457D774BF4E}"/>
              </a:ext>
            </a:extLst>
          </p:cNvPr>
          <p:cNvSpPr txBox="1"/>
          <p:nvPr/>
        </p:nvSpPr>
        <p:spPr>
          <a:xfrm>
            <a:off x="476655" y="389106"/>
            <a:ext cx="6643992" cy="1077218"/>
          </a:xfrm>
          <a:prstGeom prst="rect">
            <a:avLst/>
          </a:prstGeom>
          <a:noFill/>
        </p:spPr>
        <p:txBody>
          <a:bodyPr wrap="square" rtlCol="0">
            <a:spAutoFit/>
          </a:bodyPr>
          <a:lstStyle/>
          <a:p>
            <a:r>
              <a:rPr lang="en-GB" sz="3200" b="1" dirty="0">
                <a:solidFill>
                  <a:schemeClr val="accent5">
                    <a:lumMod val="50000"/>
                  </a:schemeClr>
                </a:solidFill>
              </a:rPr>
              <a:t>Review of PDP Resources – Booklet and Moodle</a:t>
            </a:r>
          </a:p>
        </p:txBody>
      </p:sp>
    </p:spTree>
    <p:extLst>
      <p:ext uri="{BB962C8B-B14F-4D97-AF65-F5344CB8AC3E}">
        <p14:creationId xmlns:p14="http://schemas.microsoft.com/office/powerpoint/2010/main" val="14580853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0"/>
            <a:ext cx="8229600" cy="1143000"/>
          </a:xfrm>
        </p:spPr>
        <p:txBody>
          <a:bodyPr>
            <a:normAutofit fontScale="90000"/>
          </a:bodyPr>
          <a:lstStyle/>
          <a:p>
            <a:r>
              <a:rPr lang="en-GB" b="1" dirty="0">
                <a:solidFill>
                  <a:schemeClr val="accent5">
                    <a:lumMod val="50000"/>
                  </a:schemeClr>
                </a:solidFill>
              </a:rPr>
              <a:t>Personal Development Planning</a:t>
            </a:r>
          </a:p>
        </p:txBody>
      </p:sp>
      <p:pic>
        <p:nvPicPr>
          <p:cNvPr id="8194" name="Picture 2" descr="http://insalesnow.com/wp-content/uploads/2015/04/SMART.jpg"/>
          <p:cNvPicPr>
            <a:picLocks noChangeAspect="1" noChangeArrowheads="1"/>
          </p:cNvPicPr>
          <p:nvPr/>
        </p:nvPicPr>
        <p:blipFill>
          <a:blip r:embed="rId2" cstate="print"/>
          <a:srcRect/>
          <a:stretch>
            <a:fillRect/>
          </a:stretch>
        </p:blipFill>
        <p:spPr bwMode="auto">
          <a:xfrm>
            <a:off x="1524000" y="1988840"/>
            <a:ext cx="9144000" cy="3672408"/>
          </a:xfrm>
          <a:prstGeom prst="rect">
            <a:avLst/>
          </a:prstGeom>
          <a:noFill/>
        </p:spPr>
      </p:pic>
      <p:sp>
        <p:nvSpPr>
          <p:cNvPr id="5" name="Rectangle 3"/>
          <p:cNvSpPr>
            <a:spLocks noChangeArrowheads="1"/>
          </p:cNvSpPr>
          <p:nvPr/>
        </p:nvSpPr>
        <p:spPr bwMode="auto">
          <a:xfrm>
            <a:off x="425789" y="908720"/>
            <a:ext cx="11175225" cy="1077218"/>
          </a:xfrm>
          <a:prstGeom prst="rect">
            <a:avLst/>
          </a:prstGeom>
          <a:noFill/>
          <a:ln w="9525">
            <a:noFill/>
            <a:miter lim="800000"/>
            <a:headEnd/>
            <a:tailEnd/>
          </a:ln>
        </p:spPr>
        <p:txBody>
          <a:bodyPr wrap="square">
            <a:spAutoFit/>
          </a:bodyPr>
          <a:lstStyle/>
          <a:p>
            <a:r>
              <a:rPr lang="en-GB" sz="3200" dirty="0">
                <a:solidFill>
                  <a:prstClr val="black"/>
                </a:solidFill>
                <a:latin typeface="Myriad Pro"/>
                <a:cs typeface="Arial" pitchFamily="34" charset="0"/>
              </a:rPr>
              <a:t>Objectives need to be meaningful not just for you but for the organisation.</a:t>
            </a:r>
          </a:p>
        </p:txBody>
      </p:sp>
    </p:spTree>
    <p:extLst>
      <p:ext uri="{BB962C8B-B14F-4D97-AF65-F5344CB8AC3E}">
        <p14:creationId xmlns:p14="http://schemas.microsoft.com/office/powerpoint/2010/main" val="7703880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991544" y="188640"/>
            <a:ext cx="8229600" cy="1143000"/>
          </a:xfrm>
          <a:prstGeom prst="rect">
            <a:avLst/>
          </a:prstGeom>
        </p:spPr>
        <p:txBody>
          <a:bodyPr vert="horz" lIns="91440" tIns="45720" rIns="91440" bIns="45720" rtlCol="0" anchor="ctr">
            <a:normAutofit fontScale="9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solidFill>
                  <a:srgbClr val="4BACC6">
                    <a:lumMod val="50000"/>
                  </a:srgbClr>
                </a:solidFill>
                <a:latin typeface="Myriad Pro"/>
              </a:rPr>
              <a:t>Setting goals and SMART objectives</a:t>
            </a:r>
          </a:p>
        </p:txBody>
      </p:sp>
      <p:pic>
        <p:nvPicPr>
          <p:cNvPr id="6" name="Picture 5"/>
          <p:cNvPicPr>
            <a:picLocks noChangeAspect="1"/>
          </p:cNvPicPr>
          <p:nvPr/>
        </p:nvPicPr>
        <p:blipFill>
          <a:blip r:embed="rId2"/>
          <a:stretch>
            <a:fillRect/>
          </a:stretch>
        </p:blipFill>
        <p:spPr>
          <a:xfrm>
            <a:off x="7068875" y="2839968"/>
            <a:ext cx="5184576" cy="2835424"/>
          </a:xfrm>
          <a:prstGeom prst="rect">
            <a:avLst/>
          </a:prstGeom>
        </p:spPr>
      </p:pic>
      <p:sp>
        <p:nvSpPr>
          <p:cNvPr id="5" name="Rectangle 3"/>
          <p:cNvSpPr txBox="1">
            <a:spLocks noChangeArrowheads="1"/>
          </p:cNvSpPr>
          <p:nvPr/>
        </p:nvSpPr>
        <p:spPr bwMode="auto">
          <a:xfrm>
            <a:off x="425789" y="1255792"/>
            <a:ext cx="9126595" cy="4419600"/>
          </a:xfrm>
          <a:prstGeom prst="rect">
            <a:avLst/>
          </a:prstGeom>
          <a:noFill/>
          <a:ln w="9525">
            <a:noFill/>
            <a:miter lim="800000"/>
            <a:headEnd/>
            <a:tailEnd/>
          </a:ln>
        </p:spPr>
        <p:txBody>
          <a:bodyPr/>
          <a:lstStyle/>
          <a:p>
            <a:pPr marL="342900" indent="-342900" fontAlgn="base">
              <a:spcBef>
                <a:spcPct val="20000"/>
              </a:spcBef>
              <a:spcAft>
                <a:spcPct val="0"/>
              </a:spcAft>
              <a:buFontTx/>
              <a:buChar char="•"/>
              <a:defRPr/>
            </a:pPr>
            <a:endParaRPr lang="en-US" sz="2800" kern="0" dirty="0">
              <a:solidFill>
                <a:prstClr val="black"/>
              </a:solidFill>
              <a:latin typeface="Verdana"/>
              <a:ea typeface="ＭＳ Ｐゴシック"/>
              <a:cs typeface="ＭＳ Ｐゴシック"/>
            </a:endParaRPr>
          </a:p>
          <a:p>
            <a:pPr marL="342900" indent="-342900" fontAlgn="base">
              <a:spcBef>
                <a:spcPct val="20000"/>
              </a:spcBef>
              <a:spcAft>
                <a:spcPct val="0"/>
              </a:spcAft>
              <a:buFontTx/>
              <a:buChar char="•"/>
              <a:defRPr/>
            </a:pPr>
            <a:r>
              <a:rPr lang="en-US" sz="2800" kern="0" dirty="0">
                <a:solidFill>
                  <a:prstClr val="black"/>
                </a:solidFill>
                <a:latin typeface="Verdana"/>
                <a:ea typeface="ＭＳ Ｐゴシック"/>
                <a:cs typeface="ＭＳ Ｐゴシック"/>
              </a:rPr>
              <a:t>Goals are forward-facing and provide the company with the direction in which it will move.</a:t>
            </a:r>
          </a:p>
          <a:p>
            <a:pPr marL="342900" indent="-342900" fontAlgn="base">
              <a:spcBef>
                <a:spcPct val="20000"/>
              </a:spcBef>
              <a:spcAft>
                <a:spcPct val="0"/>
              </a:spcAft>
              <a:buFontTx/>
              <a:buChar char="•"/>
              <a:defRPr/>
            </a:pPr>
            <a:r>
              <a:rPr lang="en-US" sz="2800" kern="0" dirty="0">
                <a:solidFill>
                  <a:prstClr val="black"/>
                </a:solidFill>
                <a:latin typeface="Verdana"/>
                <a:ea typeface="ＭＳ Ｐゴシック"/>
                <a:cs typeface="ＭＳ Ｐゴシック"/>
              </a:rPr>
              <a:t>Objectives can be mile markers along the road indicating progress and maintaining </a:t>
            </a:r>
          </a:p>
          <a:p>
            <a:pPr fontAlgn="base">
              <a:spcBef>
                <a:spcPct val="20000"/>
              </a:spcBef>
              <a:spcAft>
                <a:spcPct val="0"/>
              </a:spcAft>
              <a:defRPr/>
            </a:pPr>
            <a:r>
              <a:rPr lang="en-US" sz="2800" kern="0" dirty="0">
                <a:solidFill>
                  <a:prstClr val="black"/>
                </a:solidFill>
                <a:latin typeface="Verdana"/>
                <a:ea typeface="ＭＳ Ｐゴシック"/>
                <a:cs typeface="ＭＳ Ｐゴシック"/>
              </a:rPr>
              <a:t>   motivation. </a:t>
            </a:r>
          </a:p>
        </p:txBody>
      </p:sp>
    </p:spTree>
    <p:extLst>
      <p:ext uri="{BB962C8B-B14F-4D97-AF65-F5344CB8AC3E}">
        <p14:creationId xmlns:p14="http://schemas.microsoft.com/office/powerpoint/2010/main" val="26305056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991544" y="188640"/>
            <a:ext cx="8229600" cy="1143000"/>
          </a:xfrm>
          <a:prstGeom prst="rect">
            <a:avLst/>
          </a:prstGeom>
        </p:spPr>
        <p:txBody>
          <a:bodyPr vert="horz" lIns="91440" tIns="45720" rIns="91440" bIns="45720" rtlCol="0" anchor="ctr">
            <a:normAutofit fontScale="9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solidFill>
                  <a:srgbClr val="4BACC6">
                    <a:lumMod val="50000"/>
                  </a:srgbClr>
                </a:solidFill>
                <a:latin typeface="Myriad Pro"/>
              </a:rPr>
              <a:t>Setting goals and SMART objectives</a:t>
            </a:r>
          </a:p>
        </p:txBody>
      </p:sp>
      <p:sp>
        <p:nvSpPr>
          <p:cNvPr id="5" name="Rectangle 3"/>
          <p:cNvSpPr txBox="1">
            <a:spLocks noChangeArrowheads="1"/>
          </p:cNvSpPr>
          <p:nvPr/>
        </p:nvSpPr>
        <p:spPr bwMode="auto">
          <a:xfrm>
            <a:off x="711977" y="1412875"/>
            <a:ext cx="10777354" cy="4419600"/>
          </a:xfrm>
          <a:prstGeom prst="rect">
            <a:avLst/>
          </a:prstGeom>
          <a:noFill/>
          <a:ln w="9525">
            <a:noFill/>
            <a:miter lim="800000"/>
            <a:headEnd/>
            <a:tailEnd/>
          </a:ln>
        </p:spPr>
        <p:txBody>
          <a:bodyPr/>
          <a:lstStyle/>
          <a:p>
            <a:pPr marL="342900" indent="-342900" fontAlgn="base">
              <a:spcBef>
                <a:spcPct val="20000"/>
              </a:spcBef>
              <a:spcAft>
                <a:spcPct val="0"/>
              </a:spcAft>
              <a:defRPr/>
            </a:pPr>
            <a:r>
              <a:rPr lang="en-US" sz="2800" kern="0" dirty="0">
                <a:solidFill>
                  <a:prstClr val="black"/>
                </a:solidFill>
                <a:latin typeface="Verdana"/>
                <a:ea typeface="ＭＳ Ｐゴシック"/>
                <a:cs typeface="ＭＳ Ｐゴシック"/>
              </a:rPr>
              <a:t>At WAST, we set </a:t>
            </a:r>
            <a:r>
              <a:rPr lang="en-US" sz="2800" b="1" kern="0" dirty="0">
                <a:solidFill>
                  <a:prstClr val="black"/>
                </a:solidFill>
                <a:latin typeface="Verdana"/>
                <a:ea typeface="ＭＳ Ｐゴシック"/>
                <a:cs typeface="ＭＳ Ｐゴシック"/>
              </a:rPr>
              <a:t>SMART</a:t>
            </a:r>
            <a:r>
              <a:rPr lang="en-US" sz="2800" kern="0" dirty="0">
                <a:solidFill>
                  <a:prstClr val="black"/>
                </a:solidFill>
                <a:latin typeface="Verdana"/>
                <a:ea typeface="ＭＳ Ｐゴシック"/>
                <a:cs typeface="ＭＳ Ｐゴシック"/>
              </a:rPr>
              <a:t> objectives:</a:t>
            </a:r>
          </a:p>
          <a:p>
            <a:pPr marL="342900" indent="-342900" fontAlgn="base">
              <a:spcBef>
                <a:spcPct val="20000"/>
              </a:spcBef>
              <a:spcAft>
                <a:spcPct val="0"/>
              </a:spcAft>
              <a:defRPr/>
            </a:pPr>
            <a:endParaRPr lang="en-US" sz="2800" kern="0" dirty="0">
              <a:solidFill>
                <a:prstClr val="black"/>
              </a:solidFill>
              <a:latin typeface="Verdana"/>
              <a:ea typeface="ＭＳ Ｐゴシック"/>
              <a:cs typeface="ＭＳ Ｐゴシック"/>
            </a:endParaRPr>
          </a:p>
          <a:p>
            <a:pPr marL="1600200" lvl="3" indent="-228600" fontAlgn="base">
              <a:spcBef>
                <a:spcPct val="20000"/>
              </a:spcBef>
              <a:spcAft>
                <a:spcPct val="0"/>
              </a:spcAft>
              <a:defRPr/>
            </a:pPr>
            <a:r>
              <a:rPr lang="en-US" sz="2800" b="1" i="1" kern="0" dirty="0">
                <a:solidFill>
                  <a:schemeClr val="accent5">
                    <a:lumMod val="50000"/>
                  </a:schemeClr>
                </a:solidFill>
                <a:latin typeface="Verdana"/>
                <a:ea typeface="ＭＳ Ｐゴシック"/>
                <a:cs typeface="ＭＳ Ｐゴシック"/>
              </a:rPr>
              <a:t>S</a:t>
            </a:r>
            <a:r>
              <a:rPr lang="en-US" sz="2800" b="1" i="1" kern="0" dirty="0">
                <a:solidFill>
                  <a:prstClr val="black"/>
                </a:solidFill>
                <a:latin typeface="Verdana"/>
                <a:ea typeface="ＭＳ Ｐゴシック"/>
                <a:cs typeface="ＭＳ Ｐゴシック"/>
              </a:rPr>
              <a:t> 	</a:t>
            </a:r>
            <a:r>
              <a:rPr lang="en-US" sz="2800" b="1" kern="0" dirty="0">
                <a:solidFill>
                  <a:prstClr val="black"/>
                </a:solidFill>
                <a:latin typeface="Verdana"/>
                <a:ea typeface="ＭＳ Ｐゴシック"/>
                <a:cs typeface="ＭＳ Ｐゴシック"/>
              </a:rPr>
              <a:t>Specific</a:t>
            </a:r>
          </a:p>
          <a:p>
            <a:pPr marL="1600200" lvl="3" indent="-228600" fontAlgn="base">
              <a:spcBef>
                <a:spcPct val="20000"/>
              </a:spcBef>
              <a:spcAft>
                <a:spcPct val="0"/>
              </a:spcAft>
              <a:defRPr/>
            </a:pPr>
            <a:r>
              <a:rPr lang="en-US" sz="2800" b="1" i="1" kern="0" dirty="0">
                <a:solidFill>
                  <a:schemeClr val="accent5">
                    <a:lumMod val="50000"/>
                  </a:schemeClr>
                </a:solidFill>
                <a:latin typeface="Verdana"/>
                <a:ea typeface="ＭＳ Ｐゴシック"/>
                <a:cs typeface="ＭＳ Ｐゴシック"/>
              </a:rPr>
              <a:t>M</a:t>
            </a:r>
            <a:r>
              <a:rPr lang="en-US" sz="2800" b="1" kern="0" dirty="0">
                <a:solidFill>
                  <a:prstClr val="black"/>
                </a:solidFill>
                <a:latin typeface="Verdana"/>
                <a:ea typeface="ＭＳ Ｐゴシック"/>
                <a:cs typeface="ＭＳ Ｐゴシック"/>
              </a:rPr>
              <a:t> Measurable</a:t>
            </a:r>
          </a:p>
          <a:p>
            <a:pPr marL="1600200" lvl="3" indent="-228600" fontAlgn="base">
              <a:spcBef>
                <a:spcPct val="20000"/>
              </a:spcBef>
              <a:spcAft>
                <a:spcPct val="0"/>
              </a:spcAft>
              <a:defRPr/>
            </a:pPr>
            <a:r>
              <a:rPr lang="en-US" sz="2800" b="1" i="1" kern="0" dirty="0">
                <a:solidFill>
                  <a:schemeClr val="accent5">
                    <a:lumMod val="50000"/>
                  </a:schemeClr>
                </a:solidFill>
                <a:latin typeface="Verdana"/>
                <a:ea typeface="ＭＳ Ｐゴシック"/>
                <a:cs typeface="ＭＳ Ｐゴシック"/>
              </a:rPr>
              <a:t>A</a:t>
            </a:r>
            <a:r>
              <a:rPr lang="en-US" sz="2800" b="1" i="1" kern="0" dirty="0">
                <a:solidFill>
                  <a:prstClr val="black"/>
                </a:solidFill>
                <a:latin typeface="Verdana"/>
                <a:ea typeface="ＭＳ Ｐゴシック"/>
                <a:cs typeface="ＭＳ Ｐゴシック"/>
              </a:rPr>
              <a:t> </a:t>
            </a:r>
            <a:r>
              <a:rPr lang="en-US" sz="2800" b="1" kern="0" dirty="0">
                <a:solidFill>
                  <a:prstClr val="black"/>
                </a:solidFill>
                <a:latin typeface="Verdana"/>
                <a:ea typeface="ＭＳ Ｐゴシック"/>
                <a:cs typeface="ＭＳ Ｐゴシック"/>
              </a:rPr>
              <a:t>	Achievable</a:t>
            </a:r>
          </a:p>
          <a:p>
            <a:pPr marL="1600200" lvl="3" indent="-228600" fontAlgn="base">
              <a:spcBef>
                <a:spcPct val="20000"/>
              </a:spcBef>
              <a:spcAft>
                <a:spcPct val="0"/>
              </a:spcAft>
              <a:defRPr/>
            </a:pPr>
            <a:r>
              <a:rPr lang="en-US" sz="2800" b="1" i="1" kern="0" dirty="0">
                <a:solidFill>
                  <a:schemeClr val="accent5">
                    <a:lumMod val="50000"/>
                  </a:schemeClr>
                </a:solidFill>
                <a:latin typeface="Verdana"/>
                <a:ea typeface="ＭＳ Ｐゴシック"/>
                <a:cs typeface="ＭＳ Ｐゴシック"/>
              </a:rPr>
              <a:t>R</a:t>
            </a:r>
            <a:r>
              <a:rPr lang="en-US" sz="2800" b="1" kern="0" dirty="0">
                <a:solidFill>
                  <a:prstClr val="black"/>
                </a:solidFill>
                <a:latin typeface="Verdana"/>
                <a:ea typeface="ＭＳ Ｐゴシック"/>
                <a:cs typeface="ＭＳ Ｐゴシック"/>
              </a:rPr>
              <a:t>  Realistic/relevant</a:t>
            </a:r>
          </a:p>
          <a:p>
            <a:pPr marL="1600200" lvl="3" indent="-228600" fontAlgn="base">
              <a:spcBef>
                <a:spcPct val="20000"/>
              </a:spcBef>
              <a:spcAft>
                <a:spcPct val="0"/>
              </a:spcAft>
              <a:defRPr/>
            </a:pPr>
            <a:r>
              <a:rPr lang="en-US" sz="2800" b="1" i="1" kern="0" dirty="0">
                <a:solidFill>
                  <a:schemeClr val="accent5">
                    <a:lumMod val="50000"/>
                  </a:schemeClr>
                </a:solidFill>
                <a:latin typeface="Verdana"/>
                <a:ea typeface="ＭＳ Ｐゴシック"/>
                <a:cs typeface="ＭＳ Ｐゴシック"/>
              </a:rPr>
              <a:t>T</a:t>
            </a:r>
            <a:r>
              <a:rPr lang="en-US" sz="2800" b="1" kern="0" dirty="0">
                <a:solidFill>
                  <a:prstClr val="black"/>
                </a:solidFill>
                <a:latin typeface="Verdana"/>
                <a:ea typeface="ＭＳ Ｐゴシック"/>
                <a:cs typeface="ＭＳ Ｐゴシック"/>
              </a:rPr>
              <a:t> 	Time-bound</a:t>
            </a:r>
          </a:p>
        </p:txBody>
      </p:sp>
    </p:spTree>
    <p:extLst>
      <p:ext uri="{BB962C8B-B14F-4D97-AF65-F5344CB8AC3E}">
        <p14:creationId xmlns:p14="http://schemas.microsoft.com/office/powerpoint/2010/main" val="22681422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991544" y="188640"/>
            <a:ext cx="8229600" cy="1143000"/>
          </a:xfrm>
          <a:prstGeom prst="rect">
            <a:avLst/>
          </a:prstGeom>
        </p:spPr>
        <p:txBody>
          <a:bodyPr vert="horz" lIns="91440" tIns="45720" rIns="91440" bIns="45720" rtlCol="0" anchor="ctr">
            <a:normAutofit fontScale="9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solidFill>
                  <a:srgbClr val="4BACC6">
                    <a:lumMod val="50000"/>
                  </a:srgbClr>
                </a:solidFill>
                <a:latin typeface="Myriad Pro"/>
              </a:rPr>
              <a:t>Setting goals and SMART objectives</a:t>
            </a:r>
          </a:p>
        </p:txBody>
      </p:sp>
      <p:sp>
        <p:nvSpPr>
          <p:cNvPr id="5" name="Rectangle 3"/>
          <p:cNvSpPr txBox="1">
            <a:spLocks noChangeArrowheads="1"/>
          </p:cNvSpPr>
          <p:nvPr/>
        </p:nvSpPr>
        <p:spPr bwMode="auto">
          <a:xfrm>
            <a:off x="2207568" y="1352735"/>
            <a:ext cx="7128792" cy="3617134"/>
          </a:xfrm>
          <a:prstGeom prst="rect">
            <a:avLst/>
          </a:prstGeom>
          <a:noFill/>
          <a:ln w="9525">
            <a:noFill/>
            <a:miter lim="800000"/>
            <a:headEnd/>
            <a:tailEnd/>
          </a:ln>
        </p:spPr>
        <p:txBody>
          <a:bodyPr/>
          <a:lstStyle/>
          <a:p>
            <a:pPr marL="342900" indent="-342900" fontAlgn="base">
              <a:spcBef>
                <a:spcPct val="20000"/>
              </a:spcBef>
              <a:spcAft>
                <a:spcPct val="0"/>
              </a:spcAft>
              <a:defRPr/>
            </a:pPr>
            <a:r>
              <a:rPr lang="en-US" sz="3200" b="1" u="sng" kern="0" dirty="0">
                <a:solidFill>
                  <a:prstClr val="black"/>
                </a:solidFill>
                <a:latin typeface="Myriad Pro"/>
                <a:cs typeface="ＭＳ Ｐゴシック"/>
              </a:rPr>
              <a:t>Specific</a:t>
            </a:r>
            <a:r>
              <a:rPr lang="en-US" sz="3200" b="1" kern="0" dirty="0">
                <a:solidFill>
                  <a:prstClr val="black"/>
                </a:solidFill>
                <a:latin typeface="Myriad Pro"/>
                <a:cs typeface="ＭＳ Ｐゴシック"/>
              </a:rPr>
              <a:t> objectives are:</a:t>
            </a:r>
          </a:p>
          <a:p>
            <a:pPr marL="342900" indent="-342900" fontAlgn="base">
              <a:spcBef>
                <a:spcPct val="20000"/>
              </a:spcBef>
              <a:spcAft>
                <a:spcPct val="0"/>
              </a:spcAft>
              <a:buFontTx/>
              <a:buChar char="•"/>
              <a:defRPr/>
            </a:pPr>
            <a:r>
              <a:rPr lang="en-US" sz="2800" kern="0" dirty="0">
                <a:solidFill>
                  <a:prstClr val="black"/>
                </a:solidFill>
                <a:latin typeface="Myriad Pro"/>
                <a:cs typeface="ＭＳ Ｐゴシック"/>
              </a:rPr>
              <a:t>Concrete</a:t>
            </a:r>
          </a:p>
          <a:p>
            <a:pPr marL="342900" indent="-342900" fontAlgn="base">
              <a:spcBef>
                <a:spcPct val="20000"/>
              </a:spcBef>
              <a:spcAft>
                <a:spcPct val="0"/>
              </a:spcAft>
              <a:buFontTx/>
              <a:buChar char="•"/>
              <a:defRPr/>
            </a:pPr>
            <a:r>
              <a:rPr lang="en-US" sz="2800" kern="0" dirty="0">
                <a:solidFill>
                  <a:prstClr val="black"/>
                </a:solidFill>
                <a:latin typeface="Myriad Pro"/>
                <a:cs typeface="ＭＳ Ｐゴシック"/>
              </a:rPr>
              <a:t>Detailed</a:t>
            </a:r>
          </a:p>
          <a:p>
            <a:pPr marL="342900" indent="-342900" fontAlgn="base">
              <a:spcBef>
                <a:spcPct val="20000"/>
              </a:spcBef>
              <a:spcAft>
                <a:spcPct val="0"/>
              </a:spcAft>
              <a:buFontTx/>
              <a:buChar char="•"/>
              <a:defRPr/>
            </a:pPr>
            <a:r>
              <a:rPr lang="en-US" sz="2800" kern="0" dirty="0">
                <a:solidFill>
                  <a:prstClr val="black"/>
                </a:solidFill>
                <a:latin typeface="Myriad Pro"/>
                <a:cs typeface="ＭＳ Ｐゴシック"/>
              </a:rPr>
              <a:t>Focused</a:t>
            </a:r>
          </a:p>
          <a:p>
            <a:pPr marL="342900" indent="-342900" fontAlgn="base">
              <a:spcBef>
                <a:spcPct val="20000"/>
              </a:spcBef>
              <a:spcAft>
                <a:spcPct val="0"/>
              </a:spcAft>
              <a:buFontTx/>
              <a:buChar char="•"/>
              <a:defRPr/>
            </a:pPr>
            <a:r>
              <a:rPr lang="en-US" sz="2800" kern="0" dirty="0">
                <a:solidFill>
                  <a:prstClr val="black"/>
                </a:solidFill>
                <a:latin typeface="Myriad Pro"/>
                <a:cs typeface="ＭＳ Ｐゴシック"/>
              </a:rPr>
              <a:t>Well-defined</a:t>
            </a:r>
          </a:p>
          <a:p>
            <a:pPr marL="342900" indent="-342900" fontAlgn="base">
              <a:spcBef>
                <a:spcPct val="20000"/>
              </a:spcBef>
              <a:spcAft>
                <a:spcPct val="0"/>
              </a:spcAft>
              <a:buFontTx/>
              <a:buChar char="•"/>
              <a:defRPr/>
            </a:pPr>
            <a:r>
              <a:rPr lang="en-US" sz="2800" kern="0" dirty="0">
                <a:solidFill>
                  <a:prstClr val="black"/>
                </a:solidFill>
                <a:latin typeface="Myriad Pro"/>
                <a:cs typeface="ＭＳ Ｐゴシック"/>
              </a:rPr>
              <a:t>Straightforward</a:t>
            </a:r>
          </a:p>
          <a:p>
            <a:pPr marL="342900" indent="-342900" fontAlgn="base">
              <a:spcBef>
                <a:spcPct val="20000"/>
              </a:spcBef>
              <a:spcAft>
                <a:spcPct val="0"/>
              </a:spcAft>
              <a:buFontTx/>
              <a:buChar char="•"/>
              <a:defRPr/>
            </a:pPr>
            <a:r>
              <a:rPr lang="en-US" sz="2800" kern="0" dirty="0">
                <a:solidFill>
                  <a:prstClr val="black"/>
                </a:solidFill>
                <a:latin typeface="Myriad Pro"/>
                <a:cs typeface="ＭＳ Ｐゴシック"/>
              </a:rPr>
              <a:t>Action-oriented</a:t>
            </a:r>
          </a:p>
        </p:txBody>
      </p:sp>
    </p:spTree>
    <p:extLst>
      <p:ext uri="{BB962C8B-B14F-4D97-AF65-F5344CB8AC3E}">
        <p14:creationId xmlns:p14="http://schemas.microsoft.com/office/powerpoint/2010/main" val="26178085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txBox="1">
            <a:spLocks noChangeArrowheads="1"/>
          </p:cNvSpPr>
          <p:nvPr/>
        </p:nvSpPr>
        <p:spPr bwMode="auto">
          <a:xfrm>
            <a:off x="675223" y="1219200"/>
            <a:ext cx="10793168" cy="4419600"/>
          </a:xfrm>
          <a:prstGeom prst="rect">
            <a:avLst/>
          </a:prstGeom>
          <a:noFill/>
          <a:ln w="9525">
            <a:noFill/>
            <a:miter lim="800000"/>
            <a:headEnd/>
            <a:tailEnd/>
          </a:ln>
        </p:spPr>
        <p:txBody>
          <a:bodyPr/>
          <a:lstStyle/>
          <a:p>
            <a:pPr marL="342900" indent="-342900" fontAlgn="base">
              <a:lnSpc>
                <a:spcPct val="90000"/>
              </a:lnSpc>
              <a:spcBef>
                <a:spcPct val="20000"/>
              </a:spcBef>
              <a:spcAft>
                <a:spcPct val="0"/>
              </a:spcAft>
              <a:defRPr/>
            </a:pPr>
            <a:r>
              <a:rPr lang="en-US" sz="3200" b="1" kern="0" dirty="0">
                <a:solidFill>
                  <a:srgbClr val="4BACC6">
                    <a:lumMod val="50000"/>
                  </a:srgbClr>
                </a:solidFill>
                <a:latin typeface="Myriad Pro"/>
                <a:cs typeface="ＭＳ Ｐゴシック"/>
              </a:rPr>
              <a:t>When setting objectives that are specific, ask the following questions:</a:t>
            </a:r>
          </a:p>
          <a:p>
            <a:pPr marL="342900" indent="-342900" fontAlgn="base">
              <a:lnSpc>
                <a:spcPct val="90000"/>
              </a:lnSpc>
              <a:spcBef>
                <a:spcPct val="20000"/>
              </a:spcBef>
              <a:spcAft>
                <a:spcPct val="0"/>
              </a:spcAft>
              <a:buFontTx/>
              <a:buChar char="•"/>
              <a:defRPr/>
            </a:pPr>
            <a:r>
              <a:rPr lang="en-US" sz="2800" kern="0" dirty="0">
                <a:solidFill>
                  <a:prstClr val="black"/>
                </a:solidFill>
                <a:latin typeface="Myriad Pro"/>
                <a:cs typeface="ＭＳ Ｐゴシック"/>
              </a:rPr>
              <a:t>What am I going to do? </a:t>
            </a:r>
          </a:p>
          <a:p>
            <a:pPr marL="914400" lvl="1" indent="-457200" fontAlgn="base">
              <a:lnSpc>
                <a:spcPct val="90000"/>
              </a:lnSpc>
              <a:spcBef>
                <a:spcPct val="20000"/>
              </a:spcBef>
              <a:spcAft>
                <a:spcPct val="0"/>
              </a:spcAft>
              <a:buFont typeface="Courier New" panose="02070309020205020404" pitchFamily="49" charset="0"/>
              <a:buChar char="o"/>
              <a:defRPr/>
            </a:pPr>
            <a:r>
              <a:rPr lang="en-US" sz="2800" kern="0" dirty="0">
                <a:solidFill>
                  <a:prstClr val="black"/>
                </a:solidFill>
                <a:latin typeface="Myriad Pro"/>
                <a:cs typeface="ＭＳ Ｐゴシック"/>
              </a:rPr>
              <a:t>Use action verbs such as </a:t>
            </a:r>
            <a:r>
              <a:rPr lang="en-US" sz="2800" i="1" kern="0" dirty="0">
                <a:solidFill>
                  <a:prstClr val="black"/>
                </a:solidFill>
                <a:latin typeface="Myriad Pro"/>
                <a:cs typeface="ＭＳ Ｐゴシック"/>
              </a:rPr>
              <a:t>develop, execute, conduct, build.</a:t>
            </a:r>
          </a:p>
          <a:p>
            <a:pPr marL="342900" indent="-342900" fontAlgn="base">
              <a:lnSpc>
                <a:spcPct val="90000"/>
              </a:lnSpc>
              <a:spcBef>
                <a:spcPct val="20000"/>
              </a:spcBef>
              <a:spcAft>
                <a:spcPct val="0"/>
              </a:spcAft>
              <a:buFontTx/>
              <a:buChar char="•"/>
              <a:defRPr/>
            </a:pPr>
            <a:r>
              <a:rPr lang="en-US" sz="2800" kern="0" dirty="0">
                <a:solidFill>
                  <a:prstClr val="black"/>
                </a:solidFill>
                <a:latin typeface="Myriad Pro"/>
                <a:cs typeface="ＭＳ Ｐゴシック"/>
              </a:rPr>
              <a:t>Why is it important to do this task?</a:t>
            </a:r>
          </a:p>
          <a:p>
            <a:pPr marL="342900" indent="-342900" fontAlgn="base">
              <a:lnSpc>
                <a:spcPct val="90000"/>
              </a:lnSpc>
              <a:spcBef>
                <a:spcPct val="20000"/>
              </a:spcBef>
              <a:spcAft>
                <a:spcPct val="0"/>
              </a:spcAft>
              <a:buFontTx/>
              <a:buChar char="•"/>
              <a:defRPr/>
            </a:pPr>
            <a:r>
              <a:rPr lang="en-US" sz="2800" kern="0" dirty="0">
                <a:solidFill>
                  <a:prstClr val="black"/>
                </a:solidFill>
                <a:latin typeface="Myriad Pro"/>
                <a:cs typeface="ＭＳ Ｐゴシック"/>
              </a:rPr>
              <a:t>Who is going to be involved?</a:t>
            </a:r>
          </a:p>
          <a:p>
            <a:pPr marL="342900" indent="-342900" fontAlgn="base">
              <a:lnSpc>
                <a:spcPct val="90000"/>
              </a:lnSpc>
              <a:spcBef>
                <a:spcPct val="20000"/>
              </a:spcBef>
              <a:spcAft>
                <a:spcPct val="0"/>
              </a:spcAft>
              <a:buFontTx/>
              <a:buChar char="•"/>
              <a:defRPr/>
            </a:pPr>
            <a:r>
              <a:rPr lang="en-US" sz="2800" kern="0" dirty="0">
                <a:solidFill>
                  <a:prstClr val="black"/>
                </a:solidFill>
                <a:latin typeface="Myriad Pro"/>
                <a:cs typeface="ＭＳ Ｐゴシック"/>
              </a:rPr>
              <a:t>When do I want this task to be completed?</a:t>
            </a:r>
          </a:p>
          <a:p>
            <a:pPr marL="342900" indent="-342900" fontAlgn="base">
              <a:lnSpc>
                <a:spcPct val="90000"/>
              </a:lnSpc>
              <a:spcBef>
                <a:spcPct val="20000"/>
              </a:spcBef>
              <a:spcAft>
                <a:spcPct val="0"/>
              </a:spcAft>
              <a:buFontTx/>
              <a:buChar char="•"/>
              <a:defRPr/>
            </a:pPr>
            <a:r>
              <a:rPr lang="en-US" sz="2800" kern="0" dirty="0">
                <a:solidFill>
                  <a:prstClr val="black"/>
                </a:solidFill>
                <a:latin typeface="Myriad Pro"/>
                <a:cs typeface="ＭＳ Ｐゴシック"/>
              </a:rPr>
              <a:t>How am I going to do this task?</a:t>
            </a:r>
          </a:p>
          <a:p>
            <a:pPr marL="342900" indent="-342900" fontAlgn="base">
              <a:lnSpc>
                <a:spcPct val="90000"/>
              </a:lnSpc>
              <a:spcBef>
                <a:spcPct val="20000"/>
              </a:spcBef>
              <a:spcAft>
                <a:spcPct val="0"/>
              </a:spcAft>
              <a:defRPr/>
            </a:pPr>
            <a:endParaRPr lang="en-US" sz="1600" kern="0" dirty="0">
              <a:solidFill>
                <a:srgbClr val="004C99"/>
              </a:solidFill>
              <a:latin typeface="Myriad Pro"/>
              <a:cs typeface="ＭＳ Ｐゴシック"/>
            </a:endParaRPr>
          </a:p>
        </p:txBody>
      </p:sp>
      <p:sp>
        <p:nvSpPr>
          <p:cNvPr id="6" name="TextBox 5"/>
          <p:cNvSpPr txBox="1"/>
          <p:nvPr/>
        </p:nvSpPr>
        <p:spPr>
          <a:xfrm>
            <a:off x="2783148" y="188641"/>
            <a:ext cx="5832648" cy="769441"/>
          </a:xfrm>
          <a:prstGeom prst="rect">
            <a:avLst/>
          </a:prstGeom>
          <a:noFill/>
        </p:spPr>
        <p:txBody>
          <a:bodyPr wrap="square" rtlCol="0">
            <a:spAutoFit/>
          </a:bodyPr>
          <a:lstStyle/>
          <a:p>
            <a:r>
              <a:rPr lang="en-GB" sz="4400" b="1" dirty="0">
                <a:solidFill>
                  <a:srgbClr val="4BACC6">
                    <a:lumMod val="50000"/>
                  </a:srgbClr>
                </a:solidFill>
                <a:latin typeface="Myriad Pro"/>
              </a:rPr>
              <a:t>Objectives - Specific</a:t>
            </a:r>
          </a:p>
        </p:txBody>
      </p:sp>
    </p:spTree>
    <p:extLst>
      <p:ext uri="{BB962C8B-B14F-4D97-AF65-F5344CB8AC3E}">
        <p14:creationId xmlns:p14="http://schemas.microsoft.com/office/powerpoint/2010/main" val="36437541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25413"/>
            <a:ext cx="8229600" cy="1143000"/>
          </a:xfrm>
        </p:spPr>
        <p:txBody>
          <a:bodyPr/>
          <a:lstStyle/>
          <a:p>
            <a:r>
              <a:rPr lang="en-GB" b="1" dirty="0">
                <a:solidFill>
                  <a:schemeClr val="accent5">
                    <a:lumMod val="50000"/>
                  </a:schemeClr>
                </a:solidFill>
              </a:rPr>
              <a:t>Objectives - Measurable</a:t>
            </a:r>
          </a:p>
        </p:txBody>
      </p:sp>
      <p:pic>
        <p:nvPicPr>
          <p:cNvPr id="5" name="Picture 4"/>
          <p:cNvPicPr>
            <a:picLocks noChangeAspect="1"/>
          </p:cNvPicPr>
          <p:nvPr/>
        </p:nvPicPr>
        <p:blipFill>
          <a:blip r:embed="rId2"/>
          <a:stretch>
            <a:fillRect/>
          </a:stretch>
        </p:blipFill>
        <p:spPr>
          <a:xfrm>
            <a:off x="8866802" y="3719239"/>
            <a:ext cx="2857500" cy="1905000"/>
          </a:xfrm>
          <a:prstGeom prst="rect">
            <a:avLst/>
          </a:prstGeom>
        </p:spPr>
      </p:pic>
      <p:sp>
        <p:nvSpPr>
          <p:cNvPr id="4" name="Rectangle 3"/>
          <p:cNvSpPr txBox="1">
            <a:spLocks noChangeArrowheads="1"/>
          </p:cNvSpPr>
          <p:nvPr/>
        </p:nvSpPr>
        <p:spPr bwMode="auto">
          <a:xfrm>
            <a:off x="894973" y="1337420"/>
            <a:ext cx="9547336" cy="4419600"/>
          </a:xfrm>
          <a:prstGeom prst="rect">
            <a:avLst/>
          </a:prstGeom>
          <a:noFill/>
          <a:ln w="9525">
            <a:noFill/>
            <a:miter lim="800000"/>
            <a:headEnd/>
            <a:tailEnd/>
          </a:ln>
        </p:spPr>
        <p:txBody>
          <a:bodyPr/>
          <a:lstStyle/>
          <a:p>
            <a:pPr marL="342900" indent="-342900" fontAlgn="base">
              <a:spcBef>
                <a:spcPct val="20000"/>
              </a:spcBef>
              <a:spcAft>
                <a:spcPct val="0"/>
              </a:spcAft>
              <a:buFontTx/>
              <a:buChar char="•"/>
              <a:defRPr/>
            </a:pPr>
            <a:r>
              <a:rPr lang="en-US" sz="2800" kern="0" dirty="0">
                <a:solidFill>
                  <a:prstClr val="black"/>
                </a:solidFill>
                <a:latin typeface="Myriad Pro"/>
                <a:cs typeface="ＭＳ Ｐゴシック"/>
              </a:rPr>
              <a:t>Measurements for objectives help you know you are making progress toward completing the objectives.</a:t>
            </a:r>
          </a:p>
          <a:p>
            <a:pPr marL="342900" indent="-342900" fontAlgn="base">
              <a:spcBef>
                <a:spcPct val="20000"/>
              </a:spcBef>
              <a:spcAft>
                <a:spcPct val="0"/>
              </a:spcAft>
              <a:buFontTx/>
              <a:buChar char="•"/>
              <a:defRPr/>
            </a:pPr>
            <a:r>
              <a:rPr lang="en-US" sz="2800" kern="0" dirty="0">
                <a:solidFill>
                  <a:prstClr val="black"/>
                </a:solidFill>
                <a:latin typeface="Myriad Pro"/>
                <a:cs typeface="ＭＳ Ｐゴシック"/>
              </a:rPr>
              <a:t>Progress measurements also allow for course corrections along the way for both direction and pace.</a:t>
            </a:r>
          </a:p>
          <a:p>
            <a:pPr marL="342900" indent="-342900" fontAlgn="base">
              <a:spcBef>
                <a:spcPct val="20000"/>
              </a:spcBef>
              <a:spcAft>
                <a:spcPct val="0"/>
              </a:spcAft>
              <a:buFontTx/>
              <a:buChar char="•"/>
              <a:defRPr/>
            </a:pPr>
            <a:r>
              <a:rPr lang="en-US" sz="2800" kern="0" dirty="0">
                <a:solidFill>
                  <a:prstClr val="black"/>
                </a:solidFill>
                <a:latin typeface="Myriad Pro"/>
                <a:cs typeface="ＭＳ Ｐゴシック"/>
              </a:rPr>
              <a:t>If you set an objective that is measurable, you will have tangible evidence of completion of the objective. </a:t>
            </a:r>
          </a:p>
        </p:txBody>
      </p:sp>
    </p:spTree>
    <p:extLst>
      <p:ext uri="{BB962C8B-B14F-4D97-AF65-F5344CB8AC3E}">
        <p14:creationId xmlns:p14="http://schemas.microsoft.com/office/powerpoint/2010/main" val="29497437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981200" y="125413"/>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solidFill>
                  <a:srgbClr val="4BACC6">
                    <a:lumMod val="50000"/>
                  </a:srgbClr>
                </a:solidFill>
                <a:latin typeface="Myriad Pro"/>
              </a:rPr>
              <a:t>Objectives - Measurable</a:t>
            </a:r>
          </a:p>
        </p:txBody>
      </p:sp>
      <p:sp>
        <p:nvSpPr>
          <p:cNvPr id="5" name="Rectangle 3"/>
          <p:cNvSpPr txBox="1">
            <a:spLocks noChangeArrowheads="1"/>
          </p:cNvSpPr>
          <p:nvPr/>
        </p:nvSpPr>
        <p:spPr bwMode="auto">
          <a:xfrm>
            <a:off x="691035" y="1268413"/>
            <a:ext cx="9869462" cy="4419600"/>
          </a:xfrm>
          <a:prstGeom prst="rect">
            <a:avLst/>
          </a:prstGeom>
          <a:noFill/>
          <a:ln w="9525">
            <a:noFill/>
            <a:miter lim="800000"/>
            <a:headEnd/>
            <a:tailEnd/>
          </a:ln>
        </p:spPr>
        <p:txBody>
          <a:bodyPr/>
          <a:lstStyle/>
          <a:p>
            <a:pPr marL="342900" indent="-342900" fontAlgn="base">
              <a:spcBef>
                <a:spcPct val="20000"/>
              </a:spcBef>
              <a:spcAft>
                <a:spcPct val="0"/>
              </a:spcAft>
              <a:defRPr/>
            </a:pPr>
            <a:r>
              <a:rPr lang="en-US" sz="3200" b="1" kern="0" dirty="0">
                <a:solidFill>
                  <a:srgbClr val="4BACC6">
                    <a:lumMod val="50000"/>
                  </a:srgbClr>
                </a:solidFill>
                <a:latin typeface="Myriad Pro"/>
                <a:cs typeface="ＭＳ Ｐゴシック"/>
              </a:rPr>
              <a:t>When setting objectives that are measurable, ask the following questions:</a:t>
            </a:r>
          </a:p>
          <a:p>
            <a:pPr marL="342900" indent="-342900" fontAlgn="base">
              <a:spcBef>
                <a:spcPct val="20000"/>
              </a:spcBef>
              <a:spcAft>
                <a:spcPct val="0"/>
              </a:spcAft>
              <a:defRPr/>
            </a:pPr>
            <a:endParaRPr lang="en-US" sz="3200" kern="0" dirty="0">
              <a:solidFill>
                <a:srgbClr val="4BACC6">
                  <a:lumMod val="50000"/>
                </a:srgbClr>
              </a:solidFill>
              <a:latin typeface="Myriad Pro"/>
              <a:cs typeface="ＭＳ Ｐゴシック"/>
            </a:endParaRPr>
          </a:p>
          <a:p>
            <a:pPr marL="342900" indent="-342900" fontAlgn="base">
              <a:spcBef>
                <a:spcPct val="20000"/>
              </a:spcBef>
              <a:spcAft>
                <a:spcPct val="0"/>
              </a:spcAft>
              <a:buFontTx/>
              <a:buChar char="•"/>
              <a:defRPr/>
            </a:pPr>
            <a:r>
              <a:rPr lang="en-US" sz="2800" kern="0" dirty="0">
                <a:solidFill>
                  <a:prstClr val="black"/>
                </a:solidFill>
                <a:latin typeface="Myriad Pro"/>
                <a:cs typeface="ＭＳ Ｐゴシック"/>
              </a:rPr>
              <a:t>How will I know when this objective has been achieved?</a:t>
            </a:r>
          </a:p>
          <a:p>
            <a:pPr marL="342900" indent="-342900" fontAlgn="base">
              <a:spcBef>
                <a:spcPct val="20000"/>
              </a:spcBef>
              <a:spcAft>
                <a:spcPct val="0"/>
              </a:spcAft>
              <a:buFontTx/>
              <a:buChar char="•"/>
              <a:defRPr/>
            </a:pPr>
            <a:r>
              <a:rPr lang="en-US" sz="2800" kern="0" dirty="0">
                <a:solidFill>
                  <a:prstClr val="black"/>
                </a:solidFill>
                <a:latin typeface="Myriad Pro"/>
                <a:cs typeface="ＭＳ Ｐゴシック"/>
              </a:rPr>
              <a:t>What measurements can I use?</a:t>
            </a:r>
          </a:p>
          <a:p>
            <a:pPr marL="342900" indent="-342900" fontAlgn="base">
              <a:spcBef>
                <a:spcPct val="20000"/>
              </a:spcBef>
              <a:spcAft>
                <a:spcPct val="0"/>
              </a:spcAft>
              <a:buFontTx/>
              <a:buChar char="•"/>
              <a:defRPr/>
            </a:pPr>
            <a:r>
              <a:rPr lang="en-US" sz="2800" kern="0" dirty="0">
                <a:solidFill>
                  <a:prstClr val="black"/>
                </a:solidFill>
                <a:latin typeface="Myriad Pro"/>
                <a:cs typeface="ＭＳ Ｐゴシック"/>
              </a:rPr>
              <a:t>What milestones can I use to track progress toward completion?</a:t>
            </a:r>
          </a:p>
        </p:txBody>
      </p:sp>
    </p:spTree>
    <p:extLst>
      <p:ext uri="{BB962C8B-B14F-4D97-AF65-F5344CB8AC3E}">
        <p14:creationId xmlns:p14="http://schemas.microsoft.com/office/powerpoint/2010/main" val="37301629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981200" y="125413"/>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solidFill>
                  <a:srgbClr val="4BACC6">
                    <a:lumMod val="50000"/>
                  </a:srgbClr>
                </a:solidFill>
                <a:latin typeface="Myriad Pro"/>
              </a:rPr>
              <a:t>Objectives - Achievable</a:t>
            </a:r>
          </a:p>
        </p:txBody>
      </p:sp>
      <p:sp>
        <p:nvSpPr>
          <p:cNvPr id="5" name="Rectangle 3"/>
          <p:cNvSpPr txBox="1">
            <a:spLocks noChangeArrowheads="1"/>
          </p:cNvSpPr>
          <p:nvPr/>
        </p:nvSpPr>
        <p:spPr bwMode="auto">
          <a:xfrm>
            <a:off x="788757" y="1196752"/>
            <a:ext cx="10156122" cy="4419600"/>
          </a:xfrm>
          <a:prstGeom prst="rect">
            <a:avLst/>
          </a:prstGeom>
          <a:noFill/>
          <a:ln w="9525">
            <a:noFill/>
            <a:miter lim="800000"/>
            <a:headEnd/>
            <a:tailEnd/>
          </a:ln>
        </p:spPr>
        <p:txBody>
          <a:bodyPr/>
          <a:lstStyle/>
          <a:p>
            <a:pPr marL="342900" indent="-342900" fontAlgn="base">
              <a:spcBef>
                <a:spcPct val="20000"/>
              </a:spcBef>
              <a:spcAft>
                <a:spcPct val="0"/>
              </a:spcAft>
              <a:buFontTx/>
              <a:buChar char="•"/>
              <a:defRPr/>
            </a:pPr>
            <a:r>
              <a:rPr lang="en-US" sz="2800" kern="0" dirty="0">
                <a:solidFill>
                  <a:prstClr val="black"/>
                </a:solidFill>
                <a:latin typeface="Myriad Pro"/>
                <a:cs typeface="ＭＳ Ｐゴシック"/>
              </a:rPr>
              <a:t>Achievable objectives are those that you can actually accomplish (something you can realistically do within the timeframe set) - not an aspiration or vision.</a:t>
            </a:r>
          </a:p>
          <a:p>
            <a:pPr marL="342900" indent="-342900" fontAlgn="base">
              <a:spcBef>
                <a:spcPct val="20000"/>
              </a:spcBef>
              <a:spcAft>
                <a:spcPct val="0"/>
              </a:spcAft>
              <a:buFontTx/>
              <a:buChar char="•"/>
              <a:defRPr/>
            </a:pPr>
            <a:endParaRPr lang="en-US" sz="2800" kern="0" dirty="0">
              <a:solidFill>
                <a:prstClr val="black"/>
              </a:solidFill>
              <a:latin typeface="Myriad Pro"/>
              <a:cs typeface="ＭＳ Ｐゴシック"/>
            </a:endParaRPr>
          </a:p>
          <a:p>
            <a:pPr marL="342900" indent="-342900" fontAlgn="base">
              <a:spcBef>
                <a:spcPct val="20000"/>
              </a:spcBef>
              <a:spcAft>
                <a:spcPct val="0"/>
              </a:spcAft>
              <a:buFontTx/>
              <a:buChar char="•"/>
              <a:defRPr/>
            </a:pPr>
            <a:r>
              <a:rPr lang="en-US" sz="2800" kern="0" dirty="0">
                <a:solidFill>
                  <a:prstClr val="black"/>
                </a:solidFill>
                <a:latin typeface="Myriad Pro"/>
                <a:cs typeface="ＭＳ Ｐゴシック"/>
              </a:rPr>
              <a:t>Achievable objectives need to challenge you but not so much so as to be unattainable or to cause frustration in being unable to complete them.</a:t>
            </a:r>
          </a:p>
          <a:p>
            <a:pPr marL="342900" indent="-342900" fontAlgn="base">
              <a:spcBef>
                <a:spcPct val="20000"/>
              </a:spcBef>
              <a:spcAft>
                <a:spcPct val="0"/>
              </a:spcAft>
              <a:buFontTx/>
              <a:buChar char="•"/>
              <a:defRPr/>
            </a:pPr>
            <a:endParaRPr lang="en-US" sz="2800" kern="0" dirty="0">
              <a:solidFill>
                <a:prstClr val="black"/>
              </a:solidFill>
              <a:latin typeface="Myriad Pro"/>
              <a:cs typeface="ＭＳ Ｐゴシック"/>
            </a:endParaRPr>
          </a:p>
          <a:p>
            <a:pPr marL="342900" indent="-342900" fontAlgn="base">
              <a:spcBef>
                <a:spcPct val="20000"/>
              </a:spcBef>
              <a:spcAft>
                <a:spcPct val="0"/>
              </a:spcAft>
              <a:buFontTx/>
              <a:buChar char="•"/>
              <a:defRPr/>
            </a:pPr>
            <a:r>
              <a:rPr lang="en-US" sz="2800" kern="0" dirty="0">
                <a:solidFill>
                  <a:prstClr val="black"/>
                </a:solidFill>
                <a:latin typeface="Myriad Pro"/>
                <a:cs typeface="ＭＳ Ｐゴシック"/>
              </a:rPr>
              <a:t>You need to fully commit to achieving the objectives. </a:t>
            </a:r>
          </a:p>
        </p:txBody>
      </p:sp>
    </p:spTree>
    <p:extLst>
      <p:ext uri="{BB962C8B-B14F-4D97-AF65-F5344CB8AC3E}">
        <p14:creationId xmlns:p14="http://schemas.microsoft.com/office/powerpoint/2010/main" val="12727968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981200" y="125413"/>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solidFill>
                  <a:srgbClr val="4BACC6">
                    <a:lumMod val="50000"/>
                  </a:srgbClr>
                </a:solidFill>
                <a:latin typeface="Myriad Pro"/>
              </a:rPr>
              <a:t>Objectives – Realistic/Relevant</a:t>
            </a:r>
          </a:p>
        </p:txBody>
      </p:sp>
      <p:pic>
        <p:nvPicPr>
          <p:cNvPr id="6" name="Picture 5"/>
          <p:cNvPicPr>
            <a:picLocks noChangeAspect="1"/>
          </p:cNvPicPr>
          <p:nvPr/>
        </p:nvPicPr>
        <p:blipFill>
          <a:blip r:embed="rId2"/>
          <a:stretch>
            <a:fillRect/>
          </a:stretch>
        </p:blipFill>
        <p:spPr>
          <a:xfrm>
            <a:off x="5409642" y="2158817"/>
            <a:ext cx="5258358" cy="3505572"/>
          </a:xfrm>
          <a:prstGeom prst="rect">
            <a:avLst/>
          </a:prstGeom>
        </p:spPr>
      </p:pic>
      <p:sp>
        <p:nvSpPr>
          <p:cNvPr id="5" name="Rectangle 3"/>
          <p:cNvSpPr txBox="1">
            <a:spLocks noChangeArrowheads="1"/>
          </p:cNvSpPr>
          <p:nvPr/>
        </p:nvSpPr>
        <p:spPr bwMode="auto">
          <a:xfrm>
            <a:off x="691035" y="1274083"/>
            <a:ext cx="9689280" cy="4419600"/>
          </a:xfrm>
          <a:prstGeom prst="rect">
            <a:avLst/>
          </a:prstGeom>
          <a:noFill/>
          <a:ln w="9525">
            <a:noFill/>
            <a:miter lim="800000"/>
            <a:headEnd/>
            <a:tailEnd/>
          </a:ln>
        </p:spPr>
        <p:txBody>
          <a:bodyPr/>
          <a:lstStyle/>
          <a:p>
            <a:pPr marL="342900" indent="-342900" fontAlgn="base">
              <a:spcBef>
                <a:spcPct val="20000"/>
              </a:spcBef>
              <a:spcAft>
                <a:spcPct val="0"/>
              </a:spcAft>
              <a:defRPr/>
            </a:pPr>
            <a:r>
              <a:rPr lang="en-US" sz="2800" kern="0" dirty="0">
                <a:solidFill>
                  <a:prstClr val="black"/>
                </a:solidFill>
                <a:latin typeface="Myriad Pro"/>
                <a:cs typeface="ＭＳ Ｐゴシック"/>
              </a:rPr>
              <a:t>	Realistic/relevant objectives are those that you have the resources to accomplish, including:</a:t>
            </a:r>
          </a:p>
          <a:p>
            <a:pPr marL="742950" lvl="1" indent="-285750" fontAlgn="base">
              <a:spcBef>
                <a:spcPct val="20000"/>
              </a:spcBef>
              <a:spcAft>
                <a:spcPct val="0"/>
              </a:spcAft>
              <a:buFontTx/>
              <a:buChar char="–"/>
              <a:defRPr/>
            </a:pPr>
            <a:r>
              <a:rPr lang="en-US" sz="2800" i="1" kern="0" dirty="0">
                <a:solidFill>
                  <a:prstClr val="black"/>
                </a:solidFill>
                <a:latin typeface="Myriad Pro"/>
                <a:cs typeface="ＭＳ Ｐゴシック"/>
              </a:rPr>
              <a:t>Skills</a:t>
            </a:r>
          </a:p>
          <a:p>
            <a:pPr marL="742950" lvl="1" indent="-285750" fontAlgn="base">
              <a:spcBef>
                <a:spcPct val="20000"/>
              </a:spcBef>
              <a:spcAft>
                <a:spcPct val="0"/>
              </a:spcAft>
              <a:buFontTx/>
              <a:buChar char="–"/>
              <a:defRPr/>
            </a:pPr>
            <a:r>
              <a:rPr lang="en-US" sz="2800" i="1" kern="0" dirty="0">
                <a:solidFill>
                  <a:prstClr val="black"/>
                </a:solidFill>
                <a:latin typeface="Myriad Pro"/>
                <a:cs typeface="ＭＳ Ｐゴシック"/>
              </a:rPr>
              <a:t>Funding</a:t>
            </a:r>
          </a:p>
          <a:p>
            <a:pPr marL="742950" lvl="1" indent="-285750" fontAlgn="base">
              <a:spcBef>
                <a:spcPct val="20000"/>
              </a:spcBef>
              <a:spcAft>
                <a:spcPct val="0"/>
              </a:spcAft>
              <a:buFontTx/>
              <a:buChar char="–"/>
              <a:defRPr/>
            </a:pPr>
            <a:r>
              <a:rPr lang="en-US" sz="2800" i="1" kern="0" dirty="0">
                <a:solidFill>
                  <a:prstClr val="black"/>
                </a:solidFill>
                <a:latin typeface="Myriad Pro"/>
                <a:cs typeface="ＭＳ Ｐゴシック"/>
              </a:rPr>
              <a:t>Equipment</a:t>
            </a:r>
          </a:p>
          <a:p>
            <a:pPr marL="742950" lvl="1" indent="-285750" fontAlgn="base">
              <a:spcBef>
                <a:spcPct val="20000"/>
              </a:spcBef>
              <a:spcAft>
                <a:spcPct val="0"/>
              </a:spcAft>
              <a:buFontTx/>
              <a:buChar char="–"/>
              <a:defRPr/>
            </a:pPr>
            <a:r>
              <a:rPr lang="en-US" sz="2800" i="1" kern="0" dirty="0">
                <a:solidFill>
                  <a:prstClr val="black"/>
                </a:solidFill>
                <a:latin typeface="Myriad Pro"/>
                <a:cs typeface="ＭＳ Ｐゴシック"/>
              </a:rPr>
              <a:t>Time</a:t>
            </a:r>
          </a:p>
          <a:p>
            <a:pPr marL="742950" lvl="1" indent="-285750" fontAlgn="base">
              <a:spcBef>
                <a:spcPct val="20000"/>
              </a:spcBef>
              <a:spcAft>
                <a:spcPct val="0"/>
              </a:spcAft>
              <a:buFontTx/>
              <a:buChar char="–"/>
              <a:defRPr/>
            </a:pPr>
            <a:r>
              <a:rPr lang="en-US" sz="2800" i="1" kern="0" dirty="0">
                <a:solidFill>
                  <a:prstClr val="black"/>
                </a:solidFill>
                <a:latin typeface="Myriad Pro"/>
                <a:cs typeface="ＭＳ Ｐゴシック"/>
              </a:rPr>
              <a:t>Staff</a:t>
            </a:r>
          </a:p>
          <a:p>
            <a:pPr marL="742950" lvl="1" indent="-285750" fontAlgn="base">
              <a:spcBef>
                <a:spcPct val="20000"/>
              </a:spcBef>
              <a:spcAft>
                <a:spcPct val="0"/>
              </a:spcAft>
              <a:buFontTx/>
              <a:buChar char="–"/>
              <a:defRPr/>
            </a:pPr>
            <a:r>
              <a:rPr lang="en-US" sz="2800" i="1" kern="0" dirty="0">
                <a:solidFill>
                  <a:prstClr val="black"/>
                </a:solidFill>
                <a:latin typeface="Myriad Pro"/>
                <a:cs typeface="ＭＳ Ｐゴシック"/>
              </a:rPr>
              <a:t>Materials</a:t>
            </a:r>
          </a:p>
          <a:p>
            <a:pPr marL="342900" indent="-342900" fontAlgn="base">
              <a:spcBef>
                <a:spcPct val="20000"/>
              </a:spcBef>
              <a:spcAft>
                <a:spcPct val="0"/>
              </a:spcAft>
              <a:defRPr/>
            </a:pPr>
            <a:endParaRPr lang="en-US" sz="2800" i="1" kern="0" dirty="0">
              <a:solidFill>
                <a:prstClr val="black"/>
              </a:solidFill>
              <a:latin typeface="Myriad Pro"/>
              <a:cs typeface="ＭＳ Ｐゴシック"/>
            </a:endParaRPr>
          </a:p>
        </p:txBody>
      </p:sp>
    </p:spTree>
    <p:extLst>
      <p:ext uri="{BB962C8B-B14F-4D97-AF65-F5344CB8AC3E}">
        <p14:creationId xmlns:p14="http://schemas.microsoft.com/office/powerpoint/2010/main" val="8685190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981200" y="125413"/>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solidFill>
                  <a:srgbClr val="4BACC6">
                    <a:lumMod val="50000"/>
                  </a:srgbClr>
                </a:solidFill>
                <a:latin typeface="Myriad Pro"/>
              </a:rPr>
              <a:t>Objectives – Realistic/Relevant</a:t>
            </a:r>
          </a:p>
        </p:txBody>
      </p:sp>
      <p:sp>
        <p:nvSpPr>
          <p:cNvPr id="5" name="Rectangle 3"/>
          <p:cNvSpPr txBox="1">
            <a:spLocks noChangeArrowheads="1"/>
          </p:cNvSpPr>
          <p:nvPr/>
        </p:nvSpPr>
        <p:spPr bwMode="auto">
          <a:xfrm>
            <a:off x="416956" y="1268413"/>
            <a:ext cx="10541883" cy="4419600"/>
          </a:xfrm>
          <a:prstGeom prst="rect">
            <a:avLst/>
          </a:prstGeom>
          <a:noFill/>
          <a:ln w="9525">
            <a:noFill/>
            <a:miter lim="800000"/>
            <a:headEnd/>
            <a:tailEnd/>
          </a:ln>
        </p:spPr>
        <p:txBody>
          <a:bodyPr/>
          <a:lstStyle/>
          <a:p>
            <a:pPr marL="342900" indent="-342900" fontAlgn="base">
              <a:spcBef>
                <a:spcPct val="20000"/>
              </a:spcBef>
              <a:spcAft>
                <a:spcPct val="0"/>
              </a:spcAft>
              <a:defRPr/>
            </a:pPr>
            <a:r>
              <a:rPr lang="en-US" sz="2000" b="1" kern="0" dirty="0">
                <a:solidFill>
                  <a:srgbClr val="004C99"/>
                </a:solidFill>
                <a:latin typeface="Myriad Pro"/>
                <a:cs typeface="ＭＳ Ｐゴシック"/>
              </a:rPr>
              <a:t>	</a:t>
            </a:r>
            <a:r>
              <a:rPr lang="en-US" sz="2800" b="1" kern="0" dirty="0">
                <a:solidFill>
                  <a:srgbClr val="4BACC6">
                    <a:lumMod val="50000"/>
                  </a:srgbClr>
                </a:solidFill>
                <a:latin typeface="Myriad Pro"/>
                <a:cs typeface="ＭＳ Ｐゴシック"/>
              </a:rPr>
              <a:t>When setting objectives that are realistic/relevant, ask the following questions:</a:t>
            </a:r>
          </a:p>
          <a:p>
            <a:pPr marL="342900" indent="-342900" fontAlgn="base">
              <a:spcBef>
                <a:spcPct val="20000"/>
              </a:spcBef>
              <a:spcAft>
                <a:spcPct val="0"/>
              </a:spcAft>
              <a:defRPr/>
            </a:pPr>
            <a:endParaRPr lang="en-US" sz="2800" b="1" kern="0" dirty="0">
              <a:solidFill>
                <a:srgbClr val="4BACC6">
                  <a:lumMod val="50000"/>
                </a:srgbClr>
              </a:solidFill>
              <a:latin typeface="Myriad Pro"/>
              <a:cs typeface="ＭＳ Ｐゴシック"/>
            </a:endParaRPr>
          </a:p>
          <a:p>
            <a:pPr marL="742950" lvl="1" indent="-285750" fontAlgn="base">
              <a:spcBef>
                <a:spcPct val="20000"/>
              </a:spcBef>
              <a:spcAft>
                <a:spcPct val="0"/>
              </a:spcAft>
              <a:buFontTx/>
              <a:buChar char="–"/>
              <a:defRPr/>
            </a:pPr>
            <a:r>
              <a:rPr lang="en-US" sz="2800" kern="0" dirty="0">
                <a:solidFill>
                  <a:prstClr val="black"/>
                </a:solidFill>
                <a:latin typeface="Myriad Pro"/>
                <a:cs typeface="ＭＳ Ｐゴシック"/>
              </a:rPr>
              <a:t>Do I have the resources to accomplish this objective?</a:t>
            </a:r>
          </a:p>
          <a:p>
            <a:pPr marL="742950" lvl="1" indent="-285750" fontAlgn="base">
              <a:spcBef>
                <a:spcPct val="20000"/>
              </a:spcBef>
              <a:spcAft>
                <a:spcPct val="0"/>
              </a:spcAft>
              <a:buFontTx/>
              <a:buChar char="–"/>
              <a:defRPr/>
            </a:pPr>
            <a:r>
              <a:rPr lang="en-US" sz="2800" kern="0" dirty="0">
                <a:solidFill>
                  <a:prstClr val="black"/>
                </a:solidFill>
                <a:latin typeface="Myriad Pro"/>
                <a:cs typeface="ＭＳ Ｐゴシック"/>
              </a:rPr>
              <a:t>Do I need to rearrange my priorities to accomplish this objective?</a:t>
            </a:r>
          </a:p>
          <a:p>
            <a:pPr marL="742950" lvl="1" indent="-285750" fontAlgn="base">
              <a:spcBef>
                <a:spcPct val="20000"/>
              </a:spcBef>
              <a:spcAft>
                <a:spcPct val="0"/>
              </a:spcAft>
              <a:buFontTx/>
              <a:buChar char="–"/>
              <a:defRPr/>
            </a:pPr>
            <a:r>
              <a:rPr lang="en-US" sz="2800" kern="0" dirty="0">
                <a:solidFill>
                  <a:prstClr val="black"/>
                </a:solidFill>
                <a:latin typeface="Myriad Pro"/>
                <a:cs typeface="ＭＳ Ｐゴシック"/>
              </a:rPr>
              <a:t>Is it possible to complete this objective?</a:t>
            </a:r>
          </a:p>
          <a:p>
            <a:pPr marL="742950" lvl="1" indent="-285750" fontAlgn="base">
              <a:spcBef>
                <a:spcPct val="20000"/>
              </a:spcBef>
              <a:spcAft>
                <a:spcPct val="0"/>
              </a:spcAft>
              <a:buFontTx/>
              <a:buChar char="–"/>
              <a:defRPr/>
            </a:pPr>
            <a:r>
              <a:rPr lang="en-US" sz="2800" kern="0" dirty="0">
                <a:solidFill>
                  <a:prstClr val="black"/>
                </a:solidFill>
                <a:latin typeface="Myriad Pro"/>
                <a:cs typeface="ＭＳ Ｐゴシック"/>
              </a:rPr>
              <a:t>How will pursuing this objective affect other performance objectives?</a:t>
            </a:r>
          </a:p>
        </p:txBody>
      </p:sp>
    </p:spTree>
    <p:extLst>
      <p:ext uri="{BB962C8B-B14F-4D97-AF65-F5344CB8AC3E}">
        <p14:creationId xmlns:p14="http://schemas.microsoft.com/office/powerpoint/2010/main" val="22209985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981200" y="125413"/>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solidFill>
                  <a:srgbClr val="4BACC6">
                    <a:lumMod val="50000"/>
                  </a:srgbClr>
                </a:solidFill>
                <a:latin typeface="Myriad Pro"/>
              </a:rPr>
              <a:t>Objectives – Time-bound</a:t>
            </a:r>
          </a:p>
        </p:txBody>
      </p:sp>
      <p:sp>
        <p:nvSpPr>
          <p:cNvPr id="5" name="Rectangle 2"/>
          <p:cNvSpPr txBox="1">
            <a:spLocks noChangeArrowheads="1"/>
          </p:cNvSpPr>
          <p:nvPr/>
        </p:nvSpPr>
        <p:spPr bwMode="auto">
          <a:xfrm>
            <a:off x="418809" y="1052513"/>
            <a:ext cx="11007701" cy="4419600"/>
          </a:xfrm>
          <a:prstGeom prst="rect">
            <a:avLst/>
          </a:prstGeom>
          <a:noFill/>
          <a:ln w="9525">
            <a:noFill/>
            <a:miter lim="800000"/>
            <a:headEnd/>
            <a:tailEnd/>
          </a:ln>
        </p:spPr>
        <p:txBody>
          <a:bodyPr/>
          <a:lstStyle/>
          <a:p>
            <a:pPr marL="342900" indent="-342900" fontAlgn="base">
              <a:spcBef>
                <a:spcPct val="20000"/>
              </a:spcBef>
              <a:spcAft>
                <a:spcPct val="0"/>
              </a:spcAft>
              <a:defRPr/>
            </a:pPr>
            <a:r>
              <a:rPr lang="en-US" sz="3200" b="1" kern="0" dirty="0">
                <a:solidFill>
                  <a:srgbClr val="004C99"/>
                </a:solidFill>
                <a:latin typeface="Myriad Pro"/>
                <a:cs typeface="ＭＳ Ｐゴシック"/>
              </a:rPr>
              <a:t>	</a:t>
            </a:r>
            <a:r>
              <a:rPr lang="en-US" sz="2800" b="1" kern="0" dirty="0">
                <a:solidFill>
                  <a:srgbClr val="4BACC6">
                    <a:lumMod val="50000"/>
                  </a:srgbClr>
                </a:solidFill>
                <a:latin typeface="Myriad Pro"/>
                <a:cs typeface="ＭＳ Ｐゴシック"/>
              </a:rPr>
              <a:t>When setting objectives that are time-oriented, ask the following questions:</a:t>
            </a:r>
          </a:p>
          <a:p>
            <a:pPr marL="742950" lvl="1" indent="-285750" fontAlgn="base">
              <a:spcBef>
                <a:spcPct val="20000"/>
              </a:spcBef>
              <a:spcAft>
                <a:spcPct val="0"/>
              </a:spcAft>
              <a:buFontTx/>
              <a:buChar char="–"/>
              <a:defRPr/>
            </a:pPr>
            <a:r>
              <a:rPr lang="en-US" sz="2800" kern="0" dirty="0">
                <a:solidFill>
                  <a:prstClr val="black"/>
                </a:solidFill>
                <a:latin typeface="Myriad Pro"/>
                <a:cs typeface="ＭＳ Ｐゴシック"/>
              </a:rPr>
              <a:t>What is the earliest—yet achievable and realistic—date for this objective to be started and to be completed?</a:t>
            </a:r>
          </a:p>
          <a:p>
            <a:pPr marL="742950" lvl="1" indent="-285750" fontAlgn="base">
              <a:spcBef>
                <a:spcPct val="20000"/>
              </a:spcBef>
              <a:spcAft>
                <a:spcPct val="0"/>
              </a:spcAft>
              <a:buFontTx/>
              <a:buChar char="–"/>
              <a:defRPr/>
            </a:pPr>
            <a:r>
              <a:rPr lang="en-US" sz="2800" kern="0" dirty="0">
                <a:solidFill>
                  <a:prstClr val="black"/>
                </a:solidFill>
                <a:latin typeface="Myriad Pro"/>
                <a:cs typeface="ＭＳ Ｐゴシック"/>
              </a:rPr>
              <a:t>Have I included these dates in the statement of the objective? </a:t>
            </a:r>
          </a:p>
          <a:p>
            <a:pPr marL="742950" lvl="1" indent="-285750" fontAlgn="base">
              <a:spcBef>
                <a:spcPct val="20000"/>
              </a:spcBef>
              <a:spcAft>
                <a:spcPct val="0"/>
              </a:spcAft>
              <a:buFontTx/>
              <a:buChar char="–"/>
              <a:defRPr/>
            </a:pPr>
            <a:r>
              <a:rPr lang="en-US" sz="2800" kern="0" dirty="0">
                <a:solidFill>
                  <a:prstClr val="black"/>
                </a:solidFill>
                <a:latin typeface="Myriad Pro"/>
                <a:cs typeface="ＭＳ Ｐゴシック"/>
              </a:rPr>
              <a:t>Are there other projects/objectives that must be completed first, or are there others that are reliant upon the completion of this objective?</a:t>
            </a:r>
          </a:p>
        </p:txBody>
      </p:sp>
    </p:spTree>
    <p:extLst>
      <p:ext uri="{BB962C8B-B14F-4D97-AF65-F5344CB8AC3E}">
        <p14:creationId xmlns:p14="http://schemas.microsoft.com/office/powerpoint/2010/main" val="2983009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5">
                    <a:lumMod val="50000"/>
                  </a:schemeClr>
                </a:solidFill>
              </a:rPr>
              <a:t>SMART Objectives - Summary</a:t>
            </a:r>
          </a:p>
        </p:txBody>
      </p:sp>
      <p:sp>
        <p:nvSpPr>
          <p:cNvPr id="4" name="Rectangle 3"/>
          <p:cNvSpPr txBox="1">
            <a:spLocks noChangeArrowheads="1"/>
          </p:cNvSpPr>
          <p:nvPr/>
        </p:nvSpPr>
        <p:spPr bwMode="auto">
          <a:xfrm>
            <a:off x="537471" y="1417638"/>
            <a:ext cx="10854137" cy="4419600"/>
          </a:xfrm>
          <a:prstGeom prst="rect">
            <a:avLst/>
          </a:prstGeom>
          <a:noFill/>
          <a:ln w="9525">
            <a:noFill/>
            <a:miter lim="800000"/>
            <a:headEnd/>
            <a:tailEnd/>
          </a:ln>
        </p:spPr>
        <p:txBody>
          <a:bodyPr/>
          <a:lstStyle/>
          <a:p>
            <a:pPr marL="342900" indent="-342900" fontAlgn="base">
              <a:spcBef>
                <a:spcPct val="20000"/>
              </a:spcBef>
              <a:spcAft>
                <a:spcPct val="0"/>
              </a:spcAft>
              <a:defRPr/>
            </a:pPr>
            <a:r>
              <a:rPr lang="en-US" sz="2800" b="1" kern="0" dirty="0">
                <a:solidFill>
                  <a:srgbClr val="004C99"/>
                </a:solidFill>
                <a:latin typeface="Myriad Pro"/>
                <a:cs typeface="ＭＳ Ｐゴシック"/>
              </a:rPr>
              <a:t>	</a:t>
            </a:r>
            <a:r>
              <a:rPr lang="en-US" sz="2800" b="1" kern="0" dirty="0">
                <a:solidFill>
                  <a:srgbClr val="4BACC6">
                    <a:lumMod val="50000"/>
                  </a:srgbClr>
                </a:solidFill>
                <a:latin typeface="Myriad Pro"/>
                <a:cs typeface="ＭＳ Ｐゴシック"/>
              </a:rPr>
              <a:t>Although the terms </a:t>
            </a:r>
            <a:r>
              <a:rPr lang="en-US" sz="2800" b="1" i="1" kern="0" dirty="0">
                <a:solidFill>
                  <a:srgbClr val="4BACC6">
                    <a:lumMod val="50000"/>
                  </a:srgbClr>
                </a:solidFill>
                <a:latin typeface="Myriad Pro"/>
                <a:cs typeface="ＭＳ Ｐゴシック"/>
              </a:rPr>
              <a:t>goals</a:t>
            </a:r>
            <a:r>
              <a:rPr lang="en-US" sz="2800" b="1" kern="0" dirty="0">
                <a:solidFill>
                  <a:srgbClr val="4BACC6">
                    <a:lumMod val="50000"/>
                  </a:srgbClr>
                </a:solidFill>
                <a:latin typeface="Myriad Pro"/>
                <a:cs typeface="ＭＳ Ｐゴシック"/>
              </a:rPr>
              <a:t> and </a:t>
            </a:r>
            <a:r>
              <a:rPr lang="en-US" sz="2800" b="1" i="1" kern="0" dirty="0">
                <a:solidFill>
                  <a:srgbClr val="4BACC6">
                    <a:lumMod val="50000"/>
                  </a:srgbClr>
                </a:solidFill>
                <a:latin typeface="Myriad Pro"/>
                <a:cs typeface="ＭＳ Ｐゴシック"/>
              </a:rPr>
              <a:t>objectives</a:t>
            </a:r>
            <a:r>
              <a:rPr lang="en-US" sz="2800" b="1" kern="0" dirty="0">
                <a:solidFill>
                  <a:srgbClr val="4BACC6">
                    <a:lumMod val="50000"/>
                  </a:srgbClr>
                </a:solidFill>
                <a:latin typeface="Myriad Pro"/>
                <a:cs typeface="ＭＳ Ｐゴシック"/>
              </a:rPr>
              <a:t> are often used interchangeably, there are significant differences:</a:t>
            </a:r>
          </a:p>
          <a:p>
            <a:pPr marL="742950" lvl="1" indent="-285750" fontAlgn="base">
              <a:spcBef>
                <a:spcPct val="20000"/>
              </a:spcBef>
              <a:spcAft>
                <a:spcPct val="0"/>
              </a:spcAft>
              <a:buFontTx/>
              <a:buChar char="–"/>
              <a:defRPr/>
            </a:pPr>
            <a:r>
              <a:rPr lang="en-US" sz="2800" b="1" kern="0" dirty="0">
                <a:solidFill>
                  <a:prstClr val="black"/>
                </a:solidFill>
                <a:latin typeface="Myriad Pro"/>
                <a:cs typeface="ＭＳ Ｐゴシック"/>
              </a:rPr>
              <a:t>Goals</a:t>
            </a:r>
            <a:r>
              <a:rPr lang="en-US" sz="2800" kern="0" dirty="0">
                <a:solidFill>
                  <a:prstClr val="black"/>
                </a:solidFill>
                <a:latin typeface="Myriad Pro"/>
                <a:cs typeface="ＭＳ Ｐゴシック"/>
              </a:rPr>
              <a:t> are general, intangible, broad, abstract and long-range directions generally set by senior leaders.</a:t>
            </a:r>
          </a:p>
          <a:p>
            <a:pPr marL="742950" lvl="1" indent="-285750" fontAlgn="base">
              <a:spcBef>
                <a:spcPct val="20000"/>
              </a:spcBef>
              <a:spcAft>
                <a:spcPct val="0"/>
              </a:spcAft>
              <a:buFontTx/>
              <a:buChar char="–"/>
              <a:defRPr/>
            </a:pPr>
            <a:r>
              <a:rPr lang="en-US" sz="2800" b="1" kern="0" dirty="0">
                <a:solidFill>
                  <a:prstClr val="black"/>
                </a:solidFill>
                <a:latin typeface="Myriad Pro"/>
                <a:cs typeface="ＭＳ Ｐゴシック"/>
              </a:rPr>
              <a:t>Objectives</a:t>
            </a:r>
            <a:r>
              <a:rPr lang="en-US" sz="2800" kern="0" dirty="0">
                <a:solidFill>
                  <a:prstClr val="black"/>
                </a:solidFill>
                <a:latin typeface="Myriad Pro"/>
                <a:cs typeface="ＭＳ Ｐゴシック"/>
              </a:rPr>
              <a:t> are specific, measurable, narrow and concrete. They are short-range plans generally set by managers to accomplish goals. </a:t>
            </a:r>
          </a:p>
        </p:txBody>
      </p:sp>
    </p:spTree>
    <p:extLst>
      <p:ext uri="{BB962C8B-B14F-4D97-AF65-F5344CB8AC3E}">
        <p14:creationId xmlns:p14="http://schemas.microsoft.com/office/powerpoint/2010/main" val="19366580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2133600" y="26064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solidFill>
                  <a:srgbClr val="4BACC6">
                    <a:lumMod val="50000"/>
                  </a:srgbClr>
                </a:solidFill>
                <a:latin typeface="Myriad Pro"/>
              </a:rPr>
              <a:t>SMART Objectives - Summary</a:t>
            </a:r>
          </a:p>
        </p:txBody>
      </p:sp>
      <p:sp>
        <p:nvSpPr>
          <p:cNvPr id="5" name="Rectangle 3"/>
          <p:cNvSpPr txBox="1">
            <a:spLocks noChangeArrowheads="1"/>
          </p:cNvSpPr>
          <p:nvPr/>
        </p:nvSpPr>
        <p:spPr bwMode="auto">
          <a:xfrm>
            <a:off x="621235" y="1633934"/>
            <a:ext cx="10512109" cy="4419600"/>
          </a:xfrm>
          <a:prstGeom prst="rect">
            <a:avLst/>
          </a:prstGeom>
          <a:noFill/>
          <a:ln w="9525">
            <a:noFill/>
            <a:miter lim="800000"/>
            <a:headEnd/>
            <a:tailEnd/>
          </a:ln>
        </p:spPr>
        <p:txBody>
          <a:bodyPr/>
          <a:lstStyle/>
          <a:p>
            <a:pPr marL="342900" indent="-342900" fontAlgn="base">
              <a:spcBef>
                <a:spcPct val="20000"/>
              </a:spcBef>
              <a:spcAft>
                <a:spcPct val="0"/>
              </a:spcAft>
              <a:buFontTx/>
              <a:buChar char="•"/>
              <a:defRPr/>
            </a:pPr>
            <a:r>
              <a:rPr lang="en-US" sz="2800" kern="0" dirty="0">
                <a:solidFill>
                  <a:prstClr val="black"/>
                </a:solidFill>
                <a:latin typeface="Myriad Pro"/>
                <a:cs typeface="ＭＳ Ｐゴシック"/>
              </a:rPr>
              <a:t>Setting goals and objectives is important because it is the first and most critical step in the planning process.</a:t>
            </a:r>
          </a:p>
          <a:p>
            <a:pPr marL="342900" indent="-342900" fontAlgn="base">
              <a:spcBef>
                <a:spcPct val="20000"/>
              </a:spcBef>
              <a:spcAft>
                <a:spcPct val="0"/>
              </a:spcAft>
              <a:buFontTx/>
              <a:buChar char="•"/>
              <a:defRPr/>
            </a:pPr>
            <a:r>
              <a:rPr lang="en-US" sz="2800" kern="0" dirty="0">
                <a:solidFill>
                  <a:prstClr val="black"/>
                </a:solidFill>
                <a:latin typeface="Myriad Pro"/>
                <a:cs typeface="ＭＳ Ｐゴシック"/>
              </a:rPr>
              <a:t>Senior management sets our corporate goals. Individual managers then use these goals to set their departmental objectives and their own objectives, and to collaborate with employees to help develop employees’ individual objectives.</a:t>
            </a:r>
          </a:p>
        </p:txBody>
      </p:sp>
    </p:spTree>
    <p:extLst>
      <p:ext uri="{BB962C8B-B14F-4D97-AF65-F5344CB8AC3E}">
        <p14:creationId xmlns:p14="http://schemas.microsoft.com/office/powerpoint/2010/main" val="5666083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188640"/>
            <a:ext cx="8229600" cy="1143000"/>
          </a:xfrm>
        </p:spPr>
        <p:txBody>
          <a:bodyPr/>
          <a:lstStyle/>
          <a:p>
            <a:r>
              <a:rPr lang="en-GB" b="1" dirty="0">
                <a:solidFill>
                  <a:schemeClr val="accent5">
                    <a:lumMod val="50000"/>
                  </a:schemeClr>
                </a:solidFill>
              </a:rPr>
              <a:t>SMART Objectives</a:t>
            </a:r>
          </a:p>
        </p:txBody>
      </p:sp>
      <p:pic>
        <p:nvPicPr>
          <p:cNvPr id="4" name="Picture 3"/>
          <p:cNvPicPr>
            <a:picLocks noChangeAspect="1"/>
          </p:cNvPicPr>
          <p:nvPr/>
        </p:nvPicPr>
        <p:blipFill>
          <a:blip r:embed="rId3"/>
          <a:stretch>
            <a:fillRect/>
          </a:stretch>
        </p:blipFill>
        <p:spPr>
          <a:xfrm>
            <a:off x="9729473" y="2114028"/>
            <a:ext cx="2714421" cy="3619228"/>
          </a:xfrm>
          <a:prstGeom prst="rect">
            <a:avLst/>
          </a:prstGeom>
        </p:spPr>
      </p:pic>
      <p:sp>
        <p:nvSpPr>
          <p:cNvPr id="3" name="Content Placeholder 2"/>
          <p:cNvSpPr>
            <a:spLocks noGrp="1"/>
          </p:cNvSpPr>
          <p:nvPr>
            <p:ph idx="1"/>
          </p:nvPr>
        </p:nvSpPr>
        <p:spPr>
          <a:xfrm>
            <a:off x="711976" y="1124744"/>
            <a:ext cx="9776512" cy="4104456"/>
          </a:xfrm>
        </p:spPr>
        <p:txBody>
          <a:bodyPr>
            <a:noAutofit/>
          </a:bodyPr>
          <a:lstStyle/>
          <a:p>
            <a:pPr>
              <a:buNone/>
            </a:pPr>
            <a:r>
              <a:rPr lang="en-GB" b="1" dirty="0">
                <a:solidFill>
                  <a:schemeClr val="accent5">
                    <a:lumMod val="50000"/>
                  </a:schemeClr>
                </a:solidFill>
              </a:rPr>
              <a:t>Individual activity:</a:t>
            </a:r>
          </a:p>
          <a:p>
            <a:pPr>
              <a:buNone/>
            </a:pPr>
            <a:r>
              <a:rPr lang="en-GB" dirty="0"/>
              <a:t>Reflect upon your learning to date and the results of assessment instruments used (Insights, Honey and Mumford, leadership styles questionnaires, for example).</a:t>
            </a:r>
          </a:p>
          <a:p>
            <a:pPr>
              <a:buNone/>
            </a:pPr>
            <a:r>
              <a:rPr lang="en-GB" dirty="0"/>
              <a:t>With the aim of completing your first assignment, write SMART objectives and plan how you intend to achieve your goals.</a:t>
            </a:r>
          </a:p>
        </p:txBody>
      </p:sp>
    </p:spTree>
    <p:extLst>
      <p:ext uri="{BB962C8B-B14F-4D97-AF65-F5344CB8AC3E}">
        <p14:creationId xmlns:p14="http://schemas.microsoft.com/office/powerpoint/2010/main" val="34971763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Personal Development Plan PDP</a:t>
            </a:r>
          </a:p>
        </p:txBody>
      </p:sp>
      <p:graphicFrame>
        <p:nvGraphicFramePr>
          <p:cNvPr id="4" name="Content Placeholder 3"/>
          <p:cNvGraphicFramePr>
            <a:graphicFrameLocks noGrp="1"/>
          </p:cNvGraphicFramePr>
          <p:nvPr>
            <p:ph idx="1"/>
          </p:nvPr>
        </p:nvGraphicFramePr>
        <p:xfrm>
          <a:off x="774796" y="1417639"/>
          <a:ext cx="10547012" cy="3670892"/>
        </p:xfrm>
        <a:graphic>
          <a:graphicData uri="http://schemas.openxmlformats.org/drawingml/2006/table">
            <a:tbl>
              <a:tblPr firstRow="1" bandRow="1">
                <a:tableStyleId>{5C22544A-7EE6-4342-B048-85BDC9FD1C3A}</a:tableStyleId>
              </a:tblPr>
              <a:tblGrid>
                <a:gridCol w="2636753">
                  <a:extLst>
                    <a:ext uri="{9D8B030D-6E8A-4147-A177-3AD203B41FA5}">
                      <a16:colId xmlns:a16="http://schemas.microsoft.com/office/drawing/2014/main" val="20000"/>
                    </a:ext>
                  </a:extLst>
                </a:gridCol>
                <a:gridCol w="2636753">
                  <a:extLst>
                    <a:ext uri="{9D8B030D-6E8A-4147-A177-3AD203B41FA5}">
                      <a16:colId xmlns:a16="http://schemas.microsoft.com/office/drawing/2014/main" val="20001"/>
                    </a:ext>
                  </a:extLst>
                </a:gridCol>
                <a:gridCol w="2636753">
                  <a:extLst>
                    <a:ext uri="{9D8B030D-6E8A-4147-A177-3AD203B41FA5}">
                      <a16:colId xmlns:a16="http://schemas.microsoft.com/office/drawing/2014/main" val="20002"/>
                    </a:ext>
                  </a:extLst>
                </a:gridCol>
                <a:gridCol w="2636753">
                  <a:extLst>
                    <a:ext uri="{9D8B030D-6E8A-4147-A177-3AD203B41FA5}">
                      <a16:colId xmlns:a16="http://schemas.microsoft.com/office/drawing/2014/main" val="20003"/>
                    </a:ext>
                  </a:extLst>
                </a:gridCol>
              </a:tblGrid>
              <a:tr h="942022">
                <a:tc>
                  <a:txBody>
                    <a:bodyPr/>
                    <a:lstStyle/>
                    <a:p>
                      <a:r>
                        <a:rPr lang="en-US" dirty="0"/>
                        <a:t>Identified area for development</a:t>
                      </a:r>
                    </a:p>
                  </a:txBody>
                  <a:tcPr/>
                </a:tc>
                <a:tc>
                  <a:txBody>
                    <a:bodyPr/>
                    <a:lstStyle/>
                    <a:p>
                      <a:r>
                        <a:rPr lang="en-US" dirty="0"/>
                        <a:t>How it will be achieved</a:t>
                      </a:r>
                    </a:p>
                  </a:txBody>
                  <a:tcPr/>
                </a:tc>
                <a:tc>
                  <a:txBody>
                    <a:bodyPr/>
                    <a:lstStyle/>
                    <a:p>
                      <a:r>
                        <a:rPr lang="en-US" dirty="0"/>
                        <a:t>Who can provide support</a:t>
                      </a:r>
                    </a:p>
                  </a:txBody>
                  <a:tcPr/>
                </a:tc>
                <a:tc>
                  <a:txBody>
                    <a:bodyPr/>
                    <a:lstStyle/>
                    <a:p>
                      <a:r>
                        <a:rPr lang="en-US" dirty="0"/>
                        <a:t>Timeline</a:t>
                      </a:r>
                    </a:p>
                  </a:txBody>
                  <a:tcPr/>
                </a:tc>
                <a:extLst>
                  <a:ext uri="{0D108BD9-81ED-4DB2-BD59-A6C34878D82A}">
                    <a16:rowId xmlns:a16="http://schemas.microsoft.com/office/drawing/2014/main" val="10000"/>
                  </a:ext>
                </a:extLst>
              </a:tr>
              <a:tr h="545774">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0001"/>
                  </a:ext>
                </a:extLst>
              </a:tr>
              <a:tr h="545774">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0002"/>
                  </a:ext>
                </a:extLst>
              </a:tr>
              <a:tr h="545774">
                <a:tc>
                  <a:txBody>
                    <a:bodyPr/>
                    <a:lstStyle/>
                    <a:p>
                      <a:endParaRPr lang="en-US"/>
                    </a:p>
                  </a:txBody>
                  <a:tcPr/>
                </a:tc>
                <a:tc>
                  <a:txBody>
                    <a:bodyPr/>
                    <a:lstStyle/>
                    <a:p>
                      <a:endParaRPr lang="en-US" dirty="0"/>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0003"/>
                  </a:ext>
                </a:extLst>
              </a:tr>
              <a:tr h="545774">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0004"/>
                  </a:ext>
                </a:extLst>
              </a:tr>
              <a:tr h="545774">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973651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r>
              <a:rPr lang="en-GB" dirty="0"/>
              <a:t>  </a:t>
            </a:r>
          </a:p>
          <a:p>
            <a:pPr marL="0" indent="0">
              <a:buNone/>
            </a:pPr>
            <a:r>
              <a:rPr lang="en-GB" dirty="0"/>
              <a:t> </a:t>
            </a:r>
          </a:p>
          <a:p>
            <a:endParaRPr lang="en-US" dirty="0"/>
          </a:p>
        </p:txBody>
      </p:sp>
      <p:pic>
        <p:nvPicPr>
          <p:cNvPr id="4" name="Picture 3"/>
          <p:cNvPicPr>
            <a:picLocks noChangeAspect="1"/>
          </p:cNvPicPr>
          <p:nvPr/>
        </p:nvPicPr>
        <p:blipFill>
          <a:blip r:embed="rId2"/>
          <a:stretch>
            <a:fillRect/>
          </a:stretch>
        </p:blipFill>
        <p:spPr>
          <a:xfrm>
            <a:off x="501041" y="260648"/>
            <a:ext cx="10059455" cy="5472608"/>
          </a:xfrm>
          <a:prstGeom prst="rect">
            <a:avLst/>
          </a:prstGeom>
        </p:spPr>
      </p:pic>
    </p:spTree>
    <p:extLst>
      <p:ext uri="{BB962C8B-B14F-4D97-AF65-F5344CB8AC3E}">
        <p14:creationId xmlns:p14="http://schemas.microsoft.com/office/powerpoint/2010/main" val="33329919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188640"/>
            <a:ext cx="8229600" cy="490066"/>
          </a:xfrm>
        </p:spPr>
        <p:txBody>
          <a:bodyPr>
            <a:noAutofit/>
          </a:bodyPr>
          <a:lstStyle/>
          <a:p>
            <a:r>
              <a:rPr lang="en-US" sz="2800" dirty="0"/>
              <a:t>Learning Needs Analysis (PDP)</a:t>
            </a:r>
          </a:p>
        </p:txBody>
      </p:sp>
      <p:pic>
        <p:nvPicPr>
          <p:cNvPr id="4" name="Content Placeholder 3" descr="Screenshot 2021-09-13 at 08.46.51.png"/>
          <p:cNvPicPr>
            <a:picLocks noGrp="1" noChangeAspect="1"/>
          </p:cNvPicPr>
          <p:nvPr>
            <p:ph idx="1"/>
          </p:nvPr>
        </p:nvPicPr>
        <p:blipFill>
          <a:blip r:embed="rId2">
            <a:extLst>
              <a:ext uri="{28A0092B-C50C-407E-A947-70E740481C1C}">
                <a14:useLocalDpi xmlns:a14="http://schemas.microsoft.com/office/drawing/2010/main" val="0"/>
              </a:ext>
            </a:extLst>
          </a:blip>
          <a:srcRect l="-20061" r="-20061"/>
          <a:stretch>
            <a:fillRect/>
          </a:stretch>
        </p:blipFill>
        <p:spPr>
          <a:xfrm>
            <a:off x="119336" y="836712"/>
            <a:ext cx="12025336" cy="4897090"/>
          </a:xfrm>
        </p:spPr>
      </p:pic>
    </p:spTree>
    <p:extLst>
      <p:ext uri="{BB962C8B-B14F-4D97-AF65-F5344CB8AC3E}">
        <p14:creationId xmlns:p14="http://schemas.microsoft.com/office/powerpoint/2010/main" val="18663921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3364543-E669-4AF2-AC0C-D73E8A0E04C7}"/>
              </a:ext>
            </a:extLst>
          </p:cNvPr>
          <p:cNvSpPr>
            <a:spLocks noGrp="1"/>
          </p:cNvSpPr>
          <p:nvPr>
            <p:ph type="title"/>
          </p:nvPr>
        </p:nvSpPr>
        <p:spPr>
          <a:xfrm>
            <a:off x="641500" y="1856576"/>
            <a:ext cx="4011084" cy="1162050"/>
          </a:xfrm>
        </p:spPr>
        <p:txBody>
          <a:bodyPr>
            <a:noAutofit/>
          </a:bodyPr>
          <a:lstStyle/>
          <a:p>
            <a:r>
              <a:rPr lang="en-US" sz="4000" dirty="0">
                <a:solidFill>
                  <a:schemeClr val="accent5">
                    <a:lumMod val="50000"/>
                  </a:schemeClr>
                </a:solidFill>
              </a:rPr>
              <a:t>Any questions?</a:t>
            </a:r>
          </a:p>
        </p:txBody>
      </p:sp>
      <p:pic>
        <p:nvPicPr>
          <p:cNvPr id="5" name="Content Placeholder 4" descr="A picture containing diagram&#10;&#10;Description automatically generated">
            <a:extLst>
              <a:ext uri="{FF2B5EF4-FFF2-40B4-BE49-F238E27FC236}">
                <a16:creationId xmlns:a16="http://schemas.microsoft.com/office/drawing/2014/main" id="{E85F24DE-6D0C-410E-A973-3C962FDD5AC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192524" y="273051"/>
            <a:ext cx="5964084" cy="5172173"/>
          </a:xfrm>
          <a:noFill/>
        </p:spPr>
      </p:pic>
    </p:spTree>
    <p:extLst>
      <p:ext uri="{BB962C8B-B14F-4D97-AF65-F5344CB8AC3E}">
        <p14:creationId xmlns:p14="http://schemas.microsoft.com/office/powerpoint/2010/main" val="312354756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F1ADBF0E-F7DE-6D48-B6B1-F4ACFAC8CFA2}"/>
    </a:ext>
  </a:extLst>
</a:theme>
</file>

<file path=ppt/theme/theme3.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301D9F0C-1E53-B443-B6DD-D4A3D073EB39}"/>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841</Words>
  <Application>Microsoft Office PowerPoint</Application>
  <PresentationFormat>Widescreen</PresentationFormat>
  <Paragraphs>115</Paragraphs>
  <Slides>25</Slides>
  <Notes>4</Notes>
  <HiddenSlides>0</HiddenSlides>
  <MMClips>1</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25</vt:i4>
      </vt:variant>
    </vt:vector>
  </HeadingPairs>
  <TitlesOfParts>
    <vt:vector size="35" baseType="lpstr">
      <vt:lpstr>Myriad Pro</vt:lpstr>
      <vt:lpstr>Arial</vt:lpstr>
      <vt:lpstr>Calibri</vt:lpstr>
      <vt:lpstr>Calibri Light</vt:lpstr>
      <vt:lpstr>Courier New</vt:lpstr>
      <vt:lpstr>Symbol</vt:lpstr>
      <vt:lpstr>Verdana</vt:lpstr>
      <vt:lpstr>20140311PresentationUWTSDTemplate</vt:lpstr>
      <vt:lpstr>UWTSD 200_Text 2</vt:lpstr>
      <vt:lpstr>UWTSD 200_Subtitle 4</vt:lpstr>
      <vt:lpstr>PowerPoint Presentation</vt:lpstr>
      <vt:lpstr>Learning Outcomes</vt:lpstr>
      <vt:lpstr>PowerPoint Presentation</vt:lpstr>
      <vt:lpstr>PowerPoint Presentation</vt:lpstr>
      <vt:lpstr>Covey’s ‘Be Proactive’ – 7 Habits</vt:lpstr>
      <vt:lpstr>PowerPoint Presentation</vt:lpstr>
      <vt:lpstr>PowerPoint Presentation</vt:lpstr>
      <vt:lpstr>Personal Development Planning</vt:lpstr>
      <vt:lpstr>PowerPoint Presentation</vt:lpstr>
      <vt:lpstr>PowerPoint Presentation</vt:lpstr>
      <vt:lpstr>PowerPoint Presentation</vt:lpstr>
      <vt:lpstr>PowerPoint Presentation</vt:lpstr>
      <vt:lpstr>Objectives - Measurable</vt:lpstr>
      <vt:lpstr>PowerPoint Presentation</vt:lpstr>
      <vt:lpstr>PowerPoint Presentation</vt:lpstr>
      <vt:lpstr>PowerPoint Presentation</vt:lpstr>
      <vt:lpstr>PowerPoint Presentation</vt:lpstr>
      <vt:lpstr>PowerPoint Presentation</vt:lpstr>
      <vt:lpstr>SMART Objectives - Summary</vt:lpstr>
      <vt:lpstr>PowerPoint Presentation</vt:lpstr>
      <vt:lpstr>SMART Objectives</vt:lpstr>
      <vt:lpstr>Personal Development Plan PDP</vt:lpstr>
      <vt:lpstr>PowerPoint Presentation</vt:lpstr>
      <vt:lpstr>Learning Needs Analysis (PDP)</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Crossman</dc:creator>
  <cp:lastModifiedBy>Julie Crossman</cp:lastModifiedBy>
  <cp:revision>13</cp:revision>
  <cp:lastPrinted>2021-08-03T18:44:37Z</cp:lastPrinted>
  <dcterms:created xsi:type="dcterms:W3CDTF">2021-06-29T14:16:45Z</dcterms:created>
  <dcterms:modified xsi:type="dcterms:W3CDTF">2022-03-16T17:26:51Z</dcterms:modified>
</cp:coreProperties>
</file>