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30"/>
  </p:notesMasterIdLst>
  <p:handoutMasterIdLst>
    <p:handoutMasterId r:id="rId31"/>
  </p:handoutMasterIdLst>
  <p:sldIdLst>
    <p:sldId id="314" r:id="rId2"/>
    <p:sldId id="316" r:id="rId3"/>
    <p:sldId id="377" r:id="rId4"/>
    <p:sldId id="393" r:id="rId5"/>
    <p:sldId id="394" r:id="rId6"/>
    <p:sldId id="395" r:id="rId7"/>
    <p:sldId id="396" r:id="rId8"/>
    <p:sldId id="370" r:id="rId9"/>
    <p:sldId id="397" r:id="rId10"/>
    <p:sldId id="378" r:id="rId11"/>
    <p:sldId id="379" r:id="rId12"/>
    <p:sldId id="372" r:id="rId13"/>
    <p:sldId id="373" r:id="rId14"/>
    <p:sldId id="374" r:id="rId15"/>
    <p:sldId id="375" r:id="rId16"/>
    <p:sldId id="376" r:id="rId17"/>
    <p:sldId id="380" r:id="rId18"/>
    <p:sldId id="381" r:id="rId19"/>
    <p:sldId id="382" r:id="rId20"/>
    <p:sldId id="383" r:id="rId21"/>
    <p:sldId id="384" r:id="rId22"/>
    <p:sldId id="385" r:id="rId23"/>
    <p:sldId id="386" r:id="rId24"/>
    <p:sldId id="388" r:id="rId25"/>
    <p:sldId id="389" r:id="rId26"/>
    <p:sldId id="390" r:id="rId27"/>
    <p:sldId id="391" r:id="rId28"/>
    <p:sldId id="392" r:id="rId29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16"/>
            <p14:sldId id="377"/>
            <p14:sldId id="393"/>
            <p14:sldId id="394"/>
            <p14:sldId id="395"/>
            <p14:sldId id="396"/>
            <p14:sldId id="370"/>
            <p14:sldId id="397"/>
            <p14:sldId id="378"/>
            <p14:sldId id="379"/>
            <p14:sldId id="372"/>
            <p14:sldId id="373"/>
            <p14:sldId id="374"/>
            <p14:sldId id="375"/>
            <p14:sldId id="376"/>
            <p14:sldId id="380"/>
            <p14:sldId id="381"/>
            <p14:sldId id="382"/>
            <p14:sldId id="383"/>
            <p14:sldId id="384"/>
            <p14:sldId id="385"/>
            <p14:sldId id="386"/>
            <p14:sldId id="388"/>
            <p14:sldId id="389"/>
            <p14:sldId id="390"/>
            <p14:sldId id="391"/>
            <p14:sldId id="392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5" autoAdjust="0"/>
    <p:restoredTop sz="96433" autoAdjust="0"/>
  </p:normalViewPr>
  <p:slideViewPr>
    <p:cSldViewPr snapToGrid="0">
      <p:cViewPr varScale="1">
        <p:scale>
          <a:sx n="101" d="100"/>
          <a:sy n="101" d="100"/>
        </p:scale>
        <p:origin x="843" y="5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err="1"/>
              <a:t>Postgresql</a:t>
            </a:r>
            <a:r>
              <a:rPr lang="en-US" altLang="en-US" sz="4000" dirty="0"/>
              <a:t> and Express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6494"/>
            <a:ext cx="7029450" cy="3602331"/>
          </a:xfrm>
        </p:spPr>
        <p:txBody>
          <a:bodyPr/>
          <a:lstStyle/>
          <a:p>
            <a:r>
              <a:rPr lang="en-GB" dirty="0"/>
              <a:t>Pre-requisites</a:t>
            </a:r>
          </a:p>
          <a:p>
            <a:pPr lvl="1"/>
            <a:r>
              <a:rPr lang="en-GB" dirty="0"/>
              <a:t>Node.js and Express.js installed and working</a:t>
            </a:r>
          </a:p>
          <a:p>
            <a:pPr lvl="1"/>
            <a:r>
              <a:rPr lang="en-GB" dirty="0"/>
              <a:t>Basic </a:t>
            </a:r>
            <a:r>
              <a:rPr lang="en-GB" dirty="0" err="1"/>
              <a:t>webservice</a:t>
            </a:r>
            <a:r>
              <a:rPr lang="en-GB" dirty="0"/>
              <a:t> in express.js has been built</a:t>
            </a:r>
          </a:p>
          <a:p>
            <a:pPr lvl="1"/>
            <a:r>
              <a:rPr lang="en-GB" dirty="0" err="1"/>
              <a:t>Postgresql</a:t>
            </a:r>
            <a:r>
              <a:rPr lang="en-GB" dirty="0"/>
              <a:t> drivers have been installed in node.js (</a:t>
            </a:r>
            <a:r>
              <a:rPr lang="en-GB" dirty="0" err="1"/>
              <a:t>pg</a:t>
            </a:r>
            <a:r>
              <a:rPr lang="en-GB" dirty="0"/>
              <a:t> and </a:t>
            </a:r>
            <a:r>
              <a:rPr lang="en-GB" dirty="0" err="1"/>
              <a:t>pg</a:t>
            </a:r>
            <a:r>
              <a:rPr lang="en-GB" dirty="0"/>
              <a:t>-format)</a:t>
            </a:r>
          </a:p>
          <a:p>
            <a:endParaRPr lang="en-GB" dirty="0"/>
          </a:p>
          <a:p>
            <a:r>
              <a:rPr lang="en-GB" dirty="0"/>
              <a:t>Create a new file called </a:t>
            </a:r>
            <a:r>
              <a:rPr lang="en-GB" b="1" dirty="0"/>
              <a:t>pgdbstudent.js</a:t>
            </a:r>
            <a:r>
              <a:rPr lang="en-GB" dirty="0"/>
              <a:t> in the “</a:t>
            </a:r>
            <a:r>
              <a:rPr lang="en-GB" dirty="0" err="1"/>
              <a:t>nodewebservice</a:t>
            </a:r>
            <a:r>
              <a:rPr lang="en-GB" dirty="0"/>
              <a:t>” directory</a:t>
            </a:r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95238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6" y="1037511"/>
            <a:ext cx="3933358" cy="4801314"/>
          </a:xfrm>
        </p:spPr>
        <p:txBody>
          <a:bodyPr/>
          <a:lstStyle/>
          <a:p>
            <a:r>
              <a:rPr lang="en-GB" dirty="0"/>
              <a:t>Open up a terminal window and change to the directory containing both the “</a:t>
            </a:r>
            <a:r>
              <a:rPr lang="en-GB" dirty="0" err="1"/>
              <a:t>nodewebservice</a:t>
            </a:r>
            <a:r>
              <a:rPr lang="en-GB" dirty="0"/>
              <a:t>” sub-directory </a:t>
            </a:r>
            <a:r>
              <a:rPr lang="en-GB" dirty="0">
                <a:solidFill>
                  <a:srgbClr val="FF0000"/>
                </a:solidFill>
              </a:rPr>
              <a:t>and the “</a:t>
            </a:r>
            <a:r>
              <a:rPr lang="en-GB" b="1" dirty="0" err="1">
                <a:solidFill>
                  <a:srgbClr val="FF0000"/>
                </a:solidFill>
              </a:rPr>
              <a:t>docker</a:t>
            </a:r>
            <a:r>
              <a:rPr lang="en-GB" b="1" dirty="0">
                <a:solidFill>
                  <a:srgbClr val="FF0000"/>
                </a:solidFill>
              </a:rPr>
              <a:t>-compose</a:t>
            </a:r>
            <a:r>
              <a:rPr lang="en-GB" dirty="0">
                <a:solidFill>
                  <a:srgbClr val="FF0000"/>
                </a:solidFill>
              </a:rPr>
              <a:t>” file</a:t>
            </a:r>
          </a:p>
          <a:p>
            <a:r>
              <a:rPr lang="en-GB" b="1" dirty="0"/>
              <a:t>Edit the “</a:t>
            </a:r>
            <a:r>
              <a:rPr lang="en-GB" b="1" dirty="0" err="1"/>
              <a:t>docker</a:t>
            </a:r>
            <a:r>
              <a:rPr lang="en-GB" b="1" dirty="0"/>
              <a:t>-compose” file </a:t>
            </a:r>
            <a:r>
              <a:rPr lang="en-GB" dirty="0"/>
              <a:t>and temporarily comment out the web server while we test the web service and </a:t>
            </a:r>
            <a:r>
              <a:rPr lang="en-GB" dirty="0" err="1"/>
              <a:t>Postgresql</a:t>
            </a:r>
            <a:r>
              <a:rPr lang="en-GB" dirty="0"/>
              <a:t> database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49128" y="1037511"/>
            <a:ext cx="4686331" cy="507831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version: "3.6“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services: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# webserver: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# build: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 # context: .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 # 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dockerfile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: 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Dockerfile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 # target: webserver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# image: node-a-webserver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# restart: always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# ports: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  # - </a:t>
            </a:r>
            <a:r>
              <a:rPr lang="en-GB">
                <a:solidFill>
                  <a:schemeClr val="accent1">
                    <a:lumMod val="25000"/>
                  </a:schemeClr>
                </a:solidFill>
              </a:rPr>
              <a:t>"81:80"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# networks: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  # - 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dbnetwork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# volumes: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 # - ./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nodewebserver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:/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var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/www/node</a:t>
            </a:r>
          </a:p>
          <a:p>
            <a:r>
              <a:rPr lang="en-GB" dirty="0"/>
              <a:t>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webservice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build: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context: .</a:t>
            </a:r>
          </a:p>
        </p:txBody>
      </p:sp>
    </p:spTree>
    <p:extLst>
      <p:ext uri="{BB962C8B-B14F-4D97-AF65-F5344CB8AC3E}">
        <p14:creationId xmlns:p14="http://schemas.microsoft.com/office/powerpoint/2010/main" val="11251675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 Machines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56360"/>
            <a:ext cx="7029450" cy="4482465"/>
          </a:xfrm>
        </p:spPr>
        <p:txBody>
          <a:bodyPr/>
          <a:lstStyle/>
          <a:p>
            <a:r>
              <a:rPr lang="en-GB" dirty="0"/>
              <a:t> Virtual machines make it possible to run multiple applications on the same physical hardware while keeping conflicts among software components and competition for hardware resources to a minimum. </a:t>
            </a:r>
          </a:p>
          <a:p>
            <a:r>
              <a:rPr lang="en-GB" dirty="0"/>
              <a:t>But virtual machines are bulky—typically gigabytes in size. They don’t really solve problems like portability, software updates, or continuous integration and continuous delivery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57432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Docker?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47800"/>
            <a:ext cx="7029450" cy="4391025"/>
          </a:xfrm>
        </p:spPr>
        <p:txBody>
          <a:bodyPr/>
          <a:lstStyle/>
          <a:p>
            <a:r>
              <a:rPr lang="en-GB" dirty="0"/>
              <a:t>Containers make it possible to isolate applications into small, lightweight execution environments that share the operating system kernel. </a:t>
            </a:r>
          </a:p>
          <a:p>
            <a:r>
              <a:rPr lang="en-GB" dirty="0"/>
              <a:t>Typically measured in megabytes, containers use far fewer resources than virtual machines and start up almost immediately. </a:t>
            </a:r>
          </a:p>
          <a:p>
            <a:r>
              <a:rPr lang="en-GB" dirty="0"/>
              <a:t>They can be packed far more densely on the same hardware and spun up and down </a:t>
            </a:r>
            <a:r>
              <a:rPr lang="en-GB" i="1" dirty="0" err="1"/>
              <a:t>en</a:t>
            </a:r>
            <a:r>
              <a:rPr lang="en-GB" i="1" dirty="0"/>
              <a:t> masse</a:t>
            </a:r>
            <a:r>
              <a:rPr lang="en-GB" dirty="0"/>
              <a:t> with far less effort and overhead.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3980" y="4739640"/>
            <a:ext cx="69045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https://www.infoworld.com/article/3204171/what-is-docker-docker-</a:t>
            </a:r>
            <a:br>
              <a:rPr lang="en-GB" dirty="0"/>
            </a:br>
            <a:r>
              <a:rPr lang="en-GB" dirty="0"/>
              <a:t>containers-explained.html</a:t>
            </a:r>
          </a:p>
        </p:txBody>
      </p:sp>
    </p:spTree>
    <p:extLst>
      <p:ext uri="{BB962C8B-B14F-4D97-AF65-F5344CB8AC3E}">
        <p14:creationId xmlns:p14="http://schemas.microsoft.com/office/powerpoint/2010/main" val="2332810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Docker and </a:t>
            </a:r>
            <a:r>
              <a:rPr lang="en-GB" altLang="en-US" dirty="0" err="1"/>
              <a:t>Microservices</a:t>
            </a:r>
            <a:endParaRPr lang="en-GB" altLang="en-US" dirty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1047750" y="684213"/>
            <a:ext cx="7029450" cy="1571625"/>
          </a:xfrm>
        </p:spPr>
        <p:txBody>
          <a:bodyPr/>
          <a:lstStyle/>
          <a:p>
            <a:r>
              <a:rPr lang="en-GB" altLang="en-US"/>
              <a:t>If a VM is running a microservice the overhead of the OS becomes more significant e.g. it can increase from 2-3% of the total CPU load for a full service to 6-10% for a microservice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/>
              <a:t>Using Docker the microservice shares the OS with other microservices with much less overhead and cost</a:t>
            </a:r>
          </a:p>
        </p:txBody>
      </p:sp>
      <p:sp>
        <p:nvSpPr>
          <p:cNvPr id="10244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/>
              <a:t>WEBDB</a:t>
            </a:r>
          </a:p>
        </p:txBody>
      </p:sp>
      <p:grpSp>
        <p:nvGrpSpPr>
          <p:cNvPr id="10245" name="Group 39"/>
          <p:cNvGrpSpPr>
            <a:grpSpLocks/>
          </p:cNvGrpSpPr>
          <p:nvPr/>
        </p:nvGrpSpPr>
        <p:grpSpPr bwMode="auto">
          <a:xfrm>
            <a:off x="1470025" y="1974850"/>
            <a:ext cx="6149975" cy="2089150"/>
            <a:chOff x="301706" y="2381377"/>
            <a:chExt cx="6151110" cy="2090180"/>
          </a:xfrm>
        </p:grpSpPr>
        <p:sp>
          <p:nvSpPr>
            <p:cNvPr id="10259" name="Rectangle 5"/>
            <p:cNvSpPr>
              <a:spLocks noChangeArrowheads="1"/>
            </p:cNvSpPr>
            <p:nvPr/>
          </p:nvSpPr>
          <p:spPr bwMode="auto">
            <a:xfrm>
              <a:off x="1341429" y="2483269"/>
              <a:ext cx="1527095" cy="1638493"/>
            </a:xfrm>
            <a:prstGeom prst="rect">
              <a:avLst/>
            </a:prstGeom>
            <a:solidFill>
              <a:schemeClr val="bg1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0" name="Rectangle 6"/>
            <p:cNvSpPr>
              <a:spLocks noChangeArrowheads="1"/>
            </p:cNvSpPr>
            <p:nvPr/>
          </p:nvSpPr>
          <p:spPr bwMode="auto">
            <a:xfrm>
              <a:off x="1373919" y="3685450"/>
              <a:ext cx="1466752" cy="394537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r>
                <a:rPr lang="en-GB" altLang="en-US">
                  <a:solidFill>
                    <a:srgbClr val="000000"/>
                  </a:solidFill>
                </a:rPr>
                <a:t>OS</a:t>
              </a:r>
            </a:p>
          </p:txBody>
        </p:sp>
        <p:sp>
          <p:nvSpPr>
            <p:cNvPr id="10261" name="TextBox 7"/>
            <p:cNvSpPr txBox="1">
              <a:spLocks noChangeArrowheads="1"/>
            </p:cNvSpPr>
            <p:nvPr/>
          </p:nvSpPr>
          <p:spPr bwMode="auto">
            <a:xfrm>
              <a:off x="1882799" y="3728829"/>
              <a:ext cx="444352" cy="30777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400"/>
                <a:t>OS</a:t>
              </a:r>
            </a:p>
          </p:txBody>
        </p:sp>
        <p:sp>
          <p:nvSpPr>
            <p:cNvPr id="9" name="Rectangle 8"/>
            <p:cNvSpPr/>
            <p:nvPr/>
          </p:nvSpPr>
          <p:spPr bwMode="auto">
            <a:xfrm>
              <a:off x="1351238" y="2483027"/>
              <a:ext cx="1503639" cy="120233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App</a:t>
              </a:r>
            </a:p>
          </p:txBody>
        </p:sp>
        <p:sp>
          <p:nvSpPr>
            <p:cNvPr id="10263" name="Rectangle 9"/>
            <p:cNvSpPr>
              <a:spLocks noChangeArrowheads="1"/>
            </p:cNvSpPr>
            <p:nvPr/>
          </p:nvSpPr>
          <p:spPr bwMode="auto">
            <a:xfrm>
              <a:off x="2376510" y="3420877"/>
              <a:ext cx="473445" cy="264571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4" name="Rectangle 10"/>
            <p:cNvSpPr>
              <a:spLocks noChangeArrowheads="1"/>
            </p:cNvSpPr>
            <p:nvPr/>
          </p:nvSpPr>
          <p:spPr bwMode="auto">
            <a:xfrm>
              <a:off x="3647542" y="2483267"/>
              <a:ext cx="1527095" cy="1638493"/>
            </a:xfrm>
            <a:prstGeom prst="rect">
              <a:avLst/>
            </a:prstGeom>
            <a:solidFill>
              <a:schemeClr val="bg1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5" name="Rectangle 11"/>
            <p:cNvSpPr>
              <a:spLocks noChangeArrowheads="1"/>
            </p:cNvSpPr>
            <p:nvPr/>
          </p:nvSpPr>
          <p:spPr bwMode="auto">
            <a:xfrm>
              <a:off x="3680032" y="3685448"/>
              <a:ext cx="1466752" cy="394537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r>
                <a:rPr lang="en-GB" altLang="en-US">
                  <a:solidFill>
                    <a:srgbClr val="000000"/>
                  </a:solidFill>
                </a:rPr>
                <a:t>OS</a:t>
              </a:r>
            </a:p>
          </p:txBody>
        </p:sp>
        <p:sp>
          <p:nvSpPr>
            <p:cNvPr id="10266" name="TextBox 12"/>
            <p:cNvSpPr txBox="1">
              <a:spLocks noChangeArrowheads="1"/>
            </p:cNvSpPr>
            <p:nvPr/>
          </p:nvSpPr>
          <p:spPr bwMode="auto">
            <a:xfrm>
              <a:off x="4188912" y="3728827"/>
              <a:ext cx="444352" cy="30777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400"/>
                <a:t>OS</a:t>
              </a:r>
            </a:p>
          </p:txBody>
        </p:sp>
        <p:sp>
          <p:nvSpPr>
            <p:cNvPr id="14" name="Rectangle 13"/>
            <p:cNvSpPr/>
            <p:nvPr/>
          </p:nvSpPr>
          <p:spPr bwMode="auto">
            <a:xfrm>
              <a:off x="3656713" y="2483027"/>
              <a:ext cx="571605" cy="427249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App</a:t>
              </a:r>
            </a:p>
          </p:txBody>
        </p:sp>
        <p:sp>
          <p:nvSpPr>
            <p:cNvPr id="10268" name="TextBox 15"/>
            <p:cNvSpPr txBox="1">
              <a:spLocks noChangeArrowheads="1"/>
            </p:cNvSpPr>
            <p:nvPr/>
          </p:nvSpPr>
          <p:spPr bwMode="auto">
            <a:xfrm>
              <a:off x="2953552" y="2381377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VM</a:t>
              </a:r>
            </a:p>
          </p:txBody>
        </p:sp>
        <p:cxnSp>
          <p:nvCxnSpPr>
            <p:cNvPr id="10269" name="Straight Arrow Connector 17"/>
            <p:cNvCxnSpPr>
              <a:cxnSpLocks noChangeShapeType="1"/>
              <a:stCxn id="10268" idx="2"/>
              <a:endCxn id="10259" idx="3"/>
            </p:cNvCxnSpPr>
            <p:nvPr/>
          </p:nvCxnSpPr>
          <p:spPr bwMode="auto">
            <a:xfrm flipH="1">
              <a:off x="2868524" y="2750709"/>
              <a:ext cx="350486" cy="55180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10270" name="Straight Arrow Connector 19"/>
            <p:cNvCxnSpPr>
              <a:cxnSpLocks noChangeShapeType="1"/>
              <a:stCxn id="10268" idx="2"/>
              <a:endCxn id="10264" idx="1"/>
            </p:cNvCxnSpPr>
            <p:nvPr/>
          </p:nvCxnSpPr>
          <p:spPr bwMode="auto">
            <a:xfrm>
              <a:off x="3219010" y="2750709"/>
              <a:ext cx="428532" cy="551805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sp>
          <p:nvSpPr>
            <p:cNvPr id="10271" name="TextBox 22"/>
            <p:cNvSpPr txBox="1">
              <a:spLocks noChangeArrowheads="1"/>
            </p:cNvSpPr>
            <p:nvPr/>
          </p:nvSpPr>
          <p:spPr bwMode="auto">
            <a:xfrm>
              <a:off x="3656826" y="4105516"/>
              <a:ext cx="1517812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600"/>
                <a:t>Microservice</a:t>
              </a:r>
            </a:p>
          </p:txBody>
        </p:sp>
        <p:sp>
          <p:nvSpPr>
            <p:cNvPr id="10272" name="TextBox 23"/>
            <p:cNvSpPr txBox="1">
              <a:spLocks noChangeArrowheads="1"/>
            </p:cNvSpPr>
            <p:nvPr/>
          </p:nvSpPr>
          <p:spPr bwMode="auto">
            <a:xfrm>
              <a:off x="1341429" y="4133003"/>
              <a:ext cx="1527095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600"/>
                <a:t>Service</a:t>
              </a:r>
            </a:p>
          </p:txBody>
        </p:sp>
        <p:sp>
          <p:nvSpPr>
            <p:cNvPr id="10273" name="TextBox 24"/>
            <p:cNvSpPr txBox="1">
              <a:spLocks noChangeArrowheads="1"/>
            </p:cNvSpPr>
            <p:nvPr/>
          </p:nvSpPr>
          <p:spPr bwMode="auto">
            <a:xfrm>
              <a:off x="301706" y="3815415"/>
              <a:ext cx="72327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2-3%</a:t>
              </a:r>
            </a:p>
          </p:txBody>
        </p:sp>
        <p:cxnSp>
          <p:nvCxnSpPr>
            <p:cNvPr id="10274" name="Straight Arrow Connector 26"/>
            <p:cNvCxnSpPr>
              <a:cxnSpLocks noChangeShapeType="1"/>
              <a:stCxn id="10273" idx="3"/>
            </p:cNvCxnSpPr>
            <p:nvPr/>
          </p:nvCxnSpPr>
          <p:spPr bwMode="auto">
            <a:xfrm flipV="1">
              <a:off x="1024981" y="3861831"/>
              <a:ext cx="529963" cy="13825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sp>
          <p:nvSpPr>
            <p:cNvPr id="10275" name="TextBox 27"/>
            <p:cNvSpPr txBox="1">
              <a:spLocks noChangeArrowheads="1"/>
            </p:cNvSpPr>
            <p:nvPr/>
          </p:nvSpPr>
          <p:spPr bwMode="auto">
            <a:xfrm>
              <a:off x="5601301" y="3815415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6-10%</a:t>
              </a:r>
            </a:p>
          </p:txBody>
        </p:sp>
        <p:cxnSp>
          <p:nvCxnSpPr>
            <p:cNvPr id="10276" name="Straight Arrow Connector 28"/>
            <p:cNvCxnSpPr>
              <a:cxnSpLocks noChangeShapeType="1"/>
              <a:stCxn id="10275" idx="1"/>
            </p:cNvCxnSpPr>
            <p:nvPr/>
          </p:nvCxnSpPr>
          <p:spPr bwMode="auto">
            <a:xfrm flipH="1" flipV="1">
              <a:off x="4938688" y="3861831"/>
              <a:ext cx="662613" cy="13825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</p:grpSp>
      <p:sp>
        <p:nvSpPr>
          <p:cNvPr id="10246" name="Rectangle 31"/>
          <p:cNvSpPr>
            <a:spLocks noChangeArrowheads="1"/>
          </p:cNvSpPr>
          <p:nvPr/>
        </p:nvSpPr>
        <p:spPr bwMode="auto">
          <a:xfrm>
            <a:off x="2665413" y="5211763"/>
            <a:ext cx="3684587" cy="862012"/>
          </a:xfrm>
          <a:prstGeom prst="rect">
            <a:avLst/>
          </a:prstGeom>
          <a:solidFill>
            <a:schemeClr val="bg1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/>
            <a:endParaRPr lang="en-GB" altLang="en-US"/>
          </a:p>
        </p:txBody>
      </p:sp>
      <p:sp>
        <p:nvSpPr>
          <p:cNvPr id="10247" name="Rectangle 32"/>
          <p:cNvSpPr>
            <a:spLocks noChangeArrowheads="1"/>
          </p:cNvSpPr>
          <p:nvPr/>
        </p:nvSpPr>
        <p:spPr bwMode="auto">
          <a:xfrm>
            <a:off x="2674938" y="5686425"/>
            <a:ext cx="3325812" cy="344488"/>
          </a:xfrm>
          <a:prstGeom prst="rect">
            <a:avLst/>
          </a:prstGeom>
          <a:blipFill dpi="0" rotWithShape="0">
            <a:blip r:embed="rId2"/>
            <a:srcRect/>
            <a:tile tx="0" ty="0" sx="100000" sy="100000" flip="none" algn="tl"/>
          </a:blip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/>
            <a:r>
              <a:rPr lang="en-GB" altLang="en-US">
                <a:solidFill>
                  <a:srgbClr val="000000"/>
                </a:solidFill>
              </a:rPr>
              <a:t>OS</a:t>
            </a:r>
          </a:p>
        </p:txBody>
      </p:sp>
      <p:sp>
        <p:nvSpPr>
          <p:cNvPr id="10248" name="TextBox 33"/>
          <p:cNvSpPr txBox="1">
            <a:spLocks noChangeArrowheads="1"/>
          </p:cNvSpPr>
          <p:nvPr/>
        </p:nvSpPr>
        <p:spPr bwMode="auto">
          <a:xfrm>
            <a:off x="4170363" y="5715000"/>
            <a:ext cx="442912" cy="3079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1400"/>
              <a:t>OS</a:t>
            </a:r>
          </a:p>
        </p:txBody>
      </p:sp>
      <p:sp>
        <p:nvSpPr>
          <p:cNvPr id="35" name="Rectangle 34"/>
          <p:cNvSpPr/>
          <p:nvPr/>
        </p:nvSpPr>
        <p:spPr bwMode="auto">
          <a:xfrm>
            <a:off x="26749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App1</a:t>
            </a:r>
          </a:p>
        </p:txBody>
      </p:sp>
      <p:sp>
        <p:nvSpPr>
          <p:cNvPr id="10250" name="TextBox 35"/>
          <p:cNvSpPr txBox="1">
            <a:spLocks noChangeArrowheads="1"/>
          </p:cNvSpPr>
          <p:nvPr/>
        </p:nvSpPr>
        <p:spPr bwMode="auto">
          <a:xfrm>
            <a:off x="1725613" y="5457825"/>
            <a:ext cx="5318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VM</a:t>
            </a:r>
          </a:p>
        </p:txBody>
      </p:sp>
      <p:cxnSp>
        <p:nvCxnSpPr>
          <p:cNvPr id="10251" name="Straight Arrow Connector 36"/>
          <p:cNvCxnSpPr>
            <a:cxnSpLocks noChangeShapeType="1"/>
            <a:stCxn id="10250" idx="3"/>
            <a:endCxn id="10246" idx="1"/>
          </p:cNvCxnSpPr>
          <p:nvPr/>
        </p:nvCxnSpPr>
        <p:spPr bwMode="auto">
          <a:xfrm>
            <a:off x="2257425" y="5643563"/>
            <a:ext cx="407988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</p:spPr>
      </p:cxnSp>
      <p:sp>
        <p:nvSpPr>
          <p:cNvPr id="10252" name="TextBox 37"/>
          <p:cNvSpPr txBox="1">
            <a:spLocks noChangeArrowheads="1"/>
          </p:cNvSpPr>
          <p:nvPr/>
        </p:nvSpPr>
        <p:spPr bwMode="auto">
          <a:xfrm>
            <a:off x="3670300" y="6091238"/>
            <a:ext cx="18351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1600"/>
              <a:t>Microservices in Docker</a:t>
            </a:r>
          </a:p>
        </p:txBody>
      </p:sp>
      <p:sp>
        <p:nvSpPr>
          <p:cNvPr id="46" name="Rectangle 45"/>
          <p:cNvSpPr/>
          <p:nvPr/>
        </p:nvSpPr>
        <p:spPr bwMode="auto">
          <a:xfrm>
            <a:off x="3333750" y="5221288"/>
            <a:ext cx="674688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App2</a:t>
            </a:r>
          </a:p>
        </p:txBody>
      </p:sp>
      <p:sp>
        <p:nvSpPr>
          <p:cNvPr id="47" name="Rectangle 46"/>
          <p:cNvSpPr/>
          <p:nvPr/>
        </p:nvSpPr>
        <p:spPr bwMode="auto">
          <a:xfrm>
            <a:off x="40084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App3</a:t>
            </a:r>
          </a:p>
        </p:txBody>
      </p:sp>
      <p:sp>
        <p:nvSpPr>
          <p:cNvPr id="48" name="Rectangle 47"/>
          <p:cNvSpPr/>
          <p:nvPr/>
        </p:nvSpPr>
        <p:spPr bwMode="auto">
          <a:xfrm>
            <a:off x="4667250" y="5221288"/>
            <a:ext cx="674688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App4</a:t>
            </a:r>
          </a:p>
        </p:txBody>
      </p:sp>
      <p:sp>
        <p:nvSpPr>
          <p:cNvPr id="50" name="Rectangle 49"/>
          <p:cNvSpPr/>
          <p:nvPr/>
        </p:nvSpPr>
        <p:spPr bwMode="auto">
          <a:xfrm>
            <a:off x="53419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App5</a:t>
            </a:r>
          </a:p>
        </p:txBody>
      </p:sp>
      <p:sp>
        <p:nvSpPr>
          <p:cNvPr id="10257" name="TextBox 54"/>
          <p:cNvSpPr txBox="1">
            <a:spLocks noChangeArrowheads="1"/>
          </p:cNvSpPr>
          <p:nvPr/>
        </p:nvSpPr>
        <p:spPr bwMode="auto">
          <a:xfrm>
            <a:off x="6530975" y="5148263"/>
            <a:ext cx="20828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b="0" dirty="0"/>
              <a:t>Apps in containers</a:t>
            </a:r>
          </a:p>
        </p:txBody>
      </p:sp>
      <p:cxnSp>
        <p:nvCxnSpPr>
          <p:cNvPr id="10258" name="Straight Arrow Connector 56"/>
          <p:cNvCxnSpPr>
            <a:cxnSpLocks noChangeShapeType="1"/>
            <a:stCxn id="10257" idx="1"/>
          </p:cNvCxnSpPr>
          <p:nvPr/>
        </p:nvCxnSpPr>
        <p:spPr bwMode="auto">
          <a:xfrm flipH="1" flipV="1">
            <a:off x="6000750" y="5314950"/>
            <a:ext cx="530225" cy="174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16734051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“container”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630170"/>
          </a:xfrm>
        </p:spPr>
        <p:txBody>
          <a:bodyPr/>
          <a:lstStyle/>
          <a:p>
            <a:r>
              <a:rPr lang="en-GB" dirty="0"/>
              <a:t>Actually, a software container (or container for short)</a:t>
            </a:r>
          </a:p>
          <a:p>
            <a:pPr lvl="1"/>
            <a:r>
              <a:rPr lang="en-GB" dirty="0"/>
              <a:t> a container is ” a lightweight, stand-alone, executable package of a piece of software that includes everything needed to run it.” </a:t>
            </a:r>
          </a:p>
          <a:p>
            <a:r>
              <a:rPr lang="en-GB" dirty="0"/>
              <a:t>The key difference is that every container shares the same kernel on the host machine, while each virtual machine has its own kernel. </a:t>
            </a:r>
          </a:p>
          <a:p>
            <a:r>
              <a:rPr lang="en-GB" dirty="0"/>
              <a:t>Basically, a container uses virtualization techniques at the level of the operating system, not the </a:t>
            </a:r>
            <a:r>
              <a:rPr lang="en-GB" b="1" dirty="0"/>
              <a:t>hypervisor</a:t>
            </a:r>
            <a:r>
              <a:rPr lang="en-GB" dirty="0"/>
              <a:t>. 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6" name="Picture 4" descr="Image result for docker vs virtual mach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77" y="3783827"/>
            <a:ext cx="5353217" cy="301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102627" y="4331302"/>
            <a:ext cx="33979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Containers use the </a:t>
            </a:r>
            <a:r>
              <a:rPr lang="en-GB" b="1" dirty="0"/>
              <a:t>Open Container Initiative</a:t>
            </a:r>
            <a:r>
              <a:rPr lang="en-GB" dirty="0"/>
              <a:t> (</a:t>
            </a:r>
            <a:r>
              <a:rPr lang="en-GB" b="1" dirty="0"/>
              <a:t>OCI</a:t>
            </a:r>
            <a:r>
              <a:rPr lang="en-GB" dirty="0"/>
              <a:t>) format</a:t>
            </a:r>
          </a:p>
        </p:txBody>
      </p:sp>
    </p:spTree>
    <p:extLst>
      <p:ext uri="{BB962C8B-B14F-4D97-AF65-F5344CB8AC3E}">
        <p14:creationId xmlns:p14="http://schemas.microsoft.com/office/powerpoint/2010/main" val="3164756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Running our Web Service and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84459"/>
            <a:ext cx="7029450" cy="4532652"/>
          </a:xfrm>
        </p:spPr>
        <p:txBody>
          <a:bodyPr/>
          <a:lstStyle/>
          <a:p>
            <a:r>
              <a:rPr lang="en-GB" dirty="0"/>
              <a:t>To run our </a:t>
            </a:r>
            <a:r>
              <a:rPr lang="en-GB" dirty="0" err="1"/>
              <a:t>webservice</a:t>
            </a:r>
            <a:r>
              <a:rPr lang="en-GB" dirty="0"/>
              <a:t> and the </a:t>
            </a:r>
            <a:r>
              <a:rPr lang="en-GB" dirty="0" err="1"/>
              <a:t>Postgresql</a:t>
            </a:r>
            <a:r>
              <a:rPr lang="en-GB" dirty="0"/>
              <a:t> database</a:t>
            </a:r>
          </a:p>
          <a:p>
            <a:r>
              <a:rPr lang="en-GB" dirty="0">
                <a:solidFill>
                  <a:srgbClr val="FF0000"/>
                </a:solidFill>
              </a:rPr>
              <a:t>In the directory containing the “</a:t>
            </a:r>
            <a:r>
              <a:rPr lang="en-GB" dirty="0" err="1">
                <a:solidFill>
                  <a:srgbClr val="FF0000"/>
                </a:solidFill>
              </a:rPr>
              <a:t>docker</a:t>
            </a:r>
            <a:r>
              <a:rPr lang="en-GB" dirty="0">
                <a:solidFill>
                  <a:srgbClr val="FF0000"/>
                </a:solidFill>
              </a:rPr>
              <a:t>-compose” file we type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last line tells us the service is running and you will find it on port 1339</a:t>
            </a:r>
            <a:br>
              <a:rPr lang="en-GB" dirty="0"/>
            </a:br>
            <a:r>
              <a:rPr lang="en-GB" dirty="0"/>
              <a:t>You can actually access it as </a:t>
            </a:r>
            <a:r>
              <a:rPr lang="en-GB" b="1" dirty="0">
                <a:solidFill>
                  <a:srgbClr val="FF0000"/>
                </a:solidFill>
              </a:rPr>
              <a:t>http://webservice:1339 </a:t>
            </a:r>
            <a:r>
              <a:rPr lang="en-GB" dirty="0"/>
              <a:t>from your code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33960" y="1843302"/>
            <a:ext cx="7563317" cy="230832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docker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-compose up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…..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…..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 &gt; nodewebservice@1.0.0 run /</a:t>
            </a:r>
            <a:r>
              <a:rPr lang="en-GB" dirty="0" err="1">
                <a:solidFill>
                  <a:schemeClr val="bg1"/>
                </a:solidFill>
              </a:rPr>
              <a:t>var</a:t>
            </a:r>
            <a:r>
              <a:rPr lang="en-GB" dirty="0">
                <a:solidFill>
                  <a:schemeClr val="bg1"/>
                </a:solidFill>
              </a:rPr>
              <a:t>/www/node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 &gt; node ./</a:t>
            </a:r>
            <a:r>
              <a:rPr lang="en-GB" dirty="0" err="1">
                <a:solidFill>
                  <a:schemeClr val="bg1"/>
                </a:solidFill>
              </a:rPr>
              <a:t>dist</a:t>
            </a:r>
            <a:r>
              <a:rPr lang="en-GB" dirty="0">
                <a:solidFill>
                  <a:schemeClr val="bg1"/>
                </a:solidFill>
              </a:rPr>
              <a:t>/service.js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 Example web service listening at http://localhost:1339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31000" y="5774332"/>
            <a:ext cx="8662949" cy="64633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Errors?: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Problem with </a:t>
            </a:r>
            <a:r>
              <a:rPr lang="en-GB" dirty="0" err="1"/>
              <a:t>npx</a:t>
            </a:r>
            <a:r>
              <a:rPr lang="en-GB" dirty="0"/>
              <a:t> </a:t>
            </a:r>
            <a:r>
              <a:rPr lang="en-GB" dirty="0" err="1"/>
              <a:t>symlink</a:t>
            </a:r>
            <a:r>
              <a:rPr lang="en-GB" dirty="0"/>
              <a:t>?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i="1" dirty="0">
                <a:sym typeface="Wingdings" panose="05000000000000000000" pitchFamily="2" charset="2"/>
              </a:rPr>
              <a:t>try changing </a:t>
            </a:r>
            <a:r>
              <a:rPr lang="en-GB" i="1" dirty="0" err="1">
                <a:sym typeface="Wingdings" panose="05000000000000000000" pitchFamily="2" charset="2"/>
              </a:rPr>
              <a:t>Dockerfile</a:t>
            </a:r>
            <a:r>
              <a:rPr lang="en-GB" i="1" dirty="0">
                <a:sym typeface="Wingdings" panose="05000000000000000000" pitchFamily="2" charset="2"/>
              </a:rPr>
              <a:t> “</a:t>
            </a:r>
            <a:r>
              <a:rPr lang="en-GB" i="1" dirty="0" err="1">
                <a:sym typeface="Wingdings" panose="05000000000000000000" pitchFamily="2" charset="2"/>
              </a:rPr>
              <a:t>npm</a:t>
            </a:r>
            <a:r>
              <a:rPr lang="en-GB" i="1" dirty="0">
                <a:sym typeface="Wingdings" panose="05000000000000000000" pitchFamily="2" charset="2"/>
              </a:rPr>
              <a:t> install -g </a:t>
            </a:r>
            <a:r>
              <a:rPr lang="en-GB" i="1" dirty="0" err="1">
                <a:sym typeface="Wingdings" panose="05000000000000000000" pitchFamily="2" charset="2"/>
              </a:rPr>
              <a:t>npx</a:t>
            </a:r>
            <a:r>
              <a:rPr lang="en-GB" i="1" dirty="0">
                <a:sym typeface="Wingdings" panose="05000000000000000000" pitchFamily="2" charset="2"/>
              </a:rPr>
              <a:t> </a:t>
            </a:r>
            <a:r>
              <a:rPr lang="en-GB" i="1" dirty="0">
                <a:solidFill>
                  <a:srgbClr val="FF0000"/>
                </a:solidFill>
                <a:sym typeface="Wingdings" panose="05000000000000000000" pitchFamily="2" charset="2"/>
              </a:rPr>
              <a:t>--force</a:t>
            </a:r>
            <a:r>
              <a:rPr lang="en-GB" i="1" dirty="0">
                <a:sym typeface="Wingdings" panose="05000000000000000000" pitchFamily="2" charset="2"/>
              </a:rPr>
              <a:t>”</a:t>
            </a:r>
            <a:endParaRPr lang="en-GB" i="1" dirty="0"/>
          </a:p>
        </p:txBody>
      </p:sp>
      <p:pic>
        <p:nvPicPr>
          <p:cNvPr id="7" name="Picture 6" descr="File:Singapore road sign - Warning - Other danger.svg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8192" y="1874369"/>
            <a:ext cx="405554" cy="40555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325832" y="1874369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Do not use Git-Bash</a:t>
            </a:r>
          </a:p>
        </p:txBody>
      </p:sp>
    </p:spTree>
    <p:extLst>
      <p:ext uri="{BB962C8B-B14F-4D97-AF65-F5344CB8AC3E}">
        <p14:creationId xmlns:p14="http://schemas.microsoft.com/office/powerpoint/2010/main" val="37521763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happened?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638977"/>
          </a:xfrm>
        </p:spPr>
        <p:txBody>
          <a:bodyPr/>
          <a:lstStyle/>
          <a:p>
            <a:r>
              <a:rPr lang="en-GB" dirty="0"/>
              <a:t>Three containers are running: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2035743" y="2887580"/>
            <a:ext cx="1458228" cy="99140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Postgresql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Database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ounded Rectangle 5"/>
          <p:cNvSpPr/>
          <p:nvPr/>
        </p:nvSpPr>
        <p:spPr bwMode="auto">
          <a:xfrm>
            <a:off x="2111141" y="4262756"/>
            <a:ext cx="1458228" cy="99140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Adminer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 bwMode="auto">
          <a:xfrm>
            <a:off x="5305124" y="3057993"/>
            <a:ext cx="1458228" cy="99140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WebService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Oval 7"/>
          <p:cNvSpPr/>
          <p:nvPr/>
        </p:nvSpPr>
        <p:spPr bwMode="auto">
          <a:xfrm>
            <a:off x="5909912" y="3975234"/>
            <a:ext cx="173254" cy="173254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734352" y="4117812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1339</a:t>
            </a:r>
          </a:p>
        </p:txBody>
      </p:sp>
      <p:sp>
        <p:nvSpPr>
          <p:cNvPr id="10" name="Oval 9"/>
          <p:cNvSpPr/>
          <p:nvPr/>
        </p:nvSpPr>
        <p:spPr bwMode="auto">
          <a:xfrm>
            <a:off x="3434615" y="4997287"/>
            <a:ext cx="173254" cy="173254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521242" y="5150459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8080</a:t>
            </a:r>
          </a:p>
        </p:txBody>
      </p:sp>
      <p:sp>
        <p:nvSpPr>
          <p:cNvPr id="12" name="Oval 11"/>
          <p:cNvSpPr/>
          <p:nvPr/>
        </p:nvSpPr>
        <p:spPr bwMode="auto">
          <a:xfrm>
            <a:off x="3400926" y="3596362"/>
            <a:ext cx="173254" cy="173254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453267" y="3764388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5432</a:t>
            </a:r>
          </a:p>
        </p:txBody>
      </p:sp>
      <p:sp>
        <p:nvSpPr>
          <p:cNvPr id="14" name="Oval 13"/>
          <p:cNvSpPr/>
          <p:nvPr/>
        </p:nvSpPr>
        <p:spPr bwMode="auto">
          <a:xfrm>
            <a:off x="6248401" y="5834685"/>
            <a:ext cx="173254" cy="173254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385948" y="5736646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Port number</a:t>
            </a:r>
          </a:p>
        </p:txBody>
      </p:sp>
    </p:spTree>
    <p:extLst>
      <p:ext uri="{BB962C8B-B14F-4D97-AF65-F5344CB8AC3E}">
        <p14:creationId xmlns:p14="http://schemas.microsoft.com/office/powerpoint/2010/main" val="25983748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Postgresql</a:t>
            </a:r>
            <a:r>
              <a:rPr lang="en-GB" dirty="0"/>
              <a:t> Database 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01477"/>
            <a:ext cx="7029450" cy="886351"/>
          </a:xfrm>
        </p:spPr>
        <p:txBody>
          <a:bodyPr/>
          <a:lstStyle/>
          <a:p>
            <a:r>
              <a:rPr lang="en-GB" dirty="0"/>
              <a:t>From your browser type </a:t>
            </a:r>
            <a:r>
              <a:rPr lang="en-GB" b="1" dirty="0"/>
              <a:t>http://localhost:8080</a:t>
            </a:r>
          </a:p>
          <a:p>
            <a:r>
              <a:rPr lang="en-GB" dirty="0"/>
              <a:t>You will see the login page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349" y="2529033"/>
            <a:ext cx="7340252" cy="391565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527175" y="4173703"/>
            <a:ext cx="240322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System: </a:t>
            </a:r>
            <a:r>
              <a:rPr lang="en-GB" b="1" dirty="0"/>
              <a:t>PostgreSQL</a:t>
            </a:r>
          </a:p>
          <a:p>
            <a:r>
              <a:rPr lang="en-GB" dirty="0"/>
              <a:t>Server: </a:t>
            </a:r>
            <a:r>
              <a:rPr lang="en-GB" b="1" dirty="0" err="1"/>
              <a:t>postgres</a:t>
            </a:r>
            <a:endParaRPr lang="en-GB" b="1" dirty="0"/>
          </a:p>
          <a:p>
            <a:r>
              <a:rPr lang="en-GB" dirty="0"/>
              <a:t>Username: </a:t>
            </a:r>
            <a:r>
              <a:rPr lang="en-GB" b="1" dirty="0" err="1"/>
              <a:t>docker</a:t>
            </a:r>
            <a:endParaRPr lang="en-GB" b="1" dirty="0"/>
          </a:p>
          <a:p>
            <a:r>
              <a:rPr lang="en-GB" dirty="0"/>
              <a:t>Password: </a:t>
            </a:r>
            <a:r>
              <a:rPr lang="en-GB" b="1" dirty="0"/>
              <a:t>password</a:t>
            </a:r>
          </a:p>
          <a:p>
            <a:r>
              <a:rPr lang="en-GB" dirty="0"/>
              <a:t>Database: </a:t>
            </a:r>
            <a:r>
              <a:rPr lang="en-GB" b="1" dirty="0" err="1"/>
              <a:t>mydb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9656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100" y="952353"/>
            <a:ext cx="7074678" cy="5341860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3853944" y="3231254"/>
            <a:ext cx="1615627" cy="5273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1246314" y="2703931"/>
            <a:ext cx="1615627" cy="5273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78136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274" y="1804975"/>
            <a:ext cx="8815452" cy="324804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84221" y="1323917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Auto Increment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7691058" y="1724025"/>
            <a:ext cx="426346" cy="141747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" name="Rounded Rectangle 6"/>
          <p:cNvSpPr/>
          <p:nvPr/>
        </p:nvSpPr>
        <p:spPr bwMode="auto">
          <a:xfrm>
            <a:off x="2933934" y="2872226"/>
            <a:ext cx="2804908" cy="1525870"/>
          </a:xfrm>
          <a:prstGeom prst="round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754419" y="5277571"/>
            <a:ext cx="3545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Provide your database table field details and save them</a:t>
            </a:r>
          </a:p>
        </p:txBody>
      </p:sp>
      <p:sp>
        <p:nvSpPr>
          <p:cNvPr id="10" name="Oval 9"/>
          <p:cNvSpPr/>
          <p:nvPr/>
        </p:nvSpPr>
        <p:spPr bwMode="auto">
          <a:xfrm>
            <a:off x="2877835" y="4637427"/>
            <a:ext cx="729277" cy="459169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49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Key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" y="782339"/>
            <a:ext cx="2328880" cy="307183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269" y="3402594"/>
            <a:ext cx="6296071" cy="2005027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 bwMode="auto">
          <a:xfrm>
            <a:off x="510493" y="3623941"/>
            <a:ext cx="1997095" cy="181758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 flipV="1">
            <a:off x="1421615" y="3402594"/>
            <a:ext cx="1090654" cy="125107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3696869" y="2318256"/>
            <a:ext cx="2356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Make the “Id” field a primary key</a:t>
            </a:r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4089556" y="2928324"/>
            <a:ext cx="511019" cy="16044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645115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 Row of Data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43" y="1308876"/>
            <a:ext cx="5500728" cy="2243154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 bwMode="auto">
          <a:xfrm flipH="1">
            <a:off x="3786626" y="2255146"/>
            <a:ext cx="168294" cy="349227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>
            <a:off x="4706636" y="2277585"/>
            <a:ext cx="3321012" cy="326788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6626" y="2604373"/>
            <a:ext cx="4241022" cy="4195049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 bwMode="auto">
          <a:xfrm>
            <a:off x="5132981" y="3459194"/>
            <a:ext cx="2816128" cy="3194047"/>
          </a:xfrm>
          <a:prstGeom prst="roundRect">
            <a:avLst>
              <a:gd name="adj" fmla="val 8300"/>
            </a:avLst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3597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Show Rows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394" y="1062032"/>
            <a:ext cx="2595581" cy="1323985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 bwMode="auto">
          <a:xfrm>
            <a:off x="1374405" y="1929777"/>
            <a:ext cx="7303980" cy="105946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>
            <a:off x="488054" y="2019534"/>
            <a:ext cx="2950261" cy="988378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8558" y="2989237"/>
            <a:ext cx="5429290" cy="3548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1089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Postgresql</a:t>
            </a:r>
            <a:r>
              <a:rPr lang="en-GB" dirty="0"/>
              <a:t> Notes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1301477"/>
            <a:ext cx="7260387" cy="3680040"/>
          </a:xfrm>
        </p:spPr>
        <p:txBody>
          <a:bodyPr/>
          <a:lstStyle/>
          <a:p>
            <a:r>
              <a:rPr lang="en-GB" dirty="0"/>
              <a:t>SQL statements in </a:t>
            </a:r>
            <a:r>
              <a:rPr lang="en-GB" dirty="0" err="1"/>
              <a:t>Postgresql</a:t>
            </a:r>
            <a:r>
              <a:rPr lang="en-GB" dirty="0"/>
              <a:t> are a little different to other SQL implementation</a:t>
            </a:r>
          </a:p>
          <a:p>
            <a:r>
              <a:rPr lang="en-GB" dirty="0"/>
              <a:t>A table of field name is interpreted as </a:t>
            </a:r>
            <a:r>
              <a:rPr lang="en-GB" b="1" dirty="0"/>
              <a:t>an all lower case </a:t>
            </a:r>
            <a:r>
              <a:rPr lang="en-GB" dirty="0"/>
              <a:t>name </a:t>
            </a:r>
            <a:r>
              <a:rPr lang="en-GB" b="1" dirty="0"/>
              <a:t>unless included in double quotes</a:t>
            </a:r>
          </a:p>
          <a:p>
            <a:pPr lvl="1"/>
            <a:r>
              <a:rPr lang="en-GB" dirty="0"/>
              <a:t>Say you have a table Student then</a:t>
            </a:r>
            <a:br>
              <a:rPr lang="en-GB" dirty="0"/>
            </a:br>
            <a:r>
              <a:rPr lang="en-GB" i="1" dirty="0"/>
              <a:t>SELECT * FROM Student</a:t>
            </a:r>
            <a:r>
              <a:rPr lang="en-GB" dirty="0"/>
              <a:t> reads from the table </a:t>
            </a:r>
            <a:r>
              <a:rPr lang="en-GB" b="1" i="1" dirty="0">
                <a:solidFill>
                  <a:srgbClr val="FF0000"/>
                </a:solidFill>
              </a:rPr>
              <a:t>s</a:t>
            </a:r>
            <a:r>
              <a:rPr lang="en-GB" i="1" dirty="0"/>
              <a:t>tudent</a:t>
            </a:r>
            <a:br>
              <a:rPr lang="en-GB" dirty="0"/>
            </a:br>
            <a:r>
              <a:rPr lang="en-GB" dirty="0"/>
              <a:t>whereas,</a:t>
            </a:r>
            <a:br>
              <a:rPr lang="en-GB" dirty="0"/>
            </a:br>
            <a:r>
              <a:rPr lang="en-GB" i="1" dirty="0"/>
              <a:t>SELECT * FROM </a:t>
            </a:r>
            <a:r>
              <a:rPr lang="en-GB" b="1" i="1" dirty="0">
                <a:solidFill>
                  <a:srgbClr val="FF0000"/>
                </a:solidFill>
              </a:rPr>
              <a:t>“</a:t>
            </a:r>
            <a:r>
              <a:rPr lang="en-GB" i="1" dirty="0"/>
              <a:t>Student</a:t>
            </a:r>
            <a:r>
              <a:rPr lang="en-GB" b="1" i="1" dirty="0">
                <a:solidFill>
                  <a:srgbClr val="FF0000"/>
                </a:solidFill>
              </a:rPr>
              <a:t>”</a:t>
            </a:r>
            <a:r>
              <a:rPr lang="en-GB" i="1" dirty="0"/>
              <a:t> </a:t>
            </a:r>
            <a:r>
              <a:rPr lang="en-GB" dirty="0"/>
              <a:t>reads from the table </a:t>
            </a:r>
            <a:r>
              <a:rPr lang="en-GB" b="1" i="1" dirty="0">
                <a:solidFill>
                  <a:srgbClr val="FF0000"/>
                </a:solidFill>
              </a:rPr>
              <a:t>S</a:t>
            </a:r>
            <a:r>
              <a:rPr lang="en-GB" i="1" dirty="0"/>
              <a:t>tudent</a:t>
            </a:r>
          </a:p>
          <a:p>
            <a:r>
              <a:rPr lang="en-GB" dirty="0"/>
              <a:t>String </a:t>
            </a:r>
            <a:r>
              <a:rPr lang="en-GB" b="1" dirty="0"/>
              <a:t>values</a:t>
            </a:r>
            <a:r>
              <a:rPr lang="en-GB" dirty="0"/>
              <a:t> must be included within single quotes, such as:</a:t>
            </a:r>
            <a:br>
              <a:rPr lang="en-GB" dirty="0"/>
            </a:br>
            <a:r>
              <a:rPr lang="en-GB" i="1" dirty="0"/>
              <a:t>SELECT * FROM “Student” WHERE “Name”=</a:t>
            </a:r>
            <a:r>
              <a:rPr lang="en-GB" b="1" i="1" dirty="0">
                <a:solidFill>
                  <a:srgbClr val="FF0000"/>
                </a:solidFill>
              </a:rPr>
              <a:t>‘</a:t>
            </a:r>
            <a:r>
              <a:rPr lang="en-GB" i="1" dirty="0"/>
              <a:t>Fred</a:t>
            </a:r>
            <a:r>
              <a:rPr lang="en-GB" b="1" i="1" dirty="0">
                <a:solidFill>
                  <a:srgbClr val="FF0000"/>
                </a:solidFill>
              </a:rPr>
              <a:t>’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351038" y="5311502"/>
            <a:ext cx="4454195" cy="769539"/>
          </a:xfrm>
          <a:prstGeom prst="rect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Note:</a:t>
            </a: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</a:t>
            </a:r>
            <a:r>
              <a:rPr kumimoji="0" lang="en-GB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Postgres</a:t>
            </a: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-format </a:t>
            </a: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automatically</a:t>
            </a:r>
            <a:r>
              <a:rPr kumimoji="0" lang="en-GB" sz="1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adds single quotes around string values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05133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pg</a:t>
            </a:r>
            <a:r>
              <a:rPr lang="en-GB" dirty="0"/>
              <a:t> Package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27221"/>
            <a:ext cx="7029450" cy="2204185"/>
          </a:xfrm>
        </p:spPr>
        <p:txBody>
          <a:bodyPr/>
          <a:lstStyle/>
          <a:p>
            <a:r>
              <a:rPr lang="en-GB" dirty="0"/>
              <a:t>To use the </a:t>
            </a:r>
            <a:r>
              <a:rPr lang="en-GB" dirty="0" err="1"/>
              <a:t>Postgresql</a:t>
            </a:r>
            <a:r>
              <a:rPr lang="en-GB" dirty="0"/>
              <a:t> database from our web service we need to use the “</a:t>
            </a:r>
            <a:r>
              <a:rPr lang="en-GB" dirty="0" err="1"/>
              <a:t>pg</a:t>
            </a:r>
            <a:r>
              <a:rPr lang="en-GB" dirty="0"/>
              <a:t>” package we have already installed</a:t>
            </a:r>
          </a:p>
          <a:p>
            <a:r>
              <a:rPr lang="en-GB" dirty="0"/>
              <a:t>You can use a connection pool </a:t>
            </a:r>
            <a:r>
              <a:rPr lang="en-GB" dirty="0">
                <a:sym typeface="Wingdings" panose="05000000000000000000" pitchFamily="2" charset="2"/>
              </a:rPr>
              <a:t> the best approach</a:t>
            </a:r>
          </a:p>
          <a:p>
            <a:pPr marL="0" indent="0">
              <a:buNone/>
            </a:pPr>
            <a:r>
              <a:rPr lang="en-GB" dirty="0">
                <a:sym typeface="Wingdings" panose="05000000000000000000" pitchFamily="2" charset="2"/>
              </a:rPr>
              <a:t>     OR</a:t>
            </a:r>
          </a:p>
          <a:p>
            <a:r>
              <a:rPr lang="en-GB" dirty="0">
                <a:sym typeface="Wingdings" panose="05000000000000000000" pitchFamily="2" charset="2"/>
              </a:rPr>
              <a:t>Use the Client class which we will use to keep things simple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29451" y="3470323"/>
            <a:ext cx="6795335" cy="20313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client =  new </a:t>
            </a:r>
            <a:r>
              <a:rPr lang="en-GB" b="1" dirty="0"/>
              <a:t>Client</a:t>
            </a:r>
            <a:r>
              <a:rPr lang="en-GB" dirty="0"/>
              <a:t>( {</a:t>
            </a:r>
          </a:p>
          <a:p>
            <a:r>
              <a:rPr lang="en-GB" dirty="0"/>
              <a:t>	host: "</a:t>
            </a:r>
            <a:r>
              <a:rPr lang="en-GB" dirty="0" err="1"/>
              <a:t>postgres</a:t>
            </a:r>
            <a:r>
              <a:rPr lang="en-GB" dirty="0"/>
              <a:t>",		</a:t>
            </a:r>
            <a:r>
              <a:rPr lang="en-GB" dirty="0">
                <a:sym typeface="Wingdings" panose="05000000000000000000" pitchFamily="2" charset="2"/>
              </a:rPr>
              <a:t> URL for the database</a:t>
            </a:r>
            <a:endParaRPr lang="en-GB" dirty="0"/>
          </a:p>
          <a:p>
            <a:r>
              <a:rPr lang="en-GB" dirty="0"/>
              <a:t>	port: 5432,		</a:t>
            </a:r>
            <a:r>
              <a:rPr lang="en-GB" dirty="0">
                <a:sym typeface="Wingdings" panose="05000000000000000000" pitchFamily="2" charset="2"/>
              </a:rPr>
              <a:t> </a:t>
            </a:r>
            <a:r>
              <a:rPr lang="en-GB" dirty="0" err="1">
                <a:sym typeface="Wingdings" panose="05000000000000000000" pitchFamily="2" charset="2"/>
              </a:rPr>
              <a:t>Postgresql</a:t>
            </a:r>
            <a:r>
              <a:rPr lang="en-GB" dirty="0">
                <a:sym typeface="Wingdings" panose="05000000000000000000" pitchFamily="2" charset="2"/>
              </a:rPr>
              <a:t> port</a:t>
            </a:r>
            <a:endParaRPr lang="en-GB" dirty="0"/>
          </a:p>
          <a:p>
            <a:pPr lvl="2"/>
            <a:r>
              <a:rPr lang="en-GB" dirty="0"/>
              <a:t>user: "</a:t>
            </a:r>
            <a:r>
              <a:rPr lang="en-GB" dirty="0" err="1"/>
              <a:t>docker</a:t>
            </a:r>
            <a:r>
              <a:rPr lang="en-GB" dirty="0"/>
              <a:t>",		</a:t>
            </a:r>
            <a:r>
              <a:rPr lang="en-GB" dirty="0">
                <a:sym typeface="Wingdings" panose="05000000000000000000" pitchFamily="2" charset="2"/>
              </a:rPr>
              <a:t> Admin username</a:t>
            </a:r>
            <a:endParaRPr lang="en-GB" dirty="0"/>
          </a:p>
          <a:p>
            <a:r>
              <a:rPr lang="en-GB" dirty="0"/>
              <a:t>	password: "password", 	</a:t>
            </a:r>
            <a:r>
              <a:rPr lang="en-GB" dirty="0">
                <a:sym typeface="Wingdings" panose="05000000000000000000" pitchFamily="2" charset="2"/>
              </a:rPr>
              <a:t> Admin password</a:t>
            </a:r>
            <a:endParaRPr lang="en-GB" dirty="0"/>
          </a:p>
          <a:p>
            <a:r>
              <a:rPr lang="en-GB" dirty="0"/>
              <a:t>	database: "</a:t>
            </a:r>
            <a:r>
              <a:rPr lang="en-GB" dirty="0" err="1"/>
              <a:t>mydb</a:t>
            </a:r>
            <a:r>
              <a:rPr lang="en-GB" dirty="0"/>
              <a:t>“		</a:t>
            </a:r>
            <a:r>
              <a:rPr lang="en-GB" dirty="0">
                <a:sym typeface="Wingdings" panose="05000000000000000000" pitchFamily="2" charset="2"/>
              </a:rPr>
              <a:t> Database name</a:t>
            </a:r>
            <a:endParaRPr lang="en-GB" dirty="0"/>
          </a:p>
          <a:p>
            <a:r>
              <a:rPr lang="en-GB" dirty="0"/>
              <a:t>} );	</a:t>
            </a:r>
          </a:p>
        </p:txBody>
      </p:sp>
    </p:spTree>
    <p:extLst>
      <p:ext uri="{BB962C8B-B14F-4D97-AF65-F5344CB8AC3E}">
        <p14:creationId xmlns:p14="http://schemas.microsoft.com/office/powerpoint/2010/main" val="13322602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0279"/>
            <a:ext cx="7029450" cy="1920240"/>
          </a:xfrm>
        </p:spPr>
        <p:txBody>
          <a:bodyPr/>
          <a:lstStyle/>
          <a:p>
            <a:r>
              <a:rPr lang="en-GB" dirty="0"/>
              <a:t>To connect to the database call </a:t>
            </a:r>
            <a:r>
              <a:rPr lang="en-GB" b="1" dirty="0"/>
              <a:t>connect() </a:t>
            </a:r>
            <a:r>
              <a:rPr lang="en-GB" dirty="0"/>
              <a:t>on the client</a:t>
            </a:r>
          </a:p>
          <a:p>
            <a:r>
              <a:rPr lang="en-GB" dirty="0"/>
              <a:t>Once connected, you can execute a </a:t>
            </a:r>
            <a:r>
              <a:rPr lang="en-GB" b="1" dirty="0"/>
              <a:t>query() </a:t>
            </a:r>
            <a:r>
              <a:rPr lang="en-GB" dirty="0"/>
              <a:t>on the client</a:t>
            </a:r>
          </a:p>
          <a:p>
            <a:r>
              <a:rPr lang="en-GB" dirty="0"/>
              <a:t>A query is actually any SQL statement </a:t>
            </a:r>
            <a:r>
              <a:rPr lang="en-GB" b="1" u="sng" dirty="0"/>
              <a:t>not</a:t>
            </a:r>
            <a:r>
              <a:rPr lang="en-GB" dirty="0"/>
              <a:t> just SELECT</a:t>
            </a:r>
          </a:p>
          <a:p>
            <a:r>
              <a:rPr lang="en-GB" dirty="0"/>
              <a:t>However, we will want to create the query string by inserting values into it using the </a:t>
            </a:r>
            <a:r>
              <a:rPr lang="en-GB" b="1" dirty="0"/>
              <a:t>format()</a:t>
            </a:r>
            <a:r>
              <a:rPr lang="en-GB" dirty="0"/>
              <a:t> function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7750" y="2921598"/>
            <a:ext cx="7485046" cy="3416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let query;</a:t>
            </a:r>
          </a:p>
          <a:p>
            <a:r>
              <a:rPr lang="en-GB" dirty="0"/>
              <a:t>let id= 4;</a:t>
            </a:r>
          </a:p>
          <a:p>
            <a:r>
              <a:rPr lang="en-GB" dirty="0"/>
              <a:t>let results;</a:t>
            </a:r>
          </a:p>
          <a:p>
            <a:endParaRPr lang="en-GB" dirty="0"/>
          </a:p>
          <a:p>
            <a:r>
              <a:rPr lang="en-GB" dirty="0" err="1"/>
              <a:t>const</a:t>
            </a:r>
            <a:r>
              <a:rPr lang="en-GB" dirty="0">
                <a:solidFill>
                  <a:srgbClr val="0070C0"/>
                </a:solidFill>
              </a:rPr>
              <a:t> client</a:t>
            </a:r>
            <a:r>
              <a:rPr lang="en-GB" dirty="0"/>
              <a:t> = new Client( ….. );</a:t>
            </a:r>
          </a:p>
          <a:p>
            <a:endParaRPr lang="en-GB" dirty="0"/>
          </a:p>
          <a:p>
            <a:r>
              <a:rPr lang="en-GB" dirty="0"/>
              <a:t>await </a:t>
            </a:r>
            <a:r>
              <a:rPr lang="en-GB" dirty="0" err="1">
                <a:solidFill>
                  <a:srgbClr val="0070C0"/>
                </a:solidFill>
              </a:rPr>
              <a:t>client.</a:t>
            </a:r>
            <a:r>
              <a:rPr lang="en-GB" b="1" dirty="0" err="1"/>
              <a:t>connect</a:t>
            </a:r>
            <a:r>
              <a:rPr lang="en-GB" b="1" dirty="0"/>
              <a:t>()</a:t>
            </a:r>
            <a:r>
              <a:rPr lang="en-GB" dirty="0"/>
              <a:t>;</a:t>
            </a:r>
          </a:p>
          <a:p>
            <a:endParaRPr lang="en-GB" dirty="0"/>
          </a:p>
          <a:p>
            <a:r>
              <a:rPr lang="en-GB" dirty="0"/>
              <a:t>query = </a:t>
            </a:r>
            <a:r>
              <a:rPr lang="en-GB" b="1" dirty="0"/>
              <a:t>format(</a:t>
            </a:r>
            <a:r>
              <a:rPr lang="en-GB" dirty="0"/>
              <a:t> ‘</a:t>
            </a:r>
            <a:r>
              <a:rPr lang="en-GB" dirty="0">
                <a:solidFill>
                  <a:srgbClr val="FF0000"/>
                </a:solidFill>
              </a:rPr>
              <a:t>SELECT * FROM "Student“ WHERE Id = %L</a:t>
            </a:r>
            <a:r>
              <a:rPr lang="en-GB" dirty="0"/>
              <a:t>’, id </a:t>
            </a:r>
            <a:r>
              <a:rPr lang="en-GB" b="1" dirty="0"/>
              <a:t>)</a:t>
            </a:r>
            <a:r>
              <a:rPr lang="en-GB" dirty="0"/>
              <a:t>;</a:t>
            </a:r>
          </a:p>
          <a:p>
            <a:endParaRPr lang="en-GB" dirty="0"/>
          </a:p>
          <a:p>
            <a:r>
              <a:rPr lang="en-GB" dirty="0"/>
              <a:t>results = await </a:t>
            </a:r>
            <a:r>
              <a:rPr lang="en-GB" dirty="0" err="1">
                <a:solidFill>
                  <a:srgbClr val="0070C0"/>
                </a:solidFill>
              </a:rPr>
              <a:t>client.</a:t>
            </a:r>
            <a:r>
              <a:rPr lang="en-GB" b="1" dirty="0" err="1"/>
              <a:t>query</a:t>
            </a:r>
            <a:r>
              <a:rPr lang="en-GB" b="1" dirty="0"/>
              <a:t>(query)</a:t>
            </a:r>
            <a:r>
              <a:rPr lang="en-GB" dirty="0"/>
              <a:t>;</a:t>
            </a:r>
          </a:p>
          <a:p>
            <a:r>
              <a:rPr lang="en-GB" dirty="0"/>
              <a:t>	</a:t>
            </a:r>
          </a:p>
        </p:txBody>
      </p:sp>
      <p:sp>
        <p:nvSpPr>
          <p:cNvPr id="6" name="Arc 5"/>
          <p:cNvSpPr/>
          <p:nvPr/>
        </p:nvSpPr>
        <p:spPr bwMode="auto">
          <a:xfrm>
            <a:off x="7711594" y="5017567"/>
            <a:ext cx="365606" cy="372872"/>
          </a:xfrm>
          <a:prstGeom prst="arc">
            <a:avLst>
              <a:gd name="adj1" fmla="val 10982685"/>
              <a:gd name="adj2" fmla="val 0"/>
            </a:avLst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arrow" w="lg" len="lg"/>
            <a:tailEnd type="none" w="lg" len="lg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128826" y="4101450"/>
            <a:ext cx="16780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“id” </a:t>
            </a:r>
            <a:r>
              <a:rPr lang="en-GB" i="1" dirty="0"/>
              <a:t>value is copied into here</a:t>
            </a:r>
          </a:p>
        </p:txBody>
      </p:sp>
    </p:spTree>
    <p:extLst>
      <p:ext uri="{BB962C8B-B14F-4D97-AF65-F5344CB8AC3E}">
        <p14:creationId xmlns:p14="http://schemas.microsoft.com/office/powerpoint/2010/main" val="39146885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70772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04730"/>
            <a:ext cx="7029450" cy="797958"/>
          </a:xfrm>
        </p:spPr>
        <p:txBody>
          <a:bodyPr/>
          <a:lstStyle/>
          <a:p>
            <a:r>
              <a:rPr lang="en-GB" dirty="0"/>
              <a:t>Edit the pgdbstudent.js file</a:t>
            </a:r>
          </a:p>
          <a:p>
            <a:r>
              <a:rPr lang="en-GB" dirty="0"/>
              <a:t>We will use a </a:t>
            </a:r>
            <a:r>
              <a:rPr lang="en-GB" dirty="0" err="1"/>
              <a:t>TypeScript</a:t>
            </a:r>
            <a:r>
              <a:rPr lang="en-GB" dirty="0"/>
              <a:t> class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7673" y="1502688"/>
            <a:ext cx="8164329" cy="424731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require('express’);</a:t>
            </a:r>
          </a:p>
          <a:p>
            <a:r>
              <a:rPr lang="en-GB" dirty="0"/>
              <a:t>import { Response } from "express-serve-static-core";</a:t>
            </a:r>
          </a:p>
          <a:p>
            <a:r>
              <a:rPr lang="en-GB" dirty="0" err="1"/>
              <a:t>const</a:t>
            </a:r>
            <a:r>
              <a:rPr lang="en-GB" dirty="0"/>
              <a:t> {Client, Connection} = require('</a:t>
            </a:r>
            <a:r>
              <a:rPr lang="en-GB" dirty="0" err="1"/>
              <a:t>pg</a:t>
            </a:r>
            <a:r>
              <a:rPr lang="en-GB" dirty="0"/>
              <a:t>’);</a:t>
            </a:r>
          </a:p>
          <a:p>
            <a:r>
              <a:rPr lang="en-GB" dirty="0" err="1"/>
              <a:t>const</a:t>
            </a:r>
            <a:r>
              <a:rPr lang="en-GB" dirty="0"/>
              <a:t> format = require('</a:t>
            </a:r>
            <a:r>
              <a:rPr lang="en-GB" dirty="0" err="1"/>
              <a:t>pg</a:t>
            </a:r>
            <a:r>
              <a:rPr lang="en-GB" dirty="0"/>
              <a:t>-format’);</a:t>
            </a:r>
          </a:p>
          <a:p>
            <a:endParaRPr lang="en-GB" dirty="0"/>
          </a:p>
          <a:p>
            <a:r>
              <a:rPr lang="en-GB" dirty="0"/>
              <a:t>function </a:t>
            </a:r>
            <a:r>
              <a:rPr lang="en-GB" dirty="0" err="1"/>
              <a:t>GetClient</a:t>
            </a:r>
            <a:r>
              <a:rPr lang="en-GB" dirty="0"/>
              <a:t>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    return new Client( {</a:t>
            </a:r>
          </a:p>
          <a:p>
            <a:r>
              <a:rPr lang="en-GB" dirty="0"/>
              <a:t>               host: "</a:t>
            </a:r>
            <a:r>
              <a:rPr lang="en-GB" dirty="0" err="1"/>
              <a:t>postgres</a:t>
            </a:r>
            <a:r>
              <a:rPr lang="en-GB" dirty="0"/>
              <a:t>",		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DB service name in docker-compose</a:t>
            </a:r>
          </a:p>
          <a:p>
            <a:r>
              <a:rPr lang="en-GB" dirty="0"/>
              <a:t>               port: 5432,</a:t>
            </a:r>
          </a:p>
          <a:p>
            <a:r>
              <a:rPr lang="en-GB" dirty="0"/>
              <a:t>               user: "</a:t>
            </a:r>
            <a:r>
              <a:rPr lang="en-GB" dirty="0" err="1"/>
              <a:t>docker</a:t>
            </a:r>
            <a:r>
              <a:rPr lang="en-GB" dirty="0"/>
              <a:t>",</a:t>
            </a:r>
          </a:p>
          <a:p>
            <a:r>
              <a:rPr lang="en-GB" dirty="0"/>
              <a:t>               password: "password",</a:t>
            </a:r>
          </a:p>
          <a:p>
            <a:r>
              <a:rPr lang="en-GB" dirty="0"/>
              <a:t>               database: "</a:t>
            </a:r>
            <a:r>
              <a:rPr lang="en-GB" dirty="0" err="1"/>
              <a:t>mydb</a:t>
            </a:r>
            <a:r>
              <a:rPr lang="en-GB" dirty="0"/>
              <a:t>"</a:t>
            </a:r>
          </a:p>
          <a:p>
            <a:r>
              <a:rPr lang="en-GB" dirty="0"/>
              <a:t>           } );	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6196293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6" y="1071654"/>
            <a:ext cx="2717800" cy="4997166"/>
          </a:xfrm>
        </p:spPr>
        <p:txBody>
          <a:bodyPr/>
          <a:lstStyle/>
          <a:p>
            <a:r>
              <a:rPr lang="en-GB" dirty="0"/>
              <a:t>Add methods to the class for each of the operations we want to perform on the database table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181220" y="40813"/>
            <a:ext cx="5875417" cy="48013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Select</a:t>
            </a:r>
            <a:r>
              <a:rPr lang="en-GB" dirty="0"/>
              <a:t> = async (res) =&gt;</a:t>
            </a:r>
          </a:p>
          <a:p>
            <a:r>
              <a:rPr lang="en-GB" dirty="0"/>
              <a:t>{		</a:t>
            </a:r>
          </a:p>
          <a:p>
            <a:r>
              <a:rPr lang="en-GB" dirty="0"/>
              <a:t>	let client= </a:t>
            </a:r>
            <a:r>
              <a:rPr lang="en-GB" dirty="0" err="1"/>
              <a:t>GetClient</a:t>
            </a:r>
            <a:r>
              <a:rPr lang="en-GB" dirty="0"/>
              <a:t>();</a:t>
            </a:r>
          </a:p>
          <a:p>
            <a:r>
              <a:rPr lang="en-GB" dirty="0"/>
              <a:t>	console.log(`Reading all the students details`);</a:t>
            </a:r>
          </a:p>
          <a:p>
            <a:r>
              <a:rPr lang="en-GB" dirty="0"/>
              <a:t>	try</a:t>
            </a:r>
          </a:p>
          <a:p>
            <a:r>
              <a:rPr lang="en-GB" dirty="0"/>
              <a:t>	{</a:t>
            </a:r>
          </a:p>
          <a:p>
            <a:r>
              <a:rPr lang="en-GB" dirty="0"/>
              <a:t>	}</a:t>
            </a:r>
          </a:p>
          <a:p>
            <a:r>
              <a:rPr lang="en-GB" dirty="0"/>
              <a:t>	catch(error)</a:t>
            </a:r>
          </a:p>
          <a:p>
            <a:r>
              <a:rPr lang="en-GB" dirty="0"/>
              <a:t>	{</a:t>
            </a:r>
          </a:p>
          <a:p>
            <a:r>
              <a:rPr lang="en-GB" dirty="0"/>
              <a:t>		console.log(error);</a:t>
            </a:r>
          </a:p>
          <a:p>
            <a:r>
              <a:rPr lang="en-GB" dirty="0">
                <a:solidFill>
                  <a:srgbClr val="FF0000"/>
                </a:solidFill>
              </a:rPr>
              <a:t>		</a:t>
            </a:r>
            <a:r>
              <a:rPr lang="en-GB" dirty="0" err="1">
                <a:solidFill>
                  <a:srgbClr val="FF0000"/>
                </a:solidFill>
              </a:rPr>
              <a:t>res.status</a:t>
            </a:r>
            <a:r>
              <a:rPr lang="en-GB" dirty="0">
                <a:solidFill>
                  <a:srgbClr val="FF0000"/>
                </a:solidFill>
              </a:rPr>
              <a:t>(403).send(error)</a:t>
            </a:r>
            <a:r>
              <a:rPr lang="en-GB" dirty="0"/>
              <a:t>;</a:t>
            </a:r>
          </a:p>
          <a:p>
            <a:r>
              <a:rPr lang="en-GB" dirty="0"/>
              <a:t>	}</a:t>
            </a:r>
          </a:p>
          <a:p>
            <a:r>
              <a:rPr lang="en-GB" dirty="0"/>
              <a:t>	finally</a:t>
            </a:r>
          </a:p>
          <a:p>
            <a:r>
              <a:rPr lang="en-GB" dirty="0"/>
              <a:t>	{</a:t>
            </a:r>
          </a:p>
          <a:p>
            <a:r>
              <a:rPr lang="en-GB" dirty="0"/>
              <a:t>		await </a:t>
            </a:r>
            <a:r>
              <a:rPr lang="en-GB" dirty="0" err="1"/>
              <a:t>client.end</a:t>
            </a:r>
            <a:r>
              <a:rPr lang="en-GB" dirty="0"/>
              <a:t>();</a:t>
            </a:r>
          </a:p>
          <a:p>
            <a:r>
              <a:rPr lang="en-GB" dirty="0"/>
              <a:t>	}	</a:t>
            </a:r>
          </a:p>
          <a:p>
            <a:r>
              <a:rPr lang="en-GB" dirty="0"/>
              <a:t>};</a:t>
            </a:r>
          </a:p>
        </p:txBody>
      </p:sp>
    </p:spTree>
    <p:extLst>
      <p:ext uri="{BB962C8B-B14F-4D97-AF65-F5344CB8AC3E}">
        <p14:creationId xmlns:p14="http://schemas.microsoft.com/office/powerpoint/2010/main" val="12412212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5" y="1071654"/>
            <a:ext cx="2209537" cy="4997166"/>
          </a:xfrm>
        </p:spPr>
        <p:txBody>
          <a:bodyPr/>
          <a:lstStyle/>
          <a:p>
            <a:r>
              <a:rPr lang="en-GB" dirty="0"/>
              <a:t>Read all the students in the database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389128" y="844550"/>
            <a:ext cx="6620915" cy="563231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Select = async (res) =&gt;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{		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     let client =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GetClient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();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     console.log(`Reading all the students details`);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     try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     {</a:t>
            </a:r>
          </a:p>
          <a:p>
            <a:r>
              <a:rPr lang="en-GB" dirty="0"/>
              <a:t>                await </a:t>
            </a:r>
            <a:r>
              <a:rPr lang="en-GB" b="1" dirty="0" err="1"/>
              <a:t>client.connect</a:t>
            </a:r>
            <a:r>
              <a:rPr lang="en-GB" b="1" dirty="0"/>
              <a:t>();</a:t>
            </a:r>
          </a:p>
          <a:p>
            <a:r>
              <a:rPr lang="en-GB" dirty="0"/>
              <a:t>			</a:t>
            </a:r>
          </a:p>
          <a:p>
            <a:r>
              <a:rPr lang="en-GB" dirty="0"/>
              <a:t>               let query = '</a:t>
            </a:r>
            <a:r>
              <a:rPr lang="en-GB" dirty="0">
                <a:solidFill>
                  <a:srgbClr val="FF0000"/>
                </a:solidFill>
              </a:rPr>
              <a:t>SELECT * FROM "Student"</a:t>
            </a:r>
            <a:r>
              <a:rPr lang="en-GB" dirty="0"/>
              <a:t>';</a:t>
            </a:r>
          </a:p>
          <a:p>
            <a:r>
              <a:rPr lang="en-GB" dirty="0"/>
              <a:t>               let results = await </a:t>
            </a:r>
            <a:r>
              <a:rPr lang="en-GB" b="1" dirty="0" err="1"/>
              <a:t>client.query</a:t>
            </a:r>
            <a:r>
              <a:rPr lang="en-GB" b="1" dirty="0"/>
              <a:t>(query);</a:t>
            </a:r>
          </a:p>
          <a:p>
            <a:r>
              <a:rPr lang="en-GB" dirty="0"/>
              <a:t>			</a:t>
            </a:r>
          </a:p>
          <a:p>
            <a:r>
              <a:rPr lang="en-GB" dirty="0"/>
              <a:t>               if( </a:t>
            </a:r>
            <a:r>
              <a:rPr lang="en-GB" b="1" dirty="0" err="1"/>
              <a:t>results.rows.length</a:t>
            </a:r>
            <a:r>
              <a:rPr lang="en-GB" b="1" dirty="0"/>
              <a:t> </a:t>
            </a:r>
            <a:r>
              <a:rPr lang="en-GB" dirty="0"/>
              <a:t>&gt; 0 )</a:t>
            </a:r>
          </a:p>
          <a:p>
            <a:r>
              <a:rPr lang="en-GB" dirty="0"/>
              <a:t>                    console.log(`Read ${</a:t>
            </a:r>
            <a:r>
              <a:rPr lang="en-GB" dirty="0" err="1"/>
              <a:t>results.rows.length</a:t>
            </a:r>
            <a:r>
              <a:rPr lang="en-GB" dirty="0"/>
              <a:t>} records`)</a:t>
            </a:r>
          </a:p>
          <a:p>
            <a:r>
              <a:rPr lang="en-GB" dirty="0"/>
              <a:t>               else</a:t>
            </a:r>
          </a:p>
          <a:p>
            <a:r>
              <a:rPr lang="en-GB" dirty="0"/>
              <a:t>                     console.log(`Database is empty`);</a:t>
            </a:r>
          </a:p>
          <a:p>
            <a:r>
              <a:rPr lang="en-GB" dirty="0"/>
              <a:t>			</a:t>
            </a:r>
          </a:p>
          <a:p>
            <a:r>
              <a:rPr lang="en-GB" dirty="0"/>
              <a:t>               </a:t>
            </a:r>
            <a:r>
              <a:rPr lang="en-GB" dirty="0" err="1"/>
              <a:t>res.send</a:t>
            </a:r>
            <a:r>
              <a:rPr lang="en-GB" dirty="0"/>
              <a:t>( </a:t>
            </a:r>
            <a:r>
              <a:rPr lang="en-GB" b="1" dirty="0" err="1"/>
              <a:t>results.rows</a:t>
            </a:r>
            <a:r>
              <a:rPr lang="en-GB" dirty="0"/>
              <a:t> );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}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catch(error)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{</a:t>
            </a:r>
          </a:p>
        </p:txBody>
      </p:sp>
    </p:spTree>
    <p:extLst>
      <p:ext uri="{BB962C8B-B14F-4D97-AF65-F5344CB8AC3E}">
        <p14:creationId xmlns:p14="http://schemas.microsoft.com/office/powerpoint/2010/main" val="20317718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 Other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1577"/>
            <a:ext cx="7029450" cy="815328"/>
          </a:xfrm>
        </p:spPr>
        <p:txBody>
          <a:bodyPr/>
          <a:lstStyle/>
          <a:p>
            <a:r>
              <a:rPr lang="en-GB" dirty="0"/>
              <a:t>Example: Inserting a new student into the table might look like this: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2112331"/>
            <a:ext cx="8643118" cy="39703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Insert = async (</a:t>
            </a:r>
            <a:r>
              <a:rPr lang="en-GB" dirty="0">
                <a:solidFill>
                  <a:srgbClr val="0070C0"/>
                </a:solidFill>
              </a:rPr>
              <a:t>student</a:t>
            </a:r>
            <a:r>
              <a:rPr lang="en-GB" dirty="0"/>
              <a:t>, res) =&gt;</a:t>
            </a:r>
          </a:p>
          <a:p>
            <a:r>
              <a:rPr lang="en-GB" dirty="0"/>
              <a:t>{	</a:t>
            </a:r>
          </a:p>
          <a:p>
            <a:r>
              <a:rPr lang="en-GB" dirty="0"/>
              <a:t>    ………	</a:t>
            </a:r>
          </a:p>
          <a:p>
            <a:r>
              <a:rPr lang="en-GB" dirty="0"/>
              <a:t>     await </a:t>
            </a:r>
            <a:r>
              <a:rPr lang="en-GB" dirty="0" err="1"/>
              <a:t>client.connect</a:t>
            </a:r>
            <a:r>
              <a:rPr lang="en-GB" dirty="0"/>
              <a:t>();</a:t>
            </a:r>
          </a:p>
          <a:p>
            <a:r>
              <a:rPr lang="en-GB" dirty="0"/>
              <a:t>			</a:t>
            </a:r>
          </a:p>
          <a:p>
            <a:r>
              <a:rPr lang="en-GB" dirty="0"/>
              <a:t>     let query = format('</a:t>
            </a:r>
            <a:r>
              <a:rPr lang="en-GB" dirty="0">
                <a:solidFill>
                  <a:srgbClr val="FF0000"/>
                </a:solidFill>
              </a:rPr>
              <a:t>INSERT INTO "Student"("Name", "Age", "Course")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                            VALUES(%L, %L, %L) RETURNING *</a:t>
            </a:r>
            <a:r>
              <a:rPr lang="en-GB" dirty="0"/>
              <a:t>', </a:t>
            </a:r>
          </a:p>
          <a:p>
            <a:r>
              <a:rPr lang="en-GB" dirty="0">
                <a:solidFill>
                  <a:srgbClr val="0070C0"/>
                </a:solidFill>
              </a:rPr>
              <a:t>                                         </a:t>
            </a:r>
            <a:r>
              <a:rPr lang="en-GB" dirty="0" err="1">
                <a:solidFill>
                  <a:srgbClr val="0070C0"/>
                </a:solidFill>
              </a:rPr>
              <a:t>student.Name</a:t>
            </a:r>
            <a:r>
              <a:rPr lang="en-GB" dirty="0">
                <a:solidFill>
                  <a:srgbClr val="0070C0"/>
                </a:solidFill>
              </a:rPr>
              <a:t>, </a:t>
            </a:r>
          </a:p>
          <a:p>
            <a:r>
              <a:rPr lang="en-GB" dirty="0">
                <a:solidFill>
                  <a:srgbClr val="0070C0"/>
                </a:solidFill>
              </a:rPr>
              <a:t>                                         </a:t>
            </a:r>
            <a:r>
              <a:rPr lang="en-GB" dirty="0" err="1">
                <a:solidFill>
                  <a:srgbClr val="0070C0"/>
                </a:solidFill>
              </a:rPr>
              <a:t>student.Age</a:t>
            </a:r>
            <a:r>
              <a:rPr lang="en-GB" dirty="0">
                <a:solidFill>
                  <a:srgbClr val="0070C0"/>
                </a:solidFill>
              </a:rPr>
              <a:t>, </a:t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                                         </a:t>
            </a:r>
            <a:r>
              <a:rPr lang="en-GB" dirty="0" err="1">
                <a:solidFill>
                  <a:srgbClr val="0070C0"/>
                </a:solidFill>
              </a:rPr>
              <a:t>student.Course</a:t>
            </a:r>
            <a:r>
              <a:rPr lang="en-GB" dirty="0"/>
              <a:t>);</a:t>
            </a:r>
          </a:p>
          <a:p>
            <a:r>
              <a:rPr lang="en-GB" dirty="0"/>
              <a:t>     </a:t>
            </a:r>
          </a:p>
          <a:p>
            <a:r>
              <a:rPr lang="en-GB" dirty="0"/>
              <a:t>     let results = await </a:t>
            </a:r>
            <a:r>
              <a:rPr lang="en-GB" dirty="0" err="1"/>
              <a:t>client.query</a:t>
            </a:r>
            <a:r>
              <a:rPr lang="en-GB" dirty="0"/>
              <a:t>(query);</a:t>
            </a:r>
          </a:p>
          <a:p>
            <a:r>
              <a:rPr lang="en-GB" dirty="0"/>
              <a:t>     …….				</a:t>
            </a:r>
          </a:p>
          <a:p>
            <a:r>
              <a:rPr lang="en-GB" dirty="0"/>
              <a:t>};</a:t>
            </a:r>
          </a:p>
        </p:txBody>
      </p:sp>
    </p:spTree>
    <p:extLst>
      <p:ext uri="{BB962C8B-B14F-4D97-AF65-F5344CB8AC3E}">
        <p14:creationId xmlns:p14="http://schemas.microsoft.com/office/powerpoint/2010/main" val="32620730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531302" cy="4114800"/>
          </a:xfrm>
        </p:spPr>
        <p:txBody>
          <a:bodyPr/>
          <a:lstStyle/>
          <a:p>
            <a:pPr marL="0" indent="0">
              <a:buNone/>
            </a:pPr>
            <a:r>
              <a:rPr lang="en-GB" sz="4000" dirty="0"/>
              <a:t>The full code for handling the Student database table will be provided for you!!</a:t>
            </a:r>
          </a:p>
          <a:p>
            <a:pPr marL="0" indent="0" algn="ctr">
              <a:buNone/>
            </a:pPr>
            <a:r>
              <a:rPr lang="en-GB" sz="4000" dirty="0">
                <a:solidFill>
                  <a:srgbClr val="FF0000"/>
                </a:solidFill>
              </a:rPr>
              <a:t>pgdbstudent.js</a:t>
            </a:r>
          </a:p>
          <a:p>
            <a:pPr marL="0" indent="0">
              <a:buNone/>
            </a:pPr>
            <a:r>
              <a:rPr lang="en-GB" sz="4000" dirty="0"/>
              <a:t>Add it to the “</a:t>
            </a:r>
            <a:r>
              <a:rPr lang="en-GB" sz="4000" dirty="0" err="1"/>
              <a:t>nodewebservice</a:t>
            </a:r>
            <a:r>
              <a:rPr lang="en-GB" sz="4000" dirty="0"/>
              <a:t>” directory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761563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modify our web service to use the database</a:t>
            </a:r>
            <a:br>
              <a:rPr lang="en-GB" dirty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79024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59674" y="3999517"/>
            <a:ext cx="7606297" cy="20313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service.post</a:t>
            </a:r>
            <a:r>
              <a:rPr lang="en-GB" dirty="0"/>
              <a:t>('/students', </a:t>
            </a:r>
            <a:r>
              <a:rPr lang="en-GB" dirty="0" err="1"/>
              <a:t>async</a:t>
            </a:r>
            <a:r>
              <a:rPr lang="en-GB" dirty="0"/>
              <a:t> (</a:t>
            </a:r>
            <a:r>
              <a:rPr lang="en-GB" dirty="0" err="1"/>
              <a:t>req</a:t>
            </a:r>
            <a:r>
              <a:rPr lang="en-GB" dirty="0"/>
              <a:t>, res) =&gt; {</a:t>
            </a:r>
          </a:p>
          <a:p>
            <a:r>
              <a:rPr lang="en-GB" dirty="0"/>
              <a:t>    await </a:t>
            </a:r>
            <a:r>
              <a:rPr lang="en-GB" dirty="0" err="1"/>
              <a:t>db.Insert</a:t>
            </a:r>
            <a:r>
              <a:rPr lang="en-GB" dirty="0"/>
              <a:t>({</a:t>
            </a:r>
          </a:p>
          <a:p>
            <a:r>
              <a:rPr lang="en-GB" dirty="0"/>
              <a:t>          Name: </a:t>
            </a:r>
            <a:r>
              <a:rPr lang="en-GB" dirty="0">
                <a:solidFill>
                  <a:srgbClr val="FF0000"/>
                </a:solidFill>
              </a:rPr>
              <a:t>req.body.name</a:t>
            </a:r>
            <a:r>
              <a:rPr lang="en-GB" dirty="0"/>
              <a:t>,</a:t>
            </a:r>
          </a:p>
          <a:p>
            <a:r>
              <a:rPr lang="en-GB" dirty="0"/>
              <a:t>          Age: </a:t>
            </a:r>
            <a:r>
              <a:rPr lang="en-GB" dirty="0" err="1">
                <a:solidFill>
                  <a:srgbClr val="FF0000"/>
                </a:solidFill>
              </a:rPr>
              <a:t>req.body.age</a:t>
            </a:r>
            <a:r>
              <a:rPr lang="en-GB" dirty="0"/>
              <a:t>,</a:t>
            </a:r>
          </a:p>
          <a:p>
            <a:r>
              <a:rPr lang="en-GB" dirty="0"/>
              <a:t>          Course: </a:t>
            </a:r>
            <a:r>
              <a:rPr lang="en-GB" dirty="0" err="1">
                <a:solidFill>
                  <a:srgbClr val="FF0000"/>
                </a:solidFill>
              </a:rPr>
              <a:t>req.body.course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   }, res);</a:t>
            </a:r>
          </a:p>
          <a:p>
            <a:r>
              <a:rPr lang="en-GB" dirty="0"/>
              <a:t>});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1185" y="1350797"/>
            <a:ext cx="6963009" cy="20313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service.post</a:t>
            </a:r>
            <a:r>
              <a:rPr lang="en-GB" dirty="0"/>
              <a:t>('/students', </a:t>
            </a:r>
            <a:r>
              <a:rPr lang="en-GB" dirty="0" err="1"/>
              <a:t>async</a:t>
            </a:r>
            <a:r>
              <a:rPr lang="en-GB" dirty="0"/>
              <a:t> (</a:t>
            </a:r>
            <a:r>
              <a:rPr lang="en-GB" dirty="0" err="1"/>
              <a:t>req</a:t>
            </a:r>
            <a:r>
              <a:rPr lang="en-GB" dirty="0"/>
              <a:t>, res) =&gt; {</a:t>
            </a:r>
          </a:p>
          <a:p>
            <a:r>
              <a:rPr lang="en-GB" dirty="0"/>
              <a:t>     console.log("Add student");</a:t>
            </a:r>
          </a:p>
          <a:p>
            <a:r>
              <a:rPr lang="en-GB" dirty="0"/>
              <a:t>     console.log(</a:t>
            </a:r>
            <a:r>
              <a:rPr lang="en-GB" dirty="0">
                <a:solidFill>
                  <a:srgbClr val="FF0000"/>
                </a:solidFill>
              </a:rPr>
              <a:t>req.body.name</a:t>
            </a:r>
            <a:r>
              <a:rPr lang="en-GB" dirty="0"/>
              <a:t>);</a:t>
            </a:r>
          </a:p>
          <a:p>
            <a:r>
              <a:rPr lang="en-GB" dirty="0"/>
              <a:t>     console.log(</a:t>
            </a:r>
            <a:r>
              <a:rPr lang="en-GB" dirty="0" err="1">
                <a:solidFill>
                  <a:srgbClr val="FF0000"/>
                </a:solidFill>
              </a:rPr>
              <a:t>req.body.age</a:t>
            </a:r>
            <a:r>
              <a:rPr lang="en-GB" dirty="0"/>
              <a:t>);</a:t>
            </a:r>
          </a:p>
          <a:p>
            <a:r>
              <a:rPr lang="en-GB" dirty="0"/>
              <a:t>     console.log(</a:t>
            </a:r>
            <a:r>
              <a:rPr lang="en-GB" dirty="0" err="1">
                <a:solidFill>
                  <a:srgbClr val="FF0000"/>
                </a:solidFill>
              </a:rPr>
              <a:t>req.body.course</a:t>
            </a:r>
            <a:r>
              <a:rPr lang="en-GB" dirty="0"/>
              <a:t>);</a:t>
            </a:r>
          </a:p>
          <a:p>
            <a:r>
              <a:rPr lang="en-GB" dirty="0"/>
              <a:t>     </a:t>
            </a:r>
            <a:r>
              <a:rPr lang="en-GB" dirty="0" err="1"/>
              <a:t>res.status</a:t>
            </a:r>
            <a:r>
              <a:rPr lang="en-GB" dirty="0"/>
              <a:t>(201).end();</a:t>
            </a:r>
          </a:p>
          <a:p>
            <a:r>
              <a:rPr lang="en-GB" dirty="0"/>
              <a:t>});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83718" y="1395663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BEFORE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995962" y="4068406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AFTER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9674" y="636127"/>
            <a:ext cx="52213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Near top of file put</a:t>
            </a:r>
          </a:p>
          <a:p>
            <a:r>
              <a:rPr lang="en-GB" dirty="0">
                <a:solidFill>
                  <a:srgbClr val="FF0000"/>
                </a:solidFill>
              </a:rPr>
              <a:t>import { </a:t>
            </a:r>
            <a:r>
              <a:rPr lang="en-GB" dirty="0" err="1">
                <a:solidFill>
                  <a:srgbClr val="FF0000"/>
                </a:solidFill>
              </a:rPr>
              <a:t>PGStudentTable</a:t>
            </a:r>
            <a:r>
              <a:rPr lang="en-GB" dirty="0">
                <a:solidFill>
                  <a:srgbClr val="FF0000"/>
                </a:solidFill>
              </a:rPr>
              <a:t> } from './pgdbstudent.js';</a:t>
            </a:r>
          </a:p>
        </p:txBody>
      </p:sp>
    </p:spTree>
    <p:extLst>
      <p:ext uri="{BB962C8B-B14F-4D97-AF65-F5344CB8AC3E}">
        <p14:creationId xmlns:p14="http://schemas.microsoft.com/office/powerpoint/2010/main" val="29875081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All &amp; By Name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6048"/>
            <a:ext cx="7029450" cy="460739"/>
          </a:xfrm>
        </p:spPr>
        <p:txBody>
          <a:bodyPr/>
          <a:lstStyle/>
          <a:p>
            <a:r>
              <a:rPr lang="en-GB" dirty="0"/>
              <a:t>This…..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…..becomes this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79375" y="739267"/>
            <a:ext cx="6383989" cy="39703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service.get</a:t>
            </a:r>
            <a:r>
              <a:rPr lang="en-GB" dirty="0"/>
              <a:t>('/students', </a:t>
            </a:r>
            <a:r>
              <a:rPr lang="en-GB" dirty="0" err="1"/>
              <a:t>async</a:t>
            </a:r>
            <a:r>
              <a:rPr lang="en-GB" dirty="0"/>
              <a:t> (</a:t>
            </a:r>
            <a:r>
              <a:rPr lang="en-GB" dirty="0" err="1"/>
              <a:t>req</a:t>
            </a:r>
            <a:r>
              <a:rPr lang="en-GB" dirty="0"/>
              <a:t>, res) =&gt; {</a:t>
            </a:r>
          </a:p>
          <a:p>
            <a:r>
              <a:rPr lang="en-GB" dirty="0"/>
              <a:t>     let data = [];</a:t>
            </a:r>
          </a:p>
          <a:p>
            <a:r>
              <a:rPr lang="en-GB" dirty="0"/>
              <a:t>     if(</a:t>
            </a:r>
            <a:r>
              <a:rPr lang="en-GB" dirty="0" err="1"/>
              <a:t>typeof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req.query.name</a:t>
            </a:r>
            <a:r>
              <a:rPr lang="en-GB" dirty="0"/>
              <a:t> === "string")</a:t>
            </a:r>
          </a:p>
          <a:p>
            <a:r>
              <a:rPr lang="en-GB" dirty="0"/>
              <a:t>     {</a:t>
            </a:r>
          </a:p>
          <a:p>
            <a:r>
              <a:rPr lang="en-GB" dirty="0"/>
              <a:t>            console.log("Read the students' details");</a:t>
            </a:r>
          </a:p>
          <a:p>
            <a:r>
              <a:rPr lang="en-GB" dirty="0"/>
              <a:t>            ….	</a:t>
            </a:r>
          </a:p>
          <a:p>
            <a:r>
              <a:rPr lang="en-GB" dirty="0"/>
              <a:t>     }</a:t>
            </a:r>
          </a:p>
          <a:p>
            <a:r>
              <a:rPr lang="en-GB" dirty="0"/>
              <a:t>    else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 console.log("Read all student details");</a:t>
            </a:r>
          </a:p>
          <a:p>
            <a:r>
              <a:rPr lang="en-GB" dirty="0"/>
              <a:t>          …</a:t>
            </a:r>
          </a:p>
          <a:p>
            <a:r>
              <a:rPr lang="en-GB" dirty="0"/>
              <a:t>    }</a:t>
            </a:r>
          </a:p>
          <a:p>
            <a:r>
              <a:rPr lang="en-GB" dirty="0"/>
              <a:t>    </a:t>
            </a:r>
            <a:r>
              <a:rPr lang="en-GB" dirty="0" err="1"/>
              <a:t>res.send</a:t>
            </a:r>
            <a:r>
              <a:rPr lang="en-GB" dirty="0"/>
              <a:t>(data);</a:t>
            </a:r>
          </a:p>
          <a:p>
            <a:r>
              <a:rPr lang="en-GB" dirty="0"/>
              <a:t>});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58019" y="4757295"/>
            <a:ext cx="7394541" cy="17543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service.get</a:t>
            </a:r>
            <a:r>
              <a:rPr lang="en-GB" dirty="0"/>
              <a:t>('/students', </a:t>
            </a:r>
            <a:r>
              <a:rPr lang="en-GB" dirty="0" err="1"/>
              <a:t>async</a:t>
            </a:r>
            <a:r>
              <a:rPr lang="en-GB" dirty="0"/>
              <a:t> (</a:t>
            </a:r>
            <a:r>
              <a:rPr lang="en-GB" dirty="0" err="1"/>
              <a:t>req</a:t>
            </a:r>
            <a:r>
              <a:rPr lang="en-GB" dirty="0"/>
              <a:t>, res) =&gt; {</a:t>
            </a:r>
          </a:p>
          <a:p>
            <a:r>
              <a:rPr lang="en-GB" dirty="0"/>
              <a:t>     if(</a:t>
            </a:r>
            <a:r>
              <a:rPr lang="en-GB" dirty="0" err="1"/>
              <a:t>typeof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req.query.name</a:t>
            </a:r>
            <a:r>
              <a:rPr lang="en-GB" dirty="0"/>
              <a:t> === "string")</a:t>
            </a:r>
          </a:p>
          <a:p>
            <a:r>
              <a:rPr lang="en-GB" dirty="0"/>
              <a:t>         await </a:t>
            </a:r>
            <a:r>
              <a:rPr lang="en-GB" dirty="0" err="1"/>
              <a:t>db.SelectByName</a:t>
            </a:r>
            <a:r>
              <a:rPr lang="en-GB" dirty="0"/>
              <a:t>(</a:t>
            </a:r>
            <a:r>
              <a:rPr lang="en-GB" dirty="0">
                <a:solidFill>
                  <a:srgbClr val="FF0000"/>
                </a:solidFill>
              </a:rPr>
              <a:t>req.query.name</a:t>
            </a:r>
            <a:r>
              <a:rPr lang="en-GB" dirty="0"/>
              <a:t>, res);</a:t>
            </a:r>
          </a:p>
          <a:p>
            <a:r>
              <a:rPr lang="en-GB" dirty="0"/>
              <a:t>     else</a:t>
            </a:r>
          </a:p>
          <a:p>
            <a:r>
              <a:rPr lang="en-GB" dirty="0"/>
              <a:t>          await </a:t>
            </a:r>
            <a:r>
              <a:rPr lang="en-GB" dirty="0" err="1"/>
              <a:t>db.Select</a:t>
            </a:r>
            <a:r>
              <a:rPr lang="en-GB" dirty="0"/>
              <a:t>(res);</a:t>
            </a:r>
          </a:p>
          <a:p>
            <a:r>
              <a:rPr lang="en-GB" dirty="0"/>
              <a:t>});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144703" y="788958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BEFORE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910362" y="4823573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AFTER</a:t>
            </a:r>
          </a:p>
        </p:txBody>
      </p:sp>
    </p:spTree>
    <p:extLst>
      <p:ext uri="{BB962C8B-B14F-4D97-AF65-F5344CB8AC3E}">
        <p14:creationId xmlns:p14="http://schemas.microsoft.com/office/powerpoint/2010/main" val="9266438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By Id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12511" y="1736064"/>
            <a:ext cx="7462019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service.get</a:t>
            </a:r>
            <a:r>
              <a:rPr lang="en-GB" dirty="0"/>
              <a:t>('/students/:id', </a:t>
            </a:r>
            <a:r>
              <a:rPr lang="en-GB" dirty="0" err="1"/>
              <a:t>async</a:t>
            </a:r>
            <a:r>
              <a:rPr lang="en-GB" dirty="0"/>
              <a:t> (</a:t>
            </a:r>
            <a:r>
              <a:rPr lang="en-GB" dirty="0" err="1"/>
              <a:t>req</a:t>
            </a:r>
            <a:r>
              <a:rPr lang="en-GB" dirty="0"/>
              <a:t>, res) =&gt; {</a:t>
            </a:r>
          </a:p>
          <a:p>
            <a:r>
              <a:rPr lang="en-GB" dirty="0"/>
              <a:t>    console.log("Read a student's details");</a:t>
            </a:r>
          </a:p>
          <a:p>
            <a:r>
              <a:rPr lang="en-GB" dirty="0"/>
              <a:t>    console.log(</a:t>
            </a:r>
            <a:r>
              <a:rPr lang="en-GB" dirty="0">
                <a:solidFill>
                  <a:srgbClr val="FF0000"/>
                </a:solidFill>
              </a:rPr>
              <a:t>req.params.id</a:t>
            </a:r>
            <a:r>
              <a:rPr lang="en-GB" dirty="0"/>
              <a:t>);</a:t>
            </a:r>
          </a:p>
          <a:p>
            <a:r>
              <a:rPr lang="en-GB" dirty="0"/>
              <a:t>    </a:t>
            </a:r>
            <a:r>
              <a:rPr lang="en-GB" dirty="0" err="1"/>
              <a:t>res.send</a:t>
            </a:r>
            <a:r>
              <a:rPr lang="en-GB" dirty="0"/>
              <a:t>({ Id: </a:t>
            </a:r>
            <a:r>
              <a:rPr lang="en-GB" dirty="0">
                <a:solidFill>
                  <a:srgbClr val="FF0000"/>
                </a:solidFill>
              </a:rPr>
              <a:t>req.params.id</a:t>
            </a:r>
            <a:r>
              <a:rPr lang="en-GB" dirty="0"/>
              <a:t>, </a:t>
            </a:r>
            <a:r>
              <a:rPr lang="en-GB" dirty="0" err="1"/>
              <a:t>Name:"Fred</a:t>
            </a:r>
            <a:r>
              <a:rPr lang="en-GB" dirty="0"/>
              <a:t>", Age:23, Course: "SE" });</a:t>
            </a:r>
          </a:p>
          <a:p>
            <a:r>
              <a:rPr lang="en-GB" dirty="0"/>
              <a:t>});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16322" y="3717766"/>
            <a:ext cx="7394541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service.get</a:t>
            </a:r>
            <a:r>
              <a:rPr lang="en-GB" dirty="0"/>
              <a:t>('/students/:id', </a:t>
            </a:r>
            <a:r>
              <a:rPr lang="en-GB" dirty="0" err="1"/>
              <a:t>async</a:t>
            </a:r>
            <a:r>
              <a:rPr lang="en-GB" dirty="0"/>
              <a:t> (</a:t>
            </a:r>
            <a:r>
              <a:rPr lang="en-GB" dirty="0" err="1"/>
              <a:t>req</a:t>
            </a:r>
            <a:r>
              <a:rPr lang="en-GB" dirty="0"/>
              <a:t>, res) =&gt; {</a:t>
            </a:r>
          </a:p>
          <a:p>
            <a:r>
              <a:rPr lang="en-GB" dirty="0"/>
              <a:t>      await </a:t>
            </a:r>
            <a:r>
              <a:rPr lang="en-GB" dirty="0" err="1"/>
              <a:t>db.SelectById</a:t>
            </a:r>
            <a:r>
              <a:rPr lang="en-GB" dirty="0"/>
              <a:t>(</a:t>
            </a:r>
            <a:r>
              <a:rPr lang="en-GB" dirty="0" err="1"/>
              <a:t>parseInt</a:t>
            </a:r>
            <a:r>
              <a:rPr lang="en-GB" dirty="0"/>
              <a:t>(</a:t>
            </a:r>
            <a:r>
              <a:rPr lang="en-GB" dirty="0">
                <a:solidFill>
                  <a:srgbClr val="FF0000"/>
                </a:solidFill>
              </a:rPr>
              <a:t>req.params.id</a:t>
            </a:r>
            <a:r>
              <a:rPr lang="en-GB" dirty="0"/>
              <a:t>), res);</a:t>
            </a:r>
          </a:p>
          <a:p>
            <a:r>
              <a:rPr lang="en-GB" dirty="0"/>
              <a:t>});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651055" y="1841347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BEFORE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568665" y="3784044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AFTER</a:t>
            </a:r>
          </a:p>
        </p:txBody>
      </p:sp>
    </p:spTree>
    <p:extLst>
      <p:ext uri="{BB962C8B-B14F-4D97-AF65-F5344CB8AC3E}">
        <p14:creationId xmlns:p14="http://schemas.microsoft.com/office/powerpoint/2010/main" val="15168377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12511" y="1736064"/>
            <a:ext cx="7462019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service.delete</a:t>
            </a:r>
            <a:r>
              <a:rPr lang="en-GB" dirty="0"/>
              <a:t>('/students/:id', </a:t>
            </a:r>
            <a:r>
              <a:rPr lang="en-GB" dirty="0" err="1"/>
              <a:t>async</a:t>
            </a:r>
            <a:r>
              <a:rPr lang="en-GB" dirty="0"/>
              <a:t> (</a:t>
            </a:r>
            <a:r>
              <a:rPr lang="en-GB" dirty="0" err="1"/>
              <a:t>req</a:t>
            </a:r>
            <a:r>
              <a:rPr lang="en-GB" dirty="0"/>
              <a:t>, res) =&gt; {</a:t>
            </a:r>
          </a:p>
          <a:p>
            <a:r>
              <a:rPr lang="en-GB" dirty="0"/>
              <a:t>    console.log("Delete student");</a:t>
            </a:r>
          </a:p>
          <a:p>
            <a:r>
              <a:rPr lang="en-GB" dirty="0"/>
              <a:t>    console.log(</a:t>
            </a:r>
            <a:r>
              <a:rPr lang="en-GB" dirty="0">
                <a:solidFill>
                  <a:srgbClr val="FF0000"/>
                </a:solidFill>
              </a:rPr>
              <a:t>req.params.id</a:t>
            </a:r>
            <a:r>
              <a:rPr lang="en-GB" dirty="0"/>
              <a:t>);</a:t>
            </a:r>
          </a:p>
          <a:p>
            <a:r>
              <a:rPr lang="en-GB" dirty="0"/>
              <a:t>    </a:t>
            </a:r>
            <a:r>
              <a:rPr lang="en-GB" dirty="0" err="1"/>
              <a:t>res.end</a:t>
            </a:r>
            <a:r>
              <a:rPr lang="en-GB" dirty="0"/>
              <a:t>();</a:t>
            </a:r>
          </a:p>
          <a:p>
            <a:r>
              <a:rPr lang="en-GB" dirty="0"/>
              <a:t>});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16322" y="3717766"/>
            <a:ext cx="7394541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service.delete</a:t>
            </a:r>
            <a:r>
              <a:rPr lang="en-GB" dirty="0"/>
              <a:t>('/students/:id', </a:t>
            </a:r>
            <a:r>
              <a:rPr lang="en-GB" dirty="0" err="1"/>
              <a:t>async</a:t>
            </a:r>
            <a:r>
              <a:rPr lang="en-GB" dirty="0"/>
              <a:t> (</a:t>
            </a:r>
            <a:r>
              <a:rPr lang="en-GB" dirty="0" err="1"/>
              <a:t>req</a:t>
            </a:r>
            <a:r>
              <a:rPr lang="en-GB" dirty="0"/>
              <a:t>, res) =&gt; {</a:t>
            </a:r>
          </a:p>
          <a:p>
            <a:r>
              <a:rPr lang="en-GB" dirty="0"/>
              <a:t>     await </a:t>
            </a:r>
            <a:r>
              <a:rPr lang="en-GB" dirty="0" err="1"/>
              <a:t>db.Delete</a:t>
            </a:r>
            <a:r>
              <a:rPr lang="en-GB" dirty="0"/>
              <a:t>(</a:t>
            </a:r>
            <a:r>
              <a:rPr lang="en-GB" dirty="0" err="1"/>
              <a:t>parseInt</a:t>
            </a:r>
            <a:r>
              <a:rPr lang="en-GB" dirty="0"/>
              <a:t>(</a:t>
            </a:r>
            <a:r>
              <a:rPr lang="en-GB" dirty="0">
                <a:solidFill>
                  <a:srgbClr val="FF0000"/>
                </a:solidFill>
              </a:rPr>
              <a:t>req.params.id</a:t>
            </a:r>
            <a:r>
              <a:rPr lang="en-GB" dirty="0"/>
              <a:t>), res);	</a:t>
            </a:r>
          </a:p>
          <a:p>
            <a:r>
              <a:rPr lang="en-GB" dirty="0"/>
              <a:t>});	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651055" y="1841347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BEFORE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664918" y="3717766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AFTER</a:t>
            </a:r>
          </a:p>
        </p:txBody>
      </p:sp>
    </p:spTree>
    <p:extLst>
      <p:ext uri="{BB962C8B-B14F-4D97-AF65-F5344CB8AC3E}">
        <p14:creationId xmlns:p14="http://schemas.microsoft.com/office/powerpoint/2010/main" val="4134843552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89471</TotalTime>
  <Words>2020</Words>
  <Application>Microsoft Office PowerPoint</Application>
  <PresentationFormat>On-screen Show (4:3)</PresentationFormat>
  <Paragraphs>338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Helvetica-Narrow</vt:lpstr>
      <vt:lpstr>Monotype Sorts</vt:lpstr>
      <vt:lpstr>Arial</vt:lpstr>
      <vt:lpstr>Helvetica</vt:lpstr>
      <vt:lpstr>Impact</vt:lpstr>
      <vt:lpstr>Times New Roman</vt:lpstr>
      <vt:lpstr>Wingdings</vt:lpstr>
      <vt:lpstr>os-slides</vt:lpstr>
      <vt:lpstr>Postgresql and Express</vt:lpstr>
      <vt:lpstr>Setup</vt:lpstr>
      <vt:lpstr>Setup (Cont)</vt:lpstr>
      <vt:lpstr>Virtual Machines</vt:lpstr>
      <vt:lpstr>Why Docker?</vt:lpstr>
      <vt:lpstr>Docker and Microservices</vt:lpstr>
      <vt:lpstr>What is a “container” ?</vt:lpstr>
      <vt:lpstr>Running our Web Service and Database</vt:lpstr>
      <vt:lpstr>What happened?</vt:lpstr>
      <vt:lpstr>Postgresql Database Setup</vt:lpstr>
      <vt:lpstr>Schema</vt:lpstr>
      <vt:lpstr>Create Table</vt:lpstr>
      <vt:lpstr>Primary Key</vt:lpstr>
      <vt:lpstr>Add Row of Data</vt:lpstr>
      <vt:lpstr>Show Rows</vt:lpstr>
      <vt:lpstr>Postgresql Notes</vt:lpstr>
      <vt:lpstr>pg Package</vt:lpstr>
      <vt:lpstr>Queries</vt:lpstr>
      <vt:lpstr>Exercise</vt:lpstr>
      <vt:lpstr>Exercise</vt:lpstr>
      <vt:lpstr>Exercise</vt:lpstr>
      <vt:lpstr>Add Other Operations</vt:lpstr>
      <vt:lpstr>PowerPoint Presentation</vt:lpstr>
      <vt:lpstr>Express</vt:lpstr>
      <vt:lpstr>Insert</vt:lpstr>
      <vt:lpstr>Select All &amp; By Name</vt:lpstr>
      <vt:lpstr>Select By Id</vt:lpstr>
      <vt:lpstr>Delete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1366</cp:revision>
  <cp:lastPrinted>2001-06-14T13:58:17Z</cp:lastPrinted>
  <dcterms:created xsi:type="dcterms:W3CDTF">1999-06-25T18:38:26Z</dcterms:created>
  <dcterms:modified xsi:type="dcterms:W3CDTF">2021-09-21T16:42:06Z</dcterms:modified>
</cp:coreProperties>
</file>