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67" r:id="rId3"/>
    <p:sldId id="268" r:id="rId4"/>
    <p:sldId id="257" r:id="rId5"/>
    <p:sldId id="258" r:id="rId6"/>
    <p:sldId id="259" r:id="rId7"/>
    <p:sldId id="260" r:id="rId8"/>
    <p:sldId id="261" r:id="rId9"/>
    <p:sldId id="262" r:id="rId10"/>
    <p:sldId id="264" r:id="rId11"/>
    <p:sldId id="265" r:id="rId12"/>
    <p:sldId id="266"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napVertSplitter="1">
    <p:restoredLeft sz="15598" autoAdjust="0"/>
    <p:restoredTop sz="94688" autoAdjust="0"/>
  </p:normalViewPr>
  <p:slideViewPr>
    <p:cSldViewPr snapToGrid="0" snapToObjects="1">
      <p:cViewPr varScale="1">
        <p:scale>
          <a:sx n="86" d="100"/>
          <a:sy n="86" d="100"/>
        </p:scale>
        <p:origin x="-1752" y="-1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printerSettings" Target="printerSettings/printerSettings1.bin"/><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GB"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9CD249EB-D2D2-D84E-9AF0-A144A123EE33}" type="datetimeFigureOut">
              <a:rPr lang="en-US" smtClean="0"/>
              <a:t>27/01/19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CD074D-85E3-A343-81BF-1672F2E74AD6}"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9CD249EB-D2D2-D84E-9AF0-A144A123EE33}" type="datetimeFigureOut">
              <a:rPr lang="en-US" smtClean="0"/>
              <a:t>27/01/19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CD074D-85E3-A343-81BF-1672F2E74AD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GB"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9CD249EB-D2D2-D84E-9AF0-A144A123EE33}" type="datetimeFigureOut">
              <a:rPr lang="en-US" smtClean="0"/>
              <a:t>27/01/19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CD074D-85E3-A343-81BF-1672F2E74AD6}"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9CD249EB-D2D2-D84E-9AF0-A144A123EE33}" type="datetimeFigureOut">
              <a:rPr lang="en-US" smtClean="0"/>
              <a:t>27/01/19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CD074D-85E3-A343-81BF-1672F2E74AD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9CD249EB-D2D2-D84E-9AF0-A144A123EE33}" type="datetimeFigureOut">
              <a:rPr lang="en-US" smtClean="0"/>
              <a:t>27/01/19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FCD074D-85E3-A343-81BF-1672F2E74AD6}"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9CD249EB-D2D2-D84E-9AF0-A144A123EE33}" type="datetimeFigureOut">
              <a:rPr lang="en-US" smtClean="0"/>
              <a:t>27/01/19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FCD074D-85E3-A343-81BF-1672F2E74AD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D249EB-D2D2-D84E-9AF0-A144A123EE33}" type="datetimeFigureOut">
              <a:rPr lang="en-US" smtClean="0"/>
              <a:t>27/01/19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FCD074D-85E3-A343-81BF-1672F2E74AD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GB"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CD249EB-D2D2-D84E-9AF0-A144A123EE33}" type="datetimeFigureOut">
              <a:rPr lang="en-US" smtClean="0"/>
              <a:t>27/01/19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CD074D-85E3-A343-81BF-1672F2E74AD6}"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GB"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CD249EB-D2D2-D84E-9AF0-A144A123EE33}" type="datetimeFigureOut">
              <a:rPr lang="en-US" smtClean="0"/>
              <a:t>27/01/19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FCD074D-85E3-A343-81BF-1672F2E74AD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9CD249EB-D2D2-D84E-9AF0-A144A123EE33}" type="datetimeFigureOut">
              <a:rPr lang="en-US" smtClean="0"/>
              <a:t>27/01/19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CD074D-85E3-A343-81BF-1672F2E74AD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9CD249EB-D2D2-D84E-9AF0-A144A123EE33}" type="datetimeFigureOut">
              <a:rPr lang="en-US" smtClean="0"/>
              <a:t>27/01/19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FCD074D-85E3-A343-81BF-1672F2E74AD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D249EB-D2D2-D84E-9AF0-A144A123EE33}" type="datetimeFigureOut">
              <a:rPr lang="en-US" smtClean="0"/>
              <a:t>27/01/19</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8FCD074D-85E3-A343-81BF-1672F2E74AD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welfare-state.org/pages/aboutwsi.htm" TargetMode="External"/><Relationship Id="rId3" Type="http://schemas.openxmlformats.org/officeDocument/2006/relationships/hyperlink" Target="http://www.suejennings.com/images/health.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Facilitation Theory</a:t>
            </a:r>
            <a:endParaRPr lang="en-US" dirty="0"/>
          </a:p>
        </p:txBody>
      </p:sp>
      <p:sp>
        <p:nvSpPr>
          <p:cNvPr id="3" name="Subtitle 2"/>
          <p:cNvSpPr>
            <a:spLocks noGrp="1"/>
          </p:cNvSpPr>
          <p:nvPr>
            <p:ph type="subTitle" idx="1"/>
          </p:nvPr>
        </p:nvSpPr>
        <p:spPr/>
        <p:txBody>
          <a:bodyPr/>
          <a:lstStyle/>
          <a:p>
            <a:r>
              <a:rPr lang="en-US" dirty="0" smtClean="0"/>
              <a:t>What kind of Facilitator do you want to be?</a:t>
            </a:r>
          </a:p>
          <a:p>
            <a:endParaRPr lang="en-US" dirty="0"/>
          </a:p>
        </p:txBody>
      </p:sp>
    </p:spTree>
    <p:extLst>
      <p:ext uri="{BB962C8B-B14F-4D97-AF65-F5344CB8AC3E}">
        <p14:creationId xmlns:p14="http://schemas.microsoft.com/office/powerpoint/2010/main" val="54351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40784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b="1" dirty="0">
                <a:solidFill>
                  <a:prstClr val="black"/>
                </a:solidFill>
              </a:rPr>
              <a:t>Drama </a:t>
            </a:r>
            <a:r>
              <a:rPr lang="en-GB" b="1" dirty="0" smtClean="0">
                <a:solidFill>
                  <a:prstClr val="black"/>
                </a:solidFill>
              </a:rPr>
              <a:t>Facilitation </a:t>
            </a:r>
            <a:r>
              <a:rPr lang="en-GB" b="1" dirty="0">
                <a:solidFill>
                  <a:prstClr val="black"/>
                </a:solidFill>
              </a:rPr>
              <a:t>Today</a:t>
            </a:r>
            <a:br>
              <a:rPr lang="en-GB" b="1" dirty="0">
                <a:solidFill>
                  <a:prstClr val="black"/>
                </a:solidFill>
              </a:rPr>
            </a:br>
            <a:endParaRPr lang="en-US" dirty="0"/>
          </a:p>
        </p:txBody>
      </p:sp>
      <p:sp>
        <p:nvSpPr>
          <p:cNvPr id="3" name="Text Placeholder 2"/>
          <p:cNvSpPr>
            <a:spLocks noGrp="1"/>
          </p:cNvSpPr>
          <p:nvPr>
            <p:ph type="body" idx="1"/>
          </p:nvPr>
        </p:nvSpPr>
        <p:spPr>
          <a:xfrm>
            <a:off x="457200" y="1676400"/>
            <a:ext cx="3931920" cy="1321552"/>
          </a:xfrm>
        </p:spPr>
        <p:txBody>
          <a:bodyPr>
            <a:normAutofit fontScale="62500" lnSpcReduction="20000"/>
          </a:bodyPr>
          <a:lstStyle/>
          <a:p>
            <a:r>
              <a:rPr lang="en-GB" b="1" dirty="0"/>
              <a:t>“The drama facilitator, working amongst communities, arguably performs a contemporary, radical and innovative function. It’s different from a theatre director or drama teacher, yet it borrows greatly from these roles.”</a:t>
            </a:r>
          </a:p>
          <a:p>
            <a:pPr algn="r"/>
            <a:r>
              <a:rPr lang="en-GB" b="1" dirty="0"/>
              <a:t>(Johnston 1998: 55</a:t>
            </a:r>
            <a:r>
              <a:rPr lang="en-GB" dirty="0"/>
              <a:t>) </a:t>
            </a:r>
          </a:p>
          <a:p>
            <a:endParaRPr lang="en-US" dirty="0"/>
          </a:p>
        </p:txBody>
      </p:sp>
      <p:sp>
        <p:nvSpPr>
          <p:cNvPr id="4" name="Content Placeholder 3"/>
          <p:cNvSpPr>
            <a:spLocks noGrp="1"/>
          </p:cNvSpPr>
          <p:nvPr>
            <p:ph sz="half" idx="2"/>
          </p:nvPr>
        </p:nvSpPr>
        <p:spPr>
          <a:xfrm>
            <a:off x="457200" y="3175170"/>
            <a:ext cx="3931920" cy="3214517"/>
          </a:xfrm>
        </p:spPr>
        <p:txBody>
          <a:bodyPr>
            <a:normAutofit fontScale="62500" lnSpcReduction="20000"/>
          </a:bodyPr>
          <a:lstStyle/>
          <a:p>
            <a:pPr lvl="0" algn="ctr"/>
            <a:r>
              <a:rPr lang="en-GB" dirty="0">
                <a:solidFill>
                  <a:prstClr val="black"/>
                </a:solidFill>
              </a:rPr>
              <a:t>It is now “used extensively in industrial management training; it features regularly in counselling situations for professional care workers; it is recognised as an effective tool for people to explore their personal problems, and it serves to stimulate real-life situations and experiences” (1998: 39-40). </a:t>
            </a:r>
          </a:p>
          <a:p>
            <a:pPr lvl="0" algn="ctr"/>
            <a:endParaRPr lang="en-GB" dirty="0">
              <a:solidFill>
                <a:prstClr val="black"/>
              </a:solidFill>
            </a:endParaRPr>
          </a:p>
          <a:p>
            <a:pPr lvl="0" algn="ctr"/>
            <a:r>
              <a:rPr lang="en-GB" dirty="0">
                <a:solidFill>
                  <a:prstClr val="black"/>
                </a:solidFill>
              </a:rPr>
              <a:t>It is an accepted and essential feature of industry, therapy, education- it had become embedded as a ‘rehearsal for life’ across society not just in </a:t>
            </a:r>
            <a:r>
              <a:rPr lang="en-GB" dirty="0" err="1">
                <a:solidFill>
                  <a:prstClr val="black"/>
                </a:solidFill>
              </a:rPr>
              <a:t>performative</a:t>
            </a:r>
            <a:r>
              <a:rPr lang="en-GB" dirty="0">
                <a:solidFill>
                  <a:prstClr val="black"/>
                </a:solidFill>
              </a:rPr>
              <a:t> or theatrical spaces. </a:t>
            </a:r>
          </a:p>
          <a:p>
            <a:endParaRPr lang="en-US" dirty="0"/>
          </a:p>
        </p:txBody>
      </p:sp>
      <p:sp>
        <p:nvSpPr>
          <p:cNvPr id="5" name="Text Placeholder 4"/>
          <p:cNvSpPr>
            <a:spLocks noGrp="1"/>
          </p:cNvSpPr>
          <p:nvPr>
            <p:ph type="body" sz="quarter" idx="3"/>
          </p:nvPr>
        </p:nvSpPr>
        <p:spPr/>
        <p:txBody>
          <a:bodyPr>
            <a:normAutofit fontScale="85000" lnSpcReduction="10000"/>
          </a:bodyPr>
          <a:lstStyle/>
          <a:p>
            <a:r>
              <a:rPr lang="en-GB" dirty="0"/>
              <a:t>Predecessors of the Facilitator </a:t>
            </a:r>
          </a:p>
          <a:p>
            <a:r>
              <a:rPr lang="en-GB" dirty="0"/>
              <a:t>(Adapted from Johnston 1998: 55-60)</a:t>
            </a:r>
          </a:p>
          <a:p>
            <a:endParaRPr lang="en-US" dirty="0"/>
          </a:p>
        </p:txBody>
      </p:sp>
      <p:pic>
        <p:nvPicPr>
          <p:cNvPr id="7" name="Picture 2"/>
          <p:cNvPicPr>
            <a:picLocks noGrp="1" noChangeAspect="1" noChangeArrowheads="1"/>
          </p:cNvPicPr>
          <p:nvPr>
            <p:ph sz="quarter" idx="4"/>
          </p:nvPr>
        </p:nvPicPr>
        <p:blipFill>
          <a:blip r:embed="rId2" cstate="print">
            <a:duotone>
              <a:prstClr val="black"/>
              <a:schemeClr val="accent1">
                <a:tint val="45000"/>
                <a:satMod val="400000"/>
              </a:schemeClr>
            </a:duotone>
            <a:extLst>
              <a:ext uri="{28A0092B-C50C-407E-A947-70E740481C1C}">
                <a14:useLocalDpi xmlns:a14="http://schemas.microsoft.com/office/drawing/2010/main" val="0"/>
              </a:ext>
            </a:extLst>
          </a:blip>
          <a:srcRect l="22290" r="22290"/>
          <a:stretch>
            <a:fillRect/>
          </a:stretch>
        </p:blipFill>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19661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Behaviourist</a:t>
            </a:r>
            <a:r>
              <a:rPr lang="en-US" dirty="0" smtClean="0"/>
              <a:t>?</a:t>
            </a:r>
            <a:endParaRPr lang="en-US" dirty="0"/>
          </a:p>
        </p:txBody>
      </p:sp>
      <p:sp>
        <p:nvSpPr>
          <p:cNvPr id="3" name="Content Placeholder 2"/>
          <p:cNvSpPr>
            <a:spLocks noGrp="1"/>
          </p:cNvSpPr>
          <p:nvPr>
            <p:ph idx="1"/>
          </p:nvPr>
        </p:nvSpPr>
        <p:spPr/>
        <p:txBody>
          <a:bodyPr/>
          <a:lstStyle/>
          <a:p>
            <a:r>
              <a:rPr lang="en-GB" sz="2800" dirty="0"/>
              <a:t>(</a:t>
            </a:r>
            <a:r>
              <a:rPr lang="en-GB" dirty="0"/>
              <a:t>I think that people will learn the ‘right’ way to do things. It has already been have decided what is right/wrong. I will offer punishments and rewards to motivate them to join in and learn the right values and beliefs for our society.)</a:t>
            </a:r>
          </a:p>
          <a:p>
            <a:endParaRPr lang="en-US" dirty="0"/>
          </a:p>
        </p:txBody>
      </p:sp>
    </p:spTree>
    <p:extLst>
      <p:ext uri="{BB962C8B-B14F-4D97-AF65-F5344CB8AC3E}">
        <p14:creationId xmlns:p14="http://schemas.microsoft.com/office/powerpoint/2010/main" val="5241250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Constructivist?</a:t>
            </a:r>
            <a:endParaRPr lang="en-US" dirty="0"/>
          </a:p>
        </p:txBody>
      </p:sp>
      <p:sp>
        <p:nvSpPr>
          <p:cNvPr id="3" name="Content Placeholder 2"/>
          <p:cNvSpPr>
            <a:spLocks noGrp="1"/>
          </p:cNvSpPr>
          <p:nvPr>
            <p:ph idx="1"/>
          </p:nvPr>
        </p:nvSpPr>
        <p:spPr/>
        <p:txBody>
          <a:bodyPr/>
          <a:lstStyle/>
          <a:p>
            <a:r>
              <a:rPr lang="en-GB" dirty="0"/>
              <a:t>(I think people work out what is right/ wrong by working with other people as a group. They will gradually build up ideas over time through problem-solving. I will act as a scaffold as they construct their understanding by asking questions, posing problems, and modelling certain behaviours to guide them in creating a set of social values and beliefs).</a:t>
            </a:r>
          </a:p>
          <a:p>
            <a:endParaRPr lang="en-US" dirty="0"/>
          </a:p>
        </p:txBody>
      </p:sp>
    </p:spTree>
    <p:extLst>
      <p:ext uri="{BB962C8B-B14F-4D97-AF65-F5344CB8AC3E}">
        <p14:creationId xmlns:p14="http://schemas.microsoft.com/office/powerpoint/2010/main" val="225447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Humanistic?</a:t>
            </a:r>
            <a:endParaRPr lang="en-US" dirty="0"/>
          </a:p>
        </p:txBody>
      </p:sp>
      <p:sp>
        <p:nvSpPr>
          <p:cNvPr id="3" name="Content Placeholder 2"/>
          <p:cNvSpPr>
            <a:spLocks noGrp="1"/>
          </p:cNvSpPr>
          <p:nvPr>
            <p:ph idx="1"/>
          </p:nvPr>
        </p:nvSpPr>
        <p:spPr/>
        <p:txBody>
          <a:bodyPr/>
          <a:lstStyle/>
          <a:p>
            <a:r>
              <a:rPr lang="en-GB" dirty="0"/>
              <a:t>(I think people are individuals who feel, think and learn in a unique way. I will try to support them as individuals and provide freedom and a supportive environment so that they can make choices for themselves and develop their own set of values and beliefs).</a:t>
            </a:r>
          </a:p>
          <a:p>
            <a:endParaRPr lang="en-US" dirty="0"/>
          </a:p>
        </p:txBody>
      </p:sp>
    </p:spTree>
    <p:extLst>
      <p:ext uri="{BB962C8B-B14F-4D97-AF65-F5344CB8AC3E}">
        <p14:creationId xmlns:p14="http://schemas.microsoft.com/office/powerpoint/2010/main" val="368229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75000"/>
                  </a:schemeClr>
                </a:solidFill>
              </a:rPr>
              <a:t>Behaviourism</a:t>
            </a:r>
            <a:endParaRPr lang="en-US" dirty="0"/>
          </a:p>
        </p:txBody>
      </p:sp>
      <p:sp>
        <p:nvSpPr>
          <p:cNvPr id="3" name="Content Placeholder 2"/>
          <p:cNvSpPr>
            <a:spLocks noGrp="1"/>
          </p:cNvSpPr>
          <p:nvPr>
            <p:ph idx="1"/>
          </p:nvPr>
        </p:nvSpPr>
        <p:spPr/>
        <p:txBody>
          <a:bodyPr>
            <a:normAutofit fontScale="85000" lnSpcReduction="10000"/>
          </a:bodyPr>
          <a:lstStyle/>
          <a:p>
            <a:pPr algn="ctr">
              <a:buNone/>
            </a:pPr>
            <a:r>
              <a:rPr lang="en-GB" dirty="0"/>
              <a:t>Behaviourism has “been criticized for its emphasis on external factors that influence behaviour, at the expense of other variables” </a:t>
            </a:r>
          </a:p>
          <a:p>
            <a:pPr algn="r">
              <a:buNone/>
            </a:pPr>
            <a:r>
              <a:rPr lang="en-GB" dirty="0"/>
              <a:t>(Parrish 2009: 107). </a:t>
            </a:r>
          </a:p>
          <a:p>
            <a:pPr algn="ctr">
              <a:buNone/>
            </a:pPr>
            <a:endParaRPr lang="en-GB" dirty="0"/>
          </a:p>
          <a:p>
            <a:pPr algn="ctr">
              <a:buNone/>
            </a:pPr>
            <a:r>
              <a:rPr lang="en-GB" b="1" dirty="0"/>
              <a:t>Key theorists: </a:t>
            </a:r>
            <a:r>
              <a:rPr lang="en-GB" dirty="0"/>
              <a:t>Ivan Pavlov, John Broadus Watson (1924) </a:t>
            </a:r>
            <a:r>
              <a:rPr lang="en-GB" dirty="0" err="1"/>
              <a:t>Burrhus</a:t>
            </a:r>
            <a:r>
              <a:rPr lang="en-GB" dirty="0"/>
              <a:t> Frederick Skinner (1978) Paulo </a:t>
            </a:r>
            <a:r>
              <a:rPr lang="en-GB" dirty="0" err="1"/>
              <a:t>Freire</a:t>
            </a:r>
            <a:r>
              <a:rPr lang="en-GB" dirty="0"/>
              <a:t> criticises the ‘empty vessel’ banking model of behaviourism </a:t>
            </a:r>
          </a:p>
          <a:p>
            <a:pPr algn="ctr">
              <a:buNone/>
            </a:pPr>
            <a:endParaRPr lang="en-GB" b="1" dirty="0"/>
          </a:p>
          <a:p>
            <a:r>
              <a:rPr lang="en-GB" dirty="0"/>
              <a:t>Hands up no calling out! (someone has already made the rules)</a:t>
            </a:r>
          </a:p>
          <a:p>
            <a:r>
              <a:rPr lang="en-GB" dirty="0"/>
              <a:t>Detention for ‘bad’ behaviour (who decides what is bad?)</a:t>
            </a:r>
          </a:p>
          <a:p>
            <a:r>
              <a:rPr lang="en-GB" b="1" dirty="0"/>
              <a:t>Example:</a:t>
            </a:r>
            <a:r>
              <a:rPr lang="en-GB" dirty="0"/>
              <a:t> Your running a technical theatre workshop. You’ve set out the rules. Halfway through little Johnny gets a bottle of coke and is going to open it over the equipment. You confiscate it, tell him to stay behind (punishment) explain rules again and tell him if he continues to break the rules he will not be allowed to use the equipment.  </a:t>
            </a:r>
          </a:p>
          <a:p>
            <a:endParaRPr lang="en-US" dirty="0"/>
          </a:p>
        </p:txBody>
      </p:sp>
    </p:spTree>
    <p:extLst>
      <p:ext uri="{BB962C8B-B14F-4D97-AF65-F5344CB8AC3E}">
        <p14:creationId xmlns:p14="http://schemas.microsoft.com/office/powerpoint/2010/main" val="624113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75000"/>
                  </a:schemeClr>
                </a:solidFill>
              </a:rPr>
              <a:t>Constructivism</a:t>
            </a:r>
            <a:r>
              <a:rPr lang="en-GB" dirty="0"/>
              <a:t> </a:t>
            </a:r>
            <a:endParaRPr lang="en-US" dirty="0"/>
          </a:p>
        </p:txBody>
      </p:sp>
      <p:sp>
        <p:nvSpPr>
          <p:cNvPr id="3" name="Content Placeholder 2"/>
          <p:cNvSpPr>
            <a:spLocks noGrp="1"/>
          </p:cNvSpPr>
          <p:nvPr>
            <p:ph idx="1"/>
          </p:nvPr>
        </p:nvSpPr>
        <p:spPr/>
        <p:txBody>
          <a:bodyPr>
            <a:normAutofit fontScale="85000" lnSpcReduction="10000"/>
          </a:bodyPr>
          <a:lstStyle/>
          <a:p>
            <a:pPr algn="ctr">
              <a:buNone/>
            </a:pPr>
            <a:r>
              <a:rPr lang="en-GB" dirty="0"/>
              <a:t>Albert Bandura’s social learning theory (1977) has been perceived as a link between behaviourist and constructivist theory. Bandura (1971) identified that “behaviourism fails to explain how […] behaviour is acquired through observation in the first instance [...] he argued that covert, mental rehearsal facilitates learning not though simple repetition, but through active processes.”</a:t>
            </a:r>
          </a:p>
          <a:p>
            <a:pPr algn="r">
              <a:buNone/>
            </a:pPr>
            <a:r>
              <a:rPr lang="en-GB" dirty="0"/>
              <a:t> (Horn and Williams 2004: 177-178)</a:t>
            </a:r>
          </a:p>
          <a:p>
            <a:pPr>
              <a:buNone/>
            </a:pPr>
            <a:r>
              <a:rPr lang="en-GB" dirty="0"/>
              <a:t>Key theorists: </a:t>
            </a:r>
            <a:r>
              <a:rPr lang="en-GB" dirty="0" err="1"/>
              <a:t>Vygotsky</a:t>
            </a:r>
            <a:r>
              <a:rPr lang="en-GB" dirty="0"/>
              <a:t> (Zone of </a:t>
            </a:r>
            <a:r>
              <a:rPr lang="en-GB" dirty="0" err="1"/>
              <a:t>Proximinal</a:t>
            </a:r>
            <a:r>
              <a:rPr lang="en-GB" dirty="0"/>
              <a:t> development), Piaget, Bruner</a:t>
            </a:r>
          </a:p>
          <a:p>
            <a:pPr>
              <a:buNone/>
            </a:pPr>
            <a:endParaRPr lang="en-GB" dirty="0"/>
          </a:p>
          <a:p>
            <a:pPr algn="ctr">
              <a:buNone/>
            </a:pPr>
            <a:r>
              <a:rPr lang="en-GB" b="1" dirty="0"/>
              <a:t>Social learning </a:t>
            </a:r>
            <a:r>
              <a:rPr lang="en-GB" dirty="0"/>
              <a:t>relies on the bringing together of </a:t>
            </a:r>
            <a:r>
              <a:rPr lang="en-GB" b="1" dirty="0"/>
              <a:t>multiple narratives </a:t>
            </a:r>
          </a:p>
          <a:p>
            <a:pPr algn="ctr">
              <a:buNone/>
            </a:pPr>
            <a:r>
              <a:rPr lang="en-GB" dirty="0"/>
              <a:t>We refine our thinking through experience –learn new ways of understanding things e.g. All four legged furry animals are a cat until we meet one that goes ‘woof’ –new variables, new categories, new knowledge...</a:t>
            </a:r>
            <a:endParaRPr lang="en-GB" dirty="0"/>
          </a:p>
        </p:txBody>
      </p:sp>
    </p:spTree>
    <p:extLst>
      <p:ext uri="{BB962C8B-B14F-4D97-AF65-F5344CB8AC3E}">
        <p14:creationId xmlns:p14="http://schemas.microsoft.com/office/powerpoint/2010/main" val="3657405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2">
                    <a:lumMod val="75000"/>
                  </a:schemeClr>
                </a:solidFill>
              </a:rPr>
              <a:t>Humanism</a:t>
            </a:r>
            <a:endParaRPr lang="en-US" dirty="0"/>
          </a:p>
        </p:txBody>
      </p:sp>
      <p:sp>
        <p:nvSpPr>
          <p:cNvPr id="3" name="Content Placeholder 2"/>
          <p:cNvSpPr>
            <a:spLocks noGrp="1"/>
          </p:cNvSpPr>
          <p:nvPr>
            <p:ph idx="1"/>
          </p:nvPr>
        </p:nvSpPr>
        <p:spPr/>
        <p:txBody>
          <a:bodyPr>
            <a:normAutofit fontScale="92500" lnSpcReduction="10000"/>
          </a:bodyPr>
          <a:lstStyle/>
          <a:p>
            <a:pPr>
              <a:buNone/>
            </a:pPr>
            <a:r>
              <a:rPr lang="en-GB" dirty="0"/>
              <a:t>Whereas behaviourism “involves external outputs, learning products, and outward behavioural change, humanism is completely concerned with inner self-actualization and individual transformation. </a:t>
            </a:r>
          </a:p>
          <a:p>
            <a:pPr algn="r">
              <a:buNone/>
            </a:pPr>
            <a:r>
              <a:rPr lang="en-GB" dirty="0"/>
              <a:t>(Leonard 2002: 86)</a:t>
            </a:r>
          </a:p>
          <a:p>
            <a:pPr>
              <a:buNone/>
            </a:pPr>
            <a:r>
              <a:rPr lang="en-GB" dirty="0"/>
              <a:t>Key Theorists: Carl Rogers, Abraham Maslow</a:t>
            </a:r>
          </a:p>
          <a:p>
            <a:r>
              <a:rPr lang="en-GB" dirty="0"/>
              <a:t> </a:t>
            </a:r>
            <a:r>
              <a:rPr lang="en-GB" b="1" dirty="0"/>
              <a:t>Example:</a:t>
            </a:r>
            <a:r>
              <a:rPr lang="en-GB" dirty="0"/>
              <a:t> Your running a technical theatre workshop. You’ve set out the rules. Halfway through little Johnny gets a bottle of coke and is going to open it over the equipment... You ask Johnny why he has the coke and have a conversation. He didn’t have any breakfast because he got up late and he had detention during break so didn’t have time to eat or drink then either. You work out he hasn’t had anything to eat or drink for about 16 hours. </a:t>
            </a:r>
            <a:r>
              <a:rPr lang="en-GB" b="1" i="1" dirty="0"/>
              <a:t>What do you do?</a:t>
            </a:r>
          </a:p>
          <a:p>
            <a:endParaRPr lang="en-US" dirty="0"/>
          </a:p>
        </p:txBody>
      </p:sp>
    </p:spTree>
    <p:extLst>
      <p:ext uri="{BB962C8B-B14F-4D97-AF65-F5344CB8AC3E}">
        <p14:creationId xmlns:p14="http://schemas.microsoft.com/office/powerpoint/2010/main" val="2436540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endParaRPr lang="en-US" dirty="0"/>
          </a:p>
        </p:txBody>
      </p:sp>
      <p:sp>
        <p:nvSpPr>
          <p:cNvPr id="3" name="Content Placeholder 2"/>
          <p:cNvSpPr>
            <a:spLocks noGrp="1"/>
          </p:cNvSpPr>
          <p:nvPr>
            <p:ph idx="1"/>
          </p:nvPr>
        </p:nvSpPr>
        <p:spPr/>
        <p:txBody>
          <a:bodyPr/>
          <a:lstStyle/>
          <a:p>
            <a:r>
              <a:rPr lang="en-GB" dirty="0"/>
              <a:t>What kind of facilitator do I want to be?</a:t>
            </a:r>
          </a:p>
          <a:p>
            <a:r>
              <a:rPr lang="en-GB" dirty="0"/>
              <a:t>What kind of groups am I interested in?</a:t>
            </a:r>
          </a:p>
          <a:p>
            <a:r>
              <a:rPr lang="en-GB" dirty="0"/>
              <a:t>What kind of skills/interests/themes would I like to explore?</a:t>
            </a:r>
          </a:p>
          <a:p>
            <a:r>
              <a:rPr lang="en-GB" dirty="0"/>
              <a:t>What are the challenges to planning, delivering and evaluating the kind of work I am interested in? </a:t>
            </a:r>
            <a:endParaRPr lang="en-GB" dirty="0"/>
          </a:p>
        </p:txBody>
      </p:sp>
    </p:spTree>
    <p:extLst>
      <p:ext uri="{BB962C8B-B14F-4D97-AF65-F5344CB8AC3E}">
        <p14:creationId xmlns:p14="http://schemas.microsoft.com/office/powerpoint/2010/main" val="3328454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829518"/>
          </a:xfrm>
        </p:spPr>
        <p:txBody>
          <a:bodyPr>
            <a:normAutofit fontScale="90000"/>
          </a:bodyPr>
          <a:lstStyle/>
          <a:p>
            <a:pPr marL="0" indent="0"/>
            <a:r>
              <a:rPr lang="en-GB" b="1" dirty="0"/>
              <a:t>What is a facilitator? How would </a:t>
            </a:r>
            <a:r>
              <a:rPr lang="en-GB" b="1" i="1" dirty="0"/>
              <a:t>you</a:t>
            </a:r>
            <a:r>
              <a:rPr lang="en-GB" b="1" dirty="0"/>
              <a:t> define it?</a:t>
            </a:r>
            <a:br>
              <a:rPr lang="en-GB" b="1" dirty="0"/>
            </a:br>
            <a:r>
              <a:rPr lang="en-GB" b="1" dirty="0"/>
              <a:t>(Discuss)</a:t>
            </a:r>
            <a:br>
              <a:rPr lang="en-GB" b="1" dirty="0"/>
            </a:br>
            <a:endParaRPr lang="en-US" dirty="0"/>
          </a:p>
        </p:txBody>
      </p:sp>
      <p:sp>
        <p:nvSpPr>
          <p:cNvPr id="3" name="Content Placeholder 2"/>
          <p:cNvSpPr>
            <a:spLocks noGrp="1"/>
          </p:cNvSpPr>
          <p:nvPr>
            <p:ph idx="1"/>
          </p:nvPr>
        </p:nvSpPr>
        <p:spPr>
          <a:xfrm>
            <a:off x="457200" y="3116098"/>
            <a:ext cx="8229600" cy="3360902"/>
          </a:xfrm>
        </p:spPr>
        <p:txBody>
          <a:bodyPr/>
          <a:lstStyle/>
          <a:p>
            <a:pPr marL="0" indent="0" algn="r">
              <a:buNone/>
            </a:pPr>
            <a:r>
              <a:rPr lang="en-GB" b="1" i="1" dirty="0"/>
              <a:t>“am I a teacher, an artist/director, or a facilitator when I offer alternative options to participants, other ways of sharing?” </a:t>
            </a:r>
          </a:p>
          <a:p>
            <a:pPr marL="0" indent="0" algn="r">
              <a:buNone/>
            </a:pPr>
            <a:r>
              <a:rPr lang="en-GB" b="1" i="1" dirty="0"/>
              <a:t>(</a:t>
            </a:r>
            <a:r>
              <a:rPr lang="en-GB" b="1" i="1" dirty="0" err="1"/>
              <a:t>Kuppers</a:t>
            </a:r>
            <a:r>
              <a:rPr lang="en-GB" b="1" i="1" dirty="0"/>
              <a:t> 2011: </a:t>
            </a:r>
            <a:r>
              <a:rPr lang="en-GB" b="1" i="1" dirty="0" smtClean="0"/>
              <a:t>230)</a:t>
            </a:r>
            <a:endParaRPr lang="en-US" dirty="0"/>
          </a:p>
        </p:txBody>
      </p:sp>
    </p:spTree>
    <p:extLst>
      <p:ext uri="{BB962C8B-B14F-4D97-AF65-F5344CB8AC3E}">
        <p14:creationId xmlns:p14="http://schemas.microsoft.com/office/powerpoint/2010/main" val="3068448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2">
                    <a:lumMod val="75000"/>
                  </a:schemeClr>
                </a:solidFill>
              </a:rPr>
              <a:t>Further Resources </a:t>
            </a:r>
            <a:endParaRPr lang="en-US" dirty="0"/>
          </a:p>
        </p:txBody>
      </p:sp>
      <p:sp>
        <p:nvSpPr>
          <p:cNvPr id="3" name="Content Placeholder 2"/>
          <p:cNvSpPr>
            <a:spLocks noGrp="1"/>
          </p:cNvSpPr>
          <p:nvPr>
            <p:ph idx="1"/>
          </p:nvPr>
        </p:nvSpPr>
        <p:spPr/>
        <p:txBody>
          <a:bodyPr>
            <a:normAutofit fontScale="62500" lnSpcReduction="20000"/>
          </a:bodyPr>
          <a:lstStyle/>
          <a:p>
            <a:r>
              <a:rPr lang="en-GB" dirty="0"/>
              <a:t>Aldrich, R. (1982) </a:t>
            </a:r>
            <a:r>
              <a:rPr lang="en-GB" i="1" dirty="0"/>
              <a:t>An introduction to the History of Education</a:t>
            </a:r>
            <a:r>
              <a:rPr lang="en-GB" dirty="0"/>
              <a:t>, Kent: </a:t>
            </a:r>
            <a:r>
              <a:rPr lang="en-GB" dirty="0" err="1"/>
              <a:t>Hodder</a:t>
            </a:r>
            <a:r>
              <a:rPr lang="en-GB" dirty="0"/>
              <a:t> and Stoughton </a:t>
            </a:r>
          </a:p>
          <a:p>
            <a:pPr>
              <a:buNone/>
            </a:pPr>
            <a:r>
              <a:rPr lang="en-GB" dirty="0"/>
              <a:t>Ltd.</a:t>
            </a:r>
          </a:p>
          <a:p>
            <a:r>
              <a:rPr lang="en-GB" dirty="0" err="1"/>
              <a:t>Billingham</a:t>
            </a:r>
            <a:r>
              <a:rPr lang="en-GB" dirty="0"/>
              <a:t>, P. (ed.) (2005) </a:t>
            </a:r>
            <a:r>
              <a:rPr lang="en-GB" i="1" dirty="0"/>
              <a:t>Radical Initiatives in Interventionist &amp; Community Drama</a:t>
            </a:r>
            <a:r>
              <a:rPr lang="en-GB" dirty="0"/>
              <a:t>, Bristol: Intellect Books.      </a:t>
            </a:r>
          </a:p>
          <a:p>
            <a:r>
              <a:rPr lang="en-GB" dirty="0" err="1"/>
              <a:t>Blatner</a:t>
            </a:r>
            <a:r>
              <a:rPr lang="en-GB" dirty="0"/>
              <a:t>, A. (2004) </a:t>
            </a:r>
            <a:r>
              <a:rPr lang="en-GB" i="1" dirty="0"/>
              <a:t>Foundations of Psychodrama,</a:t>
            </a:r>
            <a:r>
              <a:rPr lang="en-GB" dirty="0"/>
              <a:t> 4th edition, New York: Springer.</a:t>
            </a:r>
          </a:p>
          <a:p>
            <a:r>
              <a:rPr lang="en-GB" dirty="0"/>
              <a:t>De </a:t>
            </a:r>
            <a:r>
              <a:rPr lang="en-GB" dirty="0" err="1"/>
              <a:t>Guimps</a:t>
            </a:r>
            <a:r>
              <a:rPr lang="en-GB" dirty="0"/>
              <a:t>, R. (2005[1896]) </a:t>
            </a:r>
            <a:r>
              <a:rPr lang="en-GB" i="1" dirty="0"/>
              <a:t>Pestalozzi His Life And Work</a:t>
            </a:r>
            <a:r>
              <a:rPr lang="en-GB" dirty="0"/>
              <a:t>, Montana: </a:t>
            </a:r>
            <a:r>
              <a:rPr lang="en-GB" dirty="0" err="1"/>
              <a:t>Kessinger</a:t>
            </a:r>
            <a:r>
              <a:rPr lang="en-GB" dirty="0"/>
              <a:t> Publishing.</a:t>
            </a:r>
          </a:p>
          <a:p>
            <a:r>
              <a:rPr lang="en-GB" dirty="0"/>
              <a:t>Fox, J. (2005) ‘Whose culture?’, in </a:t>
            </a:r>
            <a:r>
              <a:rPr lang="en-GB" i="1" dirty="0" err="1"/>
              <a:t>ArtsProfessional</a:t>
            </a:r>
            <a:r>
              <a:rPr lang="en-GB" i="1" dirty="0"/>
              <a:t> </a:t>
            </a:r>
            <a:r>
              <a:rPr lang="en-GB" dirty="0"/>
              <a:t>[Online] </a:t>
            </a:r>
            <a:r>
              <a:rPr lang="en-GB" u="sng" dirty="0">
                <a:hlinkClick r:id="rId2"/>
              </a:rPr>
              <a:t>http://www.welfare-state.org/pages/aboutwsi.htm</a:t>
            </a:r>
            <a:r>
              <a:rPr lang="en-GB" dirty="0"/>
              <a:t> [07 June 2011].</a:t>
            </a:r>
          </a:p>
          <a:p>
            <a:r>
              <a:rPr lang="en-GB" dirty="0"/>
              <a:t> </a:t>
            </a:r>
            <a:r>
              <a:rPr lang="en-GB" dirty="0" err="1"/>
              <a:t>Freire</a:t>
            </a:r>
            <a:r>
              <a:rPr lang="en-GB" dirty="0"/>
              <a:t>, P. (1970) </a:t>
            </a:r>
            <a:r>
              <a:rPr lang="en-GB" i="1" dirty="0"/>
              <a:t>Pedagogy of the Oppressed,</a:t>
            </a:r>
            <a:r>
              <a:rPr lang="en-GB" dirty="0"/>
              <a:t> translated from Portuguese by Myra Bergman Ramos, New York: Seabury Press. </a:t>
            </a:r>
          </a:p>
          <a:p>
            <a:r>
              <a:rPr lang="en-GB" dirty="0"/>
              <a:t>Gardner, H. (2006) </a:t>
            </a:r>
            <a:r>
              <a:rPr lang="en-GB" i="1" dirty="0"/>
              <a:t>The Development And Education of Mind: The Selected Works of Howard Gardner</a:t>
            </a:r>
            <a:r>
              <a:rPr lang="en-GB" dirty="0"/>
              <a:t>, London: </a:t>
            </a:r>
            <a:r>
              <a:rPr lang="en-GB" dirty="0" err="1"/>
              <a:t>Routledge</a:t>
            </a:r>
            <a:r>
              <a:rPr lang="en-GB" dirty="0"/>
              <a:t>. </a:t>
            </a:r>
          </a:p>
          <a:p>
            <a:r>
              <a:rPr lang="en-GB" dirty="0"/>
              <a:t>Jellicoe, A. (1986) </a:t>
            </a:r>
            <a:r>
              <a:rPr lang="en-GB" i="1" dirty="0"/>
              <a:t>Community Plays: How to Put Them On</a:t>
            </a:r>
            <a:r>
              <a:rPr lang="en-GB" dirty="0"/>
              <a:t>, London: Methuen.</a:t>
            </a:r>
          </a:p>
          <a:p>
            <a:r>
              <a:rPr lang="en-GB" dirty="0"/>
              <a:t>Jennings, S. (2008) ‘Promoting Healthy Living’, in </a:t>
            </a:r>
            <a:r>
              <a:rPr lang="en-GB" i="1" dirty="0"/>
              <a:t>Nursing &amp; Residential Care</a:t>
            </a:r>
            <a:r>
              <a:rPr lang="en-GB" dirty="0"/>
              <a:t>, Vol. 8, 79-82 [Online] </a:t>
            </a:r>
            <a:r>
              <a:rPr lang="en-GB" u="sng" dirty="0">
                <a:hlinkClick r:id="rId3"/>
              </a:rPr>
              <a:t>http://www.suejennings.com/images/health.pdf</a:t>
            </a:r>
            <a:r>
              <a:rPr lang="en-GB" dirty="0"/>
              <a:t> [06 February 2011].</a:t>
            </a:r>
          </a:p>
          <a:p>
            <a:r>
              <a:rPr lang="en-GB" dirty="0"/>
              <a:t>Johnston, C. (1998) </a:t>
            </a:r>
            <a:r>
              <a:rPr lang="en-GB" i="1" dirty="0"/>
              <a:t>House of Games: Making Theatre from Everyday Life</a:t>
            </a:r>
            <a:r>
              <a:rPr lang="en-GB" dirty="0"/>
              <a:t>, London: Nick </a:t>
            </a:r>
            <a:r>
              <a:rPr lang="en-GB" dirty="0" err="1"/>
              <a:t>Hern</a:t>
            </a:r>
            <a:r>
              <a:rPr lang="en-GB" dirty="0"/>
              <a:t> Books Ltd.</a:t>
            </a:r>
          </a:p>
          <a:p>
            <a:r>
              <a:rPr lang="en-GB" dirty="0"/>
              <a:t>Johnson, L. and O’Neil, C. (eds.) (1991) </a:t>
            </a:r>
            <a:r>
              <a:rPr lang="en-GB" i="1" dirty="0"/>
              <a:t>Dorothy </a:t>
            </a:r>
            <a:r>
              <a:rPr lang="en-GB" i="1" dirty="0" err="1"/>
              <a:t>Heathcote</a:t>
            </a:r>
            <a:r>
              <a:rPr lang="en-GB" i="1" dirty="0"/>
              <a:t> Collected Writings on Education and Drama</a:t>
            </a:r>
            <a:r>
              <a:rPr lang="en-GB" dirty="0"/>
              <a:t>, Evanston, IL: </a:t>
            </a:r>
            <a:r>
              <a:rPr lang="en-GB" dirty="0" err="1"/>
              <a:t>Northwestern</a:t>
            </a:r>
            <a:r>
              <a:rPr lang="en-GB" dirty="0"/>
              <a:t> University Press.</a:t>
            </a:r>
          </a:p>
          <a:p>
            <a:r>
              <a:rPr lang="en-GB" dirty="0"/>
              <a:t>Jones, P. (1996) </a:t>
            </a:r>
            <a:r>
              <a:rPr lang="en-GB" i="1" dirty="0"/>
              <a:t>Drama As Therapy Theatre As Living</a:t>
            </a:r>
            <a:r>
              <a:rPr lang="en-GB" dirty="0"/>
              <a:t>, Sussex: Bruner and </a:t>
            </a:r>
            <a:r>
              <a:rPr lang="en-GB" dirty="0" err="1"/>
              <a:t>Routledge</a:t>
            </a:r>
            <a:r>
              <a:rPr lang="en-GB" dirty="0"/>
              <a:t>. </a:t>
            </a:r>
          </a:p>
          <a:p>
            <a:r>
              <a:rPr lang="en-GB" dirty="0"/>
              <a:t>Allen, J. (1979) </a:t>
            </a:r>
            <a:r>
              <a:rPr lang="en-GB" i="1" dirty="0"/>
              <a:t>Drama in Schools: Its Theory and Practice</a:t>
            </a:r>
            <a:r>
              <a:rPr lang="en-GB" dirty="0"/>
              <a:t>, London: Heinemann. </a:t>
            </a:r>
          </a:p>
          <a:p>
            <a:r>
              <a:rPr lang="en-GB" dirty="0"/>
              <a:t>Bandura, A. (1977) </a:t>
            </a:r>
            <a:r>
              <a:rPr lang="en-GB" i="1" dirty="0"/>
              <a:t>Social Learning Theory</a:t>
            </a:r>
            <a:r>
              <a:rPr lang="en-GB" dirty="0"/>
              <a:t>, London: Prentice-Hall.                                                                                   </a:t>
            </a:r>
          </a:p>
        </p:txBody>
      </p:sp>
    </p:spTree>
    <p:extLst>
      <p:ext uri="{BB962C8B-B14F-4D97-AF65-F5344CB8AC3E}">
        <p14:creationId xmlns:p14="http://schemas.microsoft.com/office/powerpoint/2010/main" val="12961894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Clarity.thmx</Template>
  <TotalTime>19</TotalTime>
  <Words>1207</Words>
  <Application>Microsoft Macintosh PowerPoint</Application>
  <PresentationFormat>On-screen Show (4:3)</PresentationFormat>
  <Paragraphs>61</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Clarity</vt:lpstr>
      <vt:lpstr>Facilitation Theory</vt:lpstr>
      <vt:lpstr>PowerPoint Presentation</vt:lpstr>
      <vt:lpstr>Drama Facilitation Today </vt:lpstr>
      <vt:lpstr>Behaviourist?</vt:lpstr>
      <vt:lpstr>Constructivist?</vt:lpstr>
      <vt:lpstr>Humanistic?</vt:lpstr>
      <vt:lpstr>Behaviourism</vt:lpstr>
      <vt:lpstr>Constructivism </vt:lpstr>
      <vt:lpstr>Humanism</vt:lpstr>
      <vt:lpstr>Questions</vt:lpstr>
      <vt:lpstr>What is a facilitator? How would you define it? (Discuss) </vt:lpstr>
      <vt:lpstr>Further Resources </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Facilitation Theory</dc:title>
  <dc:creator>Ali Franks</dc:creator>
  <cp:lastModifiedBy>Ali Franks</cp:lastModifiedBy>
  <cp:revision>2</cp:revision>
  <dcterms:created xsi:type="dcterms:W3CDTF">2019-01-27T12:12:44Z</dcterms:created>
  <dcterms:modified xsi:type="dcterms:W3CDTF">2019-01-27T12:31:49Z</dcterms:modified>
</cp:coreProperties>
</file>