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3" r:id="rId8"/>
    <p:sldId id="264" r:id="rId9"/>
    <p:sldId id="266" r:id="rId10"/>
    <p:sldId id="261"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8" autoAdjust="0"/>
    <p:restoredTop sz="94660"/>
  </p:normalViewPr>
  <p:slideViewPr>
    <p:cSldViewPr snapToGrid="0">
      <p:cViewPr varScale="1">
        <p:scale>
          <a:sx n="53" d="100"/>
          <a:sy n="53" d="100"/>
        </p:scale>
        <p:origin x="-496"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interSettings" Target="printerSettings/printerSettings1.bin"/><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0FF5D97-5E19-4162-B367-9D0695DCB393}" type="datetimeFigureOut">
              <a:rPr lang="en-GB" smtClean="0"/>
              <a:t>12/02/20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2891279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FF5D97-5E19-4162-B367-9D0695DCB393}" type="datetimeFigureOut">
              <a:rPr lang="en-GB" smtClean="0"/>
              <a:t>12/02/20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3720388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0FF5D97-5E19-4162-B367-9D0695DCB393}" type="datetimeFigureOut">
              <a:rPr lang="en-GB" smtClean="0"/>
              <a:t>12/02/20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4167540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0FF5D97-5E19-4162-B367-9D0695DCB393}" type="datetimeFigureOut">
              <a:rPr lang="en-GB" smtClean="0"/>
              <a:t>12/02/20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1996027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0FF5D97-5E19-4162-B367-9D0695DCB393}" type="datetimeFigureOut">
              <a:rPr lang="en-GB" smtClean="0"/>
              <a:t>12/02/20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436061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0FF5D97-5E19-4162-B367-9D0695DCB393}" type="datetimeFigureOut">
              <a:rPr lang="en-GB" smtClean="0"/>
              <a:t>12/02/20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3270602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FF5D97-5E19-4162-B367-9D0695DCB393}" type="datetimeFigureOut">
              <a:rPr lang="en-GB" smtClean="0"/>
              <a:t>12/02/20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529378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FF5D97-5E19-4162-B367-9D0695DCB393}" type="datetimeFigureOut">
              <a:rPr lang="en-GB" smtClean="0"/>
              <a:t>12/02/20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1922427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FF5D97-5E19-4162-B367-9D0695DCB393}" type="datetimeFigureOut">
              <a:rPr lang="en-GB" smtClean="0"/>
              <a:t>12/02/20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2979034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FF5D97-5E19-4162-B367-9D0695DCB393}" type="datetimeFigureOut">
              <a:rPr lang="en-GB" smtClean="0"/>
              <a:t>12/02/20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106992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FF5D97-5E19-4162-B367-9D0695DCB393}" type="datetimeFigureOut">
              <a:rPr lang="en-GB" smtClean="0"/>
              <a:t>12/02/20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662F44-B536-4736-B52E-12D01A3DC484}" type="slidenum">
              <a:rPr lang="en-GB" smtClean="0"/>
              <a:t>‹#›</a:t>
            </a:fld>
            <a:endParaRPr lang="en-GB"/>
          </a:p>
        </p:txBody>
      </p:sp>
    </p:spTree>
    <p:extLst>
      <p:ext uri="{BB962C8B-B14F-4D97-AF65-F5344CB8AC3E}">
        <p14:creationId xmlns:p14="http://schemas.microsoft.com/office/powerpoint/2010/main" val="166990518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FF5D97-5E19-4162-B367-9D0695DCB393}" type="datetimeFigureOut">
              <a:rPr lang="en-GB" smtClean="0"/>
              <a:t>12/02/20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662F44-B536-4736-B52E-12D01A3DC484}" type="slidenum">
              <a:rPr lang="en-GB" smtClean="0"/>
              <a:t>‹#›</a:t>
            </a:fld>
            <a:endParaRPr lang="en-GB"/>
          </a:p>
        </p:txBody>
      </p:sp>
    </p:spTree>
    <p:extLst>
      <p:ext uri="{BB962C8B-B14F-4D97-AF65-F5344CB8AC3E}">
        <p14:creationId xmlns:p14="http://schemas.microsoft.com/office/powerpoint/2010/main" val="25592138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Notes on writing</a:t>
            </a:r>
            <a:endParaRPr lang="en-GB" dirty="0"/>
          </a:p>
        </p:txBody>
      </p:sp>
      <p:sp>
        <p:nvSpPr>
          <p:cNvPr id="3" name="Subtitle 2"/>
          <p:cNvSpPr>
            <a:spLocks noGrp="1"/>
          </p:cNvSpPr>
          <p:nvPr>
            <p:ph type="subTitle" idx="1"/>
          </p:nvPr>
        </p:nvSpPr>
        <p:spPr/>
        <p:txBody>
          <a:bodyPr/>
          <a:lstStyle/>
          <a:p>
            <a:r>
              <a:rPr lang="en-GB" dirty="0" smtClean="0"/>
              <a:t>Helpful hints for academic writing</a:t>
            </a:r>
            <a:endParaRPr lang="en-GB" dirty="0"/>
          </a:p>
        </p:txBody>
      </p:sp>
    </p:spTree>
    <p:extLst>
      <p:ext uri="{BB962C8B-B14F-4D97-AF65-F5344CB8AC3E}">
        <p14:creationId xmlns:p14="http://schemas.microsoft.com/office/powerpoint/2010/main" val="241366802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Proper</a:t>
            </a:r>
            <a:r>
              <a:rPr lang="en-GB" smtClean="0"/>
              <a:t> </a:t>
            </a:r>
            <a:r>
              <a:rPr lang="en-GB" smtClean="0"/>
              <a:t>Nouns</a:t>
            </a:r>
            <a:endParaRPr lang="en-GB" dirty="0"/>
          </a:p>
        </p:txBody>
      </p:sp>
      <p:sp>
        <p:nvSpPr>
          <p:cNvPr id="3" name="Content Placeholder 2"/>
          <p:cNvSpPr>
            <a:spLocks noGrp="1"/>
          </p:cNvSpPr>
          <p:nvPr>
            <p:ph idx="1"/>
          </p:nvPr>
        </p:nvSpPr>
        <p:spPr>
          <a:xfrm>
            <a:off x="796790" y="1853237"/>
            <a:ext cx="10515600" cy="4351338"/>
          </a:xfrm>
        </p:spPr>
        <p:txBody>
          <a:bodyPr/>
          <a:lstStyle/>
          <a:p>
            <a:r>
              <a:rPr lang="en-GB" dirty="0" smtClean="0"/>
              <a:t>All pronouns start with capital letters</a:t>
            </a:r>
          </a:p>
          <a:p>
            <a:r>
              <a:rPr lang="en-GB" dirty="0" smtClean="0"/>
              <a:t>For example:</a:t>
            </a:r>
          </a:p>
          <a:p>
            <a:pPr>
              <a:buFont typeface="Courier New"/>
              <a:buChar char="o"/>
            </a:pPr>
            <a:r>
              <a:rPr lang="en-GB" dirty="0" smtClean="0"/>
              <a:t> </a:t>
            </a:r>
            <a:r>
              <a:rPr lang="en-GB" u="sng" dirty="0" smtClean="0"/>
              <a:t>Geese Theatre </a:t>
            </a:r>
            <a:r>
              <a:rPr lang="en-GB" dirty="0" smtClean="0"/>
              <a:t>not </a:t>
            </a:r>
            <a:r>
              <a:rPr lang="en-GB" i="1" dirty="0" smtClean="0"/>
              <a:t>geese theatre </a:t>
            </a:r>
            <a:r>
              <a:rPr lang="en-GB" dirty="0" smtClean="0"/>
              <a:t>or </a:t>
            </a:r>
            <a:r>
              <a:rPr lang="en-GB" i="1" dirty="0" smtClean="0"/>
              <a:t>Geese theatre</a:t>
            </a:r>
          </a:p>
          <a:p>
            <a:pPr>
              <a:buFont typeface="Courier New"/>
              <a:buChar char="o"/>
            </a:pPr>
            <a:r>
              <a:rPr lang="en-GB" u="sng" dirty="0" smtClean="0"/>
              <a:t>The Ethics of Participatory Theatre in Higher Education </a:t>
            </a:r>
            <a:r>
              <a:rPr lang="en-GB" dirty="0" smtClean="0"/>
              <a:t>not </a:t>
            </a:r>
            <a:r>
              <a:rPr lang="en-GB" i="1" dirty="0" smtClean="0"/>
              <a:t>the Ethics of participatory theatre in higher education </a:t>
            </a:r>
            <a:r>
              <a:rPr lang="en-GB" dirty="0" smtClean="0"/>
              <a:t>(or similar variations!)</a:t>
            </a:r>
            <a:endParaRPr lang="en-GB" dirty="0"/>
          </a:p>
        </p:txBody>
      </p:sp>
    </p:spTree>
    <p:extLst>
      <p:ext uri="{BB962C8B-B14F-4D97-AF65-F5344CB8AC3E}">
        <p14:creationId xmlns:p14="http://schemas.microsoft.com/office/powerpoint/2010/main" val="129643547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Abbreviations</a:t>
            </a:r>
            <a:endParaRPr lang="en-GB" dirty="0"/>
          </a:p>
        </p:txBody>
      </p:sp>
      <p:sp>
        <p:nvSpPr>
          <p:cNvPr id="3" name="Content Placeholder 2"/>
          <p:cNvSpPr>
            <a:spLocks noGrp="1"/>
          </p:cNvSpPr>
          <p:nvPr>
            <p:ph idx="1"/>
          </p:nvPr>
        </p:nvSpPr>
        <p:spPr/>
        <p:txBody>
          <a:bodyPr/>
          <a:lstStyle/>
          <a:p>
            <a:r>
              <a:rPr lang="en-GB" dirty="0" smtClean="0"/>
              <a:t>Do not abbreviate in academic writing</a:t>
            </a:r>
          </a:p>
          <a:p>
            <a:r>
              <a:rPr lang="en-GB" dirty="0" smtClean="0"/>
              <a:t>For example:</a:t>
            </a:r>
          </a:p>
          <a:p>
            <a:r>
              <a:rPr lang="en-GB" dirty="0" smtClean="0"/>
              <a:t>Use </a:t>
            </a:r>
            <a:r>
              <a:rPr lang="en-GB" b="1" dirty="0" smtClean="0"/>
              <a:t>do not </a:t>
            </a:r>
            <a:r>
              <a:rPr lang="en-GB" dirty="0" smtClean="0"/>
              <a:t>instead of </a:t>
            </a:r>
            <a:r>
              <a:rPr lang="en-GB" i="1" dirty="0" smtClean="0"/>
              <a:t>don’t</a:t>
            </a:r>
            <a:r>
              <a:rPr lang="en-GB" dirty="0" smtClean="0"/>
              <a:t>, </a:t>
            </a:r>
            <a:r>
              <a:rPr lang="en-GB" b="1" dirty="0" smtClean="0"/>
              <a:t>cannot</a:t>
            </a:r>
            <a:r>
              <a:rPr lang="en-GB" dirty="0" smtClean="0"/>
              <a:t> instead of </a:t>
            </a:r>
            <a:r>
              <a:rPr lang="en-GB" i="1" dirty="0" smtClean="0"/>
              <a:t>can’t</a:t>
            </a:r>
          </a:p>
          <a:p>
            <a:r>
              <a:rPr lang="en-GB" dirty="0" smtClean="0"/>
              <a:t>Use the word for numbers not the numbers themselves</a:t>
            </a:r>
          </a:p>
          <a:p>
            <a:r>
              <a:rPr lang="en-GB" dirty="0" smtClean="0"/>
              <a:t>For example: </a:t>
            </a:r>
            <a:r>
              <a:rPr lang="en-GB" b="1" dirty="0" smtClean="0"/>
              <a:t>three</a:t>
            </a:r>
            <a:r>
              <a:rPr lang="en-GB" dirty="0" smtClean="0"/>
              <a:t> not </a:t>
            </a:r>
            <a:r>
              <a:rPr lang="en-GB" i="1" dirty="0" smtClean="0"/>
              <a:t>3 (unless you are writing a date)</a:t>
            </a:r>
            <a:endParaRPr lang="en-GB" i="1" dirty="0"/>
          </a:p>
        </p:txBody>
      </p:sp>
    </p:spTree>
    <p:extLst>
      <p:ext uri="{BB962C8B-B14F-4D97-AF65-F5344CB8AC3E}">
        <p14:creationId xmlns:p14="http://schemas.microsoft.com/office/powerpoint/2010/main" val="39077879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Voice</a:t>
            </a:r>
            <a:endParaRPr lang="en-GB" dirty="0"/>
          </a:p>
        </p:txBody>
      </p:sp>
      <p:sp>
        <p:nvSpPr>
          <p:cNvPr id="3" name="Content Placeholder 2"/>
          <p:cNvSpPr>
            <a:spLocks noGrp="1"/>
          </p:cNvSpPr>
          <p:nvPr>
            <p:ph idx="1"/>
          </p:nvPr>
        </p:nvSpPr>
        <p:spPr/>
        <p:txBody>
          <a:bodyPr/>
          <a:lstStyle/>
          <a:p>
            <a:r>
              <a:rPr lang="en-GB" dirty="0" smtClean="0"/>
              <a:t>Write with an objective voice, not like you have having a chat with me in the pub! </a:t>
            </a:r>
          </a:p>
          <a:p>
            <a:r>
              <a:rPr lang="en-GB" dirty="0" smtClean="0"/>
              <a:t>For example do not say, ‘</a:t>
            </a:r>
            <a:r>
              <a:rPr lang="en-GB" i="1" dirty="0" smtClean="0"/>
              <a:t>so what I am trying to say is…’ </a:t>
            </a:r>
            <a:r>
              <a:rPr lang="en-GB" dirty="0" smtClean="0"/>
              <a:t>(if you are trying to say something then say it as clearly as possible), </a:t>
            </a:r>
          </a:p>
          <a:p>
            <a:r>
              <a:rPr lang="en-GB" dirty="0" smtClean="0"/>
              <a:t>Or: </a:t>
            </a:r>
            <a:r>
              <a:rPr lang="en-GB" i="1" dirty="0" smtClean="0"/>
              <a:t>‘I, for one, think that Geese are great’.</a:t>
            </a:r>
            <a:r>
              <a:rPr lang="en-GB" dirty="0" smtClean="0"/>
              <a:t>  </a:t>
            </a:r>
          </a:p>
          <a:p>
            <a:r>
              <a:rPr lang="en-GB" dirty="0" smtClean="0"/>
              <a:t>The more academic reading you do the more you will find your own objective tone</a:t>
            </a:r>
            <a:endParaRPr lang="en-GB" dirty="0"/>
          </a:p>
        </p:txBody>
      </p:sp>
    </p:spTree>
    <p:extLst>
      <p:ext uri="{BB962C8B-B14F-4D97-AF65-F5344CB8AC3E}">
        <p14:creationId xmlns:p14="http://schemas.microsoft.com/office/powerpoint/2010/main" val="371396340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Proofread</a:t>
            </a:r>
            <a:endParaRPr lang="en-GB" dirty="0"/>
          </a:p>
        </p:txBody>
      </p:sp>
      <p:sp>
        <p:nvSpPr>
          <p:cNvPr id="3" name="Content Placeholder 2"/>
          <p:cNvSpPr>
            <a:spLocks noGrp="1"/>
          </p:cNvSpPr>
          <p:nvPr>
            <p:ph idx="1"/>
          </p:nvPr>
        </p:nvSpPr>
        <p:spPr/>
        <p:txBody>
          <a:bodyPr/>
          <a:lstStyle/>
          <a:p>
            <a:r>
              <a:rPr lang="en-GB" dirty="0" smtClean="0"/>
              <a:t>Proofread</a:t>
            </a:r>
          </a:p>
          <a:p>
            <a:r>
              <a:rPr lang="en-GB" dirty="0" smtClean="0"/>
              <a:t>Proofread</a:t>
            </a:r>
          </a:p>
          <a:p>
            <a:r>
              <a:rPr lang="en-GB" dirty="0" smtClean="0"/>
              <a:t>Proofread</a:t>
            </a:r>
          </a:p>
          <a:p>
            <a:r>
              <a:rPr lang="en-GB" dirty="0" smtClean="0"/>
              <a:t>Proofread</a:t>
            </a:r>
          </a:p>
          <a:p>
            <a:r>
              <a:rPr lang="en-GB" dirty="0" smtClean="0"/>
              <a:t>Proofread</a:t>
            </a:r>
          </a:p>
          <a:p>
            <a:r>
              <a:rPr lang="en-GB" dirty="0" smtClean="0"/>
              <a:t>Proofread</a:t>
            </a:r>
          </a:p>
          <a:p>
            <a:r>
              <a:rPr lang="en-GB" dirty="0" smtClean="0"/>
              <a:t>Proofread</a:t>
            </a:r>
          </a:p>
          <a:p>
            <a:r>
              <a:rPr lang="en-GB" dirty="0" smtClean="0"/>
              <a:t>Proofread</a:t>
            </a:r>
          </a:p>
        </p:txBody>
      </p:sp>
    </p:spTree>
    <p:extLst>
      <p:ext uri="{BB962C8B-B14F-4D97-AF65-F5344CB8AC3E}">
        <p14:creationId xmlns:p14="http://schemas.microsoft.com/office/powerpoint/2010/main" val="175839797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dissolve">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blinds(horizontal)">
                                      <p:cBhvr>
                                        <p:cTn id="24" dur="5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circle(in)">
                                      <p:cBhvr>
                                        <p:cTn id="35" dur="20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barn(inVertical)">
                                      <p:cBhvr>
                                        <p:cTn id="40" dur="500"/>
                                        <p:tgtEl>
                                          <p:spTgt spid="3">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8" presetClass="entr" presetSubtype="12" fill="hold"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strips(downLeft)">
                                      <p:cBhvr>
                                        <p:cTn id="45"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
            </a:r>
            <a:r>
              <a:rPr lang="en-US" i="1" dirty="0" smtClean="0"/>
              <a:t>I think..</a:t>
            </a:r>
            <a:r>
              <a:rPr lang="en-US" dirty="0" smtClean="0"/>
              <a:t>’ or ‘</a:t>
            </a:r>
            <a:r>
              <a:rPr lang="en-US" i="1" dirty="0" smtClean="0"/>
              <a:t>I believe</a:t>
            </a:r>
            <a:r>
              <a:rPr lang="mr-IN" i="1" dirty="0" smtClean="0"/>
              <a:t>…</a:t>
            </a:r>
            <a:r>
              <a:rPr lang="en-GB" dirty="0" smtClean="0"/>
              <a:t>’</a:t>
            </a:r>
            <a:endParaRPr lang="en-US" dirty="0"/>
          </a:p>
        </p:txBody>
      </p:sp>
      <p:sp>
        <p:nvSpPr>
          <p:cNvPr id="3" name="Content Placeholder 2"/>
          <p:cNvSpPr>
            <a:spLocks noGrp="1"/>
          </p:cNvSpPr>
          <p:nvPr>
            <p:ph idx="1"/>
          </p:nvPr>
        </p:nvSpPr>
        <p:spPr/>
        <p:txBody>
          <a:bodyPr>
            <a:normAutofit lnSpcReduction="10000"/>
          </a:bodyPr>
          <a:lstStyle/>
          <a:p>
            <a:r>
              <a:rPr lang="en-US" dirty="0" smtClean="0"/>
              <a:t>You can use these sparingly, AS LONG as you back it up with evidence.</a:t>
            </a:r>
          </a:p>
          <a:p>
            <a:r>
              <a:rPr lang="en-US" dirty="0" smtClean="0"/>
              <a:t>Statements MUST be supported with evidence, otherwise it is just your opinion which is likely based on personal experience, which is not valid in academic writing on its own.</a:t>
            </a:r>
          </a:p>
          <a:p>
            <a:r>
              <a:rPr lang="en-US" dirty="0" smtClean="0"/>
              <a:t>Evidence needs to be convincing and valid, based in your reading or academic experience.</a:t>
            </a:r>
          </a:p>
          <a:p>
            <a:pPr marL="0" indent="0">
              <a:buNone/>
            </a:pPr>
            <a:r>
              <a:rPr lang="en-US" i="1" dirty="0" smtClean="0"/>
              <a:t>I think it is important to base your reflective writing in well-sourced evidence as Williams et al state: ‘A reflective writer will demonstrate understanding of their sources, and link these to their reflections or experiences’ (p.70, 2012).</a:t>
            </a:r>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val="103059213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dissolve">
                                      <p:cBhvr>
                                        <p:cTn id="1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Gibbs’ Reflective Cycle</a:t>
            </a:r>
            <a:endParaRPr lang="en-US" dirty="0"/>
          </a:p>
        </p:txBody>
      </p:sp>
      <p:pic>
        <p:nvPicPr>
          <p:cNvPr id="4" name="Content Placeholder 3" descr="gibbs-ref-mod.jpg"/>
          <p:cNvPicPr>
            <a:picLocks noGrp="1" noChangeAspect="1"/>
          </p:cNvPicPr>
          <p:nvPr>
            <p:ph idx="1"/>
          </p:nvPr>
        </p:nvPicPr>
        <p:blipFill>
          <a:blip r:embed="rId2">
            <a:extLst>
              <a:ext uri="{28A0092B-C50C-407E-A947-70E740481C1C}">
                <a14:useLocalDpi xmlns:a14="http://schemas.microsoft.com/office/drawing/2010/main" val="0"/>
              </a:ext>
            </a:extLst>
          </a:blip>
          <a:srcRect l="-46609" r="-46609"/>
          <a:stretch>
            <a:fillRect/>
          </a:stretch>
        </p:blipFill>
        <p:spPr/>
      </p:pic>
    </p:spTree>
    <p:extLst>
      <p:ext uri="{BB962C8B-B14F-4D97-AF65-F5344CB8AC3E}">
        <p14:creationId xmlns:p14="http://schemas.microsoft.com/office/powerpoint/2010/main" val="695756661"/>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2168"/>
          </a:xfrm>
        </p:spPr>
        <p:txBody>
          <a:bodyPr>
            <a:normAutofit fontScale="90000"/>
          </a:bodyPr>
          <a:lstStyle/>
          <a:p>
            <a:r>
              <a:rPr lang="en-US" dirty="0" smtClean="0"/>
              <a:t>Critical Thinking Stairway</a:t>
            </a:r>
            <a:br>
              <a:rPr lang="en-US" dirty="0" smtClean="0"/>
            </a:br>
            <a:r>
              <a:rPr lang="en-US" sz="2000" dirty="0" smtClean="0"/>
              <a:t>(Williams, 2009) </a:t>
            </a:r>
            <a:endParaRPr lang="en-US" sz="2000" dirty="0"/>
          </a:p>
        </p:txBody>
      </p:sp>
      <p:pic>
        <p:nvPicPr>
          <p:cNvPr id="4" name="Content Placeholder 3" descr="Critical thinking stairway.png"/>
          <p:cNvPicPr>
            <a:picLocks noGrp="1" noChangeAspect="1"/>
          </p:cNvPicPr>
          <p:nvPr>
            <p:ph idx="1"/>
          </p:nvPr>
        </p:nvPicPr>
        <p:blipFill>
          <a:blip r:embed="rId2">
            <a:extLst>
              <a:ext uri="{28A0092B-C50C-407E-A947-70E740481C1C}">
                <a14:useLocalDpi xmlns:a14="http://schemas.microsoft.com/office/drawing/2010/main" val="0"/>
              </a:ext>
            </a:extLst>
          </a:blip>
          <a:srcRect l="-20735" r="-20735"/>
          <a:stretch>
            <a:fillRect/>
          </a:stretch>
        </p:blipFill>
        <p:spPr>
          <a:xfrm>
            <a:off x="838200" y="1366768"/>
            <a:ext cx="10515600" cy="4638745"/>
          </a:xfrm>
        </p:spPr>
      </p:pic>
    </p:spTree>
    <p:extLst>
      <p:ext uri="{BB962C8B-B14F-4D97-AF65-F5344CB8AC3E}">
        <p14:creationId xmlns:p14="http://schemas.microsoft.com/office/powerpoint/2010/main" val="210986948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r"/>
            <a:r>
              <a:rPr lang="en-US" sz="2400" i="1" dirty="0" smtClean="0"/>
              <a:t>Reflection can become a ‘habit of mind, one that transforms’</a:t>
            </a:r>
            <a:r>
              <a:rPr lang="en-US" sz="2400" dirty="0" smtClean="0"/>
              <a:t/>
            </a:r>
            <a:br>
              <a:rPr lang="en-US" sz="2400" dirty="0" smtClean="0"/>
            </a:br>
            <a:r>
              <a:rPr lang="en-US" sz="2400" dirty="0" smtClean="0"/>
              <a:t> </a:t>
            </a:r>
            <a:r>
              <a:rPr lang="en-US" sz="1400" dirty="0" smtClean="0"/>
              <a:t>(Yancy,1998, cited in Williams et al, 2012)</a:t>
            </a:r>
            <a:endParaRPr lang="en-US" sz="1400" dirty="0"/>
          </a:p>
        </p:txBody>
      </p:sp>
      <p:pic>
        <p:nvPicPr>
          <p:cNvPr id="5" name="Picture Placeholder 4" descr="b2ap3_large_transformation.jpg"/>
          <p:cNvPicPr>
            <a:picLocks noGrp="1" noChangeAspect="1"/>
          </p:cNvPicPr>
          <p:nvPr>
            <p:ph type="pic" idx="1"/>
          </p:nvPr>
        </p:nvPicPr>
        <p:blipFill>
          <a:blip r:embed="rId2">
            <a:extLst>
              <a:ext uri="{28A0092B-C50C-407E-A947-70E740481C1C}">
                <a14:useLocalDpi xmlns:a14="http://schemas.microsoft.com/office/drawing/2010/main" val="0"/>
              </a:ext>
            </a:extLst>
          </a:blip>
          <a:srcRect t="-48317" b="-48317"/>
          <a:stretch>
            <a:fillRect/>
          </a:stretch>
        </p:blipFill>
        <p:spPr/>
      </p:pic>
      <p:sp>
        <p:nvSpPr>
          <p:cNvPr id="4" name="Text Placeholder 3"/>
          <p:cNvSpPr>
            <a:spLocks noGrp="1"/>
          </p:cNvSpPr>
          <p:nvPr>
            <p:ph type="body" sz="half" idx="2"/>
          </p:nvPr>
        </p:nvSpPr>
        <p:spPr/>
        <p:txBody>
          <a:bodyPr>
            <a:normAutofit lnSpcReduction="10000"/>
          </a:bodyPr>
          <a:lstStyle/>
          <a:p>
            <a:r>
              <a:rPr lang="en-US" sz="2000" i="1" dirty="0" smtClean="0"/>
              <a:t>Transformation is what education and learning are about.  Many people look back on the person they were when they started their course and are struck by how much they have changed.  On the surface you’re the same person, doing much the same sort of things, but inside, you know you have changed</a:t>
            </a:r>
            <a:r>
              <a:rPr lang="mr-IN" sz="2000" i="1" dirty="0" smtClean="0"/>
              <a:t>…</a:t>
            </a:r>
            <a:r>
              <a:rPr lang="en-GB" sz="2000" i="1" dirty="0" smtClean="0"/>
              <a:t> </a:t>
            </a:r>
            <a:r>
              <a:rPr lang="en-US" sz="2000" i="1" dirty="0" smtClean="0"/>
              <a:t> you’ve learnt to see or do things differently.</a:t>
            </a:r>
          </a:p>
          <a:p>
            <a:endParaRPr lang="en-US" sz="2000" i="1" dirty="0"/>
          </a:p>
          <a:p>
            <a:r>
              <a:rPr lang="en-US" sz="2000" dirty="0" smtClean="0"/>
              <a:t>(Williams, p.121, 2012)</a:t>
            </a:r>
            <a:endParaRPr lang="en-US" sz="2000" dirty="0"/>
          </a:p>
        </p:txBody>
      </p:sp>
    </p:spTree>
    <p:extLst>
      <p:ext uri="{BB962C8B-B14F-4D97-AF65-F5344CB8AC3E}">
        <p14:creationId xmlns:p14="http://schemas.microsoft.com/office/powerpoint/2010/main" val="54571627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dissolv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dissolv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lstStyle/>
          <a:p>
            <a:r>
              <a:rPr lang="en-GB" dirty="0" smtClean="0"/>
              <a:t>Harvard Style</a:t>
            </a:r>
          </a:p>
          <a:p>
            <a:r>
              <a:rPr lang="en-GB" dirty="0" smtClean="0"/>
              <a:t>It’s on Moodle!  PLEASE READ IT</a:t>
            </a:r>
            <a:endParaRPr lang="en-GB" dirty="0"/>
          </a:p>
        </p:txBody>
      </p:sp>
    </p:spTree>
    <p:extLst>
      <p:ext uri="{BB962C8B-B14F-4D97-AF65-F5344CB8AC3E}">
        <p14:creationId xmlns:p14="http://schemas.microsoft.com/office/powerpoint/2010/main" val="2068060423"/>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lstStyle/>
          <a:p>
            <a:r>
              <a:rPr lang="en-US" dirty="0" smtClean="0"/>
              <a:t>Williams, K., </a:t>
            </a:r>
            <a:r>
              <a:rPr lang="en-US" dirty="0" err="1" smtClean="0"/>
              <a:t>Woolliams</a:t>
            </a:r>
            <a:r>
              <a:rPr lang="en-US" dirty="0" smtClean="0"/>
              <a:t>, M. and Spiro, J. (2012) </a:t>
            </a:r>
            <a:r>
              <a:rPr lang="en-US" i="1" dirty="0" smtClean="0"/>
              <a:t>Reflective Writing </a:t>
            </a:r>
            <a:r>
              <a:rPr lang="en-US" dirty="0" smtClean="0"/>
              <a:t>London: Red Globe Press</a:t>
            </a:r>
          </a:p>
          <a:p>
            <a:endParaRPr lang="en-US" dirty="0"/>
          </a:p>
          <a:p>
            <a:r>
              <a:rPr lang="en-US" dirty="0" smtClean="0"/>
              <a:t>Williams, K. (2009) </a:t>
            </a:r>
            <a:r>
              <a:rPr lang="en-US" i="1" dirty="0" smtClean="0"/>
              <a:t>Getting Critical</a:t>
            </a:r>
            <a:r>
              <a:rPr lang="en-US" dirty="0" smtClean="0"/>
              <a:t> Basingstoke: Palgrave Macmillan</a:t>
            </a:r>
            <a:endParaRPr lang="en-US" dirty="0"/>
          </a:p>
        </p:txBody>
      </p:sp>
    </p:spTree>
    <p:extLst>
      <p:ext uri="{BB962C8B-B14F-4D97-AF65-F5344CB8AC3E}">
        <p14:creationId xmlns:p14="http://schemas.microsoft.com/office/powerpoint/2010/main" val="3125220927"/>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457</Words>
  <Application>Microsoft Macintosh PowerPoint</Application>
  <PresentationFormat>Custom</PresentationFormat>
  <Paragraphs>45</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Notes on writing</vt:lpstr>
      <vt:lpstr>Proper Nouns</vt:lpstr>
      <vt:lpstr>Abbreviations</vt:lpstr>
      <vt:lpstr>Voice</vt:lpstr>
      <vt:lpstr>Proofread</vt:lpstr>
      <vt:lpstr>‘I think..’ or ‘I believe…’</vt:lpstr>
      <vt:lpstr>Gibbs’ Reflective Cycle</vt:lpstr>
      <vt:lpstr>Critical Thinking Stairway (Williams, 2009) </vt:lpstr>
      <vt:lpstr>Reflection can become a ‘habit of mind, one that transforms’  (Yancy,1998, cited in Williams et al, 2012)</vt:lpstr>
      <vt:lpstr>Referencing</vt:lpstr>
      <vt:lpstr>References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Notes on writing</dc:title>
  <dc:creator>Alison Franks</dc:creator>
  <cp:lastModifiedBy>Ali Franks</cp:lastModifiedBy>
  <cp:revision>7</cp:revision>
  <dcterms:created xsi:type="dcterms:W3CDTF">2017-12-11T13:06:39Z</dcterms:created>
  <dcterms:modified xsi:type="dcterms:W3CDTF">2020-02-12T13:50:22Z</dcterms:modified>
</cp:coreProperties>
</file>