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D0EFA2-61FC-96F1-C7F2-D043179F10BF}" v="594" dt="2024-10-09T18:35:13.509"/>
    <p1510:client id="{6C59857D-ED33-8641-F0FB-0E427178BFCD}" v="14" dt="2024-10-09T20:07:24.542"/>
    <p1510:client id="{E14991E8-3A95-BAA6-02FE-E5C0B24307B6}" v="727" dt="2024-10-09T19:25:18.446"/>
    <p1510:client id="{F796153A-F5E2-09D0-829B-E69FD2058BD5}" v="459" dt="2024-10-09T19:57:47.5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ane Ribeiro De Freitas (2417935)" userId="S::2417935@student.uwtsd.ac.uk::61fd9637-87b5-40b2-8365-ab2fc9d3968c" providerId="AD" clId="Web-{6C59857D-ED33-8641-F0FB-0E427178BFCD}"/>
    <pc:docChg chg="modSld">
      <pc:chgData name="Cristiane Ribeiro De Freitas (2417935)" userId="S::2417935@student.uwtsd.ac.uk::61fd9637-87b5-40b2-8365-ab2fc9d3968c" providerId="AD" clId="Web-{6C59857D-ED33-8641-F0FB-0E427178BFCD}" dt="2024-10-09T20:07:23.058" v="4" actId="20577"/>
      <pc:docMkLst>
        <pc:docMk/>
      </pc:docMkLst>
      <pc:sldChg chg="modSp">
        <pc:chgData name="Cristiane Ribeiro De Freitas (2417935)" userId="S::2417935@student.uwtsd.ac.uk::61fd9637-87b5-40b2-8365-ab2fc9d3968c" providerId="AD" clId="Web-{6C59857D-ED33-8641-F0FB-0E427178BFCD}" dt="2024-10-09T20:07:23.058" v="4" actId="20577"/>
        <pc:sldMkLst>
          <pc:docMk/>
          <pc:sldMk cId="109857222" sldId="256"/>
        </pc:sldMkLst>
        <pc:spChg chg="mod">
          <ac:chgData name="Cristiane Ribeiro De Freitas (2417935)" userId="S::2417935@student.uwtsd.ac.uk::61fd9637-87b5-40b2-8365-ab2fc9d3968c" providerId="AD" clId="Web-{6C59857D-ED33-8641-F0FB-0E427178BFCD}" dt="2024-10-09T20:07:23.058" v="4" actId="20577"/>
          <ac:spMkLst>
            <pc:docMk/>
            <pc:sldMk cId="109857222" sldId="256"/>
            <ac:spMk id="9" creationId="{A1C887CC-11C8-253E-87C2-06360F6F745D}"/>
          </ac:spMkLst>
        </pc:spChg>
        <pc:spChg chg="mod">
          <ac:chgData name="Cristiane Ribeiro De Freitas (2417935)" userId="S::2417935@student.uwtsd.ac.uk::61fd9637-87b5-40b2-8365-ab2fc9d3968c" providerId="AD" clId="Web-{6C59857D-ED33-8641-F0FB-0E427178BFCD}" dt="2024-10-09T20:00:08.094" v="2" actId="20577"/>
          <ac:spMkLst>
            <pc:docMk/>
            <pc:sldMk cId="109857222" sldId="256"/>
            <ac:spMk id="14" creationId="{FDA70715-6130-7BF5-5716-EF385FF7C544}"/>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diagram of a triangle&#10;&#10;Description automatically generated">
            <a:extLst>
              <a:ext uri="{FF2B5EF4-FFF2-40B4-BE49-F238E27FC236}">
                <a16:creationId xmlns:a16="http://schemas.microsoft.com/office/drawing/2014/main" id="{85A88789-B596-8F88-2A5A-8CDCFF9BC6DF}"/>
              </a:ext>
            </a:extLst>
          </p:cNvPr>
          <p:cNvPicPr>
            <a:picLocks noChangeAspect="1"/>
          </p:cNvPicPr>
          <p:nvPr/>
        </p:nvPicPr>
        <p:blipFill>
          <a:blip r:embed="rId2"/>
          <a:stretch>
            <a:fillRect/>
          </a:stretch>
        </p:blipFill>
        <p:spPr>
          <a:xfrm>
            <a:off x="5842157" y="4746955"/>
            <a:ext cx="1136952" cy="8289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diagram of a diagram&#10;&#10;Description automatically generated">
            <a:extLst>
              <a:ext uri="{FF2B5EF4-FFF2-40B4-BE49-F238E27FC236}">
                <a16:creationId xmlns:a16="http://schemas.microsoft.com/office/drawing/2014/main" id="{C793350E-A381-0B0C-C087-3491BC58C6EF}"/>
              </a:ext>
            </a:extLst>
          </p:cNvPr>
          <p:cNvPicPr>
            <a:picLocks noChangeAspect="1"/>
          </p:cNvPicPr>
          <p:nvPr/>
        </p:nvPicPr>
        <p:blipFill>
          <a:blip r:embed="rId3"/>
          <a:stretch>
            <a:fillRect/>
          </a:stretch>
        </p:blipFill>
        <p:spPr>
          <a:xfrm>
            <a:off x="2353557" y="4553052"/>
            <a:ext cx="1388856" cy="9374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64E91FFE-05C0-6135-8A1D-01FB5EFD83C3}"/>
              </a:ext>
            </a:extLst>
          </p:cNvPr>
          <p:cNvSpPr txBox="1"/>
          <p:nvPr/>
        </p:nvSpPr>
        <p:spPr>
          <a:xfrm>
            <a:off x="67196" y="502057"/>
            <a:ext cx="5899494" cy="830997"/>
          </a:xfrm>
          <a:prstGeom prst="rect">
            <a:avLst/>
          </a:prstGeom>
          <a:ln>
            <a:solidFill>
              <a:schemeClr val="tx1">
                <a:lumMod val="95000"/>
                <a:lumOff val="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a:latin typeface="Arial"/>
                <a:cs typeface="Arial"/>
              </a:rPr>
              <a:t>Reflection</a:t>
            </a:r>
            <a:r>
              <a:rPr lang="en-US" sz="800">
                <a:latin typeface="Arial"/>
                <a:cs typeface="Arial"/>
              </a:rPr>
              <a:t> requires you to think deeply about your experiences, become more aware of your beliefs, values, and behaviors. It helps you identify what worked well and what did not, fostering a mindset of continuous growth and development. Reflection is a way to analyze past events, evaluate your actions, and determine how to approach similar situations differently in the future, putting these insights into practice to ensure ongoing improvement in both personal and professional capacities. Reflection can be challenging, especially if it is not done regularly. Keeping a reflective journal is recommended, as it will enhance your reflection skills, maintain a record of your thoughts, and help generate new ideas for addressing challenges.</a:t>
            </a:r>
          </a:p>
        </p:txBody>
      </p:sp>
      <p:sp>
        <p:nvSpPr>
          <p:cNvPr id="5" name="TextBox 4">
            <a:extLst>
              <a:ext uri="{FF2B5EF4-FFF2-40B4-BE49-F238E27FC236}">
                <a16:creationId xmlns:a16="http://schemas.microsoft.com/office/drawing/2014/main" id="{F506D622-C2EB-C124-C8D9-00E09CA21274}"/>
              </a:ext>
            </a:extLst>
          </p:cNvPr>
          <p:cNvSpPr txBox="1"/>
          <p:nvPr/>
        </p:nvSpPr>
        <p:spPr>
          <a:xfrm>
            <a:off x="6112576" y="504372"/>
            <a:ext cx="5899977" cy="830997"/>
          </a:xfrm>
          <a:prstGeom prst="rect">
            <a:avLst/>
          </a:prstGeom>
          <a:ln>
            <a:solidFill>
              <a:schemeClr val="tx1">
                <a:lumMod val="95000"/>
                <a:lumOff val="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latin typeface="Arial"/>
                <a:cs typeface="Arial"/>
              </a:rPr>
              <a:t>Similarly, </a:t>
            </a:r>
            <a:r>
              <a:rPr lang="en-US" sz="800" b="1">
                <a:latin typeface="Arial"/>
                <a:cs typeface="Arial"/>
              </a:rPr>
              <a:t>reflective practice</a:t>
            </a:r>
            <a:r>
              <a:rPr lang="en-US" sz="800">
                <a:latin typeface="Arial"/>
                <a:cs typeface="Arial"/>
              </a:rPr>
              <a:t> is a crucial process encouraged in professional environments to enhance learning, foster personal growth, and support informed decision-making, thereby contributing to the overall improvement of the learning environment. It involves critically examining various situations, including successes, challenges, and areas for improvement. The purpose of reflective thinking is to gain deeper insights into one’s actions, decisions, and their impacts, enabling practitioners to apply these insights in practice. Reflective practice should be continuous, promoting ongoing development in personal and professional capacities.</a:t>
            </a:r>
          </a:p>
        </p:txBody>
      </p:sp>
      <p:sp>
        <p:nvSpPr>
          <p:cNvPr id="6" name="TextBox 5">
            <a:extLst>
              <a:ext uri="{FF2B5EF4-FFF2-40B4-BE49-F238E27FC236}">
                <a16:creationId xmlns:a16="http://schemas.microsoft.com/office/drawing/2014/main" id="{7366BA42-47D0-E7FE-7237-E65F8211D748}"/>
              </a:ext>
            </a:extLst>
          </p:cNvPr>
          <p:cNvSpPr txBox="1"/>
          <p:nvPr/>
        </p:nvSpPr>
        <p:spPr>
          <a:xfrm>
            <a:off x="73813" y="1442729"/>
            <a:ext cx="11953520" cy="830997"/>
          </a:xfrm>
          <a:prstGeom prst="rect">
            <a:avLst/>
          </a:prstGeom>
          <a:ln>
            <a:solidFill>
              <a:schemeClr val="tx1">
                <a:lumMod val="95000"/>
                <a:lumOff val="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latin typeface="Arial"/>
                <a:cs typeface="Arial"/>
              </a:rPr>
              <a:t>When we think about </a:t>
            </a:r>
            <a:r>
              <a:rPr lang="en-US" sz="800" b="1">
                <a:latin typeface="Arial"/>
                <a:cs typeface="Arial"/>
              </a:rPr>
              <a:t>reflective practice in the early years</a:t>
            </a:r>
            <a:r>
              <a:rPr lang="en-US" sz="800">
                <a:latin typeface="Arial"/>
                <a:cs typeface="Arial"/>
              </a:rPr>
              <a:t>, it is important to start by seeing the world from children’s perspectives. Being a reflective practitioner is a characteristic of a person behavior rather than an intellectual activity ( </a:t>
            </a:r>
            <a:r>
              <a:rPr lang="en-US" sz="800" err="1">
                <a:latin typeface="Arial"/>
                <a:cs typeface="Arial"/>
              </a:rPr>
              <a:t>Moom</a:t>
            </a:r>
            <a:r>
              <a:rPr lang="en-US" sz="800">
                <a:latin typeface="Arial"/>
                <a:cs typeface="Arial"/>
              </a:rPr>
              <a:t>, 2006).</a:t>
            </a:r>
          </a:p>
          <a:p>
            <a:r>
              <a:rPr lang="en-US" sz="800">
                <a:latin typeface="Arial"/>
                <a:cs typeface="Arial"/>
              </a:rPr>
              <a:t>It is crucial to develop reflective practice in early years settings because it enhances the quality of care, emotional and social support for children, improves communication between practitioners, families, and children, increases accountability for actions, and helps solve problems by applying developmental theories. </a:t>
            </a:r>
          </a:p>
          <a:p>
            <a:r>
              <a:rPr lang="en-US" sz="800">
                <a:latin typeface="Arial"/>
                <a:cs typeface="Arial"/>
              </a:rPr>
              <a:t>Critical reflection in early years is an important aspect of understanding how theory supports practice.</a:t>
            </a:r>
          </a:p>
          <a:p>
            <a:r>
              <a:rPr lang="en-US" sz="800">
                <a:latin typeface="Arial"/>
                <a:cs typeface="Arial"/>
              </a:rPr>
              <a:t>The benefits of being a reflective practitioner include improved critical understanding and the development of essential skills to support the best outcomes in children’s development, learning, and progress. Staying up to date with the latest developments in early years education is vital, and reflective practice supports this by helping practitioners assess and adjust their approaches in line with new research, policies, and best practices. Additionally, it is one of the best ways to support children and their families.</a:t>
            </a:r>
          </a:p>
        </p:txBody>
      </p:sp>
      <p:sp>
        <p:nvSpPr>
          <p:cNvPr id="7" name="TextBox 6">
            <a:extLst>
              <a:ext uri="{FF2B5EF4-FFF2-40B4-BE49-F238E27FC236}">
                <a16:creationId xmlns:a16="http://schemas.microsoft.com/office/drawing/2014/main" id="{92A75103-28F1-B18A-C4EB-A9CCB137A52F}"/>
              </a:ext>
            </a:extLst>
          </p:cNvPr>
          <p:cNvSpPr txBox="1"/>
          <p:nvPr/>
        </p:nvSpPr>
        <p:spPr>
          <a:xfrm>
            <a:off x="63431" y="2349957"/>
            <a:ext cx="11949190" cy="1723549"/>
          </a:xfrm>
          <a:prstGeom prst="rect">
            <a:avLst/>
          </a:prstGeom>
          <a:ln>
            <a:solidFill>
              <a:schemeClr val="tx1">
                <a:lumMod val="95000"/>
                <a:lumOff val="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a:latin typeface="Arial"/>
                <a:cs typeface="Arial"/>
              </a:rPr>
              <a:t>Reflective practice is supported by several theories that provide a framework for understanding and improving the reflection process.</a:t>
            </a:r>
            <a:endParaRPr lang="en-US"/>
          </a:p>
          <a:p>
            <a:endParaRPr lang="en-US" sz="800">
              <a:latin typeface="Arial"/>
              <a:cs typeface="Arial"/>
            </a:endParaRPr>
          </a:p>
          <a:p>
            <a:r>
              <a:rPr lang="en-US" sz="800">
                <a:latin typeface="Arial"/>
                <a:cs typeface="Arial"/>
              </a:rPr>
              <a:t>Theory is consistently present in professional practice and can be observed in early years settings, particularly through children's play or by applying child development theories. Several theories help in understanding reflection and its link to reflective practice. Many writers have focused on how reflection can be applied and how best to use it in present circumstances to improve learning or achieve other desired outcomes. Without testing theory, there has been a tendency towards the solidification of ideas, meaning that certain reflective concepts in literature have become widely accepted. Examples include those of Donald Schön and John Dewey.</a:t>
            </a:r>
          </a:p>
          <a:p>
            <a:endParaRPr lang="en-US" sz="800">
              <a:latin typeface="Arial"/>
              <a:cs typeface="Arial"/>
            </a:endParaRPr>
          </a:p>
          <a:p>
            <a:r>
              <a:rPr lang="en-US" sz="800" b="1">
                <a:latin typeface="Arial"/>
                <a:cs typeface="Arial"/>
              </a:rPr>
              <a:t>Schön's reflective model consists of two processes:</a:t>
            </a:r>
          </a:p>
          <a:p>
            <a:pPr marL="285750" indent="-285750">
              <a:buFont typeface="Symbol"/>
              <a:buChar char="•"/>
            </a:pPr>
            <a:r>
              <a:rPr lang="en-US" sz="800">
                <a:latin typeface="Arial"/>
                <a:cs typeface="Arial"/>
              </a:rPr>
              <a:t>Reflection-in-action, which involves reflecting during professional activities by considering what is happening in the moment, and</a:t>
            </a:r>
          </a:p>
          <a:p>
            <a:pPr marL="285750" indent="-285750">
              <a:buFont typeface="Symbol"/>
              <a:buChar char="•"/>
            </a:pPr>
            <a:r>
              <a:rPr lang="en-US" sz="800">
                <a:latin typeface="Arial"/>
                <a:cs typeface="Arial"/>
              </a:rPr>
              <a:t>Reflection-on-action, which involves looking back on professional experiences and connecting them to relevant theories.</a:t>
            </a:r>
          </a:p>
          <a:p>
            <a:endParaRPr lang="en-US" sz="800">
              <a:latin typeface="Arial"/>
              <a:cs typeface="Arial"/>
            </a:endParaRPr>
          </a:p>
          <a:p>
            <a:r>
              <a:rPr lang="en-US" sz="800" b="1">
                <a:latin typeface="Arial"/>
                <a:cs typeface="Arial"/>
              </a:rPr>
              <a:t>John Dewey, in his work on reflective practice, distinguishes between two types of actions:</a:t>
            </a:r>
          </a:p>
          <a:p>
            <a:pPr marL="285750" indent="-285750">
              <a:buFont typeface="Symbol"/>
              <a:buChar char="•"/>
            </a:pPr>
            <a:r>
              <a:rPr lang="en-US" sz="800">
                <a:latin typeface="Arial"/>
                <a:cs typeface="Arial"/>
              </a:rPr>
              <a:t>Routine actions, which are automatic and not professionally active, and</a:t>
            </a:r>
          </a:p>
          <a:p>
            <a:pPr marL="285750" indent="-285750">
              <a:buFont typeface="Symbol"/>
              <a:buChar char="•"/>
            </a:pPr>
            <a:r>
              <a:rPr lang="en-US" sz="800">
                <a:latin typeface="Arial"/>
                <a:cs typeface="Arial"/>
              </a:rPr>
              <a:t>Reflective actions, which involve purposefully changing routine actions into thoughtful, intentional moments of learning and improvement.</a:t>
            </a:r>
          </a:p>
        </p:txBody>
      </p:sp>
      <p:sp>
        <p:nvSpPr>
          <p:cNvPr id="8" name="TextBox 7">
            <a:extLst>
              <a:ext uri="{FF2B5EF4-FFF2-40B4-BE49-F238E27FC236}">
                <a16:creationId xmlns:a16="http://schemas.microsoft.com/office/drawing/2014/main" id="{7F2497C0-5166-8105-CD77-C93CD409D4DA}"/>
              </a:ext>
            </a:extLst>
          </p:cNvPr>
          <p:cNvSpPr txBox="1"/>
          <p:nvPr/>
        </p:nvSpPr>
        <p:spPr>
          <a:xfrm>
            <a:off x="2168779" y="4132842"/>
            <a:ext cx="3409878" cy="1923604"/>
          </a:xfrm>
          <a:prstGeom prst="rect">
            <a:avLst/>
          </a:prstGeom>
          <a:noFill/>
          <a:ln>
            <a:solidFill>
              <a:schemeClr val="tx1">
                <a:lumMod val="95000"/>
                <a:lumOff val="5000"/>
              </a:schemeClr>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700">
                <a:latin typeface="Arial"/>
                <a:cs typeface="Arial"/>
              </a:rPr>
              <a:t>Gibbs' reflective model is designed to structure reflections and encourage us to focus on our feelings, which has six steps and provides a framework for reflection:</a:t>
            </a:r>
            <a:endParaRPr lang="en-US" sz="700"/>
          </a:p>
          <a:p>
            <a:r>
              <a:rPr lang="en-US" sz="700"/>
              <a:t>             </a:t>
            </a:r>
          </a:p>
          <a:p>
            <a:endParaRPr lang="en-US" sz="700">
              <a:solidFill>
                <a:srgbClr val="000000"/>
              </a:solidFill>
              <a:latin typeface="Aptos" panose="020B0004020202020204"/>
              <a:cs typeface="Arial"/>
            </a:endParaRPr>
          </a:p>
          <a:p>
            <a:pPr algn="r"/>
            <a:r>
              <a:rPr lang="en-US" sz="600" b="1">
                <a:solidFill>
                  <a:srgbClr val="333333"/>
                </a:solidFill>
                <a:latin typeface="Arial"/>
                <a:cs typeface="Arial"/>
              </a:rPr>
              <a:t>Description</a:t>
            </a:r>
            <a:r>
              <a:rPr lang="en-US" sz="600">
                <a:solidFill>
                  <a:srgbClr val="333333"/>
                </a:solidFill>
                <a:latin typeface="Arial"/>
                <a:cs typeface="Arial"/>
              </a:rPr>
              <a:t>: experience you had</a:t>
            </a:r>
            <a:endParaRPr lang="en-US"/>
          </a:p>
          <a:p>
            <a:pPr marL="285750" indent="-285750" algn="r">
              <a:buFont typeface="Symbol"/>
              <a:buChar char="•"/>
            </a:pPr>
            <a:endParaRPr lang="en-US" sz="600">
              <a:solidFill>
                <a:srgbClr val="333333"/>
              </a:solidFill>
              <a:latin typeface="Arial"/>
              <a:cs typeface="Arial"/>
            </a:endParaRPr>
          </a:p>
          <a:p>
            <a:pPr algn="r"/>
            <a:r>
              <a:rPr lang="en-US" sz="600" b="1">
                <a:solidFill>
                  <a:srgbClr val="333333"/>
                </a:solidFill>
                <a:latin typeface="Arial"/>
                <a:cs typeface="Arial"/>
              </a:rPr>
              <a:t>Feelings: </a:t>
            </a:r>
            <a:r>
              <a:rPr lang="en-US" sz="600">
                <a:solidFill>
                  <a:srgbClr val="333333"/>
                </a:solidFill>
                <a:latin typeface="Arial"/>
                <a:cs typeface="Arial"/>
              </a:rPr>
              <a:t>how you feel about the experience</a:t>
            </a:r>
          </a:p>
          <a:p>
            <a:pPr marL="285750" indent="-285750" algn="r">
              <a:buFont typeface="Symbol"/>
              <a:buChar char="•"/>
            </a:pPr>
            <a:endParaRPr lang="en-US" sz="600">
              <a:solidFill>
                <a:srgbClr val="333333"/>
              </a:solidFill>
              <a:latin typeface="Arial"/>
              <a:cs typeface="Arial"/>
            </a:endParaRPr>
          </a:p>
          <a:p>
            <a:pPr algn="r"/>
            <a:r>
              <a:rPr lang="en-US" sz="600" b="1">
                <a:solidFill>
                  <a:srgbClr val="333333"/>
                </a:solidFill>
                <a:latin typeface="Arial"/>
                <a:cs typeface="Arial"/>
              </a:rPr>
              <a:t>Evaluation</a:t>
            </a:r>
            <a:r>
              <a:rPr lang="en-US" sz="600">
                <a:solidFill>
                  <a:srgbClr val="333333"/>
                </a:solidFill>
                <a:latin typeface="Arial"/>
                <a:cs typeface="Arial"/>
              </a:rPr>
              <a:t>: both sides of this experience.</a:t>
            </a:r>
            <a:endParaRPr lang="en-US"/>
          </a:p>
          <a:p>
            <a:pPr marL="285750" indent="-285750" algn="r">
              <a:buFont typeface="Symbol"/>
              <a:buChar char="•"/>
            </a:pPr>
            <a:endParaRPr lang="en-US" sz="600">
              <a:solidFill>
                <a:srgbClr val="333333"/>
              </a:solidFill>
              <a:latin typeface="Arial"/>
              <a:cs typeface="Arial"/>
            </a:endParaRPr>
          </a:p>
          <a:p>
            <a:pPr marL="285750" indent="-285750" algn="r">
              <a:buFont typeface="Symbol"/>
              <a:buChar char="•"/>
            </a:pPr>
            <a:endParaRPr lang="en-US" sz="600">
              <a:solidFill>
                <a:srgbClr val="333333"/>
              </a:solidFill>
              <a:latin typeface="Arial"/>
              <a:cs typeface="Arial"/>
            </a:endParaRPr>
          </a:p>
          <a:p>
            <a:pPr algn="r"/>
            <a:endParaRPr lang="en-US" sz="600" b="1">
              <a:solidFill>
                <a:srgbClr val="333333"/>
              </a:solidFill>
              <a:latin typeface="Arial"/>
              <a:cs typeface="Arial"/>
            </a:endParaRPr>
          </a:p>
          <a:p>
            <a:pPr algn="r"/>
            <a:r>
              <a:rPr lang="en-US" sz="600" b="1">
                <a:solidFill>
                  <a:srgbClr val="333333"/>
                </a:solidFill>
                <a:latin typeface="Arial"/>
                <a:cs typeface="Arial"/>
              </a:rPr>
              <a:t>Analysis</a:t>
            </a:r>
            <a:r>
              <a:rPr lang="en-US" sz="600">
                <a:solidFill>
                  <a:srgbClr val="333333"/>
                </a:solidFill>
                <a:latin typeface="Arial"/>
                <a:cs typeface="Arial"/>
              </a:rPr>
              <a:t>: what is important about this experience</a:t>
            </a:r>
            <a:endParaRPr lang="en-US"/>
          </a:p>
          <a:p>
            <a:pPr algn="r"/>
            <a:endParaRPr lang="en-US" sz="600">
              <a:solidFill>
                <a:srgbClr val="333333"/>
              </a:solidFill>
              <a:latin typeface="Arial"/>
              <a:cs typeface="Arial"/>
            </a:endParaRPr>
          </a:p>
          <a:p>
            <a:pPr algn="r"/>
            <a:r>
              <a:rPr lang="en-US" sz="600" b="1">
                <a:solidFill>
                  <a:srgbClr val="333333"/>
                </a:solidFill>
                <a:latin typeface="Arial"/>
                <a:cs typeface="Arial"/>
              </a:rPr>
              <a:t>Conclusion: </a:t>
            </a:r>
            <a:r>
              <a:rPr lang="en-US" sz="600">
                <a:solidFill>
                  <a:srgbClr val="333333"/>
                </a:solidFill>
                <a:latin typeface="Arial"/>
                <a:cs typeface="Arial"/>
              </a:rPr>
              <a:t>reflect on what you learned and how could you do it different next time </a:t>
            </a:r>
            <a:endParaRPr lang="en-US"/>
          </a:p>
          <a:p>
            <a:pPr algn="r"/>
            <a:endParaRPr lang="en-US" sz="600">
              <a:solidFill>
                <a:srgbClr val="333333"/>
              </a:solidFill>
              <a:latin typeface="Arial"/>
              <a:cs typeface="Arial"/>
            </a:endParaRPr>
          </a:p>
          <a:p>
            <a:pPr algn="r"/>
            <a:r>
              <a:rPr lang="en-US" sz="600" b="1">
                <a:solidFill>
                  <a:srgbClr val="333333"/>
                </a:solidFill>
                <a:latin typeface="Arial"/>
                <a:cs typeface="Arial"/>
              </a:rPr>
              <a:t>Action plan:</a:t>
            </a:r>
            <a:r>
              <a:rPr lang="en-US" sz="600">
                <a:solidFill>
                  <a:srgbClr val="333333"/>
                </a:solidFill>
                <a:latin typeface="Arial"/>
                <a:cs typeface="Arial"/>
              </a:rPr>
              <a:t> h</a:t>
            </a:r>
            <a:r>
              <a:rPr lang="en-US" sz="600">
                <a:latin typeface="Arial"/>
                <a:cs typeface="Arial"/>
              </a:rPr>
              <a:t>ow you would handle similar situations in the future, or any adjustments you might consider making.           </a:t>
            </a:r>
            <a:endParaRPr lang="en-US"/>
          </a:p>
        </p:txBody>
      </p:sp>
      <p:sp>
        <p:nvSpPr>
          <p:cNvPr id="10" name="TextBox 9">
            <a:extLst>
              <a:ext uri="{FF2B5EF4-FFF2-40B4-BE49-F238E27FC236}">
                <a16:creationId xmlns:a16="http://schemas.microsoft.com/office/drawing/2014/main" id="{A61C2A02-642C-CBC5-62DC-D0CE955C0907}"/>
              </a:ext>
            </a:extLst>
          </p:cNvPr>
          <p:cNvSpPr txBox="1"/>
          <p:nvPr/>
        </p:nvSpPr>
        <p:spPr>
          <a:xfrm>
            <a:off x="72494" y="4400251"/>
            <a:ext cx="2016200" cy="1323439"/>
          </a:xfrm>
          <a:prstGeom prst="rect">
            <a:avLst/>
          </a:prstGeom>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r>
              <a:rPr lang="en-US" sz="800">
                <a:latin typeface="Arial"/>
                <a:cs typeface="Arial"/>
              </a:rPr>
              <a:t>Reflective methods support learning by identifying significant experiences. Writing reflections is also recommended when facing challenging situations, as it helps identify connections between personal experiences and professional values. Among the various reflective methods, two notable models are Gibbs Reflective Cycle and ERA Reflective Cycle.</a:t>
            </a:r>
          </a:p>
        </p:txBody>
      </p:sp>
      <p:sp>
        <p:nvSpPr>
          <p:cNvPr id="11" name="TextBox 10">
            <a:extLst>
              <a:ext uri="{FF2B5EF4-FFF2-40B4-BE49-F238E27FC236}">
                <a16:creationId xmlns:a16="http://schemas.microsoft.com/office/drawing/2014/main" id="{F06E671B-4C84-05BD-30AC-6582E0571AAB}"/>
              </a:ext>
            </a:extLst>
          </p:cNvPr>
          <p:cNvSpPr txBox="1"/>
          <p:nvPr/>
        </p:nvSpPr>
        <p:spPr>
          <a:xfrm>
            <a:off x="5652419" y="4132312"/>
            <a:ext cx="3335115" cy="1877437"/>
          </a:xfrm>
          <a:prstGeom prst="rect">
            <a:avLst/>
          </a:prstGeom>
          <a:noFill/>
          <a:ln>
            <a:solidFill>
              <a:schemeClr val="tx1">
                <a:lumMod val="95000"/>
                <a:lumOff val="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700">
              <a:latin typeface="Arial"/>
              <a:cs typeface="Arial"/>
            </a:endParaRPr>
          </a:p>
          <a:p>
            <a:r>
              <a:rPr lang="en-US" sz="700">
                <a:latin typeface="Arial"/>
                <a:cs typeface="Arial"/>
              </a:rPr>
              <a:t>The most recent reflective model is the ERA reflective cycle, created by Jasper (2013). This simple model of reflection helps us improve our understanding from experience and contains only three steps:</a:t>
            </a:r>
            <a:endParaRPr lang="en-US" sz="700"/>
          </a:p>
          <a:p>
            <a:pPr algn="r"/>
            <a:r>
              <a:rPr lang="en-US" sz="800"/>
              <a:t>                                </a:t>
            </a:r>
            <a:endParaRPr lang="en-US" sz="800">
              <a:latin typeface="Arial"/>
              <a:cs typeface="Arial"/>
            </a:endParaRPr>
          </a:p>
          <a:p>
            <a:pPr algn="r"/>
            <a:r>
              <a:rPr lang="en-US" sz="600" b="1">
                <a:latin typeface="Arial"/>
                <a:cs typeface="Arial"/>
              </a:rPr>
              <a:t>                         </a:t>
            </a:r>
            <a:r>
              <a:rPr lang="en-US" sz="800"/>
              <a:t>            </a:t>
            </a:r>
            <a:endParaRPr lang="en-US" sz="800">
              <a:latin typeface="Arial"/>
              <a:cs typeface="Arial"/>
            </a:endParaRPr>
          </a:p>
          <a:p>
            <a:pPr algn="r"/>
            <a:endParaRPr lang="en-US" sz="600" b="1">
              <a:latin typeface="Arial"/>
              <a:cs typeface="Arial"/>
            </a:endParaRPr>
          </a:p>
          <a:p>
            <a:pPr algn="r"/>
            <a:endParaRPr lang="en-US" sz="600" b="1">
              <a:latin typeface="Arial"/>
              <a:cs typeface="Arial"/>
            </a:endParaRPr>
          </a:p>
          <a:p>
            <a:pPr algn="r"/>
            <a:r>
              <a:rPr lang="en-US" sz="600" b="1">
                <a:latin typeface="Arial"/>
                <a:cs typeface="Arial"/>
              </a:rPr>
              <a:t>Experience:</a:t>
            </a:r>
            <a:r>
              <a:rPr lang="en-US" sz="600">
                <a:latin typeface="Arial"/>
                <a:cs typeface="Arial"/>
              </a:rPr>
              <a:t> the experience you had</a:t>
            </a:r>
            <a:endParaRPr lang="en-US"/>
          </a:p>
          <a:p>
            <a:pPr algn="r"/>
            <a:endParaRPr lang="en-US" sz="600" b="1">
              <a:latin typeface="Arial"/>
              <a:cs typeface="Arial"/>
            </a:endParaRPr>
          </a:p>
          <a:p>
            <a:pPr algn="r"/>
            <a:r>
              <a:rPr lang="en-US" sz="600" b="1">
                <a:latin typeface="Arial"/>
                <a:cs typeface="Arial"/>
              </a:rPr>
              <a:t>                                                                     Reflection:</a:t>
            </a:r>
            <a:r>
              <a:rPr lang="en-US" sz="600">
                <a:latin typeface="Arial"/>
                <a:cs typeface="Arial"/>
              </a:rPr>
              <a:t> describes a basic record of an                     experience using key questions such as Who, What, </a:t>
            </a:r>
            <a:endParaRPr lang="en-US">
              <a:latin typeface="Aptos" panose="020B0004020202020204"/>
              <a:cs typeface="Arial"/>
            </a:endParaRPr>
          </a:p>
          <a:p>
            <a:pPr algn="r"/>
            <a:r>
              <a:rPr lang="en-US" sz="600">
                <a:latin typeface="Arial"/>
                <a:cs typeface="Arial"/>
              </a:rPr>
              <a:t>Where, When, Why, and How</a:t>
            </a:r>
            <a:endParaRPr lang="en-US"/>
          </a:p>
          <a:p>
            <a:pPr algn="r"/>
            <a:endParaRPr lang="en-US" sz="600" b="1">
              <a:latin typeface="Arial"/>
              <a:cs typeface="Arial"/>
            </a:endParaRPr>
          </a:p>
          <a:p>
            <a:pPr algn="r"/>
            <a:r>
              <a:rPr lang="en-US" sz="600" b="1">
                <a:latin typeface="Arial"/>
                <a:cs typeface="Arial"/>
              </a:rPr>
              <a:t>                                         Action:</a:t>
            </a:r>
            <a:r>
              <a:rPr lang="en-US" sz="600">
                <a:latin typeface="Arial"/>
                <a:cs typeface="Arial"/>
              </a:rPr>
              <a:t> thinking about how you will </a:t>
            </a:r>
          </a:p>
          <a:p>
            <a:pPr algn="r"/>
            <a:r>
              <a:rPr lang="en-US" sz="600">
                <a:latin typeface="Arial"/>
                <a:cs typeface="Arial"/>
              </a:rPr>
              <a:t>respond to the same or different situations in the future.</a:t>
            </a:r>
            <a:endParaRPr lang="en-US"/>
          </a:p>
          <a:p>
            <a:pPr algn="r"/>
            <a:endParaRPr lang="en-US" sz="600" b="1">
              <a:latin typeface="Arial"/>
              <a:cs typeface="Arial"/>
            </a:endParaRPr>
          </a:p>
          <a:p>
            <a:pPr algn="r"/>
            <a:endParaRPr lang="en-US" sz="600" b="1">
              <a:latin typeface="Arial"/>
              <a:cs typeface="Arial"/>
            </a:endParaRPr>
          </a:p>
        </p:txBody>
      </p:sp>
      <p:sp>
        <p:nvSpPr>
          <p:cNvPr id="12" name="TextBox 11">
            <a:extLst>
              <a:ext uri="{FF2B5EF4-FFF2-40B4-BE49-F238E27FC236}">
                <a16:creationId xmlns:a16="http://schemas.microsoft.com/office/drawing/2014/main" id="{90884864-6C2D-E737-06DF-F423291B1175}"/>
              </a:ext>
            </a:extLst>
          </p:cNvPr>
          <p:cNvSpPr txBox="1"/>
          <p:nvPr/>
        </p:nvSpPr>
        <p:spPr>
          <a:xfrm>
            <a:off x="9062872" y="4130991"/>
            <a:ext cx="2958884" cy="1938992"/>
          </a:xfrm>
          <a:prstGeom prst="rect">
            <a:avLst/>
          </a:prstGeom>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US" sz="800" baseline="0">
                <a:latin typeface="Arial"/>
                <a:ea typeface="Segoe UI"/>
                <a:cs typeface="Segoe UI"/>
              </a:rPr>
              <a:t>Some facts to consider regarding these two models are that the structure of Gibbs' reflective model encourages a reflection process that includes six steps based on feelings and analytical components, while the ERA model has only three steps, making it easy to follow. Gibbs' model focuses on emotional awareness and critical analysis, while the ERA model emphasizes experience and taking action.</a:t>
            </a:r>
            <a:r>
              <a:rPr lang="en-US" sz="800">
                <a:latin typeface="Arial"/>
                <a:ea typeface="Segoe UI"/>
                <a:cs typeface="Segoe UI"/>
              </a:rPr>
              <a:t>​</a:t>
            </a:r>
          </a:p>
          <a:p>
            <a:pPr rtl="0"/>
            <a:r>
              <a:rPr lang="en-US" sz="800" baseline="0">
                <a:latin typeface="Arial"/>
                <a:ea typeface="Segoe UI"/>
                <a:cs typeface="Segoe UI"/>
              </a:rPr>
              <a:t>Two key advantages of Gibbs' model are that it encourages emotional awareness and provides deep details in the reflection process. However, its complexity can overwhelm beginners with too many steps.</a:t>
            </a:r>
            <a:r>
              <a:rPr lang="en-US" sz="800">
                <a:latin typeface="Arial"/>
                <a:ea typeface="Segoe UI"/>
                <a:cs typeface="Segoe UI"/>
              </a:rPr>
              <a:t>​</a:t>
            </a:r>
          </a:p>
          <a:p>
            <a:pPr rtl="0"/>
            <a:r>
              <a:rPr lang="en-US" sz="800" baseline="0">
                <a:latin typeface="Arial"/>
                <a:ea typeface="Segoe UI"/>
                <a:cs typeface="Segoe UI"/>
              </a:rPr>
              <a:t>In contrast, the ERA reflective model is a simple cycle that is easy to remember and allows for quick reflections for learning. However, it may lack emotional analysis and provide less detailed reflections on experiences.</a:t>
            </a:r>
            <a:r>
              <a:rPr lang="en-US" sz="800">
                <a:latin typeface="Arial"/>
                <a:ea typeface="Segoe UI"/>
                <a:cs typeface="Segoe UI"/>
              </a:rPr>
              <a:t>​</a:t>
            </a:r>
            <a:endParaRPr lang="en-US"/>
          </a:p>
        </p:txBody>
      </p:sp>
      <p:sp>
        <p:nvSpPr>
          <p:cNvPr id="13" name="TextBox 12">
            <a:extLst>
              <a:ext uri="{FF2B5EF4-FFF2-40B4-BE49-F238E27FC236}">
                <a16:creationId xmlns:a16="http://schemas.microsoft.com/office/drawing/2014/main" id="{EBC89DAC-1D22-946D-F243-AB02DF0BFE15}"/>
              </a:ext>
            </a:extLst>
          </p:cNvPr>
          <p:cNvSpPr txBox="1"/>
          <p:nvPr/>
        </p:nvSpPr>
        <p:spPr>
          <a:xfrm>
            <a:off x="77793" y="6184949"/>
            <a:ext cx="11945734" cy="584775"/>
          </a:xfrm>
          <a:prstGeom prst="rect">
            <a:avLst/>
          </a:prstGeom>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a:latin typeface="Arial"/>
                <a:cs typeface="Arial"/>
              </a:rPr>
              <a:t>In conclusion, reflection and reflective practice are essential values that play a crucial role in early years settings.</a:t>
            </a:r>
            <a:r>
              <a:rPr lang="en-US" sz="800">
                <a:latin typeface="Arial"/>
                <a:cs typeface="Arial"/>
              </a:rPr>
              <a:t> By analyzing past situations, practitioners can gain a clearer understanding of their decision-making processes and patterns, allowing them to make more informed choices in the future. Both models are designed to help practitioners critically reflect on their experiences, learn from them, and apply that learning to improve their teaching and interactions with children. The choice of model will depend on the practitioner’s personal preference, the specific context of the early years setting, and the depth of reflection required. Additionally, reflecting on accomplishments and successes can boost confidence and motivation. By recognizing their achievements, educators can build on their strengths, enhancing professional growth and contributing to better outcomes for the children in their care.</a:t>
            </a:r>
          </a:p>
        </p:txBody>
      </p:sp>
      <p:sp>
        <p:nvSpPr>
          <p:cNvPr id="14" name="TextBox 13">
            <a:extLst>
              <a:ext uri="{FF2B5EF4-FFF2-40B4-BE49-F238E27FC236}">
                <a16:creationId xmlns:a16="http://schemas.microsoft.com/office/drawing/2014/main" id="{FDA70715-6130-7BF5-5716-EF385FF7C544}"/>
              </a:ext>
            </a:extLst>
          </p:cNvPr>
          <p:cNvSpPr txBox="1"/>
          <p:nvPr/>
        </p:nvSpPr>
        <p:spPr>
          <a:xfrm>
            <a:off x="2639066" y="71352"/>
            <a:ext cx="6151926" cy="246221"/>
          </a:xfrm>
          <a:prstGeom prst="rect">
            <a:avLst/>
          </a:prstGeom>
          <a:ln>
            <a:solidFill>
              <a:schemeClr val="tx1">
                <a:lumMod val="95000"/>
                <a:lumOff val="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00" b="1">
                <a:latin typeface="Arial"/>
                <a:cs typeface="Arial"/>
              </a:rPr>
              <a:t>IMPORTANCE OF REFLECTIVE PRACTICE IN EARLY YEARS</a:t>
            </a:r>
          </a:p>
        </p:txBody>
      </p:sp>
      <p:sp>
        <p:nvSpPr>
          <p:cNvPr id="9" name="TextBox 8">
            <a:extLst>
              <a:ext uri="{FF2B5EF4-FFF2-40B4-BE49-F238E27FC236}">
                <a16:creationId xmlns:a16="http://schemas.microsoft.com/office/drawing/2014/main" id="{A1C887CC-11C8-253E-87C2-06360F6F745D}"/>
              </a:ext>
            </a:extLst>
          </p:cNvPr>
          <p:cNvSpPr txBox="1"/>
          <p:nvPr/>
        </p:nvSpPr>
        <p:spPr>
          <a:xfrm>
            <a:off x="10716589" y="68248"/>
            <a:ext cx="1295655" cy="376876"/>
          </a:xfrm>
          <a:prstGeom prst="rect">
            <a:avLst/>
          </a:prstGeom>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 b="1">
                <a:latin typeface="Arial"/>
                <a:cs typeface="Arial"/>
              </a:rPr>
              <a:t>2417935</a:t>
            </a:r>
          </a:p>
          <a:p>
            <a:r>
              <a:rPr lang="en-US" sz="600" b="1">
                <a:latin typeface="Arial"/>
                <a:cs typeface="Arial"/>
              </a:rPr>
              <a:t>ECEY4009/C</a:t>
            </a:r>
          </a:p>
          <a:p>
            <a:r>
              <a:rPr lang="en-US" sz="600" b="1">
                <a:latin typeface="Arial"/>
                <a:cs typeface="Arial"/>
              </a:rPr>
              <a:t>1030 words count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8DDB6-2740-66BD-2006-49EF3CBE3184}"/>
              </a:ext>
            </a:extLst>
          </p:cNvPr>
          <p:cNvSpPr>
            <a:spLocks noGrp="1"/>
          </p:cNvSpPr>
          <p:nvPr>
            <p:ph type="title"/>
          </p:nvPr>
        </p:nvSpPr>
        <p:spPr>
          <a:xfrm>
            <a:off x="838200" y="365125"/>
            <a:ext cx="1779006" cy="737088"/>
          </a:xfrm>
        </p:spPr>
        <p:txBody>
          <a:bodyPr>
            <a:normAutofit/>
          </a:bodyPr>
          <a:lstStyle/>
          <a:p>
            <a:r>
              <a:rPr lang="en-US" sz="1800">
                <a:latin typeface="Arial"/>
                <a:cs typeface="Arial"/>
              </a:rPr>
              <a:t>Reference list:</a:t>
            </a:r>
          </a:p>
        </p:txBody>
      </p:sp>
      <p:sp>
        <p:nvSpPr>
          <p:cNvPr id="3" name="Content Placeholder 2">
            <a:extLst>
              <a:ext uri="{FF2B5EF4-FFF2-40B4-BE49-F238E27FC236}">
                <a16:creationId xmlns:a16="http://schemas.microsoft.com/office/drawing/2014/main" id="{08354DF7-2764-2700-2EA4-B9E0EE37AE41}"/>
              </a:ext>
            </a:extLst>
          </p:cNvPr>
          <p:cNvSpPr>
            <a:spLocks noGrp="1"/>
          </p:cNvSpPr>
          <p:nvPr>
            <p:ph idx="1"/>
          </p:nvPr>
        </p:nvSpPr>
        <p:spPr>
          <a:xfrm>
            <a:off x="838200" y="1388040"/>
            <a:ext cx="10515600" cy="4351338"/>
          </a:xfrm>
        </p:spPr>
        <p:txBody>
          <a:bodyPr vert="horz" lIns="91440" tIns="45720" rIns="91440" bIns="45720" rtlCol="0" anchor="t">
            <a:normAutofit/>
          </a:bodyPr>
          <a:lstStyle/>
          <a:p>
            <a:pPr marL="0" indent="0">
              <a:buNone/>
            </a:pPr>
            <a:r>
              <a:rPr lang="en-US" sz="1000">
                <a:latin typeface="Arial"/>
                <a:cs typeface="Arial"/>
              </a:rPr>
              <a:t>Gibbs, G. (1988). </a:t>
            </a:r>
            <a:r>
              <a:rPr lang="en-US" sz="1000" i="1">
                <a:latin typeface="Arial"/>
                <a:cs typeface="Arial"/>
              </a:rPr>
              <a:t>Learning by doing: A guide to teaching and learning methods</a:t>
            </a:r>
            <a:r>
              <a:rPr lang="en-US" sz="1000">
                <a:latin typeface="Arial"/>
                <a:cs typeface="Arial"/>
              </a:rPr>
              <a:t>. Oxford: Further Education Unit, Oxford Polytechnic.</a:t>
            </a:r>
            <a:endParaRPr lang="en-US" sz="1000">
              <a:latin typeface="Arial"/>
              <a:cs typeface="Calibri"/>
            </a:endParaRPr>
          </a:p>
          <a:p>
            <a:pPr>
              <a:buNone/>
            </a:pPr>
            <a:r>
              <a:rPr lang="en-US" sz="1000">
                <a:latin typeface="Arial"/>
                <a:cs typeface="Arial"/>
              </a:rPr>
              <a:t>Grammarly (2024). Grammarly. [online] Grammarly.com. Available at: https://www.grammarly.com.</a:t>
            </a:r>
          </a:p>
          <a:p>
            <a:pPr>
              <a:buNone/>
            </a:pPr>
            <a:r>
              <a:rPr lang="en-US" sz="1000">
                <a:latin typeface="Arial"/>
                <a:cs typeface="Arial"/>
              </a:rPr>
              <a:t>Hallet, E. (2013). </a:t>
            </a:r>
            <a:r>
              <a:rPr lang="en-US" sz="1000" i="1">
                <a:latin typeface="Arial"/>
                <a:cs typeface="Arial"/>
              </a:rPr>
              <a:t>The Reflective Early Years Practitioner</a:t>
            </a:r>
            <a:r>
              <a:rPr lang="en-US" sz="1000">
                <a:latin typeface="Arial"/>
                <a:cs typeface="Arial"/>
              </a:rPr>
              <a:t>. London: SAGE Publications Ltd. Available at: https://research-ebsco-com.ezproxy.uwtsd.ac.uk/linkprocessor/plink?id=26a4e09d-f2e6-3db3-9062-a69ae87c0e82. Accessed on: 4 Oct. 2024.</a:t>
            </a:r>
          </a:p>
          <a:p>
            <a:pPr>
              <a:buNone/>
            </a:pPr>
            <a:r>
              <a:rPr lang="en-US" sz="1000">
                <a:latin typeface="Arial"/>
                <a:cs typeface="Arial"/>
              </a:rPr>
              <a:t>Hero, L. (2023). The Essentials of the Schön Reflection Model. [online] Workplacehero.co.uk. Available at: https://workplacehero.co.uk/blog/the-sch%C3%B6n-reflection-model.</a:t>
            </a:r>
          </a:p>
          <a:p>
            <a:pPr>
              <a:buNone/>
            </a:pPr>
            <a:r>
              <a:rPr lang="en-US" sz="1000">
                <a:latin typeface="Arial"/>
                <a:cs typeface="Arial"/>
              </a:rPr>
              <a:t>Jasper, M. (2013). </a:t>
            </a:r>
            <a:r>
              <a:rPr lang="en-US" sz="1000" i="1">
                <a:latin typeface="Arial"/>
                <a:cs typeface="Arial"/>
              </a:rPr>
              <a:t>Beginning Reflective Practice</a:t>
            </a:r>
            <a:r>
              <a:rPr lang="en-US" sz="1000">
                <a:latin typeface="Arial"/>
                <a:cs typeface="Arial"/>
              </a:rPr>
              <a:t>. 2nd ed. Andover: Cengage Learning.</a:t>
            </a:r>
          </a:p>
          <a:p>
            <a:pPr>
              <a:buNone/>
            </a:pPr>
            <a:r>
              <a:rPr lang="en-US" sz="1000">
                <a:latin typeface="Arial"/>
                <a:cs typeface="Arial"/>
              </a:rPr>
              <a:t>Markkanen, P., Välimäki, M., Anttila, M., &amp; </a:t>
            </a:r>
            <a:r>
              <a:rPr lang="en-US" sz="1000" err="1">
                <a:latin typeface="Arial"/>
                <a:cs typeface="Arial"/>
              </a:rPr>
              <a:t>Kuuskorpi</a:t>
            </a:r>
            <a:r>
              <a:rPr lang="en-US" sz="1000">
                <a:latin typeface="Arial"/>
                <a:cs typeface="Arial"/>
              </a:rPr>
              <a:t>, M. (2020). A Reflective cycle: Understanding Challenging Situations in a School Setting. </a:t>
            </a:r>
            <a:r>
              <a:rPr lang="en-US" sz="1000" i="1">
                <a:latin typeface="Arial"/>
                <a:cs typeface="Arial"/>
              </a:rPr>
              <a:t>Educational Research</a:t>
            </a:r>
            <a:r>
              <a:rPr lang="en-US" sz="1000">
                <a:latin typeface="Arial"/>
                <a:cs typeface="Arial"/>
              </a:rPr>
              <a:t>, 62(1), 46–62. Available at: https://www.tandfonline.com/doi/abs/10.1080/00131881.2020.1711790.</a:t>
            </a:r>
          </a:p>
          <a:p>
            <a:pPr>
              <a:buNone/>
            </a:pPr>
            <a:r>
              <a:rPr lang="en-US" sz="1000" err="1">
                <a:latin typeface="Arial"/>
                <a:cs typeface="Arial"/>
              </a:rPr>
              <a:t>Moom</a:t>
            </a:r>
            <a:r>
              <a:rPr lang="en-US" sz="1000">
                <a:latin typeface="Arial"/>
                <a:cs typeface="Arial"/>
              </a:rPr>
              <a:t> (2006).</a:t>
            </a:r>
          </a:p>
          <a:p>
            <a:pPr>
              <a:buNone/>
            </a:pPr>
            <a:r>
              <a:rPr lang="en-US" sz="1000">
                <a:latin typeface="Arial"/>
                <a:cs typeface="Arial"/>
              </a:rPr>
              <a:t>Moon, J.A. (2013). </a:t>
            </a:r>
            <a:r>
              <a:rPr lang="en-US" sz="1000" i="1">
                <a:latin typeface="Arial"/>
                <a:cs typeface="Arial"/>
              </a:rPr>
              <a:t>Reflection in Learning and Professional Development: Theory and practice</a:t>
            </a:r>
            <a:r>
              <a:rPr lang="en-US" sz="1000">
                <a:latin typeface="Arial"/>
                <a:cs typeface="Arial"/>
              </a:rPr>
              <a:t>. Routledge.</a:t>
            </a:r>
          </a:p>
          <a:p>
            <a:pPr>
              <a:buNone/>
            </a:pPr>
            <a:r>
              <a:rPr lang="en-US" sz="1000">
                <a:latin typeface="Arial"/>
                <a:cs typeface="Arial"/>
              </a:rPr>
              <a:t>Rolfe, G., Jasper, M., &amp; Freshwater, D. (2011). </a:t>
            </a:r>
            <a:r>
              <a:rPr lang="en-US" sz="1000" i="1">
                <a:latin typeface="Arial"/>
                <a:cs typeface="Arial"/>
              </a:rPr>
              <a:t>Critical reflection in practice: generating knowledge for care</a:t>
            </a:r>
            <a:r>
              <a:rPr lang="en-US" sz="1000">
                <a:latin typeface="Arial"/>
                <a:cs typeface="Arial"/>
              </a:rPr>
              <a:t> (Second edition). Red Globe Press.</a:t>
            </a:r>
          </a:p>
          <a:p>
            <a:pPr>
              <a:buNone/>
            </a:pPr>
            <a:r>
              <a:rPr lang="en-US" sz="1000">
                <a:latin typeface="Arial"/>
                <a:cs typeface="Arial"/>
              </a:rPr>
              <a:t>Source: Fallin, L. (2024). </a:t>
            </a:r>
            <a:r>
              <a:rPr lang="en-US" sz="1000" i="1" err="1">
                <a:latin typeface="Arial"/>
                <a:cs typeface="Arial"/>
              </a:rPr>
              <a:t>LibGuides</a:t>
            </a:r>
            <a:r>
              <a:rPr lang="en-US" sz="1000" i="1">
                <a:latin typeface="Arial"/>
                <a:cs typeface="Arial"/>
              </a:rPr>
              <a:t>: Reflective writing: ERA</a:t>
            </a:r>
            <a:r>
              <a:rPr lang="en-US" sz="1000">
                <a:latin typeface="Arial"/>
                <a:cs typeface="Arial"/>
              </a:rPr>
              <a:t>. [online] libguides.hull.ac.uk. Available at: https://libguides.hull.ac.uk/reflectivewriting/era.</a:t>
            </a:r>
          </a:p>
          <a:p>
            <a:pPr marL="0" indent="0">
              <a:buNone/>
            </a:pPr>
            <a:r>
              <a:rPr lang="en-US" sz="1000">
                <a:latin typeface="Arial"/>
                <a:cs typeface="Arial"/>
              </a:rPr>
              <a:t>Source: University of Hull (2024). </a:t>
            </a:r>
            <a:r>
              <a:rPr lang="en-US" sz="1000" i="1" err="1">
                <a:latin typeface="Arial"/>
                <a:cs typeface="Arial"/>
              </a:rPr>
              <a:t>LibGuides</a:t>
            </a:r>
            <a:r>
              <a:rPr lang="en-US" sz="1000" i="1">
                <a:latin typeface="Arial"/>
                <a:cs typeface="Arial"/>
              </a:rPr>
              <a:t>: Reflective writing: Gibbs</a:t>
            </a:r>
            <a:r>
              <a:rPr lang="en-US" sz="1000">
                <a:latin typeface="Arial"/>
                <a:cs typeface="Arial"/>
              </a:rPr>
              <a:t>. [online] Hull.ac.uk. Available at: https://libguides.hull.ac.uk/reflectivewriting/gibbs.</a:t>
            </a:r>
          </a:p>
          <a:p>
            <a:pPr>
              <a:buNone/>
            </a:pPr>
            <a:r>
              <a:rPr lang="en-US" sz="1000">
                <a:latin typeface="Arial"/>
                <a:cs typeface="Arial"/>
              </a:rPr>
              <a:t>The University of Cambridge (2024). Reflective Practice toolkit: Models of Reflection. [online] University of Cambridge. Available at: https://libguides.cam.ac.uk/reflectivepracticetoolkit/models.</a:t>
            </a:r>
          </a:p>
          <a:p>
            <a:pPr marL="0" indent="0">
              <a:buNone/>
            </a:pPr>
            <a:endParaRPr lang="en-US" sz="1000">
              <a:latin typeface="Arial"/>
              <a:cs typeface="Arial"/>
            </a:endParaRPr>
          </a:p>
        </p:txBody>
      </p:sp>
    </p:spTree>
    <p:extLst>
      <p:ext uri="{BB962C8B-B14F-4D97-AF65-F5344CB8AC3E}">
        <p14:creationId xmlns:p14="http://schemas.microsoft.com/office/powerpoint/2010/main" val="1285353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2024-10-09T18:02:32Z</dcterms:created>
  <dcterms:modified xsi:type="dcterms:W3CDTF">2024-10-09T20:07:38Z</dcterms:modified>
</cp:coreProperties>
</file>