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0" d="100"/>
          <a:sy n="50" d="100"/>
        </p:scale>
        <p:origin x="799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B768BB-B291-4D11-8775-7383984B157B}" type="datetimeFigureOut">
              <a:rPr lang="ru-RU" smtClean="0"/>
              <a:t>17.06.2026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B6486E-163D-42AB-AEEF-AEC6BBDC7CB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66381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B6486E-163D-42AB-AEEF-AEC6BBDC7CB0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83835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733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485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449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648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409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363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75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665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759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359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00285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436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5869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1557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802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54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65F9A-A763-AD4B-BEA7-DB5D6A92D53B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D6473BC-B7BE-CD44-835A-9AFB6FAA22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112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ycare.co.uk" TargetMode="External"/><Relationship Id="rId2" Type="http://schemas.openxmlformats.org/officeDocument/2006/relationships/hyperlink" Target="https://basw.co.uk/policy-practice/standards/code-ethic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ocialworkengland.org.uk/education-training/knowledge-skills-and-behaviours/" TargetMode="External"/><Relationship Id="rId4" Type="http://schemas.openxmlformats.org/officeDocument/2006/relationships/hyperlink" Target="https://www.scie.org.uk/integrated-care/research-practice/activities/multidisciplinary-tea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pic>
        <p:nvPicPr>
          <p:cNvPr id="7" name="Picture 6" descr="Colorful carved figures of humans">
            <a:extLst>
              <a:ext uri="{FF2B5EF4-FFF2-40B4-BE49-F238E27FC236}">
                <a16:creationId xmlns:a16="http://schemas.microsoft.com/office/drawing/2014/main" id="{EB564432-2DE2-086A-0EB2-6509C4295CC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rcRect l="17246" r="9350" b="-1"/>
          <a:stretch>
            <a:fillRect/>
          </a:stretch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559E95-E496-9A8E-0493-7D5C78F5A144}"/>
              </a:ext>
            </a:extLst>
          </p:cNvPr>
          <p:cNvSpPr txBox="1"/>
          <p:nvPr/>
        </p:nvSpPr>
        <p:spPr>
          <a:xfrm>
            <a:off x="668866" y="1678666"/>
            <a:ext cx="5123515" cy="23690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800" b="1" i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  <a:t>Teamwork in the Social Worker Role</a:t>
            </a:r>
            <a:endParaRPr lang="en-US" sz="4800">
              <a:solidFill>
                <a:schemeClr val="accent1"/>
              </a:solidFill>
              <a:effectLst/>
              <a:latin typeface="+mj-lt"/>
              <a:ea typeface="+mj-ea"/>
              <a:cs typeface="+mj-cs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9C1C39A-5294-23A1-06D8-196EF15174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565906"/>
              </p:ext>
            </p:extLst>
          </p:nvPr>
        </p:nvGraphicFramePr>
        <p:xfrm>
          <a:off x="6868160" y="6004560"/>
          <a:ext cx="3291840" cy="650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91840">
                  <a:extLst>
                    <a:ext uri="{9D8B030D-6E8A-4147-A177-3AD203B41FA5}">
                      <a16:colId xmlns:a16="http://schemas.microsoft.com/office/drawing/2014/main" val="2298665028"/>
                    </a:ext>
                  </a:extLst>
                </a:gridCol>
              </a:tblGrid>
              <a:tr h="65024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852002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41D9379-71AC-46B3-E402-73D18CE12439}"/>
              </a:ext>
            </a:extLst>
          </p:cNvPr>
          <p:cNvSpPr txBox="1"/>
          <p:nvPr/>
        </p:nvSpPr>
        <p:spPr>
          <a:xfrm>
            <a:off x="470096" y="4281143"/>
            <a:ext cx="575657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Self-Awareness Presentation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Professional Development within Health and Social Care (LCHS4009)</a:t>
            </a:r>
            <a:endParaRPr lang="en-GB" b="1" i="0" dirty="0">
              <a:latin typeface=".AppleSystemUIFont"/>
            </a:endParaRPr>
          </a:p>
          <a:p>
            <a:r>
              <a:rPr lang="en-GB" b="1" dirty="0">
                <a:effectLst/>
                <a:latin typeface=".AppleSystemUIFont"/>
              </a:rPr>
              <a:t>Assessment Component 1</a:t>
            </a:r>
          </a:p>
          <a:p>
            <a:r>
              <a:rPr lang="en-GB" b="1" i="0" dirty="0">
                <a:effectLst/>
                <a:latin typeface="UICTFontTextStyleEmphasizedBody"/>
              </a:rPr>
              <a:t>Student Name: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0" dirty="0" err="1">
                <a:effectLst/>
                <a:latin typeface="UICTFontTextStyleBody"/>
              </a:rPr>
              <a:t>Karyna</a:t>
            </a:r>
            <a:r>
              <a:rPr lang="en-GB" b="0" i="0" dirty="0">
                <a:effectLst/>
                <a:latin typeface="UICTFontTextStyleBody"/>
              </a:rPr>
              <a:t> </a:t>
            </a:r>
            <a:r>
              <a:rPr lang="en-GB" b="0" i="0" dirty="0" err="1">
                <a:effectLst/>
                <a:latin typeface="UICTFontTextStyleBody"/>
              </a:rPr>
              <a:t>Korniienko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Student ID:</a:t>
            </a:r>
            <a:r>
              <a:rPr lang="en-GB" b="0" i="0" dirty="0">
                <a:effectLst/>
                <a:latin typeface="UICTFontTextStyleBody"/>
              </a:rPr>
              <a:t> 2509255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018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A4EAD21-0E82-666C-8CAE-0E3ECBC7A2D6}"/>
              </a:ext>
            </a:extLst>
          </p:cNvPr>
          <p:cNvSpPr txBox="1"/>
          <p:nvPr/>
        </p:nvSpPr>
        <p:spPr>
          <a:xfrm>
            <a:off x="4954256" y="1859339"/>
            <a:ext cx="6664357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solidFill>
                  <a:srgbClr val="00B0F0"/>
                </a:solidFill>
                <a:effectLst/>
                <a:latin typeface="UICTFontTextStyleEmphasizedBody"/>
              </a:rPr>
              <a:t>A quick question:</a:t>
            </a:r>
            <a:endParaRPr lang="en-GB" sz="3200">
              <a:solidFill>
                <a:srgbClr val="00B0F0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“What happens when professionals do not work together?”</a:t>
            </a:r>
            <a:br>
              <a:rPr lang="en-GB" sz="2400">
                <a:solidFill>
                  <a:srgbClr val="7030A0"/>
                </a:solidFill>
                <a:effectLst/>
                <a:latin typeface=".AppleSystemUIFont"/>
              </a:rPr>
            </a:br>
            <a:endParaRPr lang="en-GB" sz="2400">
              <a:solidFill>
                <a:srgbClr val="7030A0"/>
              </a:solidFill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Social workers rarely work alone.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They work with different professionals to support people and families.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Effective teamwork helps provide safe and high-quality support.</a:t>
            </a:r>
            <a:endParaRPr lang="en-GB" sz="2400">
              <a:effectLst/>
              <a:latin typeface=".AppleSystemUIFont"/>
            </a:endParaRPr>
          </a:p>
        </p:txBody>
      </p:sp>
      <p:pic>
        <p:nvPicPr>
          <p:cNvPr id="3" name="Picture 2" descr="Puzzles in brain">
            <a:extLst>
              <a:ext uri="{FF2B5EF4-FFF2-40B4-BE49-F238E27FC236}">
                <a16:creationId xmlns:a16="http://schemas.microsoft.com/office/drawing/2014/main" id="{E36513CE-2DA3-64E1-178E-E591EEEE69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87" y="1859339"/>
            <a:ext cx="3382475" cy="2379862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9E44E9B-1A91-EA4A-6803-F885B03C79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87262"/>
              </p:ext>
            </p:extLst>
          </p:nvPr>
        </p:nvGraphicFramePr>
        <p:xfrm>
          <a:off x="573387" y="4239201"/>
          <a:ext cx="3382475" cy="769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82475">
                  <a:extLst>
                    <a:ext uri="{9D8B030D-6E8A-4147-A177-3AD203B41FA5}">
                      <a16:colId xmlns:a16="http://schemas.microsoft.com/office/drawing/2014/main" val="820162543"/>
                    </a:ext>
                  </a:extLst>
                </a:gridCol>
              </a:tblGrid>
              <a:tr h="76968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9723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0033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42D506-A312-DAA0-5BCE-6674C4BD89E2}"/>
              </a:ext>
            </a:extLst>
          </p:cNvPr>
          <p:cNvSpPr txBox="1"/>
          <p:nvPr/>
        </p:nvSpPr>
        <p:spPr>
          <a:xfrm>
            <a:off x="326932" y="651479"/>
            <a:ext cx="7054158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solidFill>
                  <a:srgbClr val="00B0F0"/>
                </a:solidFill>
                <a:effectLst/>
                <a:latin typeface="UICTFontTextStyleEmphasizedBody"/>
              </a:rPr>
              <a:t>Working Together to Support People</a:t>
            </a:r>
            <a:br>
              <a:rPr lang="en-GB" sz="2400">
                <a:effectLst/>
                <a:latin typeface=".AppleSystemUIFont"/>
              </a:rPr>
            </a:b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The Importance of Teamwork</a:t>
            </a:r>
          </a:p>
          <a:p>
            <a:pPr>
              <a:buNone/>
            </a:pPr>
            <a:endParaRPr lang="en-GB" sz="2400">
              <a:solidFill>
                <a:srgbClr val="7030A0"/>
              </a:solidFill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Social workers work with teachers, nurses, police officers, and support workers.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Each professional brings different knowledge and experience.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Teamwork helps professionals make better decisions.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It also helps people receive the right support at the right time.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SCIE explains that effective partnership working helps professionals provide better support and services </a:t>
            </a:r>
            <a:r>
              <a:rPr lang="en-GB" sz="2400" b="1" i="0">
                <a:effectLst/>
                <a:latin typeface="UICTFontTextStyleEmphasizedBody"/>
              </a:rPr>
              <a:t>(SCIE, 2024)</a:t>
            </a:r>
            <a:r>
              <a:rPr lang="en-GB" b="0" i="0">
                <a:effectLst/>
                <a:latin typeface="UICTFontTextStyleBody"/>
              </a:rPr>
              <a:t>.  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4" name="Picture 3" descr="Paper people pyramid">
            <a:extLst>
              <a:ext uri="{FF2B5EF4-FFF2-40B4-BE49-F238E27FC236}">
                <a16:creationId xmlns:a16="http://schemas.microsoft.com/office/drawing/2014/main" id="{90BD5D5E-3C77-58FA-D66F-EC0D9069A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050" y="2209297"/>
            <a:ext cx="3390018" cy="2439406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5B689E-DFE8-E39F-C21F-70D0104114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4493583"/>
              </p:ext>
            </p:extLst>
          </p:nvPr>
        </p:nvGraphicFramePr>
        <p:xfrm>
          <a:off x="8475050" y="4648702"/>
          <a:ext cx="3390018" cy="7360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90018">
                  <a:extLst>
                    <a:ext uri="{9D8B030D-6E8A-4147-A177-3AD203B41FA5}">
                      <a16:colId xmlns:a16="http://schemas.microsoft.com/office/drawing/2014/main" val="1744487989"/>
                    </a:ext>
                  </a:extLst>
                </a:gridCol>
              </a:tblGrid>
              <a:tr h="736097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10738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2084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2B0A52-9D4F-EBDE-C8D7-C2CFC325F690}"/>
              </a:ext>
            </a:extLst>
          </p:cNvPr>
          <p:cNvSpPr txBox="1"/>
          <p:nvPr/>
        </p:nvSpPr>
        <p:spPr>
          <a:xfrm>
            <a:off x="548640" y="181957"/>
            <a:ext cx="8930640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solidFill>
                  <a:srgbClr val="00B0F0"/>
                </a:solidFill>
                <a:effectLst/>
                <a:latin typeface="UICTFontTextStyleEmphasizedBody"/>
              </a:rPr>
              <a:t>Teamwork in Social Work Practice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How Teamwork Happens Every Day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Social workers use teamwork when they: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support children and families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attend multi-agency meetings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work with healthcare services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share information with other organisations</a:t>
            </a:r>
            <a:br>
              <a:rPr lang="en-GB" sz="2400">
                <a:effectLst/>
                <a:latin typeface=".AppleSystemUIFont"/>
              </a:rPr>
            </a:br>
            <a:r>
              <a:rPr lang="en-GB" sz="2400" b="1" i="0">
                <a:solidFill>
                  <a:srgbClr val="FF0000"/>
                </a:solidFill>
                <a:effectLst/>
                <a:latin typeface="UICTFontTextStyleEmphasizedBody"/>
              </a:rPr>
              <a:t>Example:</a:t>
            </a:r>
            <a:endParaRPr lang="en-GB" sz="2400">
              <a:solidFill>
                <a:srgbClr val="FF0000"/>
              </a:solidFill>
              <a:effectLst/>
              <a:latin typeface=".AppleSystemUIFont"/>
            </a:endParaRPr>
          </a:p>
          <a:p>
            <a:r>
              <a:rPr lang="en-GB" sz="2400" b="0" i="1">
                <a:effectLst/>
                <a:latin typeface="UICTFontTextStyleItalicBody"/>
              </a:rPr>
              <a:t>A social worker, teacher, and school counsellor work together to support a child with attendance problems.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Good teamwork requires: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clear communication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respect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trust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cooperation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Community Care highlights that multi-agency working is an important part of effective social work practice </a:t>
            </a:r>
            <a:r>
              <a:rPr lang="en-GB" sz="2400" b="1" i="0">
                <a:effectLst/>
                <a:latin typeface="UICTFontTextStyleEmphasizedBody"/>
              </a:rPr>
              <a:t>(Community Care, 2024)</a:t>
            </a:r>
            <a:r>
              <a:rPr lang="en-GB" sz="2400" b="0" i="0">
                <a:effectLst/>
                <a:latin typeface="UICTFontTextStyleBody"/>
              </a:rPr>
              <a:t>.</a:t>
            </a:r>
            <a:endParaRPr lang="en-GB" sz="2400">
              <a:effectLst/>
              <a:latin typeface=".AppleSystemUIFont"/>
            </a:endParaRPr>
          </a:p>
        </p:txBody>
      </p:sp>
      <p:pic>
        <p:nvPicPr>
          <p:cNvPr id="4" name="Picture 3" descr="Colleagues huddle">
            <a:extLst>
              <a:ext uri="{FF2B5EF4-FFF2-40B4-BE49-F238E27FC236}">
                <a16:creationId xmlns:a16="http://schemas.microsoft.com/office/drawing/2014/main" id="{C3EE780C-034A-3EFE-F701-CD58C4BEA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188" y="2175346"/>
            <a:ext cx="3100812" cy="2238218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95EA954-5DA3-3C15-498A-C0905C7276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200891"/>
              </p:ext>
            </p:extLst>
          </p:nvPr>
        </p:nvGraphicFramePr>
        <p:xfrm>
          <a:off x="9091188" y="4413564"/>
          <a:ext cx="3100812" cy="76803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00812">
                  <a:extLst>
                    <a:ext uri="{9D8B030D-6E8A-4147-A177-3AD203B41FA5}">
                      <a16:colId xmlns:a16="http://schemas.microsoft.com/office/drawing/2014/main" val="1197187175"/>
                    </a:ext>
                  </a:extLst>
                </a:gridCol>
              </a:tblGrid>
              <a:tr h="768036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8854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5486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4D5468-F613-5EAA-F62E-419F5390DF9B}"/>
              </a:ext>
            </a:extLst>
          </p:cNvPr>
          <p:cNvSpPr txBox="1"/>
          <p:nvPr/>
        </p:nvSpPr>
        <p:spPr>
          <a:xfrm>
            <a:off x="418724" y="-264060"/>
            <a:ext cx="11656336" cy="8094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GB" sz="2400" dirty="0">
              <a:latin typeface=".AppleSystemUIFont"/>
            </a:endParaRPr>
          </a:p>
          <a:p>
            <a:r>
              <a:rPr lang="en-GB" sz="3200" b="1" i="0">
                <a:effectLst/>
                <a:latin typeface="UICTFontTextStyleEmphasizedBody"/>
              </a:rPr>
              <a:t>Understanding Teamwork Using Tuckman’s Model</a:t>
            </a:r>
            <a:endParaRPr lang="en-GB" sz="32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Tuckman’s Model explains how teams develop and work together effectively.</a:t>
            </a:r>
            <a:endParaRPr lang="en-GB" sz="2400">
              <a:effectLst/>
              <a:latin typeface=".AppleSystemUIFont"/>
            </a:endParaRPr>
          </a:p>
          <a:p>
            <a:r>
              <a:rPr lang="en-GB" sz="2800" b="1" i="0">
                <a:solidFill>
                  <a:srgbClr val="FF0000"/>
                </a:solidFill>
                <a:effectLst/>
                <a:latin typeface="UICTFontTextStyleEmphasizedBody"/>
              </a:rPr>
              <a:t>Five stages:</a:t>
            </a:r>
            <a:endParaRPr lang="en-GB" sz="2800">
              <a:solidFill>
                <a:srgbClr val="FF0000"/>
              </a:solidFill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1.Forming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Team members meet and learn about their roles.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2.Storming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Different opinions and disagreements may occur.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3.Norming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The team develops trust and agrees on ways of working.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4.Performing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Team members work effectively towards shared goals.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1" i="0">
                <a:effectLst/>
                <a:latin typeface="UICTFontTextStyleEmphasizedBody"/>
              </a:rPr>
              <a:t>5.Adjourning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The work is completed and the team reflects on outcomes.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800" b="1" i="0">
                <a:solidFill>
                  <a:srgbClr val="00B050"/>
                </a:solidFill>
                <a:effectLst/>
                <a:latin typeface="UICTFontTextStyleEmphasizedBody"/>
              </a:rPr>
              <a:t>Practical Example</a:t>
            </a:r>
            <a:endParaRPr lang="en-GB" sz="2800">
              <a:solidFill>
                <a:srgbClr val="00B050"/>
              </a:solidFill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A social worker joins a multi-agency team supporting a child and family.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The team moves through the stages of Forming, Storming, Norming and Performing before working effectively together to provide support.</a:t>
            </a:r>
            <a:endParaRPr lang="en-GB" sz="2400">
              <a:effectLst/>
              <a:latin typeface=".AppleSystemUIFont"/>
            </a:endParaRPr>
          </a:p>
          <a:p>
            <a:pPr algn="ctr">
              <a:buNone/>
            </a:pPr>
            <a:endParaRPr lang="en-GB" sz="2400" dirty="0">
              <a:effectLst/>
              <a:latin typeface=".AppleSystemUIFont"/>
            </a:endParaRPr>
          </a:p>
          <a:p>
            <a:pPr algn="ctr">
              <a:buNone/>
            </a:pPr>
            <a:endParaRPr lang="en-GB" sz="2400" dirty="0">
              <a:latin typeface=".AppleSystemUIFont"/>
            </a:endParaRPr>
          </a:p>
          <a:p>
            <a:pPr algn="ctr">
              <a:buNone/>
            </a:pPr>
            <a:endParaRPr lang="en-GB" sz="24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993216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819FDB-8665-37CB-DD17-27824FE9ADAD}"/>
              </a:ext>
            </a:extLst>
          </p:cNvPr>
          <p:cNvSpPr txBox="1"/>
          <p:nvPr/>
        </p:nvSpPr>
        <p:spPr>
          <a:xfrm>
            <a:off x="355600" y="243512"/>
            <a:ext cx="10797766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solidFill>
                  <a:srgbClr val="00B0F0"/>
                </a:solidFill>
                <a:effectLst/>
                <a:latin typeface="UICTFontTextStyleEmphasizedBody"/>
              </a:rPr>
              <a:t>Building Strong Team Relationships</a:t>
            </a:r>
          </a:p>
          <a:p>
            <a:pPr>
              <a:buNone/>
            </a:pPr>
            <a:endParaRPr lang="en-GB" sz="32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Challenges and Solutions</a:t>
            </a:r>
          </a:p>
          <a:p>
            <a:pPr>
              <a:buNone/>
            </a:pP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Common challenges:</a:t>
            </a:r>
            <a:endParaRPr lang="en-GB" sz="2400">
              <a:solidFill>
                <a:srgbClr val="7030A0"/>
              </a:solidFill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     misunderstandings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     different professional opinions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     poor information sharing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     heavy workloads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Ways to improve teamwork:</a:t>
            </a:r>
            <a:endParaRPr lang="en-GB" sz="2400">
              <a:solidFill>
                <a:srgbClr val="7030A0"/>
              </a:solidFill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UICTFontTextStyleBody"/>
              </a:rPr>
              <a:t>    </a:t>
            </a:r>
            <a:r>
              <a:rPr lang="en-GB" sz="2400" b="0" i="0">
                <a:effectLst/>
                <a:latin typeface="UICTFontTextStyleBody"/>
              </a:rPr>
              <a:t>communicate openly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UICTFontTextStyleBody"/>
              </a:rPr>
              <a:t>    </a:t>
            </a:r>
            <a:r>
              <a:rPr lang="en-GB" sz="2400" b="0" i="0">
                <a:effectLst/>
                <a:latin typeface="UICTFontTextStyleBody"/>
              </a:rPr>
              <a:t>respect professional roles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    attend meetings regularly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0" i="0">
                <a:effectLst/>
                <a:latin typeface="UICTFontTextStyleBody"/>
              </a:rPr>
              <a:t>    share information appropriately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        The BASW Code of Ethics explains that social workers should work positively with other professionals and agencies </a:t>
            </a:r>
            <a:r>
              <a:rPr lang="en-GB" sz="2400" b="1" i="0">
                <a:effectLst/>
                <a:latin typeface="UICTFontTextStyleEmphasizedBody"/>
              </a:rPr>
              <a:t>(BASW, 2021)</a:t>
            </a:r>
            <a:r>
              <a:rPr lang="en-GB" sz="2400" b="0" i="0">
                <a:effectLst/>
                <a:latin typeface="UICTFontTextStyleBody"/>
              </a:rPr>
              <a:t>.  </a:t>
            </a:r>
            <a:endParaRPr lang="en-GB" sz="2400">
              <a:effectLst/>
              <a:latin typeface=".AppleSystemUIFont"/>
            </a:endParaRPr>
          </a:p>
        </p:txBody>
      </p:sp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88213D6F-8D4D-D639-E9AD-3E8046339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6281" y="2273476"/>
            <a:ext cx="3830119" cy="261791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DE4E5B8-548D-C349-31BD-467D185963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7776155"/>
              </p:ext>
            </p:extLst>
          </p:nvPr>
        </p:nvGraphicFramePr>
        <p:xfrm>
          <a:off x="8117840" y="4891386"/>
          <a:ext cx="371856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18560">
                  <a:extLst>
                    <a:ext uri="{9D8B030D-6E8A-4147-A177-3AD203B41FA5}">
                      <a16:colId xmlns:a16="http://schemas.microsoft.com/office/drawing/2014/main" val="1275567449"/>
                    </a:ext>
                  </a:extLst>
                </a:gridCol>
              </a:tblGrid>
              <a:tr h="513734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7201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144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15F6C1-A012-CE76-4B15-7517F304E038}"/>
              </a:ext>
            </a:extLst>
          </p:cNvPr>
          <p:cNvSpPr txBox="1"/>
          <p:nvPr/>
        </p:nvSpPr>
        <p:spPr>
          <a:xfrm>
            <a:off x="496922" y="363537"/>
            <a:ext cx="6627518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solidFill>
                  <a:srgbClr val="00B0F0"/>
                </a:solidFill>
                <a:effectLst/>
                <a:latin typeface="UICTFontTextStyleEmphasizedBody"/>
              </a:rPr>
              <a:t>Summary </a:t>
            </a:r>
            <a:endParaRPr lang="en-GB" sz="3200">
              <a:solidFill>
                <a:srgbClr val="00B0F0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solidFill>
                  <a:srgbClr val="7030A0"/>
                </a:solidFill>
                <a:effectLst/>
                <a:latin typeface="UICTFontTextStyleEmphasizedBody"/>
              </a:rPr>
              <a:t>Key Points</a:t>
            </a:r>
            <a:endParaRPr lang="en-GB" sz="2400">
              <a:solidFill>
                <a:srgbClr val="7030A0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Teamwork is an essential part of social work.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Social workers depend on cooperation with other professionals.</a:t>
            </a:r>
            <a:endParaRPr lang="en-GB" sz="2400">
              <a:effectLst/>
              <a:latin typeface=".AppleSystemUIFont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b="0" i="0">
                <a:effectLst/>
                <a:latin typeface="UICTFontTextStyleBody"/>
              </a:rPr>
              <a:t>Good teamwork improves decision-making and support services.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Working together leads to better outcomes for individuals and families.</a:t>
            </a:r>
            <a:endParaRPr lang="ru-RU" sz="2400">
              <a:latin typeface="UICTFontTextStyleBody"/>
            </a:endParaRPr>
          </a:p>
          <a:p>
            <a:r>
              <a:rPr lang="en-GB" sz="2400" b="1"/>
              <a:t>Social Work England identifies effective partnership working as an important skill for social workers (Social Work England, 2024).</a:t>
            </a:r>
            <a:endParaRPr lang="en-GB" sz="240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ru-RU" sz="2400" b="0" i="0">
              <a:effectLst/>
              <a:latin typeface="UICTFontTextStyleBody"/>
            </a:endParaRPr>
          </a:p>
        </p:txBody>
      </p:sp>
      <p:pic>
        <p:nvPicPr>
          <p:cNvPr id="4" name="Picture 3" descr="A closeup of a key and a keyhole">
            <a:extLst>
              <a:ext uri="{FF2B5EF4-FFF2-40B4-BE49-F238E27FC236}">
                <a16:creationId xmlns:a16="http://schemas.microsoft.com/office/drawing/2014/main" id="{F98E5DD2-ED4E-8D1E-F972-90C1BE16D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71" y="2449331"/>
            <a:ext cx="3842692" cy="2504926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33A8287-2BDD-0083-06CA-54EF6D25FA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0065819"/>
              </p:ext>
            </p:extLst>
          </p:nvPr>
        </p:nvGraphicFramePr>
        <p:xfrm>
          <a:off x="7682870" y="4954257"/>
          <a:ext cx="3842693" cy="65406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42693">
                  <a:extLst>
                    <a:ext uri="{9D8B030D-6E8A-4147-A177-3AD203B41FA5}">
                      <a16:colId xmlns:a16="http://schemas.microsoft.com/office/drawing/2014/main" val="3315391649"/>
                    </a:ext>
                  </a:extLst>
                </a:gridCol>
              </a:tblGrid>
              <a:tr h="654064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56264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2001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87C2D9-3445-9AFA-6C3D-8D8983E387F9}"/>
              </a:ext>
            </a:extLst>
          </p:cNvPr>
          <p:cNvSpPr txBox="1"/>
          <p:nvPr/>
        </p:nvSpPr>
        <p:spPr>
          <a:xfrm>
            <a:off x="762000" y="348054"/>
            <a:ext cx="11430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i="0" dirty="0">
                <a:effectLst/>
                <a:latin typeface="UICTFontTextStyleEmphasizedBody"/>
              </a:rPr>
              <a:t>References:</a:t>
            </a:r>
            <a:endParaRPr lang="en-GB" sz="2400" dirty="0">
              <a:effectLst/>
              <a:latin typeface=".AppleSystemUIFont"/>
            </a:endParaRPr>
          </a:p>
          <a:p>
            <a:pPr>
              <a:buNone/>
            </a:pPr>
            <a:endParaRPr lang="en-GB" sz="2400" dirty="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 dirty="0">
                <a:effectLst/>
                <a:latin typeface="UICTFontTextStyleBody"/>
              </a:rPr>
              <a:t>British Association of Social Workers (BASW) 2021. </a:t>
            </a:r>
            <a:r>
              <a:rPr lang="en-GB" sz="2400" b="0" i="1" dirty="0">
                <a:effectLst/>
                <a:latin typeface="UICTFontTextStyleItalicBody"/>
              </a:rPr>
              <a:t>Code of Ethics</a:t>
            </a:r>
            <a:r>
              <a:rPr lang="en-GB" sz="2400" b="0" i="0" dirty="0">
                <a:effectLst/>
                <a:latin typeface="UICTFontTextStyleBody"/>
              </a:rPr>
              <a:t>. Available at: </a:t>
            </a:r>
            <a:r>
              <a:rPr lang="en-GB" sz="2400" b="0" i="0" dirty="0">
                <a:effectLst/>
                <a:latin typeface="UICTFontTextStyleBody"/>
                <a:hlinkClick r:id="rId2"/>
              </a:rPr>
              <a:t>https://</a:t>
            </a:r>
            <a:r>
              <a:rPr lang="en-GB" sz="2400" b="0" i="0" dirty="0" err="1">
                <a:effectLst/>
                <a:latin typeface="UICTFontTextStyleBody"/>
                <a:hlinkClick r:id="rId2"/>
              </a:rPr>
              <a:t>basw.co.uk</a:t>
            </a:r>
            <a:r>
              <a:rPr lang="en-GB" sz="2400" b="0" i="0" dirty="0">
                <a:effectLst/>
                <a:latin typeface="UICTFontTextStyleBody"/>
                <a:hlinkClick r:id="rId2"/>
              </a:rPr>
              <a:t>/policy-practice/standards/code-ethics</a:t>
            </a:r>
            <a:r>
              <a:rPr lang="en-GB" sz="2400" b="0" i="0" dirty="0">
                <a:effectLst/>
                <a:latin typeface="UICTFontTextStyleBody"/>
              </a:rPr>
              <a:t> [Accessed 10 June 2026].  </a:t>
            </a:r>
            <a:endParaRPr lang="en-GB" sz="2400" dirty="0">
              <a:effectLst/>
              <a:latin typeface=".AppleSystemUIFont"/>
            </a:endParaRPr>
          </a:p>
          <a:p>
            <a:pPr>
              <a:buNone/>
            </a:pPr>
            <a:endParaRPr lang="en-GB" sz="2400" dirty="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 dirty="0">
                <a:effectLst/>
                <a:latin typeface="UICTFontTextStyleBody"/>
              </a:rPr>
              <a:t>Community Care 2024. </a:t>
            </a:r>
            <a:r>
              <a:rPr lang="en-GB" sz="2400" b="0" i="1" dirty="0">
                <a:effectLst/>
                <a:latin typeface="UICTFontTextStyleItalicBody"/>
              </a:rPr>
              <a:t>Multi-agency working in social work</a:t>
            </a:r>
            <a:r>
              <a:rPr lang="en-GB" sz="2400" b="0" i="0" dirty="0">
                <a:effectLst/>
                <a:latin typeface="UICTFontTextStyleBody"/>
              </a:rPr>
              <a:t>. Available at: </a:t>
            </a:r>
            <a:r>
              <a:rPr lang="en-GB" sz="2400" b="0" i="0" dirty="0">
                <a:effectLst/>
                <a:latin typeface="UICTFontTextStyleBody"/>
                <a:hlinkClick r:id="rId3"/>
              </a:rPr>
              <a:t>https://</a:t>
            </a:r>
            <a:r>
              <a:rPr lang="en-GB" sz="2400" b="0" i="0" dirty="0" err="1">
                <a:effectLst/>
                <a:latin typeface="UICTFontTextStyleBody"/>
                <a:hlinkClick r:id="rId3"/>
              </a:rPr>
              <a:t>www.communitycare.co.uk</a:t>
            </a:r>
            <a:r>
              <a:rPr lang="en-GB" sz="2400" b="0" i="0" dirty="0">
                <a:effectLst/>
                <a:latin typeface="UICTFontTextStyleBody"/>
              </a:rPr>
              <a:t> [Accessed 11 June 2026].</a:t>
            </a:r>
            <a:br>
              <a:rPr lang="en-GB" sz="2400" dirty="0">
                <a:effectLst/>
                <a:latin typeface=".AppleSystemUIFont"/>
              </a:rPr>
            </a:br>
            <a:endParaRPr lang="en-GB" sz="2400" dirty="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 dirty="0">
                <a:effectLst/>
                <a:latin typeface="UICTFontTextStyleBody"/>
              </a:rPr>
              <a:t>Social Care Institute for Excellence (SCIE) 2024. </a:t>
            </a:r>
            <a:r>
              <a:rPr lang="en-GB" sz="2400" b="0" i="1" dirty="0">
                <a:effectLst/>
                <a:latin typeface="UICTFontTextStyleItalicBody"/>
              </a:rPr>
              <a:t>Multidisciplinary teams working for integrated care</a:t>
            </a:r>
            <a:r>
              <a:rPr lang="en-GB" sz="2400" b="0" i="0" dirty="0">
                <a:effectLst/>
                <a:latin typeface="UICTFontTextStyleBody"/>
              </a:rPr>
              <a:t>. Available at: </a:t>
            </a:r>
            <a:r>
              <a:rPr lang="en-GB" sz="2400" b="0" i="0" dirty="0">
                <a:effectLst/>
                <a:latin typeface="UICTFontTextStyleBody"/>
                <a:hlinkClick r:id="rId4"/>
              </a:rPr>
              <a:t>https://</a:t>
            </a:r>
            <a:r>
              <a:rPr lang="en-GB" sz="2400" b="0" i="0" dirty="0" err="1">
                <a:effectLst/>
                <a:latin typeface="UICTFontTextStyleBody"/>
                <a:hlinkClick r:id="rId4"/>
              </a:rPr>
              <a:t>www.scie.org.uk</a:t>
            </a:r>
            <a:r>
              <a:rPr lang="en-GB" sz="2400" b="0" i="0" dirty="0">
                <a:effectLst/>
                <a:latin typeface="UICTFontTextStyleBody"/>
                <a:hlinkClick r:id="rId4"/>
              </a:rPr>
              <a:t>/integrated-care/research-practice/activities/multidisciplinary-teams/</a:t>
            </a:r>
            <a:r>
              <a:rPr lang="en-GB" sz="2400" b="0" i="0" dirty="0">
                <a:effectLst/>
                <a:latin typeface="UICTFontTextStyleBody"/>
              </a:rPr>
              <a:t> [Accessed 10 June 2026].  </a:t>
            </a:r>
            <a:br>
              <a:rPr lang="en-GB" sz="2400" dirty="0">
                <a:effectLst/>
                <a:latin typeface=".AppleSystemUIFont"/>
              </a:rPr>
            </a:br>
            <a:endParaRPr lang="en-GB" sz="2400" dirty="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 dirty="0">
                <a:effectLst/>
                <a:latin typeface="UICTFontTextStyleBody"/>
              </a:rPr>
              <a:t>Social Work England 2024. </a:t>
            </a:r>
            <a:r>
              <a:rPr lang="en-GB" sz="2400" b="0" i="1" dirty="0">
                <a:effectLst/>
                <a:latin typeface="UICTFontTextStyleItalicBody"/>
              </a:rPr>
              <a:t>Knowledge, skills and behaviours</a:t>
            </a:r>
            <a:r>
              <a:rPr lang="en-GB" sz="2400" b="0" i="0" dirty="0">
                <a:effectLst/>
                <a:latin typeface="UICTFontTextStyleBody"/>
              </a:rPr>
              <a:t>. Available at: </a:t>
            </a:r>
            <a:r>
              <a:rPr lang="en-GB" sz="2400" b="0" i="0" dirty="0">
                <a:effectLst/>
                <a:latin typeface="UICTFontTextStyleBody"/>
                <a:hlinkClick r:id="rId5"/>
              </a:rPr>
              <a:t>https://www.socialworkengland.org.uk/education-training/knowledge-skills-and-behaviours/</a:t>
            </a:r>
            <a:r>
              <a:rPr lang="en-GB" sz="2400" b="0" i="0" dirty="0">
                <a:effectLst/>
                <a:latin typeface="UICTFontTextStyleBody"/>
              </a:rPr>
              <a:t> [Accessed 12 June 2026].</a:t>
            </a:r>
            <a:endParaRPr lang="en-GB" sz="24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6626653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648</Words>
  <Application>Microsoft Office PowerPoint</Application>
  <PresentationFormat>Widescreen</PresentationFormat>
  <Paragraphs>91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.AppleSystemUIFont</vt:lpstr>
      <vt:lpstr>Aptos</vt:lpstr>
      <vt:lpstr>Arial</vt:lpstr>
      <vt:lpstr>Trebuchet MS</vt:lpstr>
      <vt:lpstr>UICTFontTextStyleBody</vt:lpstr>
      <vt:lpstr>UICTFontTextStyleEmphasizedBody</vt:lpstr>
      <vt:lpstr>UICTFontTextStyleItalicBody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2026-06-17T21:28:06Z</dcterms:created>
  <dcterms:modified xsi:type="dcterms:W3CDTF">2026-06-17T21:29:01Z</dcterms:modified>
</cp:coreProperties>
</file>