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41"/>
  </p:notesMasterIdLst>
  <p:sldIdLst>
    <p:sldId id="256" r:id="rId5"/>
    <p:sldId id="369" r:id="rId6"/>
    <p:sldId id="370" r:id="rId7"/>
    <p:sldId id="391" r:id="rId8"/>
    <p:sldId id="371" r:id="rId9"/>
    <p:sldId id="363" r:id="rId10"/>
    <p:sldId id="381" r:id="rId11"/>
    <p:sldId id="372" r:id="rId12"/>
    <p:sldId id="389" r:id="rId13"/>
    <p:sldId id="339" r:id="rId14"/>
    <p:sldId id="282" r:id="rId15"/>
    <p:sldId id="344" r:id="rId16"/>
    <p:sldId id="365" r:id="rId17"/>
    <p:sldId id="364" r:id="rId18"/>
    <p:sldId id="366" r:id="rId19"/>
    <p:sldId id="392" r:id="rId20"/>
    <p:sldId id="393" r:id="rId21"/>
    <p:sldId id="394" r:id="rId22"/>
    <p:sldId id="367" r:id="rId23"/>
    <p:sldId id="343" r:id="rId24"/>
    <p:sldId id="346" r:id="rId25"/>
    <p:sldId id="347" r:id="rId26"/>
    <p:sldId id="348" r:id="rId27"/>
    <p:sldId id="345" r:id="rId28"/>
    <p:sldId id="395" r:id="rId29"/>
    <p:sldId id="374" r:id="rId30"/>
    <p:sldId id="349" r:id="rId31"/>
    <p:sldId id="375" r:id="rId32"/>
    <p:sldId id="396" r:id="rId33"/>
    <p:sldId id="376" r:id="rId34"/>
    <p:sldId id="379" r:id="rId35"/>
    <p:sldId id="377" r:id="rId36"/>
    <p:sldId id="390" r:id="rId37"/>
    <p:sldId id="397" r:id="rId38"/>
    <p:sldId id="378" r:id="rId39"/>
    <p:sldId id="368" r:id="rId4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9EDE6EB-71BF-4E62-B070-146EDC7F9176}" v="19" dt="2026-09-29T09:46:37.04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65455" autoAdjust="0"/>
  </p:normalViewPr>
  <p:slideViewPr>
    <p:cSldViewPr snapToGrid="0">
      <p:cViewPr varScale="1">
        <p:scale>
          <a:sx n="67" d="100"/>
          <a:sy n="67" d="100"/>
        </p:scale>
        <p:origin x="22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2#4">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40E980-7B56-456B-A52A-51B86CD1AD4E}" type="doc">
      <dgm:prSet loTypeId="urn:microsoft.com/office/officeart/2016/7/layout/BasicLinearProcessNumbered" loCatId="process" qsTypeId="urn:microsoft.com/office/officeart/2005/8/quickstyle/simple1#25" qsCatId="simple" csTypeId="urn:microsoft.com/office/officeart/2005/8/colors/colorful2#4" csCatId="colorful"/>
      <dgm:spPr/>
      <dgm:t>
        <a:bodyPr/>
        <a:lstStyle/>
        <a:p>
          <a:endParaRPr lang="en-US"/>
        </a:p>
      </dgm:t>
    </dgm:pt>
    <dgm:pt modelId="{82784AA5-F7F0-489F-AB85-E68C143B7758}">
      <dgm:prSet/>
      <dgm:spPr/>
      <dgm:t>
        <a:bodyPr/>
        <a:lstStyle/>
        <a:p>
          <a:r>
            <a:rPr lang="en-GB"/>
            <a:t>Request Administrative review - reasons in writing</a:t>
          </a:r>
          <a:endParaRPr lang="en-US"/>
        </a:p>
      </dgm:t>
    </dgm:pt>
    <dgm:pt modelId="{5EBA2827-88D5-4075-9399-D273AEBC9D51}" type="parTrans" cxnId="{DFBEF973-C6D3-4F9F-ACC9-F33D09F6B49C}">
      <dgm:prSet/>
      <dgm:spPr/>
      <dgm:t>
        <a:bodyPr/>
        <a:lstStyle/>
        <a:p>
          <a:endParaRPr lang="en-US"/>
        </a:p>
      </dgm:t>
    </dgm:pt>
    <dgm:pt modelId="{3D540A53-8EFC-4487-B7B6-E83E1A0F1093}" type="sibTrans" cxnId="{DFBEF973-C6D3-4F9F-ACC9-F33D09F6B49C}">
      <dgm:prSet phldrT="1" phldr="0"/>
      <dgm:spPr/>
      <dgm:t>
        <a:bodyPr/>
        <a:lstStyle/>
        <a:p>
          <a:r>
            <a:rPr lang="en-US"/>
            <a:t>1</a:t>
          </a:r>
        </a:p>
      </dgm:t>
    </dgm:pt>
    <dgm:pt modelId="{81B9E237-12D1-4DBF-9D42-D687439A2B8B}">
      <dgm:prSet/>
      <dgm:spPr/>
      <dgm:t>
        <a:bodyPr/>
        <a:lstStyle/>
        <a:p>
          <a:r>
            <a:rPr lang="en-GB"/>
            <a:t>Further appeal to Court </a:t>
          </a:r>
          <a:endParaRPr lang="en-US"/>
        </a:p>
      </dgm:t>
    </dgm:pt>
    <dgm:pt modelId="{CE80D1C4-9651-459C-A06E-B91ECD3DDD31}" type="parTrans" cxnId="{10DCC8BF-497E-4D45-819D-DFD0515F41C2}">
      <dgm:prSet/>
      <dgm:spPr/>
      <dgm:t>
        <a:bodyPr/>
        <a:lstStyle/>
        <a:p>
          <a:endParaRPr lang="en-US"/>
        </a:p>
      </dgm:t>
    </dgm:pt>
    <dgm:pt modelId="{1DB7F534-BA32-4A4A-AD7A-F3AA902B9409}" type="sibTrans" cxnId="{10DCC8BF-497E-4D45-819D-DFD0515F41C2}">
      <dgm:prSet phldrT="2" phldr="0"/>
      <dgm:spPr/>
      <dgm:t>
        <a:bodyPr/>
        <a:lstStyle/>
        <a:p>
          <a:r>
            <a:rPr lang="en-US"/>
            <a:t>2</a:t>
          </a:r>
        </a:p>
      </dgm:t>
    </dgm:pt>
    <dgm:pt modelId="{66A6834C-C538-4BEC-B633-07FC95897AC3}">
      <dgm:prSet/>
      <dgm:spPr/>
      <dgm:t>
        <a:bodyPr/>
        <a:lstStyle/>
        <a:p>
          <a:r>
            <a:rPr lang="en-GB"/>
            <a:t>Any means change can be submitted online</a:t>
          </a:r>
          <a:endParaRPr lang="en-US"/>
        </a:p>
      </dgm:t>
    </dgm:pt>
    <dgm:pt modelId="{FA7578D0-7434-458A-83D5-C564288C5303}" type="parTrans" cxnId="{A5129ED4-3663-4286-94B6-7A106112ACCA}">
      <dgm:prSet/>
      <dgm:spPr/>
      <dgm:t>
        <a:bodyPr/>
        <a:lstStyle/>
        <a:p>
          <a:endParaRPr lang="en-US"/>
        </a:p>
      </dgm:t>
    </dgm:pt>
    <dgm:pt modelId="{426992D7-E80A-4825-842E-01CB9CBF6B77}" type="sibTrans" cxnId="{A5129ED4-3663-4286-94B6-7A106112ACCA}">
      <dgm:prSet phldrT="3" phldr="0"/>
      <dgm:spPr/>
      <dgm:t>
        <a:bodyPr/>
        <a:lstStyle/>
        <a:p>
          <a:r>
            <a:rPr lang="en-US"/>
            <a:t>3</a:t>
          </a:r>
        </a:p>
      </dgm:t>
    </dgm:pt>
    <dgm:pt modelId="{F8FF8C08-7665-4D69-A8AB-522BCE2175B3}" type="pres">
      <dgm:prSet presAssocID="{1A40E980-7B56-456B-A52A-51B86CD1AD4E}" presName="Name0" presStyleCnt="0">
        <dgm:presLayoutVars>
          <dgm:animLvl val="lvl"/>
          <dgm:resizeHandles val="exact"/>
        </dgm:presLayoutVars>
      </dgm:prSet>
      <dgm:spPr/>
    </dgm:pt>
    <dgm:pt modelId="{CB42A142-6B70-49BE-8137-E19E43A11EC6}" type="pres">
      <dgm:prSet presAssocID="{82784AA5-F7F0-489F-AB85-E68C143B7758}" presName="compositeNode" presStyleCnt="0">
        <dgm:presLayoutVars>
          <dgm:bulletEnabled val="1"/>
        </dgm:presLayoutVars>
      </dgm:prSet>
      <dgm:spPr/>
    </dgm:pt>
    <dgm:pt modelId="{64F44509-E7B5-423D-836A-AB7B037B9E4D}" type="pres">
      <dgm:prSet presAssocID="{82784AA5-F7F0-489F-AB85-E68C143B7758}" presName="bgRect" presStyleLbl="bgAccFollowNode1" presStyleIdx="0" presStyleCnt="3"/>
      <dgm:spPr/>
    </dgm:pt>
    <dgm:pt modelId="{A80128B2-5FE3-496B-8302-96BE7E46BCD6}" type="pres">
      <dgm:prSet presAssocID="{3D540A53-8EFC-4487-B7B6-E83E1A0F1093}" presName="sibTransNodeCircle" presStyleLbl="alignNode1" presStyleIdx="0" presStyleCnt="6">
        <dgm:presLayoutVars>
          <dgm:chMax val="0"/>
          <dgm:bulletEnabled/>
        </dgm:presLayoutVars>
      </dgm:prSet>
      <dgm:spPr/>
    </dgm:pt>
    <dgm:pt modelId="{F4DE3AD9-DFA4-4522-AF56-DD4C5528A973}" type="pres">
      <dgm:prSet presAssocID="{82784AA5-F7F0-489F-AB85-E68C143B7758}" presName="bottomLine" presStyleLbl="alignNode1" presStyleIdx="1" presStyleCnt="6">
        <dgm:presLayoutVars/>
      </dgm:prSet>
      <dgm:spPr/>
    </dgm:pt>
    <dgm:pt modelId="{3E0DA049-F8F7-41B0-8E69-700274F52D44}" type="pres">
      <dgm:prSet presAssocID="{82784AA5-F7F0-489F-AB85-E68C143B7758}" presName="nodeText" presStyleLbl="bgAccFollowNode1" presStyleIdx="0" presStyleCnt="3">
        <dgm:presLayoutVars>
          <dgm:bulletEnabled val="1"/>
        </dgm:presLayoutVars>
      </dgm:prSet>
      <dgm:spPr/>
    </dgm:pt>
    <dgm:pt modelId="{AB7DA5CE-874E-4206-B239-0A9A49FC4D20}" type="pres">
      <dgm:prSet presAssocID="{3D540A53-8EFC-4487-B7B6-E83E1A0F1093}" presName="sibTrans" presStyleCnt="0"/>
      <dgm:spPr/>
    </dgm:pt>
    <dgm:pt modelId="{0C21EF7C-2614-4995-A7B9-1369D447861C}" type="pres">
      <dgm:prSet presAssocID="{81B9E237-12D1-4DBF-9D42-D687439A2B8B}" presName="compositeNode" presStyleCnt="0">
        <dgm:presLayoutVars>
          <dgm:bulletEnabled val="1"/>
        </dgm:presLayoutVars>
      </dgm:prSet>
      <dgm:spPr/>
    </dgm:pt>
    <dgm:pt modelId="{778C3CF8-373C-4337-B71D-B26B93BB1B04}" type="pres">
      <dgm:prSet presAssocID="{81B9E237-12D1-4DBF-9D42-D687439A2B8B}" presName="bgRect" presStyleLbl="bgAccFollowNode1" presStyleIdx="1" presStyleCnt="3"/>
      <dgm:spPr/>
    </dgm:pt>
    <dgm:pt modelId="{C9243713-968C-4D10-805B-3B9946F051D0}" type="pres">
      <dgm:prSet presAssocID="{1DB7F534-BA32-4A4A-AD7A-F3AA902B9409}" presName="sibTransNodeCircle" presStyleLbl="alignNode1" presStyleIdx="2" presStyleCnt="6">
        <dgm:presLayoutVars>
          <dgm:chMax val="0"/>
          <dgm:bulletEnabled/>
        </dgm:presLayoutVars>
      </dgm:prSet>
      <dgm:spPr/>
    </dgm:pt>
    <dgm:pt modelId="{76FB6578-8593-4929-B923-C34886B6FF97}" type="pres">
      <dgm:prSet presAssocID="{81B9E237-12D1-4DBF-9D42-D687439A2B8B}" presName="bottomLine" presStyleLbl="alignNode1" presStyleIdx="3" presStyleCnt="6">
        <dgm:presLayoutVars/>
      </dgm:prSet>
      <dgm:spPr/>
    </dgm:pt>
    <dgm:pt modelId="{A665E78E-EF92-4A59-9A62-A2D60C3A6239}" type="pres">
      <dgm:prSet presAssocID="{81B9E237-12D1-4DBF-9D42-D687439A2B8B}" presName="nodeText" presStyleLbl="bgAccFollowNode1" presStyleIdx="1" presStyleCnt="3">
        <dgm:presLayoutVars>
          <dgm:bulletEnabled val="1"/>
        </dgm:presLayoutVars>
      </dgm:prSet>
      <dgm:spPr/>
    </dgm:pt>
    <dgm:pt modelId="{CF0C3247-F209-4754-8185-D37E0223973D}" type="pres">
      <dgm:prSet presAssocID="{1DB7F534-BA32-4A4A-AD7A-F3AA902B9409}" presName="sibTrans" presStyleCnt="0"/>
      <dgm:spPr/>
    </dgm:pt>
    <dgm:pt modelId="{88D809B4-37DD-4D77-8892-D47D21D47843}" type="pres">
      <dgm:prSet presAssocID="{66A6834C-C538-4BEC-B633-07FC95897AC3}" presName="compositeNode" presStyleCnt="0">
        <dgm:presLayoutVars>
          <dgm:bulletEnabled val="1"/>
        </dgm:presLayoutVars>
      </dgm:prSet>
      <dgm:spPr/>
    </dgm:pt>
    <dgm:pt modelId="{ECDDACBD-B781-4D40-BE70-D6D38BD21D23}" type="pres">
      <dgm:prSet presAssocID="{66A6834C-C538-4BEC-B633-07FC95897AC3}" presName="bgRect" presStyleLbl="bgAccFollowNode1" presStyleIdx="2" presStyleCnt="3"/>
      <dgm:spPr/>
    </dgm:pt>
    <dgm:pt modelId="{0D709A3C-2793-4D09-ADAE-EB1348F865EB}" type="pres">
      <dgm:prSet presAssocID="{426992D7-E80A-4825-842E-01CB9CBF6B77}" presName="sibTransNodeCircle" presStyleLbl="alignNode1" presStyleIdx="4" presStyleCnt="6">
        <dgm:presLayoutVars>
          <dgm:chMax val="0"/>
          <dgm:bulletEnabled/>
        </dgm:presLayoutVars>
      </dgm:prSet>
      <dgm:spPr/>
    </dgm:pt>
    <dgm:pt modelId="{DD873736-1DC4-4CCE-A286-73D109893007}" type="pres">
      <dgm:prSet presAssocID="{66A6834C-C538-4BEC-B633-07FC95897AC3}" presName="bottomLine" presStyleLbl="alignNode1" presStyleIdx="5" presStyleCnt="6">
        <dgm:presLayoutVars/>
      </dgm:prSet>
      <dgm:spPr/>
    </dgm:pt>
    <dgm:pt modelId="{9BAC137D-9302-48F9-9662-B3FB4C8C9208}" type="pres">
      <dgm:prSet presAssocID="{66A6834C-C538-4BEC-B633-07FC95897AC3}" presName="nodeText" presStyleLbl="bgAccFollowNode1" presStyleIdx="2" presStyleCnt="3">
        <dgm:presLayoutVars>
          <dgm:bulletEnabled val="1"/>
        </dgm:presLayoutVars>
      </dgm:prSet>
      <dgm:spPr/>
    </dgm:pt>
  </dgm:ptLst>
  <dgm:cxnLst>
    <dgm:cxn modelId="{979D9805-39B5-45FC-8828-3CD6882BED22}" type="presOf" srcId="{82784AA5-F7F0-489F-AB85-E68C143B7758}" destId="{64F44509-E7B5-423D-836A-AB7B037B9E4D}" srcOrd="0" destOrd="0" presId="urn:microsoft.com/office/officeart/2016/7/layout/BasicLinearProcessNumbered"/>
    <dgm:cxn modelId="{6DA9A220-9268-4270-B16A-4688D652BC5E}" type="presOf" srcId="{3D540A53-8EFC-4487-B7B6-E83E1A0F1093}" destId="{A80128B2-5FE3-496B-8302-96BE7E46BCD6}" srcOrd="0" destOrd="0" presId="urn:microsoft.com/office/officeart/2016/7/layout/BasicLinearProcessNumbered"/>
    <dgm:cxn modelId="{58DB1C39-08EC-4219-A288-B385FD58E736}" type="presOf" srcId="{1DB7F534-BA32-4A4A-AD7A-F3AA902B9409}" destId="{C9243713-968C-4D10-805B-3B9946F051D0}" srcOrd="0" destOrd="0" presId="urn:microsoft.com/office/officeart/2016/7/layout/BasicLinearProcessNumbered"/>
    <dgm:cxn modelId="{B75CA76A-A3B3-476C-A487-1D0E56794F99}" type="presOf" srcId="{66A6834C-C538-4BEC-B633-07FC95897AC3}" destId="{9BAC137D-9302-48F9-9662-B3FB4C8C9208}" srcOrd="1" destOrd="0" presId="urn:microsoft.com/office/officeart/2016/7/layout/BasicLinearProcessNumbered"/>
    <dgm:cxn modelId="{26D05A71-B6A3-468A-B3A7-CFE0BB3B88C1}" type="presOf" srcId="{82784AA5-F7F0-489F-AB85-E68C143B7758}" destId="{3E0DA049-F8F7-41B0-8E69-700274F52D44}" srcOrd="1" destOrd="0" presId="urn:microsoft.com/office/officeart/2016/7/layout/BasicLinearProcessNumbered"/>
    <dgm:cxn modelId="{DFBEF973-C6D3-4F9F-ACC9-F33D09F6B49C}" srcId="{1A40E980-7B56-456B-A52A-51B86CD1AD4E}" destId="{82784AA5-F7F0-489F-AB85-E68C143B7758}" srcOrd="0" destOrd="0" parTransId="{5EBA2827-88D5-4075-9399-D273AEBC9D51}" sibTransId="{3D540A53-8EFC-4487-B7B6-E83E1A0F1093}"/>
    <dgm:cxn modelId="{14A80E58-4672-4168-81D3-AE7506E65CA2}" type="presOf" srcId="{81B9E237-12D1-4DBF-9D42-D687439A2B8B}" destId="{A665E78E-EF92-4A59-9A62-A2D60C3A6239}" srcOrd="1" destOrd="0" presId="urn:microsoft.com/office/officeart/2016/7/layout/BasicLinearProcessNumbered"/>
    <dgm:cxn modelId="{AB068358-F7F4-4B07-B76A-7399E7488865}" type="presOf" srcId="{81B9E237-12D1-4DBF-9D42-D687439A2B8B}" destId="{778C3CF8-373C-4337-B71D-B26B93BB1B04}" srcOrd="0" destOrd="0" presId="urn:microsoft.com/office/officeart/2016/7/layout/BasicLinearProcessNumbered"/>
    <dgm:cxn modelId="{F0E9CE5A-842F-4D3F-9C2F-14D6C99510D2}" type="presOf" srcId="{66A6834C-C538-4BEC-B633-07FC95897AC3}" destId="{ECDDACBD-B781-4D40-BE70-D6D38BD21D23}" srcOrd="0" destOrd="0" presId="urn:microsoft.com/office/officeart/2016/7/layout/BasicLinearProcessNumbered"/>
    <dgm:cxn modelId="{AFD043A8-24AC-408D-AC86-E43AAFF35BC9}" type="presOf" srcId="{426992D7-E80A-4825-842E-01CB9CBF6B77}" destId="{0D709A3C-2793-4D09-ADAE-EB1348F865EB}" srcOrd="0" destOrd="0" presId="urn:microsoft.com/office/officeart/2016/7/layout/BasicLinearProcessNumbered"/>
    <dgm:cxn modelId="{10DCC8BF-497E-4D45-819D-DFD0515F41C2}" srcId="{1A40E980-7B56-456B-A52A-51B86CD1AD4E}" destId="{81B9E237-12D1-4DBF-9D42-D687439A2B8B}" srcOrd="1" destOrd="0" parTransId="{CE80D1C4-9651-459C-A06E-B91ECD3DDD31}" sibTransId="{1DB7F534-BA32-4A4A-AD7A-F3AA902B9409}"/>
    <dgm:cxn modelId="{A5129ED4-3663-4286-94B6-7A106112ACCA}" srcId="{1A40E980-7B56-456B-A52A-51B86CD1AD4E}" destId="{66A6834C-C538-4BEC-B633-07FC95897AC3}" srcOrd="2" destOrd="0" parTransId="{FA7578D0-7434-458A-83D5-C564288C5303}" sibTransId="{426992D7-E80A-4825-842E-01CB9CBF6B77}"/>
    <dgm:cxn modelId="{186AD4D6-517A-4421-9E30-4D33096FF87E}" type="presOf" srcId="{1A40E980-7B56-456B-A52A-51B86CD1AD4E}" destId="{F8FF8C08-7665-4D69-A8AB-522BCE2175B3}" srcOrd="0" destOrd="0" presId="urn:microsoft.com/office/officeart/2016/7/layout/BasicLinearProcessNumbered"/>
    <dgm:cxn modelId="{E1BEC017-A34A-4D2A-993C-5DE469FC6FB6}" type="presParOf" srcId="{F8FF8C08-7665-4D69-A8AB-522BCE2175B3}" destId="{CB42A142-6B70-49BE-8137-E19E43A11EC6}" srcOrd="0" destOrd="0" presId="urn:microsoft.com/office/officeart/2016/7/layout/BasicLinearProcessNumbered"/>
    <dgm:cxn modelId="{BF350A16-A385-4ECB-86E0-03D91666FF96}" type="presParOf" srcId="{CB42A142-6B70-49BE-8137-E19E43A11EC6}" destId="{64F44509-E7B5-423D-836A-AB7B037B9E4D}" srcOrd="0" destOrd="0" presId="urn:microsoft.com/office/officeart/2016/7/layout/BasicLinearProcessNumbered"/>
    <dgm:cxn modelId="{23E39547-2B98-4F48-BB46-22478B428263}" type="presParOf" srcId="{CB42A142-6B70-49BE-8137-E19E43A11EC6}" destId="{A80128B2-5FE3-496B-8302-96BE7E46BCD6}" srcOrd="1" destOrd="0" presId="urn:microsoft.com/office/officeart/2016/7/layout/BasicLinearProcessNumbered"/>
    <dgm:cxn modelId="{42AFDD21-4668-477E-AC84-A463B89DB6FA}" type="presParOf" srcId="{CB42A142-6B70-49BE-8137-E19E43A11EC6}" destId="{F4DE3AD9-DFA4-4522-AF56-DD4C5528A973}" srcOrd="2" destOrd="0" presId="urn:microsoft.com/office/officeart/2016/7/layout/BasicLinearProcessNumbered"/>
    <dgm:cxn modelId="{773ECBE0-DAC0-499C-B067-349F53D81506}" type="presParOf" srcId="{CB42A142-6B70-49BE-8137-E19E43A11EC6}" destId="{3E0DA049-F8F7-41B0-8E69-700274F52D44}" srcOrd="3" destOrd="0" presId="urn:microsoft.com/office/officeart/2016/7/layout/BasicLinearProcessNumbered"/>
    <dgm:cxn modelId="{EAF4B7D6-78E7-4CE9-A6BD-71575721412C}" type="presParOf" srcId="{F8FF8C08-7665-4D69-A8AB-522BCE2175B3}" destId="{AB7DA5CE-874E-4206-B239-0A9A49FC4D20}" srcOrd="1" destOrd="0" presId="urn:microsoft.com/office/officeart/2016/7/layout/BasicLinearProcessNumbered"/>
    <dgm:cxn modelId="{93A7E3B2-EB33-4E88-8429-3DFA0A27FBFE}" type="presParOf" srcId="{F8FF8C08-7665-4D69-A8AB-522BCE2175B3}" destId="{0C21EF7C-2614-4995-A7B9-1369D447861C}" srcOrd="2" destOrd="0" presId="urn:microsoft.com/office/officeart/2016/7/layout/BasicLinearProcessNumbered"/>
    <dgm:cxn modelId="{53CC34CA-4175-4434-A03A-BCEC51FCAE41}" type="presParOf" srcId="{0C21EF7C-2614-4995-A7B9-1369D447861C}" destId="{778C3CF8-373C-4337-B71D-B26B93BB1B04}" srcOrd="0" destOrd="0" presId="urn:microsoft.com/office/officeart/2016/7/layout/BasicLinearProcessNumbered"/>
    <dgm:cxn modelId="{E250FFF7-2E25-49CD-8E43-5BC0A3A823E8}" type="presParOf" srcId="{0C21EF7C-2614-4995-A7B9-1369D447861C}" destId="{C9243713-968C-4D10-805B-3B9946F051D0}" srcOrd="1" destOrd="0" presId="urn:microsoft.com/office/officeart/2016/7/layout/BasicLinearProcessNumbered"/>
    <dgm:cxn modelId="{8CB4F462-A188-4702-8C39-636E3549DD24}" type="presParOf" srcId="{0C21EF7C-2614-4995-A7B9-1369D447861C}" destId="{76FB6578-8593-4929-B923-C34886B6FF97}" srcOrd="2" destOrd="0" presId="urn:microsoft.com/office/officeart/2016/7/layout/BasicLinearProcessNumbered"/>
    <dgm:cxn modelId="{5AEE5FBE-BAC9-4203-9AD8-3DFD01CECAC6}" type="presParOf" srcId="{0C21EF7C-2614-4995-A7B9-1369D447861C}" destId="{A665E78E-EF92-4A59-9A62-A2D60C3A6239}" srcOrd="3" destOrd="0" presId="urn:microsoft.com/office/officeart/2016/7/layout/BasicLinearProcessNumbered"/>
    <dgm:cxn modelId="{104157D3-5E85-41AB-81F5-209A1CD65EFA}" type="presParOf" srcId="{F8FF8C08-7665-4D69-A8AB-522BCE2175B3}" destId="{CF0C3247-F209-4754-8185-D37E0223973D}" srcOrd="3" destOrd="0" presId="urn:microsoft.com/office/officeart/2016/7/layout/BasicLinearProcessNumbered"/>
    <dgm:cxn modelId="{744F7A02-78D2-4916-989E-48729240231B}" type="presParOf" srcId="{F8FF8C08-7665-4D69-A8AB-522BCE2175B3}" destId="{88D809B4-37DD-4D77-8892-D47D21D47843}" srcOrd="4" destOrd="0" presId="urn:microsoft.com/office/officeart/2016/7/layout/BasicLinearProcessNumbered"/>
    <dgm:cxn modelId="{FFD7E79E-F6F0-4554-9B07-AA89F403E547}" type="presParOf" srcId="{88D809B4-37DD-4D77-8892-D47D21D47843}" destId="{ECDDACBD-B781-4D40-BE70-D6D38BD21D23}" srcOrd="0" destOrd="0" presId="urn:microsoft.com/office/officeart/2016/7/layout/BasicLinearProcessNumbered"/>
    <dgm:cxn modelId="{D4975B3E-CEB8-445A-9B82-76DE2CB2AF00}" type="presParOf" srcId="{88D809B4-37DD-4D77-8892-D47D21D47843}" destId="{0D709A3C-2793-4D09-ADAE-EB1348F865EB}" srcOrd="1" destOrd="0" presId="urn:microsoft.com/office/officeart/2016/7/layout/BasicLinearProcessNumbered"/>
    <dgm:cxn modelId="{AA8732A5-845D-4DD4-BF1D-29DF44FAD782}" type="presParOf" srcId="{88D809B4-37DD-4D77-8892-D47D21D47843}" destId="{DD873736-1DC4-4CCE-A286-73D109893007}" srcOrd="2" destOrd="0" presId="urn:microsoft.com/office/officeart/2016/7/layout/BasicLinearProcessNumbered"/>
    <dgm:cxn modelId="{B0968DAC-C2E2-41CE-96F9-077826B2F275}" type="presParOf" srcId="{88D809B4-37DD-4D77-8892-D47D21D47843}" destId="{9BAC137D-9302-48F9-9662-B3FB4C8C9208}"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F44509-E7B5-423D-836A-AB7B037B9E4D}">
      <dsp:nvSpPr>
        <dsp:cNvPr id="0" name=""/>
        <dsp:cNvSpPr/>
      </dsp:nvSpPr>
      <dsp:spPr>
        <a:xfrm>
          <a:off x="0" y="0"/>
          <a:ext cx="3005666" cy="4093482"/>
        </a:xfrm>
        <a:prstGeom prst="rect">
          <a:avLst/>
        </a:prstGeom>
        <a:solidFill>
          <a:schemeClr val="accent2">
            <a:tint val="40000"/>
            <a:alpha val="90000"/>
            <a:hueOff val="0"/>
            <a:satOff val="0"/>
            <a:lumOff val="0"/>
            <a:alphaOff val="0"/>
          </a:schemeClr>
        </a:solidFill>
        <a:ln w="19050" cap="rnd"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333" tIns="330200" rIns="234333" bIns="330200" numCol="1" spcCol="1270" anchor="t" anchorCtr="0">
          <a:noAutofit/>
        </a:bodyPr>
        <a:lstStyle/>
        <a:p>
          <a:pPr marL="0" lvl="0" indent="0" algn="l" defTabSz="1155700">
            <a:lnSpc>
              <a:spcPct val="90000"/>
            </a:lnSpc>
            <a:spcBef>
              <a:spcPct val="0"/>
            </a:spcBef>
            <a:spcAft>
              <a:spcPct val="35000"/>
            </a:spcAft>
            <a:buNone/>
          </a:pPr>
          <a:r>
            <a:rPr lang="en-GB" sz="2600" kern="1200"/>
            <a:t>Request Administrative review - reasons in writing</a:t>
          </a:r>
          <a:endParaRPr lang="en-US" sz="2600" kern="1200"/>
        </a:p>
      </dsp:txBody>
      <dsp:txXfrm>
        <a:off x="0" y="1555523"/>
        <a:ext cx="3005666" cy="2456089"/>
      </dsp:txXfrm>
    </dsp:sp>
    <dsp:sp modelId="{A80128B2-5FE3-496B-8302-96BE7E46BCD6}">
      <dsp:nvSpPr>
        <dsp:cNvPr id="0" name=""/>
        <dsp:cNvSpPr/>
      </dsp:nvSpPr>
      <dsp:spPr>
        <a:xfrm>
          <a:off x="888810" y="409348"/>
          <a:ext cx="1228044" cy="1228044"/>
        </a:xfrm>
        <a:prstGeom prst="ellipse">
          <a:avLst/>
        </a:prstGeom>
        <a:solidFill>
          <a:schemeClr val="accent2">
            <a:hueOff val="0"/>
            <a:satOff val="0"/>
            <a:lumOff val="0"/>
            <a:alphaOff val="0"/>
          </a:schemeClr>
        </a:solidFill>
        <a:ln w="19050" cap="rnd"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743" tIns="12700" rIns="95743" bIns="12700" numCol="1" spcCol="1270" anchor="ctr" anchorCtr="0">
          <a:noAutofit/>
        </a:bodyPr>
        <a:lstStyle/>
        <a:p>
          <a:pPr marL="0" lvl="0" indent="0" algn="ctr" defTabSz="2133600">
            <a:lnSpc>
              <a:spcPct val="90000"/>
            </a:lnSpc>
            <a:spcBef>
              <a:spcPct val="0"/>
            </a:spcBef>
            <a:spcAft>
              <a:spcPct val="35000"/>
            </a:spcAft>
            <a:buNone/>
          </a:pPr>
          <a:r>
            <a:rPr lang="en-US" sz="4800" kern="1200"/>
            <a:t>1</a:t>
          </a:r>
        </a:p>
      </dsp:txBody>
      <dsp:txXfrm>
        <a:off x="1068653" y="589191"/>
        <a:ext cx="868358" cy="868358"/>
      </dsp:txXfrm>
    </dsp:sp>
    <dsp:sp modelId="{F4DE3AD9-DFA4-4522-AF56-DD4C5528A973}">
      <dsp:nvSpPr>
        <dsp:cNvPr id="0" name=""/>
        <dsp:cNvSpPr/>
      </dsp:nvSpPr>
      <dsp:spPr>
        <a:xfrm>
          <a:off x="0" y="4093410"/>
          <a:ext cx="3005666" cy="72"/>
        </a:xfrm>
        <a:prstGeom prst="rect">
          <a:avLst/>
        </a:prstGeom>
        <a:solidFill>
          <a:schemeClr val="accent2">
            <a:hueOff val="22688"/>
            <a:satOff val="2608"/>
            <a:lumOff val="-2079"/>
            <a:alphaOff val="0"/>
          </a:schemeClr>
        </a:solidFill>
        <a:ln w="19050" cap="rnd" cmpd="sng" algn="ctr">
          <a:solidFill>
            <a:schemeClr val="accent2">
              <a:hueOff val="22688"/>
              <a:satOff val="2608"/>
              <a:lumOff val="-207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78C3CF8-373C-4337-B71D-B26B93BB1B04}">
      <dsp:nvSpPr>
        <dsp:cNvPr id="0" name=""/>
        <dsp:cNvSpPr/>
      </dsp:nvSpPr>
      <dsp:spPr>
        <a:xfrm>
          <a:off x="3306233" y="0"/>
          <a:ext cx="3005666" cy="4093482"/>
        </a:xfrm>
        <a:prstGeom prst="rect">
          <a:avLst/>
        </a:prstGeom>
        <a:solidFill>
          <a:schemeClr val="accent2">
            <a:tint val="40000"/>
            <a:alpha val="90000"/>
            <a:hueOff val="214651"/>
            <a:satOff val="3964"/>
            <a:lumOff val="-442"/>
            <a:alphaOff val="0"/>
          </a:schemeClr>
        </a:solidFill>
        <a:ln w="19050" cap="rnd" cmpd="sng" algn="ctr">
          <a:solidFill>
            <a:schemeClr val="accent2">
              <a:tint val="40000"/>
              <a:alpha val="90000"/>
              <a:hueOff val="214651"/>
              <a:satOff val="3964"/>
              <a:lumOff val="-442"/>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333" tIns="330200" rIns="234333" bIns="330200" numCol="1" spcCol="1270" anchor="t" anchorCtr="0">
          <a:noAutofit/>
        </a:bodyPr>
        <a:lstStyle/>
        <a:p>
          <a:pPr marL="0" lvl="0" indent="0" algn="l" defTabSz="1155700">
            <a:lnSpc>
              <a:spcPct val="90000"/>
            </a:lnSpc>
            <a:spcBef>
              <a:spcPct val="0"/>
            </a:spcBef>
            <a:spcAft>
              <a:spcPct val="35000"/>
            </a:spcAft>
            <a:buNone/>
          </a:pPr>
          <a:r>
            <a:rPr lang="en-GB" sz="2600" kern="1200"/>
            <a:t>Further appeal to Court </a:t>
          </a:r>
          <a:endParaRPr lang="en-US" sz="2600" kern="1200"/>
        </a:p>
      </dsp:txBody>
      <dsp:txXfrm>
        <a:off x="3306233" y="1555523"/>
        <a:ext cx="3005666" cy="2456089"/>
      </dsp:txXfrm>
    </dsp:sp>
    <dsp:sp modelId="{C9243713-968C-4D10-805B-3B9946F051D0}">
      <dsp:nvSpPr>
        <dsp:cNvPr id="0" name=""/>
        <dsp:cNvSpPr/>
      </dsp:nvSpPr>
      <dsp:spPr>
        <a:xfrm>
          <a:off x="4195044" y="409348"/>
          <a:ext cx="1228044" cy="1228044"/>
        </a:xfrm>
        <a:prstGeom prst="ellipse">
          <a:avLst/>
        </a:prstGeom>
        <a:solidFill>
          <a:schemeClr val="accent2">
            <a:hueOff val="45376"/>
            <a:satOff val="5216"/>
            <a:lumOff val="-4157"/>
            <a:alphaOff val="0"/>
          </a:schemeClr>
        </a:solidFill>
        <a:ln w="19050" cap="rnd" cmpd="sng" algn="ctr">
          <a:solidFill>
            <a:schemeClr val="accent2">
              <a:hueOff val="45376"/>
              <a:satOff val="5216"/>
              <a:lumOff val="-415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743" tIns="12700" rIns="95743" bIns="12700" numCol="1" spcCol="1270" anchor="ctr" anchorCtr="0">
          <a:noAutofit/>
        </a:bodyPr>
        <a:lstStyle/>
        <a:p>
          <a:pPr marL="0" lvl="0" indent="0" algn="ctr" defTabSz="2133600">
            <a:lnSpc>
              <a:spcPct val="90000"/>
            </a:lnSpc>
            <a:spcBef>
              <a:spcPct val="0"/>
            </a:spcBef>
            <a:spcAft>
              <a:spcPct val="35000"/>
            </a:spcAft>
            <a:buNone/>
          </a:pPr>
          <a:r>
            <a:rPr lang="en-US" sz="4800" kern="1200"/>
            <a:t>2</a:t>
          </a:r>
        </a:p>
      </dsp:txBody>
      <dsp:txXfrm>
        <a:off x="4374887" y="589191"/>
        <a:ext cx="868358" cy="868358"/>
      </dsp:txXfrm>
    </dsp:sp>
    <dsp:sp modelId="{76FB6578-8593-4929-B923-C34886B6FF97}">
      <dsp:nvSpPr>
        <dsp:cNvPr id="0" name=""/>
        <dsp:cNvSpPr/>
      </dsp:nvSpPr>
      <dsp:spPr>
        <a:xfrm>
          <a:off x="3306233" y="4093410"/>
          <a:ext cx="3005666" cy="72"/>
        </a:xfrm>
        <a:prstGeom prst="rect">
          <a:avLst/>
        </a:prstGeom>
        <a:solidFill>
          <a:schemeClr val="accent2">
            <a:hueOff val="68064"/>
            <a:satOff val="7823"/>
            <a:lumOff val="-6236"/>
            <a:alphaOff val="0"/>
          </a:schemeClr>
        </a:solidFill>
        <a:ln w="19050" cap="rnd" cmpd="sng" algn="ctr">
          <a:solidFill>
            <a:schemeClr val="accent2">
              <a:hueOff val="68064"/>
              <a:satOff val="7823"/>
              <a:lumOff val="-6236"/>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CDDACBD-B781-4D40-BE70-D6D38BD21D23}">
      <dsp:nvSpPr>
        <dsp:cNvPr id="0" name=""/>
        <dsp:cNvSpPr/>
      </dsp:nvSpPr>
      <dsp:spPr>
        <a:xfrm>
          <a:off x="6612466" y="0"/>
          <a:ext cx="3005666" cy="4093482"/>
        </a:xfrm>
        <a:prstGeom prst="rect">
          <a:avLst/>
        </a:prstGeom>
        <a:solidFill>
          <a:schemeClr val="accent2">
            <a:tint val="40000"/>
            <a:alpha val="90000"/>
            <a:hueOff val="429303"/>
            <a:satOff val="7928"/>
            <a:lumOff val="-885"/>
            <a:alphaOff val="0"/>
          </a:schemeClr>
        </a:solidFill>
        <a:ln w="19050" cap="rnd" cmpd="sng" algn="ctr">
          <a:solidFill>
            <a:schemeClr val="accent2">
              <a:tint val="40000"/>
              <a:alpha val="90000"/>
              <a:hueOff val="429303"/>
              <a:satOff val="7928"/>
              <a:lumOff val="-885"/>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333" tIns="330200" rIns="234333" bIns="330200" numCol="1" spcCol="1270" anchor="t" anchorCtr="0">
          <a:noAutofit/>
        </a:bodyPr>
        <a:lstStyle/>
        <a:p>
          <a:pPr marL="0" lvl="0" indent="0" algn="l" defTabSz="1155700">
            <a:lnSpc>
              <a:spcPct val="90000"/>
            </a:lnSpc>
            <a:spcBef>
              <a:spcPct val="0"/>
            </a:spcBef>
            <a:spcAft>
              <a:spcPct val="35000"/>
            </a:spcAft>
            <a:buNone/>
          </a:pPr>
          <a:r>
            <a:rPr lang="en-GB" sz="2600" kern="1200"/>
            <a:t>Any means change can be submitted online</a:t>
          </a:r>
          <a:endParaRPr lang="en-US" sz="2600" kern="1200"/>
        </a:p>
      </dsp:txBody>
      <dsp:txXfrm>
        <a:off x="6612466" y="1555523"/>
        <a:ext cx="3005666" cy="2456089"/>
      </dsp:txXfrm>
    </dsp:sp>
    <dsp:sp modelId="{0D709A3C-2793-4D09-ADAE-EB1348F865EB}">
      <dsp:nvSpPr>
        <dsp:cNvPr id="0" name=""/>
        <dsp:cNvSpPr/>
      </dsp:nvSpPr>
      <dsp:spPr>
        <a:xfrm>
          <a:off x="7501277" y="409348"/>
          <a:ext cx="1228044" cy="1228044"/>
        </a:xfrm>
        <a:prstGeom prst="ellipse">
          <a:avLst/>
        </a:prstGeom>
        <a:solidFill>
          <a:schemeClr val="accent2">
            <a:hueOff val="90751"/>
            <a:satOff val="10431"/>
            <a:lumOff val="-8314"/>
            <a:alphaOff val="0"/>
          </a:schemeClr>
        </a:solidFill>
        <a:ln w="19050" cap="rnd" cmpd="sng" algn="ctr">
          <a:solidFill>
            <a:schemeClr val="accent2">
              <a:hueOff val="90751"/>
              <a:satOff val="10431"/>
              <a:lumOff val="-831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743" tIns="12700" rIns="95743" bIns="12700" numCol="1" spcCol="1270" anchor="ctr" anchorCtr="0">
          <a:noAutofit/>
        </a:bodyPr>
        <a:lstStyle/>
        <a:p>
          <a:pPr marL="0" lvl="0" indent="0" algn="ctr" defTabSz="2133600">
            <a:lnSpc>
              <a:spcPct val="90000"/>
            </a:lnSpc>
            <a:spcBef>
              <a:spcPct val="0"/>
            </a:spcBef>
            <a:spcAft>
              <a:spcPct val="35000"/>
            </a:spcAft>
            <a:buNone/>
          </a:pPr>
          <a:r>
            <a:rPr lang="en-US" sz="4800" kern="1200"/>
            <a:t>3</a:t>
          </a:r>
        </a:p>
      </dsp:txBody>
      <dsp:txXfrm>
        <a:off x="7681120" y="589191"/>
        <a:ext cx="868358" cy="868358"/>
      </dsp:txXfrm>
    </dsp:sp>
    <dsp:sp modelId="{DD873736-1DC4-4CCE-A286-73D109893007}">
      <dsp:nvSpPr>
        <dsp:cNvPr id="0" name=""/>
        <dsp:cNvSpPr/>
      </dsp:nvSpPr>
      <dsp:spPr>
        <a:xfrm>
          <a:off x="6612466" y="4093410"/>
          <a:ext cx="3005666" cy="72"/>
        </a:xfrm>
        <a:prstGeom prst="rect">
          <a:avLst/>
        </a:prstGeom>
        <a:solidFill>
          <a:schemeClr val="accent2">
            <a:hueOff val="113439"/>
            <a:satOff val="13039"/>
            <a:lumOff val="-10393"/>
            <a:alphaOff val="0"/>
          </a:schemeClr>
        </a:solidFill>
        <a:ln w="19050" cap="rnd" cmpd="sng" algn="ctr">
          <a:solidFill>
            <a:schemeClr val="accent2">
              <a:hueOff val="113439"/>
              <a:satOff val="13039"/>
              <a:lumOff val="-10393"/>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quickStyle1.xml><?xml version="1.0" encoding="utf-8"?>
<dgm:styleDef xmlns:dgm="http://schemas.openxmlformats.org/drawingml/2006/diagram" xmlns:a="http://schemas.openxmlformats.org/drawingml/2006/main" uniqueId="urn:microsoft.com/office/officeart/2005/8/quickstyle/simple1#25">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E2D72F-3E32-482C-A1D2-1F8B3711A31F}" type="datetimeFigureOut">
              <a:rPr lang="en-GB" smtClean="0"/>
              <a:t>29/09/2026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559652-8C12-4FE2-AB1D-324B33413F2C}" type="slidenum">
              <a:rPr lang="en-GB" smtClean="0"/>
              <a:t>‹#›</a:t>
            </a:fld>
            <a:endParaRPr lang="en-GB"/>
          </a:p>
        </p:txBody>
      </p:sp>
    </p:spTree>
    <p:extLst>
      <p:ext uri="{BB962C8B-B14F-4D97-AF65-F5344CB8AC3E}">
        <p14:creationId xmlns:p14="http://schemas.microsoft.com/office/powerpoint/2010/main" val="41528682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this chapter, you will be introduced to some of the key considerations involved in representing a client in a criminal case. You need to be aware not only of the relevant powers, offences and procedures, but also of your own professional conduct and some of the early issues that will affect a client’s case, such as how representation will be funded. You also need to be aware of your own duties around obtaining instructions and evidence. </a:t>
            </a:r>
          </a:p>
          <a:p>
            <a:endParaRPr lang="en-GB" dirty="0"/>
          </a:p>
          <a:p>
            <a:r>
              <a:rPr lang="en-GB" dirty="0"/>
              <a:t>We will consider each of these issues in turn throughout this chapter. Finally, we will examine the impact of criminal records on clients, which is another reason that carefully considered, and realistic, advice is so important.</a:t>
            </a:r>
          </a:p>
        </p:txBody>
      </p:sp>
      <p:sp>
        <p:nvSpPr>
          <p:cNvPr id="4" name="Slide Number Placeholder 3"/>
          <p:cNvSpPr>
            <a:spLocks noGrp="1"/>
          </p:cNvSpPr>
          <p:nvPr>
            <p:ph type="sldNum" sz="quarter" idx="5"/>
          </p:nvPr>
        </p:nvSpPr>
        <p:spPr/>
        <p:txBody>
          <a:bodyPr/>
          <a:lstStyle/>
          <a:p>
            <a:fld id="{52559652-8C12-4FE2-AB1D-324B33413F2C}" type="slidenum">
              <a:rPr lang="en-GB" smtClean="0"/>
              <a:t>1</a:t>
            </a:fld>
            <a:endParaRPr lang="en-GB"/>
          </a:p>
        </p:txBody>
      </p:sp>
    </p:spTree>
    <p:extLst>
      <p:ext uri="{BB962C8B-B14F-4D97-AF65-F5344CB8AC3E}">
        <p14:creationId xmlns:p14="http://schemas.microsoft.com/office/powerpoint/2010/main" val="29078262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first opportunity you will have to meet your client, confirm and explain your role, and obtain information from them is in a client interview. The client interview is an opportunity for the client to meet their lawyer and decide if they wish to be represented by that person, an opportunity to ask questions and to receive advice. For the lawyer, an interview is an opportunity to receive information, ask questions and engage the client. First interviews are extremely important and can set the tone for the whole of the client/lawyer relationship.</a:t>
            </a:r>
          </a:p>
          <a:p>
            <a:endParaRPr lang="en-GB" dirty="0"/>
          </a:p>
          <a:p>
            <a:r>
              <a:rPr lang="en-GB" dirty="0"/>
              <a:t>Interviews can be conducted face-to-face, online or via telephone. Correspondence with clients to clarify instructions or provide advice can also be conducted via email or letter. The advantages and disadvantages of each form of communication are shown in Table above.</a:t>
            </a:r>
          </a:p>
          <a:p>
            <a:endParaRPr lang="en-GB" dirty="0"/>
          </a:p>
          <a:p>
            <a:r>
              <a:rPr lang="en-GB" dirty="0"/>
              <a:t>It is important to be fully prepared before meeting a client. The client may be nervous, apprehensive, angry or fearful. It is important that they are reassured and spoken to promptly and also that the lawyer is fully prepared for the interview.</a:t>
            </a:r>
          </a:p>
          <a:p>
            <a:endParaRPr lang="en-GB" dirty="0"/>
          </a:p>
          <a:p>
            <a:r>
              <a:rPr lang="en-GB" dirty="0"/>
              <a:t>Before the first in person consultation, the client should be given:</a:t>
            </a:r>
          </a:p>
          <a:p>
            <a:endParaRPr lang="en-GB" dirty="0"/>
          </a:p>
          <a:p>
            <a:r>
              <a:rPr lang="en-GB" dirty="0"/>
              <a:t>the name and status of the lawyer conducting the interview;</a:t>
            </a:r>
          </a:p>
          <a:p>
            <a:endParaRPr lang="en-GB" dirty="0"/>
          </a:p>
          <a:p>
            <a:r>
              <a:rPr lang="en-GB" dirty="0"/>
              <a:t>information on the costs for the interview; and</a:t>
            </a:r>
          </a:p>
          <a:p>
            <a:endParaRPr lang="en-GB" dirty="0"/>
          </a:p>
          <a:p>
            <a:r>
              <a:rPr lang="en-GB" dirty="0"/>
              <a:t>details of who to contact if they have a complaint.</a:t>
            </a:r>
          </a:p>
          <a:p>
            <a:endParaRPr lang="en-GB" dirty="0"/>
          </a:p>
          <a:p>
            <a:r>
              <a:rPr lang="en-GB" dirty="0"/>
              <a:t>This information can be prepared in advance and a copy should be kept on file. This gives the client the reassurance of having a contact and information in advance</a:t>
            </a:r>
          </a:p>
        </p:txBody>
      </p:sp>
      <p:sp>
        <p:nvSpPr>
          <p:cNvPr id="4" name="Slide Number Placeholder 3"/>
          <p:cNvSpPr>
            <a:spLocks noGrp="1"/>
          </p:cNvSpPr>
          <p:nvPr>
            <p:ph type="sldNum" sz="quarter" idx="5"/>
          </p:nvPr>
        </p:nvSpPr>
        <p:spPr/>
        <p:txBody>
          <a:bodyPr/>
          <a:lstStyle/>
          <a:p>
            <a:fld id="{52559652-8C12-4FE2-AB1D-324B33413F2C}" type="slidenum">
              <a:rPr lang="en-GB" smtClean="0"/>
              <a:t>2</a:t>
            </a:fld>
            <a:endParaRPr lang="en-GB"/>
          </a:p>
        </p:txBody>
      </p:sp>
    </p:spTree>
    <p:extLst>
      <p:ext uri="{BB962C8B-B14F-4D97-AF65-F5344CB8AC3E}">
        <p14:creationId xmlns:p14="http://schemas.microsoft.com/office/powerpoint/2010/main" val="746354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3</a:t>
            </a:fld>
            <a:endParaRPr lang="en-GB"/>
          </a:p>
        </p:txBody>
      </p:sp>
    </p:spTree>
    <p:extLst>
      <p:ext uri="{BB962C8B-B14F-4D97-AF65-F5344CB8AC3E}">
        <p14:creationId xmlns:p14="http://schemas.microsoft.com/office/powerpoint/2010/main" val="3171397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9</a:t>
            </a:fld>
            <a:endParaRPr lang="en-GB"/>
          </a:p>
        </p:txBody>
      </p:sp>
    </p:spTree>
    <p:extLst>
      <p:ext uri="{BB962C8B-B14F-4D97-AF65-F5344CB8AC3E}">
        <p14:creationId xmlns:p14="http://schemas.microsoft.com/office/powerpoint/2010/main" val="9695826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10</a:t>
            </a:fld>
            <a:endParaRPr lang="en-GB"/>
          </a:p>
        </p:txBody>
      </p:sp>
    </p:spTree>
    <p:extLst>
      <p:ext uri="{BB962C8B-B14F-4D97-AF65-F5344CB8AC3E}">
        <p14:creationId xmlns:p14="http://schemas.microsoft.com/office/powerpoint/2010/main" val="20037724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11</a:t>
            </a:fld>
            <a:endParaRPr lang="en-GB"/>
          </a:p>
        </p:txBody>
      </p:sp>
    </p:spTree>
    <p:extLst>
      <p:ext uri="{BB962C8B-B14F-4D97-AF65-F5344CB8AC3E}">
        <p14:creationId xmlns:p14="http://schemas.microsoft.com/office/powerpoint/2010/main" val="22999283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16</a:t>
            </a:fld>
            <a:endParaRPr lang="en-GB"/>
          </a:p>
        </p:txBody>
      </p:sp>
    </p:spTree>
    <p:extLst>
      <p:ext uri="{BB962C8B-B14F-4D97-AF65-F5344CB8AC3E}">
        <p14:creationId xmlns:p14="http://schemas.microsoft.com/office/powerpoint/2010/main" val="29299572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Duty solicitors are accredited through a process of assessment of experience in Magistrates and Police Station representations. The starting point for an aspiring duty solicitor is usually police station accreditation and then, with the appropriate audience rights, undertaking a good 12 months plus experience in Magistrates’ Court representations. Each year duty solicitors must maintain a minimum number of police station and Magistrates’ Court appearances to remain accredited. This also requires a minimum number of weekly hours on such work: the 14 hour requirement. Duty solicitors must keep a record of their attendances and the advice which they have given.</a:t>
            </a:r>
          </a:p>
        </p:txBody>
      </p:sp>
      <p:sp>
        <p:nvSpPr>
          <p:cNvPr id="4" name="Slide Number Placeholder 3"/>
          <p:cNvSpPr>
            <a:spLocks noGrp="1"/>
          </p:cNvSpPr>
          <p:nvPr>
            <p:ph type="sldNum" sz="quarter" idx="5"/>
          </p:nvPr>
        </p:nvSpPr>
        <p:spPr/>
        <p:txBody>
          <a:bodyPr/>
          <a:lstStyle/>
          <a:p>
            <a:fld id="{52559652-8C12-4FE2-AB1D-324B33413F2C}" type="slidenum">
              <a:rPr lang="en-GB" smtClean="0"/>
              <a:t>19</a:t>
            </a:fld>
            <a:endParaRPr lang="en-GB"/>
          </a:p>
        </p:txBody>
      </p:sp>
    </p:spTree>
    <p:extLst>
      <p:ext uri="{BB962C8B-B14F-4D97-AF65-F5344CB8AC3E}">
        <p14:creationId xmlns:p14="http://schemas.microsoft.com/office/powerpoint/2010/main" val="11252493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20</a:t>
            </a:fld>
            <a:endParaRPr lang="en-GB"/>
          </a:p>
        </p:txBody>
      </p:sp>
    </p:spTree>
    <p:extLst>
      <p:ext uri="{BB962C8B-B14F-4D97-AF65-F5344CB8AC3E}">
        <p14:creationId xmlns:p14="http://schemas.microsoft.com/office/powerpoint/2010/main" val="16208416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21</a:t>
            </a:fld>
            <a:endParaRPr lang="en-GB"/>
          </a:p>
        </p:txBody>
      </p:sp>
    </p:spTree>
    <p:extLst>
      <p:ext uri="{BB962C8B-B14F-4D97-AF65-F5344CB8AC3E}">
        <p14:creationId xmlns:p14="http://schemas.microsoft.com/office/powerpoint/2010/main" val="150772537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22</a:t>
            </a:fld>
            <a:endParaRPr lang="en-GB"/>
          </a:p>
        </p:txBody>
      </p:sp>
    </p:spTree>
    <p:extLst>
      <p:ext uri="{BB962C8B-B14F-4D97-AF65-F5344CB8AC3E}">
        <p14:creationId xmlns:p14="http://schemas.microsoft.com/office/powerpoint/2010/main" val="38123743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26</a:t>
            </a:fld>
            <a:endParaRPr lang="en-GB"/>
          </a:p>
        </p:txBody>
      </p:sp>
    </p:spTree>
    <p:extLst>
      <p:ext uri="{BB962C8B-B14F-4D97-AF65-F5344CB8AC3E}">
        <p14:creationId xmlns:p14="http://schemas.microsoft.com/office/powerpoint/2010/main" val="10168743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the applicant fails the interests of justice test they are entitled to request an administrative review (a reconsideration). They should put their reasons in writing.</a:t>
            </a:r>
          </a:p>
          <a:p>
            <a:endParaRPr lang="en-GB" dirty="0"/>
          </a:p>
          <a:p>
            <a:r>
              <a:rPr lang="en-GB" dirty="0"/>
              <a:t>If, following the administrative review, the LAA decline to grant a representation order the applicant can ask for their appeal to be heard by the court. This application must be made in writing to the Criminal Application Team (CAT), who will arrange for it to be listed before the court.</a:t>
            </a:r>
          </a:p>
          <a:p>
            <a:endParaRPr lang="en-GB" dirty="0"/>
          </a:p>
          <a:p>
            <a:r>
              <a:rPr lang="en-GB" dirty="0"/>
              <a:t>If the applicant’s means have changed, then they can report it under the “Apply for criminal legal </a:t>
            </a:r>
            <a:r>
              <a:rPr lang="en-GB" dirty="0" err="1"/>
              <a:t>aid”system</a:t>
            </a:r>
            <a:r>
              <a:rPr lang="en-GB" dirty="0"/>
              <a:t>. So far as the Crown Court means testing is concerned, any applicant who is assessed as having to make a contribution towards their legal costs can submit a hardship review application and can ask for their contribution order to be reviewed and recalculated if they feel it has been computed in error or their circumstances have change</a:t>
            </a:r>
          </a:p>
        </p:txBody>
      </p:sp>
      <p:sp>
        <p:nvSpPr>
          <p:cNvPr id="4" name="Slide Number Placeholder 3"/>
          <p:cNvSpPr>
            <a:spLocks noGrp="1"/>
          </p:cNvSpPr>
          <p:nvPr>
            <p:ph type="sldNum" sz="quarter" idx="5"/>
          </p:nvPr>
        </p:nvSpPr>
        <p:spPr/>
        <p:txBody>
          <a:bodyPr/>
          <a:lstStyle/>
          <a:p>
            <a:fld id="{52559652-8C12-4FE2-AB1D-324B33413F2C}" type="slidenum">
              <a:rPr lang="en-GB" smtClean="0"/>
              <a:t>28</a:t>
            </a:fld>
            <a:endParaRPr lang="en-GB"/>
          </a:p>
        </p:txBody>
      </p:sp>
    </p:spTree>
    <p:extLst>
      <p:ext uri="{BB962C8B-B14F-4D97-AF65-F5344CB8AC3E}">
        <p14:creationId xmlns:p14="http://schemas.microsoft.com/office/powerpoint/2010/main" val="12255694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30</a:t>
            </a:fld>
            <a:endParaRPr lang="en-GB"/>
          </a:p>
        </p:txBody>
      </p:sp>
    </p:spTree>
    <p:extLst>
      <p:ext uri="{BB962C8B-B14F-4D97-AF65-F5344CB8AC3E}">
        <p14:creationId xmlns:p14="http://schemas.microsoft.com/office/powerpoint/2010/main" val="26271680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31</a:t>
            </a:fld>
            <a:endParaRPr lang="en-GB"/>
          </a:p>
        </p:txBody>
      </p:sp>
    </p:spTree>
    <p:extLst>
      <p:ext uri="{BB962C8B-B14F-4D97-AF65-F5344CB8AC3E}">
        <p14:creationId xmlns:p14="http://schemas.microsoft.com/office/powerpoint/2010/main" val="17539273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32</a:t>
            </a:fld>
            <a:endParaRPr lang="en-GB"/>
          </a:p>
        </p:txBody>
      </p:sp>
    </p:spTree>
    <p:extLst>
      <p:ext uri="{BB962C8B-B14F-4D97-AF65-F5344CB8AC3E}">
        <p14:creationId xmlns:p14="http://schemas.microsoft.com/office/powerpoint/2010/main" val="20517184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33</a:t>
            </a:fld>
            <a:endParaRPr lang="en-GB"/>
          </a:p>
        </p:txBody>
      </p:sp>
    </p:spTree>
    <p:extLst>
      <p:ext uri="{BB962C8B-B14F-4D97-AF65-F5344CB8AC3E}">
        <p14:creationId xmlns:p14="http://schemas.microsoft.com/office/powerpoint/2010/main" val="21054456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34</a:t>
            </a:fld>
            <a:endParaRPr lang="en-GB"/>
          </a:p>
        </p:txBody>
      </p:sp>
    </p:spTree>
    <p:extLst>
      <p:ext uri="{BB962C8B-B14F-4D97-AF65-F5344CB8AC3E}">
        <p14:creationId xmlns:p14="http://schemas.microsoft.com/office/powerpoint/2010/main" val="110149196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559652-8C12-4FE2-AB1D-324B33413F2C}" type="slidenum">
              <a:rPr lang="en-GB" smtClean="0"/>
              <a:t>36</a:t>
            </a:fld>
            <a:endParaRPr lang="en-GB"/>
          </a:p>
        </p:txBody>
      </p:sp>
    </p:spTree>
    <p:extLst>
      <p:ext uri="{BB962C8B-B14F-4D97-AF65-F5344CB8AC3E}">
        <p14:creationId xmlns:p14="http://schemas.microsoft.com/office/powerpoint/2010/main" val="7418539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3311209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3636225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44175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36BC5B4-7257-4A10-944F-CE34FB77A518}"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9699176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36BC5B4-7257-4A10-944F-CE34FB77A518}" type="datetimeFigureOut">
              <a:rPr lang="en-GB" smtClean="0"/>
              <a:t>29/09/2026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1968257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36BC5B4-7257-4A10-944F-CE34FB77A518}" type="datetimeFigureOut">
              <a:rPr lang="en-GB" smtClean="0"/>
              <a:t>29/09/2026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55762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6BC5B4-7257-4A10-944F-CE34FB77A518}" type="datetimeFigureOut">
              <a:rPr lang="en-GB" smtClean="0"/>
              <a:t>29/09/2026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601716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536BC5B4-7257-4A10-944F-CE34FB77A518}" type="datetimeFigureOut">
              <a:rPr lang="en-GB" smtClean="0"/>
              <a:t>29/09/2026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0071743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9EE4F4D-5756-4309-9E3A-CB2EC4973375}" type="slidenum">
              <a:rPr lang="en-GB" smtClean="0"/>
              <a:t>‹#›</a:t>
            </a:fld>
            <a:endParaRPr lang="en-GB"/>
          </a:p>
        </p:txBody>
      </p:sp>
      <p:sp>
        <p:nvSpPr>
          <p:cNvPr id="5" name="Date Placeholder 4"/>
          <p:cNvSpPr>
            <a:spLocks noGrp="1"/>
          </p:cNvSpPr>
          <p:nvPr>
            <p:ph type="dt" sz="half" idx="10"/>
          </p:nvPr>
        </p:nvSpPr>
        <p:spPr/>
        <p:txBody>
          <a:bodyPr/>
          <a:lstStyle/>
          <a:p>
            <a:fld id="{536BC5B4-7257-4A10-944F-CE34FB77A518}" type="datetimeFigureOut">
              <a:rPr lang="en-GB" smtClean="0"/>
              <a:t>29/09/2026</a:t>
            </a:fld>
            <a:endParaRPr lang="en-GB"/>
          </a:p>
        </p:txBody>
      </p:sp>
    </p:spTree>
    <p:extLst>
      <p:ext uri="{BB962C8B-B14F-4D97-AF65-F5344CB8AC3E}">
        <p14:creationId xmlns:p14="http://schemas.microsoft.com/office/powerpoint/2010/main" val="3024647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838746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884941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9895494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45094105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36BC5B4-7257-4A10-944F-CE34FB77A518}"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21846977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42120717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36BC5B4-7257-4A10-944F-CE34FB77A518}" type="datetimeFigureOut">
              <a:rPr lang="en-GB" smtClean="0"/>
              <a:t>29/09/2026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9EE4F4D-5756-4309-9E3A-CB2EC4973375}" type="slidenum">
              <a:rPr lang="en-GB" smtClean="0"/>
              <a:t>‹#›</a:t>
            </a:fld>
            <a:endParaRPr lang="en-GB"/>
          </a:p>
        </p:txBody>
      </p:sp>
    </p:spTree>
    <p:extLst>
      <p:ext uri="{BB962C8B-B14F-4D97-AF65-F5344CB8AC3E}">
        <p14:creationId xmlns:p14="http://schemas.microsoft.com/office/powerpoint/2010/main" val="1796587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536BC5B4-7257-4A10-944F-CE34FB77A518}" type="datetimeFigureOut">
              <a:rPr lang="en-GB" smtClean="0"/>
              <a:t>29/09/2026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B9EE4F4D-5756-4309-9E3A-CB2EC4973375}" type="slidenum">
              <a:rPr lang="en-GB" smtClean="0"/>
              <a:t>‹#›</a:t>
            </a:fld>
            <a:endParaRPr lang="en-GB"/>
          </a:p>
        </p:txBody>
      </p:sp>
    </p:spTree>
    <p:extLst>
      <p:ext uri="{BB962C8B-B14F-4D97-AF65-F5344CB8AC3E}">
        <p14:creationId xmlns:p14="http://schemas.microsoft.com/office/powerpoint/2010/main" val="2637168664"/>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s://www.gov.uk/government/publications/criminal-legal-aid-application-forms"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jigsaw.vitalsource.com/books/978-1-918004-16-8/epub/ops/xhtml/C_014_c9.xhtml?favre=brett#t9_3" TargetMode="External"/><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CC950-E77F-15A4-C7E0-E506331E160D}"/>
              </a:ext>
            </a:extLst>
          </p:cNvPr>
          <p:cNvSpPr>
            <a:spLocks noGrp="1"/>
          </p:cNvSpPr>
          <p:nvPr>
            <p:ph type="ctrTitle"/>
          </p:nvPr>
        </p:nvSpPr>
        <p:spPr>
          <a:xfrm>
            <a:off x="1408055" y="826175"/>
            <a:ext cx="7766936" cy="1646302"/>
          </a:xfrm>
        </p:spPr>
        <p:txBody>
          <a:bodyPr/>
          <a:lstStyle/>
          <a:p>
            <a:r>
              <a:rPr lang="en-GB" dirty="0"/>
              <a:t>Introduction to Criminal Law and Litigation </a:t>
            </a:r>
          </a:p>
        </p:txBody>
      </p:sp>
      <p:sp>
        <p:nvSpPr>
          <p:cNvPr id="3" name="Subtitle 2">
            <a:extLst>
              <a:ext uri="{FF2B5EF4-FFF2-40B4-BE49-F238E27FC236}">
                <a16:creationId xmlns:a16="http://schemas.microsoft.com/office/drawing/2014/main" id="{B3C07B6A-DE2B-9CA1-97D5-CB2C65EFCC71}"/>
              </a:ext>
            </a:extLst>
          </p:cNvPr>
          <p:cNvSpPr>
            <a:spLocks noGrp="1"/>
          </p:cNvSpPr>
          <p:nvPr>
            <p:ph type="subTitle" idx="1"/>
          </p:nvPr>
        </p:nvSpPr>
        <p:spPr>
          <a:xfrm>
            <a:off x="1827398" y="2816102"/>
            <a:ext cx="7766936" cy="1096899"/>
          </a:xfrm>
        </p:spPr>
        <p:txBody>
          <a:bodyPr>
            <a:normAutofit fontScale="92500" lnSpcReduction="20000"/>
          </a:bodyPr>
          <a:lstStyle/>
          <a:p>
            <a:pPr algn="l"/>
            <a:r>
              <a:rPr lang="en-GB" sz="4400" dirty="0">
                <a:solidFill>
                  <a:schemeClr val="bg2">
                    <a:lumMod val="50000"/>
                  </a:schemeClr>
                </a:solidFill>
              </a:rPr>
              <a:t>Week 7 Acting for a Defendant (Chapter 9) – Part one</a:t>
            </a:r>
          </a:p>
        </p:txBody>
      </p:sp>
    </p:spTree>
    <p:extLst>
      <p:ext uri="{BB962C8B-B14F-4D97-AF65-F5344CB8AC3E}">
        <p14:creationId xmlns:p14="http://schemas.microsoft.com/office/powerpoint/2010/main" val="166528052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5" name="Group 24">
            <a:extLst>
              <a:ext uri="{FF2B5EF4-FFF2-40B4-BE49-F238E27FC236}">
                <a16:creationId xmlns:a16="http://schemas.microsoft.com/office/drawing/2014/main" id="{4815A7B4-532E-48C9-AC24-D78ACF333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26" name="Freeform 14">
              <a:extLst>
                <a:ext uri="{FF2B5EF4-FFF2-40B4-BE49-F238E27FC236}">
                  <a16:creationId xmlns:a16="http://schemas.microsoft.com/office/drawing/2014/main" id="{D40109F4-CE5C-45F4-856E-F3F69C9FD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27" name="Straight Connector 26">
              <a:extLst>
                <a:ext uri="{FF2B5EF4-FFF2-40B4-BE49-F238E27FC236}">
                  <a16:creationId xmlns:a16="http://schemas.microsoft.com/office/drawing/2014/main" id="{3CBAA4DE-3D7B-460B-AE98-D9F9990C0B6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8" name="Straight Connector 27">
              <a:extLst>
                <a:ext uri="{FF2B5EF4-FFF2-40B4-BE49-F238E27FC236}">
                  <a16:creationId xmlns:a16="http://schemas.microsoft.com/office/drawing/2014/main" id="{7BF1ED3E-4F80-4AF6-A41B-44F53DDE61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9" name="Rectangle 23">
              <a:extLst>
                <a:ext uri="{FF2B5EF4-FFF2-40B4-BE49-F238E27FC236}">
                  <a16:creationId xmlns:a16="http://schemas.microsoft.com/office/drawing/2014/main" id="{C0B2D747-3E31-45C5-9A98-A9710A585F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0" name="Rectangle 25">
              <a:extLst>
                <a:ext uri="{FF2B5EF4-FFF2-40B4-BE49-F238E27FC236}">
                  <a16:creationId xmlns:a16="http://schemas.microsoft.com/office/drawing/2014/main" id="{A15FD4BA-3020-462D-8BE8-B3A65B8E49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1" name="Isosceles Triangle 30">
              <a:extLst>
                <a:ext uri="{FF2B5EF4-FFF2-40B4-BE49-F238E27FC236}">
                  <a16:creationId xmlns:a16="http://schemas.microsoft.com/office/drawing/2014/main" id="{A304284A-7318-4DD5-898C-2F6B23C778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2" name="Rectangle 27">
              <a:extLst>
                <a:ext uri="{FF2B5EF4-FFF2-40B4-BE49-F238E27FC236}">
                  <a16:creationId xmlns:a16="http://schemas.microsoft.com/office/drawing/2014/main" id="{9DF48E66-B635-4509-B115-E0987C014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3" name="Rectangle 28">
              <a:extLst>
                <a:ext uri="{FF2B5EF4-FFF2-40B4-BE49-F238E27FC236}">
                  <a16:creationId xmlns:a16="http://schemas.microsoft.com/office/drawing/2014/main" id="{E3B96D94-5F5A-4F4C-810C-917BF4D266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4" name="Rectangle 29">
              <a:extLst>
                <a:ext uri="{FF2B5EF4-FFF2-40B4-BE49-F238E27FC236}">
                  <a16:creationId xmlns:a16="http://schemas.microsoft.com/office/drawing/2014/main" id="{7F3782D6-BFF8-4389-9D39-A023ADAA92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5" name="Isosceles Triangle 34">
              <a:extLst>
                <a:ext uri="{FF2B5EF4-FFF2-40B4-BE49-F238E27FC236}">
                  <a16:creationId xmlns:a16="http://schemas.microsoft.com/office/drawing/2014/main" id="{ECE162D4-FCAE-441B-B5E9-C91DE62124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3A49B4DA-DC1E-6BFB-4B15-A81E1E456ECA}"/>
              </a:ext>
            </a:extLst>
          </p:cNvPr>
          <p:cNvSpPr>
            <a:spLocks noGrp="1"/>
          </p:cNvSpPr>
          <p:nvPr>
            <p:ph type="title"/>
          </p:nvPr>
        </p:nvSpPr>
        <p:spPr>
          <a:xfrm>
            <a:off x="985969" y="4553712"/>
            <a:ext cx="8288032" cy="1096316"/>
          </a:xfrm>
        </p:spPr>
        <p:txBody>
          <a:bodyPr vert="horz" lIns="91440" tIns="45720" rIns="91440" bIns="45720" rtlCol="0" anchor="b">
            <a:normAutofit/>
          </a:bodyPr>
          <a:lstStyle/>
          <a:p>
            <a:pPr algn="ctr"/>
            <a:r>
              <a:rPr lang="en-US" sz="4800" dirty="0"/>
              <a:t>Meeting the client - methods</a:t>
            </a:r>
          </a:p>
        </p:txBody>
      </p:sp>
      <p:pic>
        <p:nvPicPr>
          <p:cNvPr id="4" name="Picture 3">
            <a:extLst>
              <a:ext uri="{FF2B5EF4-FFF2-40B4-BE49-F238E27FC236}">
                <a16:creationId xmlns:a16="http://schemas.microsoft.com/office/drawing/2014/main" id="{0E97173B-E56F-9D71-499F-7DFE43C68D2B}"/>
              </a:ext>
            </a:extLst>
          </p:cNvPr>
          <p:cNvPicPr>
            <a:picLocks noChangeAspect="1"/>
          </p:cNvPicPr>
          <p:nvPr/>
        </p:nvPicPr>
        <p:blipFill>
          <a:blip r:embed="rId3"/>
          <a:stretch>
            <a:fillRect/>
          </a:stretch>
        </p:blipFill>
        <p:spPr>
          <a:xfrm>
            <a:off x="985968" y="1353580"/>
            <a:ext cx="8288033" cy="2880091"/>
          </a:xfrm>
          <a:prstGeom prst="rect">
            <a:avLst/>
          </a:prstGeom>
        </p:spPr>
      </p:pic>
    </p:spTree>
    <p:extLst>
      <p:ext uri="{BB962C8B-B14F-4D97-AF65-F5344CB8AC3E}">
        <p14:creationId xmlns:p14="http://schemas.microsoft.com/office/powerpoint/2010/main" val="12909953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2F2CE-05E6-7082-0D95-0063D96730AE}"/>
              </a:ext>
            </a:extLst>
          </p:cNvPr>
          <p:cNvSpPr>
            <a:spLocks noGrp="1"/>
          </p:cNvSpPr>
          <p:nvPr>
            <p:ph type="title"/>
          </p:nvPr>
        </p:nvSpPr>
        <p:spPr>
          <a:xfrm>
            <a:off x="456014" y="91245"/>
            <a:ext cx="8596668" cy="788209"/>
          </a:xfrm>
        </p:spPr>
        <p:txBody>
          <a:bodyPr/>
          <a:lstStyle/>
          <a:p>
            <a:r>
              <a:rPr lang="en-GB" dirty="0"/>
              <a:t>Preparing for a client interview</a:t>
            </a:r>
          </a:p>
        </p:txBody>
      </p:sp>
      <p:sp>
        <p:nvSpPr>
          <p:cNvPr id="3" name="Content Placeholder 2">
            <a:extLst>
              <a:ext uri="{FF2B5EF4-FFF2-40B4-BE49-F238E27FC236}">
                <a16:creationId xmlns:a16="http://schemas.microsoft.com/office/drawing/2014/main" id="{0C494FC5-BDE2-5F21-5036-C6648A2C1D62}"/>
              </a:ext>
            </a:extLst>
          </p:cNvPr>
          <p:cNvSpPr>
            <a:spLocks noGrp="1"/>
          </p:cNvSpPr>
          <p:nvPr>
            <p:ph idx="1"/>
          </p:nvPr>
        </p:nvSpPr>
        <p:spPr>
          <a:xfrm>
            <a:off x="391948" y="879454"/>
            <a:ext cx="9654804" cy="5789259"/>
          </a:xfrm>
        </p:spPr>
        <p:txBody>
          <a:bodyPr>
            <a:normAutofit lnSpcReduction="10000"/>
          </a:bodyPr>
          <a:lstStyle/>
          <a:p>
            <a:r>
              <a:rPr lang="en-GB" sz="2000" dirty="0"/>
              <a:t>Appropriate environment</a:t>
            </a:r>
          </a:p>
          <a:p>
            <a:r>
              <a:rPr lang="en-GB" sz="2000" dirty="0"/>
              <a:t>Don’t pre-judge and be open to new information</a:t>
            </a:r>
          </a:p>
          <a:p>
            <a:r>
              <a:rPr lang="en-GB" sz="2000" dirty="0"/>
              <a:t>Be prepared in terms of note-taking, forms (</a:t>
            </a:r>
            <a:r>
              <a:rPr lang="en-GB" sz="2000" dirty="0" err="1"/>
              <a:t>e.g</a:t>
            </a:r>
            <a:r>
              <a:rPr lang="en-GB" sz="2000" dirty="0"/>
              <a:t> legal aid , file checklists)</a:t>
            </a:r>
          </a:p>
          <a:p>
            <a:r>
              <a:rPr lang="en-GB" sz="2000" dirty="0"/>
              <a:t>Meet, Seat and greet</a:t>
            </a:r>
          </a:p>
          <a:p>
            <a:pPr lvl="1"/>
            <a:r>
              <a:rPr lang="en-GB" sz="2000" dirty="0"/>
              <a:t>Friendly and put client at ease</a:t>
            </a:r>
          </a:p>
          <a:p>
            <a:pPr lvl="1"/>
            <a:r>
              <a:rPr lang="en-GB" sz="2000" dirty="0"/>
              <a:t>Appear confident</a:t>
            </a:r>
          </a:p>
          <a:p>
            <a:pPr lvl="1"/>
            <a:r>
              <a:rPr lang="en-GB" sz="2000" dirty="0"/>
              <a:t>Speak naturally, sincerely and clearly</a:t>
            </a:r>
          </a:p>
          <a:p>
            <a:pPr lvl="1"/>
            <a:r>
              <a:rPr lang="en-GB" sz="2000" dirty="0"/>
              <a:t>Avoid unnecessary barriers in the office (sitting behind a large desk)</a:t>
            </a:r>
          </a:p>
          <a:p>
            <a:pPr lvl="1"/>
            <a:r>
              <a:rPr lang="en-GB" sz="2000" dirty="0"/>
              <a:t>Establish a free-flowing conversation, listening carefully, prompting where necessary  and understand the effect of both open and closed questions in an interview</a:t>
            </a:r>
          </a:p>
          <a:p>
            <a:pPr lvl="1"/>
            <a:r>
              <a:rPr lang="en-GB" sz="2000" dirty="0"/>
              <a:t>Avoid multiple questions or leading questions</a:t>
            </a:r>
          </a:p>
          <a:p>
            <a:pPr lvl="1"/>
            <a:r>
              <a:rPr lang="en-GB" sz="2000" dirty="0"/>
              <a:t>Summarise your clients instructions and ask them to add further information</a:t>
            </a:r>
          </a:p>
          <a:p>
            <a:pPr lvl="1"/>
            <a:r>
              <a:rPr lang="en-GB" sz="2000" dirty="0"/>
              <a:t>Be an active listener</a:t>
            </a:r>
          </a:p>
          <a:p>
            <a:pPr lvl="1"/>
            <a:r>
              <a:rPr lang="en-GB" sz="2000" dirty="0"/>
              <a:t>Allow for short periods of silence</a:t>
            </a:r>
          </a:p>
        </p:txBody>
      </p:sp>
    </p:spTree>
    <p:extLst>
      <p:ext uri="{BB962C8B-B14F-4D97-AF65-F5344CB8AC3E}">
        <p14:creationId xmlns:p14="http://schemas.microsoft.com/office/powerpoint/2010/main" val="3498965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7EEC31-CB03-8005-43FF-FB3A928862BC}"/>
              </a:ext>
            </a:extLst>
          </p:cNvPr>
          <p:cNvSpPr>
            <a:spLocks noGrp="1"/>
          </p:cNvSpPr>
          <p:nvPr>
            <p:ph type="title"/>
          </p:nvPr>
        </p:nvSpPr>
        <p:spPr/>
        <p:txBody>
          <a:bodyPr/>
          <a:lstStyle/>
          <a:p>
            <a:r>
              <a:rPr lang="en-GB" dirty="0"/>
              <a:t>Advice during interview</a:t>
            </a:r>
          </a:p>
        </p:txBody>
      </p:sp>
      <p:sp>
        <p:nvSpPr>
          <p:cNvPr id="3" name="Content Placeholder 2">
            <a:extLst>
              <a:ext uri="{FF2B5EF4-FFF2-40B4-BE49-F238E27FC236}">
                <a16:creationId xmlns:a16="http://schemas.microsoft.com/office/drawing/2014/main" id="{3BA423A1-D532-E73C-2C32-704C4C536416}"/>
              </a:ext>
            </a:extLst>
          </p:cNvPr>
          <p:cNvSpPr>
            <a:spLocks noGrp="1"/>
          </p:cNvSpPr>
          <p:nvPr>
            <p:ph idx="1"/>
          </p:nvPr>
        </p:nvSpPr>
        <p:spPr/>
        <p:txBody>
          <a:bodyPr>
            <a:normAutofit fontScale="77500" lnSpcReduction="20000"/>
          </a:bodyPr>
          <a:lstStyle/>
          <a:p>
            <a:r>
              <a:rPr lang="en-GB" dirty="0"/>
              <a:t>Advising a client fully can involve more than legal advice and it may include practical, non-legal solutions. Advising a client can involve considering issues such as how to fund a case; risks involved in the case; the procedures; what evidence the case needs to be proved and the services which the firm can and cannot provide. There may be other topics to cover depending upon the area of law.</a:t>
            </a:r>
          </a:p>
          <a:p>
            <a:endParaRPr lang="en-GB" dirty="0"/>
          </a:p>
          <a:p>
            <a:r>
              <a:rPr lang="en-GB" dirty="0"/>
              <a:t>Giving advice to clients can be nerve-wracking. It will be impossible to have all of the facts required from the first interview and so it must be remembered that the advice given is preliminary. If further information is required before detailed advice can be given, make it clear to the client what is required and whose responsibility it is to obtain the information. A time limit should be set when asking a client to provide further information. It is useful to list the required information in a follow up letter after the interview.</a:t>
            </a:r>
          </a:p>
          <a:p>
            <a:endParaRPr lang="en-GB" dirty="0"/>
          </a:p>
          <a:p>
            <a:r>
              <a:rPr lang="en-GB" dirty="0"/>
              <a:t>The main point about advice is that it should be well structured and clear to the client. At the start of a retainer, the probability is that only preliminary advice can be given and this should be made clear. The law should be clearly explained and then the client advised on how the law applies to their case. If there is more than one option available to the client, the options should be given clearly as well as the advantages and disadvantages of each option.</a:t>
            </a:r>
          </a:p>
        </p:txBody>
      </p:sp>
    </p:spTree>
    <p:extLst>
      <p:ext uri="{BB962C8B-B14F-4D97-AF65-F5344CB8AC3E}">
        <p14:creationId xmlns:p14="http://schemas.microsoft.com/office/powerpoint/2010/main" val="4136021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2F2CE-05E6-7082-0D95-0063D96730AE}"/>
              </a:ext>
            </a:extLst>
          </p:cNvPr>
          <p:cNvSpPr>
            <a:spLocks noGrp="1"/>
          </p:cNvSpPr>
          <p:nvPr>
            <p:ph type="title"/>
          </p:nvPr>
        </p:nvSpPr>
        <p:spPr>
          <a:xfrm>
            <a:off x="456014" y="91245"/>
            <a:ext cx="8596668" cy="788209"/>
          </a:xfrm>
        </p:spPr>
        <p:txBody>
          <a:bodyPr/>
          <a:lstStyle/>
          <a:p>
            <a:r>
              <a:rPr lang="en-GB" dirty="0"/>
              <a:t>Concluding the interview</a:t>
            </a:r>
          </a:p>
        </p:txBody>
      </p:sp>
      <p:sp>
        <p:nvSpPr>
          <p:cNvPr id="3" name="Content Placeholder 2">
            <a:extLst>
              <a:ext uri="{FF2B5EF4-FFF2-40B4-BE49-F238E27FC236}">
                <a16:creationId xmlns:a16="http://schemas.microsoft.com/office/drawing/2014/main" id="{0C494FC5-BDE2-5F21-5036-C6648A2C1D62}"/>
              </a:ext>
            </a:extLst>
          </p:cNvPr>
          <p:cNvSpPr>
            <a:spLocks noGrp="1"/>
          </p:cNvSpPr>
          <p:nvPr>
            <p:ph idx="1"/>
          </p:nvPr>
        </p:nvSpPr>
        <p:spPr>
          <a:xfrm>
            <a:off x="496783" y="1263851"/>
            <a:ext cx="9654804" cy="5789259"/>
          </a:xfrm>
        </p:spPr>
        <p:txBody>
          <a:bodyPr>
            <a:normAutofit/>
          </a:bodyPr>
          <a:lstStyle/>
          <a:p>
            <a:r>
              <a:rPr lang="en-GB" sz="2800" dirty="0"/>
              <a:t>Ask the client if they are happy to proceed;</a:t>
            </a:r>
          </a:p>
          <a:p>
            <a:r>
              <a:rPr lang="en-GB" sz="2800" dirty="0"/>
              <a:t>Ensure that they have a clear idea of the action the lawyer will take on their behalf; </a:t>
            </a:r>
          </a:p>
          <a:p>
            <a:r>
              <a:rPr lang="en-GB" sz="2800" dirty="0"/>
              <a:t>Ensure that the client is clear on how they can contact the lawyer;</a:t>
            </a:r>
          </a:p>
          <a:p>
            <a:r>
              <a:rPr lang="en-GB" sz="2800" dirty="0"/>
              <a:t>Confirm with the client any actions the client is required to take and the time frames for completion of these steps; and finally</a:t>
            </a:r>
          </a:p>
          <a:p>
            <a:r>
              <a:rPr lang="en-GB" sz="2800" dirty="0"/>
              <a:t>Check if the client has any further questions.</a:t>
            </a:r>
          </a:p>
        </p:txBody>
      </p:sp>
    </p:spTree>
    <p:extLst>
      <p:ext uri="{BB962C8B-B14F-4D97-AF65-F5344CB8AC3E}">
        <p14:creationId xmlns:p14="http://schemas.microsoft.com/office/powerpoint/2010/main" val="37126467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74D4F-BB52-55B4-0360-25514629127A}"/>
              </a:ext>
            </a:extLst>
          </p:cNvPr>
          <p:cNvSpPr>
            <a:spLocks noGrp="1"/>
          </p:cNvSpPr>
          <p:nvPr>
            <p:ph type="title"/>
          </p:nvPr>
        </p:nvSpPr>
        <p:spPr>
          <a:xfrm>
            <a:off x="1079204" y="5184998"/>
            <a:ext cx="8596667" cy="566738"/>
          </a:xfrm>
        </p:spPr>
        <p:txBody>
          <a:bodyPr>
            <a:noAutofit/>
          </a:bodyPr>
          <a:lstStyle/>
          <a:p>
            <a:r>
              <a:rPr lang="en-GB" sz="4000" dirty="0"/>
              <a:t>Obtaining Adequate Funding</a:t>
            </a:r>
          </a:p>
        </p:txBody>
      </p:sp>
      <p:pic>
        <p:nvPicPr>
          <p:cNvPr id="5" name="Picture Placeholder 4">
            <a:extLst>
              <a:ext uri="{FF2B5EF4-FFF2-40B4-BE49-F238E27FC236}">
                <a16:creationId xmlns:a16="http://schemas.microsoft.com/office/drawing/2014/main" id="{55D058CE-8136-BD7A-CF3E-A7AEEC4AA011}"/>
              </a:ext>
            </a:extLst>
          </p:cNvPr>
          <p:cNvPicPr>
            <a:picLocks noGrp="1" noChangeAspect="1"/>
          </p:cNvPicPr>
          <p:nvPr>
            <p:ph type="pic" idx="1"/>
          </p:nvPr>
        </p:nvPicPr>
        <p:blipFill>
          <a:blip r:embed="rId2"/>
          <a:srcRect l="19789" r="19789"/>
          <a:stretch>
            <a:fillRect/>
          </a:stretch>
        </p:blipFill>
        <p:spPr>
          <a:prstGeom prst="rect">
            <a:avLst/>
          </a:prstGeom>
        </p:spPr>
      </p:pic>
    </p:spTree>
    <p:extLst>
      <p:ext uri="{BB962C8B-B14F-4D97-AF65-F5344CB8AC3E}">
        <p14:creationId xmlns:p14="http://schemas.microsoft.com/office/powerpoint/2010/main" val="26563928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4FD4D8-5D2F-478F-8A61-8A1A1C6AB486}"/>
              </a:ext>
            </a:extLst>
          </p:cNvPr>
          <p:cNvSpPr>
            <a:spLocks noGrp="1"/>
          </p:cNvSpPr>
          <p:nvPr>
            <p:ph type="title"/>
          </p:nvPr>
        </p:nvSpPr>
        <p:spPr/>
        <p:txBody>
          <a:bodyPr/>
          <a:lstStyle/>
          <a:p>
            <a:r>
              <a:rPr lang="en-GB" dirty="0"/>
              <a:t>Criminal Legal Aid</a:t>
            </a:r>
          </a:p>
        </p:txBody>
      </p:sp>
      <p:sp>
        <p:nvSpPr>
          <p:cNvPr id="3" name="Content Placeholder 2">
            <a:extLst>
              <a:ext uri="{FF2B5EF4-FFF2-40B4-BE49-F238E27FC236}">
                <a16:creationId xmlns:a16="http://schemas.microsoft.com/office/drawing/2014/main" id="{52D63CA1-8A82-4FB5-B801-CBDE3506C0CA}"/>
              </a:ext>
            </a:extLst>
          </p:cNvPr>
          <p:cNvSpPr>
            <a:spLocks noGrp="1"/>
          </p:cNvSpPr>
          <p:nvPr>
            <p:ph idx="1"/>
          </p:nvPr>
        </p:nvSpPr>
        <p:spPr>
          <a:xfrm>
            <a:off x="607443" y="1488613"/>
            <a:ext cx="8596668" cy="3880773"/>
          </a:xfrm>
        </p:spPr>
        <p:txBody>
          <a:bodyPr>
            <a:normAutofit/>
          </a:bodyPr>
          <a:lstStyle/>
          <a:p>
            <a:r>
              <a:rPr lang="en-GB" sz="3200" dirty="0"/>
              <a:t>Since 1 April 2013, the funding for legal services for those suspected of having committed a criminal offence or facing criminal proceedings is administered by the Legal Aid Agency (LAA)</a:t>
            </a:r>
          </a:p>
          <a:p>
            <a:r>
              <a:rPr lang="en-GB" sz="3200" dirty="0"/>
              <a:t>Provides funding for defendants </a:t>
            </a:r>
          </a:p>
        </p:txBody>
      </p:sp>
      <p:pic>
        <p:nvPicPr>
          <p:cNvPr id="5" name="Picture 4">
            <a:extLst>
              <a:ext uri="{FF2B5EF4-FFF2-40B4-BE49-F238E27FC236}">
                <a16:creationId xmlns:a16="http://schemas.microsoft.com/office/drawing/2014/main" id="{5CA30998-CBD1-3B03-9F2C-3D5966619E20}"/>
              </a:ext>
            </a:extLst>
          </p:cNvPr>
          <p:cNvPicPr>
            <a:picLocks noChangeAspect="1"/>
          </p:cNvPicPr>
          <p:nvPr/>
        </p:nvPicPr>
        <p:blipFill>
          <a:blip r:embed="rId2"/>
          <a:stretch>
            <a:fillRect/>
          </a:stretch>
        </p:blipFill>
        <p:spPr>
          <a:xfrm>
            <a:off x="7472454" y="3395467"/>
            <a:ext cx="2876084" cy="2876084"/>
          </a:xfrm>
          <a:prstGeom prst="rect">
            <a:avLst/>
          </a:prstGeom>
        </p:spPr>
      </p:pic>
    </p:spTree>
    <p:extLst>
      <p:ext uri="{BB962C8B-B14F-4D97-AF65-F5344CB8AC3E}">
        <p14:creationId xmlns:p14="http://schemas.microsoft.com/office/powerpoint/2010/main" val="2817387273"/>
      </p:ext>
    </p:extLst>
  </p:cSld>
  <p:clrMapOvr>
    <a:masterClrMapping/>
  </p:clrMapOvr>
  <mc:AlternateContent xmlns:mc="http://schemas.openxmlformats.org/markup-compatibility/2006" xmlns:p14="http://schemas.microsoft.com/office/powerpoint/2010/main">
    <mc:Choice Requires="p14">
      <p:transition spd="med" p14:dur="700" advTm="80583">
        <p:fade/>
      </p:transition>
    </mc:Choice>
    <mc:Fallback xmlns="">
      <p:transition spd="med" advTm="80583">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EB381-EDA8-96A3-9BA7-8944906320C8}"/>
              </a:ext>
            </a:extLst>
          </p:cNvPr>
          <p:cNvSpPr>
            <a:spLocks noGrp="1"/>
          </p:cNvSpPr>
          <p:nvPr>
            <p:ph type="title"/>
          </p:nvPr>
        </p:nvSpPr>
        <p:spPr>
          <a:xfrm>
            <a:off x="281287" y="265972"/>
            <a:ext cx="9683925" cy="1085243"/>
          </a:xfrm>
        </p:spPr>
        <p:txBody>
          <a:bodyPr>
            <a:normAutofit/>
          </a:bodyPr>
          <a:lstStyle/>
          <a:p>
            <a:r>
              <a:rPr lang="en-GB" sz="3200" dirty="0"/>
              <a:t>Legal Aid, Sentencing and Punishment of Offenders Act 2012 (“ LASPO 2012”)</a:t>
            </a:r>
          </a:p>
        </p:txBody>
      </p:sp>
      <p:sp>
        <p:nvSpPr>
          <p:cNvPr id="3" name="Content Placeholder 2">
            <a:extLst>
              <a:ext uri="{FF2B5EF4-FFF2-40B4-BE49-F238E27FC236}">
                <a16:creationId xmlns:a16="http://schemas.microsoft.com/office/drawing/2014/main" id="{6968B977-FEE4-A8A6-3BE4-A59963263703}"/>
              </a:ext>
            </a:extLst>
          </p:cNvPr>
          <p:cNvSpPr>
            <a:spLocks noGrp="1"/>
          </p:cNvSpPr>
          <p:nvPr>
            <p:ph idx="1"/>
          </p:nvPr>
        </p:nvSpPr>
        <p:spPr>
          <a:xfrm>
            <a:off x="368649" y="1488613"/>
            <a:ext cx="9899421" cy="5197573"/>
          </a:xfrm>
        </p:spPr>
        <p:txBody>
          <a:bodyPr>
            <a:normAutofit fontScale="40000" lnSpcReduction="20000"/>
          </a:bodyPr>
          <a:lstStyle/>
          <a:p>
            <a:r>
              <a:rPr lang="en-GB" sz="6000" dirty="0"/>
              <a:t>All firms that undertake the provision of publicly funded criminal defence work have to sign a contract with the Legal Aid Agency (LAA), the body that oversees and administers the provision of state funding for all legal work. </a:t>
            </a:r>
          </a:p>
          <a:p>
            <a:endParaRPr lang="en-GB" sz="6000" dirty="0"/>
          </a:p>
          <a:p>
            <a:r>
              <a:rPr lang="en-GB" sz="6000" dirty="0"/>
              <a:t>Criminal defence firms who hold a Standard Crime Contract with the LAA provide the vast majority of criminal defence services, but the same services are also offered by the Public Defender Service (PDS). </a:t>
            </a:r>
          </a:p>
          <a:p>
            <a:endParaRPr lang="en-GB" sz="6000" dirty="0"/>
          </a:p>
          <a:p>
            <a:r>
              <a:rPr lang="en-GB" sz="6000" dirty="0"/>
              <a:t>The PDS employs criminal defence solicitors and accredited police station advisers. Although their salaries are met by the LAA, they are independent providers of criminal defence services. There are currently four PDS offices in England and Wales.</a:t>
            </a:r>
          </a:p>
          <a:p>
            <a:endParaRPr lang="en-GB" dirty="0"/>
          </a:p>
        </p:txBody>
      </p:sp>
    </p:spTree>
    <p:extLst>
      <p:ext uri="{BB962C8B-B14F-4D97-AF65-F5344CB8AC3E}">
        <p14:creationId xmlns:p14="http://schemas.microsoft.com/office/powerpoint/2010/main" val="3709565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FEB381-EDA8-96A3-9BA7-8944906320C8}"/>
              </a:ext>
            </a:extLst>
          </p:cNvPr>
          <p:cNvSpPr>
            <a:spLocks noGrp="1"/>
          </p:cNvSpPr>
          <p:nvPr>
            <p:ph type="title"/>
          </p:nvPr>
        </p:nvSpPr>
        <p:spPr>
          <a:xfrm>
            <a:off x="281287" y="265973"/>
            <a:ext cx="10452721" cy="584362"/>
          </a:xfrm>
        </p:spPr>
        <p:txBody>
          <a:bodyPr>
            <a:normAutofit/>
          </a:bodyPr>
          <a:lstStyle/>
          <a:p>
            <a:r>
              <a:rPr lang="en-GB" sz="2800" b="1" dirty="0"/>
              <a:t>LASPO 2012</a:t>
            </a:r>
          </a:p>
        </p:txBody>
      </p:sp>
      <p:sp>
        <p:nvSpPr>
          <p:cNvPr id="3" name="Content Placeholder 2">
            <a:extLst>
              <a:ext uri="{FF2B5EF4-FFF2-40B4-BE49-F238E27FC236}">
                <a16:creationId xmlns:a16="http://schemas.microsoft.com/office/drawing/2014/main" id="{6968B977-FEE4-A8A6-3BE4-A59963263703}"/>
              </a:ext>
            </a:extLst>
          </p:cNvPr>
          <p:cNvSpPr>
            <a:spLocks noGrp="1"/>
          </p:cNvSpPr>
          <p:nvPr>
            <p:ph idx="1"/>
          </p:nvPr>
        </p:nvSpPr>
        <p:spPr>
          <a:xfrm>
            <a:off x="234692" y="904251"/>
            <a:ext cx="10336237" cy="5687776"/>
          </a:xfrm>
        </p:spPr>
        <p:txBody>
          <a:bodyPr>
            <a:noAutofit/>
          </a:bodyPr>
          <a:lstStyle/>
          <a:p>
            <a:pPr marL="0" indent="0">
              <a:buNone/>
            </a:pPr>
            <a:r>
              <a:rPr lang="en-GB" sz="2000" dirty="0"/>
              <a:t>In criminal cases there are several different publicly funded schemes available:</a:t>
            </a:r>
          </a:p>
          <a:p>
            <a:r>
              <a:rPr lang="en-GB" sz="2000" dirty="0"/>
              <a:t>duty solicitor schemes (available to suspects detained in a police station and defendants appearing in the Magistrates’ Court);</a:t>
            </a:r>
          </a:p>
          <a:p>
            <a:r>
              <a:rPr lang="en-GB" sz="2000" dirty="0"/>
              <a:t>police station advice and assistance following an arrest (non-means tested);</a:t>
            </a:r>
          </a:p>
          <a:p>
            <a:r>
              <a:rPr lang="en-GB" sz="2000" dirty="0"/>
              <a:t>free standing advice and assistance (subject to eligibility);</a:t>
            </a:r>
          </a:p>
          <a:p>
            <a:r>
              <a:rPr lang="en-GB" sz="2000" dirty="0"/>
              <a:t>advocacy assistance covering representation in court in very limited circumstances; and</a:t>
            </a:r>
          </a:p>
          <a:p>
            <a:r>
              <a:rPr lang="en-GB" sz="2000" dirty="0"/>
              <a:t>representation orders covering the costs of representing the client in full court proceedings in the Magistrates’ Courts and before the Crown Court.</a:t>
            </a:r>
          </a:p>
          <a:p>
            <a:endParaRPr lang="en-GB" sz="2000" dirty="0"/>
          </a:p>
          <a:p>
            <a:pPr marL="0" indent="0">
              <a:buNone/>
            </a:pPr>
            <a:r>
              <a:rPr lang="en-GB" sz="2000" dirty="0"/>
              <a:t>All applications for criminal legal aid for representation in the Magistrates’ Court and the Crown Court are made online using the CRM14e form and are processed by the LAA.</a:t>
            </a:r>
          </a:p>
        </p:txBody>
      </p:sp>
    </p:spTree>
    <p:extLst>
      <p:ext uri="{BB962C8B-B14F-4D97-AF65-F5344CB8AC3E}">
        <p14:creationId xmlns:p14="http://schemas.microsoft.com/office/powerpoint/2010/main" val="5186918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79F7F-142E-40D6-8432-9E0AB2404388}"/>
              </a:ext>
            </a:extLst>
          </p:cNvPr>
          <p:cNvSpPr>
            <a:spLocks noGrp="1"/>
          </p:cNvSpPr>
          <p:nvPr>
            <p:ph type="title"/>
          </p:nvPr>
        </p:nvSpPr>
        <p:spPr>
          <a:xfrm>
            <a:off x="1118897" y="76200"/>
            <a:ext cx="10157354" cy="1397000"/>
          </a:xfrm>
        </p:spPr>
        <p:txBody>
          <a:bodyPr anchor="b">
            <a:normAutofit/>
          </a:bodyPr>
          <a:lstStyle/>
          <a:p>
            <a:r>
              <a:rPr lang="en-GB" dirty="0"/>
              <a:t>Financing the Defence</a:t>
            </a:r>
          </a:p>
        </p:txBody>
      </p:sp>
      <p:pic>
        <p:nvPicPr>
          <p:cNvPr id="5" name="Picture 4">
            <a:extLst>
              <a:ext uri="{FF2B5EF4-FFF2-40B4-BE49-F238E27FC236}">
                <a16:creationId xmlns:a16="http://schemas.microsoft.com/office/drawing/2014/main" id="{77029B2D-627C-9626-F454-2865291465CA}"/>
              </a:ext>
            </a:extLst>
          </p:cNvPr>
          <p:cNvPicPr>
            <a:picLocks noChangeAspect="1"/>
          </p:cNvPicPr>
          <p:nvPr/>
        </p:nvPicPr>
        <p:blipFill rotWithShape="1">
          <a:blip r:embed="rId3"/>
          <a:srcRect l="24919" r="19414" b="1"/>
          <a:stretch/>
        </p:blipFill>
        <p:spPr>
          <a:xfrm>
            <a:off x="823095" y="1939459"/>
            <a:ext cx="3001896" cy="2696282"/>
          </a:xfrm>
          <a:prstGeom prst="rect">
            <a:avLst/>
          </a:prstGeom>
          <a:noFill/>
        </p:spPr>
      </p:pic>
      <p:sp>
        <p:nvSpPr>
          <p:cNvPr id="3" name="Content Placeholder 2">
            <a:extLst>
              <a:ext uri="{FF2B5EF4-FFF2-40B4-BE49-F238E27FC236}">
                <a16:creationId xmlns:a16="http://schemas.microsoft.com/office/drawing/2014/main" id="{66230939-EFE8-4988-816D-1F5F3B42065E}"/>
              </a:ext>
            </a:extLst>
          </p:cNvPr>
          <p:cNvSpPr>
            <a:spLocks noGrp="1"/>
          </p:cNvSpPr>
          <p:nvPr>
            <p:ph sz="half" idx="2"/>
          </p:nvPr>
        </p:nvSpPr>
        <p:spPr>
          <a:xfrm>
            <a:off x="4516940" y="2311400"/>
            <a:ext cx="5390029" cy="4470400"/>
          </a:xfrm>
        </p:spPr>
        <p:txBody>
          <a:bodyPr>
            <a:normAutofit/>
          </a:bodyPr>
          <a:lstStyle/>
          <a:p>
            <a:r>
              <a:rPr lang="en-GB" altLang="en-US" sz="2400" dirty="0"/>
              <a:t>Police Station Advice and Assistance</a:t>
            </a:r>
          </a:p>
          <a:p>
            <a:r>
              <a:rPr lang="en-GB" altLang="en-US" sz="2400" dirty="0"/>
              <a:t>Pre-charge Advice and Assistance </a:t>
            </a:r>
          </a:p>
          <a:p>
            <a:r>
              <a:rPr lang="en-GB" altLang="en-US" sz="2400" dirty="0"/>
              <a:t>Duty Solicitor Scheme</a:t>
            </a:r>
          </a:p>
          <a:p>
            <a:r>
              <a:rPr lang="en-GB" altLang="en-US" sz="2400" dirty="0"/>
              <a:t>Representation Orders</a:t>
            </a:r>
          </a:p>
          <a:p>
            <a:r>
              <a:rPr lang="en-GB" altLang="en-US" sz="2400" dirty="0"/>
              <a:t>Otherwise, private funding</a:t>
            </a:r>
            <a:endParaRPr lang="en-US" altLang="en-US" sz="2400" dirty="0"/>
          </a:p>
          <a:p>
            <a:pPr marL="0" indent="0">
              <a:buNone/>
            </a:pPr>
            <a:endParaRPr lang="en-GB" dirty="0"/>
          </a:p>
        </p:txBody>
      </p:sp>
    </p:spTree>
    <p:extLst>
      <p:ext uri="{BB962C8B-B14F-4D97-AF65-F5344CB8AC3E}">
        <p14:creationId xmlns:p14="http://schemas.microsoft.com/office/powerpoint/2010/main" val="2582229496"/>
      </p:ext>
    </p:extLst>
  </p:cSld>
  <p:clrMapOvr>
    <a:masterClrMapping/>
  </p:clrMapOvr>
  <mc:AlternateContent xmlns:mc="http://schemas.openxmlformats.org/markup-compatibility/2006" xmlns:p14="http://schemas.microsoft.com/office/powerpoint/2010/main">
    <mc:Choice Requires="p14">
      <p:transition spd="med" p14:dur="700" advTm="77820">
        <p:fade/>
      </p:transition>
    </mc:Choice>
    <mc:Fallback xmlns="">
      <p:transition spd="med" advTm="7782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C7332B-FE17-499F-91C4-AF62FA18DC6F}"/>
              </a:ext>
            </a:extLst>
          </p:cNvPr>
          <p:cNvSpPr>
            <a:spLocks noGrp="1"/>
          </p:cNvSpPr>
          <p:nvPr>
            <p:ph type="title"/>
          </p:nvPr>
        </p:nvSpPr>
        <p:spPr>
          <a:xfrm>
            <a:off x="432718" y="181654"/>
            <a:ext cx="8596668" cy="657032"/>
          </a:xfrm>
        </p:spPr>
        <p:txBody>
          <a:bodyPr>
            <a:normAutofit/>
          </a:bodyPr>
          <a:lstStyle/>
          <a:p>
            <a:r>
              <a:rPr lang="en-GB" sz="3200" dirty="0"/>
              <a:t>Legal advice at the police station</a:t>
            </a:r>
          </a:p>
        </p:txBody>
      </p:sp>
      <p:sp>
        <p:nvSpPr>
          <p:cNvPr id="3" name="Content Placeholder 2">
            <a:extLst>
              <a:ext uri="{FF2B5EF4-FFF2-40B4-BE49-F238E27FC236}">
                <a16:creationId xmlns:a16="http://schemas.microsoft.com/office/drawing/2014/main" id="{2B77766B-F870-401A-942F-BA8EE9AE2D7F}"/>
              </a:ext>
            </a:extLst>
          </p:cNvPr>
          <p:cNvSpPr>
            <a:spLocks noGrp="1"/>
          </p:cNvSpPr>
          <p:nvPr>
            <p:ph idx="1"/>
          </p:nvPr>
        </p:nvSpPr>
        <p:spPr>
          <a:xfrm>
            <a:off x="298762" y="978274"/>
            <a:ext cx="9928540" cy="5546643"/>
          </a:xfrm>
        </p:spPr>
        <p:txBody>
          <a:bodyPr>
            <a:normAutofit lnSpcReduction="10000"/>
          </a:bodyPr>
          <a:lstStyle/>
          <a:p>
            <a:pPr>
              <a:lnSpc>
                <a:spcPct val="90000"/>
              </a:lnSpc>
            </a:pPr>
            <a:r>
              <a:rPr lang="en-GB" altLang="en-US" sz="2400" dirty="0"/>
              <a:t>Entitled to own choice of solicitor if intend to pay</a:t>
            </a:r>
          </a:p>
          <a:p>
            <a:pPr>
              <a:lnSpc>
                <a:spcPct val="90000"/>
              </a:lnSpc>
            </a:pPr>
            <a:r>
              <a:rPr lang="en-GB" altLang="en-US" sz="2400" dirty="0"/>
              <a:t>Otherwise – free advice provided by Criminal Defence Service under Police Station Advice and Assistance Scheme</a:t>
            </a:r>
          </a:p>
          <a:p>
            <a:pPr>
              <a:lnSpc>
                <a:spcPct val="90000"/>
              </a:lnSpc>
            </a:pPr>
            <a:r>
              <a:rPr lang="en-GB" altLang="en-US" sz="2400" dirty="0"/>
              <a:t>Defence Solicitor Call Centre organise representation - Non means tested</a:t>
            </a:r>
          </a:p>
          <a:p>
            <a:pPr>
              <a:lnSpc>
                <a:spcPct val="90000"/>
              </a:lnSpc>
            </a:pPr>
            <a:r>
              <a:rPr lang="en-GB" altLang="en-US" sz="2400" dirty="0"/>
              <a:t>D could have own solicitor if that firm is contracted with the Legal Aid Agency (LAA)</a:t>
            </a:r>
          </a:p>
          <a:p>
            <a:pPr>
              <a:lnSpc>
                <a:spcPct val="90000"/>
              </a:lnSpc>
            </a:pPr>
            <a:r>
              <a:rPr lang="en-GB" altLang="en-US" sz="2400" dirty="0"/>
              <a:t>Telephone advice only permitted in certain circumstances – </a:t>
            </a:r>
            <a:r>
              <a:rPr lang="en-GB" altLang="en-US" sz="2400" dirty="0" err="1"/>
              <a:t>e.g</a:t>
            </a:r>
            <a:r>
              <a:rPr lang="en-GB" altLang="en-US" sz="2400" dirty="0"/>
              <a:t> non imprisonable offences; drink driving; breach of bail conditions (see earlier slides)</a:t>
            </a:r>
          </a:p>
          <a:p>
            <a:pPr>
              <a:lnSpc>
                <a:spcPct val="90000"/>
              </a:lnSpc>
            </a:pPr>
            <a:r>
              <a:rPr lang="en-GB" altLang="en-US" sz="2400" dirty="0"/>
              <a:t>Contracted firms’ solicitors on a 24-hour rota for a set number of days per month</a:t>
            </a:r>
          </a:p>
          <a:p>
            <a:pPr>
              <a:lnSpc>
                <a:spcPct val="90000"/>
              </a:lnSpc>
            </a:pPr>
            <a:r>
              <a:rPr lang="en-GB" altLang="en-US" sz="2400" dirty="0"/>
              <a:t>Duty solicitors must have certificate of the Law Society’s Criminal Litigation Accreditation Scheme and be qualified under Police Station Accreditation schemes</a:t>
            </a:r>
            <a:endParaRPr lang="en-US" altLang="en-US" sz="2400" dirty="0"/>
          </a:p>
          <a:p>
            <a:endParaRPr lang="en-GB" dirty="0"/>
          </a:p>
        </p:txBody>
      </p:sp>
    </p:spTree>
    <p:extLst>
      <p:ext uri="{BB962C8B-B14F-4D97-AF65-F5344CB8AC3E}">
        <p14:creationId xmlns:p14="http://schemas.microsoft.com/office/powerpoint/2010/main" val="10609835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375B3-A2B4-4E73-A181-F05636DDA4C6}"/>
              </a:ext>
            </a:extLst>
          </p:cNvPr>
          <p:cNvSpPr>
            <a:spLocks noGrp="1"/>
          </p:cNvSpPr>
          <p:nvPr>
            <p:ph type="title"/>
          </p:nvPr>
        </p:nvSpPr>
        <p:spPr>
          <a:xfrm>
            <a:off x="456014" y="265972"/>
            <a:ext cx="8596668" cy="759088"/>
          </a:xfrm>
        </p:spPr>
        <p:txBody>
          <a:bodyPr>
            <a:normAutofit fontScale="90000"/>
          </a:bodyPr>
          <a:lstStyle/>
          <a:p>
            <a:r>
              <a:rPr lang="en-GB" sz="3600" dirty="0"/>
              <a:t>Legal advice away from the police station</a:t>
            </a:r>
            <a:endParaRPr lang="en-GB" dirty="0"/>
          </a:p>
        </p:txBody>
      </p:sp>
      <p:sp>
        <p:nvSpPr>
          <p:cNvPr id="3" name="Content Placeholder 2">
            <a:extLst>
              <a:ext uri="{FF2B5EF4-FFF2-40B4-BE49-F238E27FC236}">
                <a16:creationId xmlns:a16="http://schemas.microsoft.com/office/drawing/2014/main" id="{8E319501-09F2-416E-BC22-7B25825CF576}"/>
              </a:ext>
            </a:extLst>
          </p:cNvPr>
          <p:cNvSpPr>
            <a:spLocks noGrp="1"/>
          </p:cNvSpPr>
          <p:nvPr>
            <p:ph idx="1"/>
          </p:nvPr>
        </p:nvSpPr>
        <p:spPr>
          <a:xfrm>
            <a:off x="322057" y="1118057"/>
            <a:ext cx="9357770" cy="4950763"/>
          </a:xfrm>
        </p:spPr>
        <p:txBody>
          <a:bodyPr/>
          <a:lstStyle/>
          <a:p>
            <a:r>
              <a:rPr lang="en-GB" altLang="en-US" sz="2400" dirty="0">
                <a:latin typeface="+mj-lt"/>
              </a:rPr>
              <a:t>At the police station – free</a:t>
            </a:r>
          </a:p>
          <a:p>
            <a:r>
              <a:rPr lang="en-GB" altLang="en-US" sz="2400" dirty="0">
                <a:latin typeface="+mj-lt"/>
              </a:rPr>
              <a:t>Advice given PRE-charge, away from the police station, is means tested and subject to upper maximum limit</a:t>
            </a:r>
          </a:p>
          <a:p>
            <a:r>
              <a:rPr lang="en-GB" altLang="en-US" sz="2400" dirty="0">
                <a:latin typeface="+mj-lt"/>
              </a:rPr>
              <a:t>Automatic qualification for those on certain benefits</a:t>
            </a:r>
          </a:p>
          <a:p>
            <a:r>
              <a:rPr lang="en-GB" altLang="en-US" sz="2400" dirty="0">
                <a:latin typeface="+mj-lt"/>
              </a:rPr>
              <a:t>CRM1 and CRM 14 and 15</a:t>
            </a:r>
          </a:p>
          <a:p>
            <a:r>
              <a:rPr lang="en-GB" sz="2400" dirty="0">
                <a:hlinkClick r:id="rId2"/>
              </a:rPr>
              <a:t>CRM14: criminal legal aid application form - GOV.UK (www.gov.uk)</a:t>
            </a:r>
            <a:endParaRPr lang="en-GB" altLang="en-US" sz="2400" dirty="0">
              <a:latin typeface="+mj-lt"/>
            </a:endParaRPr>
          </a:p>
          <a:p>
            <a:endParaRPr lang="en-GB" dirty="0"/>
          </a:p>
        </p:txBody>
      </p:sp>
    </p:spTree>
    <p:extLst>
      <p:ext uri="{BB962C8B-B14F-4D97-AF65-F5344CB8AC3E}">
        <p14:creationId xmlns:p14="http://schemas.microsoft.com/office/powerpoint/2010/main" val="3199775468"/>
      </p:ext>
    </p:extLst>
  </p:cSld>
  <p:clrMapOvr>
    <a:masterClrMapping/>
  </p:clrMapOvr>
  <mc:AlternateContent xmlns:mc="http://schemas.openxmlformats.org/markup-compatibility/2006" xmlns:p14="http://schemas.microsoft.com/office/powerpoint/2010/main">
    <mc:Choice Requires="p14">
      <p:transition spd="med" p14:dur="700" advTm="179292">
        <p:fade/>
      </p:transition>
    </mc:Choice>
    <mc:Fallback xmlns="">
      <p:transition spd="med" advTm="179292">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E81E38C2-0AC9-8861-F81C-5C3D5372342B}"/>
              </a:ext>
            </a:extLst>
          </p:cNvPr>
          <p:cNvSpPr>
            <a:spLocks noGrp="1"/>
          </p:cNvSpPr>
          <p:nvPr>
            <p:ph type="title"/>
          </p:nvPr>
        </p:nvSpPr>
        <p:spPr>
          <a:xfrm>
            <a:off x="306310" y="1701800"/>
            <a:ext cx="3351927" cy="2844800"/>
          </a:xfrm>
        </p:spPr>
        <p:txBody>
          <a:bodyPr>
            <a:normAutofit/>
          </a:bodyPr>
          <a:lstStyle/>
          <a:p>
            <a:r>
              <a:rPr lang="en-US" sz="4000" dirty="0"/>
              <a:t>CRM1</a:t>
            </a:r>
          </a:p>
        </p:txBody>
      </p:sp>
      <p:pic>
        <p:nvPicPr>
          <p:cNvPr id="4" name="Content Placeholder 3">
            <a:extLst>
              <a:ext uri="{FF2B5EF4-FFF2-40B4-BE49-F238E27FC236}">
                <a16:creationId xmlns:a16="http://schemas.microsoft.com/office/drawing/2014/main" id="{6AAF8116-3B6A-A0AD-8F14-4D6821EBE23B}"/>
              </a:ext>
            </a:extLst>
          </p:cNvPr>
          <p:cNvPicPr>
            <a:picLocks noGrp="1" noChangeAspect="1"/>
          </p:cNvPicPr>
          <p:nvPr>
            <p:ph idx="1"/>
          </p:nvPr>
        </p:nvPicPr>
        <p:blipFill>
          <a:blip r:embed="rId2"/>
          <a:stretch>
            <a:fillRect/>
          </a:stretch>
        </p:blipFill>
        <p:spPr>
          <a:xfrm>
            <a:off x="3086829" y="425339"/>
            <a:ext cx="8189424" cy="5138865"/>
          </a:xfrm>
          <a:prstGeom prst="rect">
            <a:avLst/>
          </a:prstGeom>
          <a:noFill/>
        </p:spPr>
      </p:pic>
    </p:spTree>
    <p:extLst>
      <p:ext uri="{BB962C8B-B14F-4D97-AF65-F5344CB8AC3E}">
        <p14:creationId xmlns:p14="http://schemas.microsoft.com/office/powerpoint/2010/main" val="36529536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C590A910-FF20-9B5E-777F-BA3028C27BD0}"/>
              </a:ext>
            </a:extLst>
          </p:cNvPr>
          <p:cNvSpPr>
            <a:spLocks noGrp="1"/>
          </p:cNvSpPr>
          <p:nvPr>
            <p:ph type="title"/>
          </p:nvPr>
        </p:nvSpPr>
        <p:spPr>
          <a:xfrm>
            <a:off x="306310" y="1701800"/>
            <a:ext cx="3351927" cy="2844800"/>
          </a:xfrm>
        </p:spPr>
        <p:txBody>
          <a:bodyPr>
            <a:normAutofit/>
          </a:bodyPr>
          <a:lstStyle/>
          <a:p>
            <a:r>
              <a:rPr lang="en-US" sz="4000" dirty="0"/>
              <a:t>CRM 14</a:t>
            </a:r>
          </a:p>
        </p:txBody>
      </p:sp>
      <p:pic>
        <p:nvPicPr>
          <p:cNvPr id="4" name="Content Placeholder 3">
            <a:extLst>
              <a:ext uri="{FF2B5EF4-FFF2-40B4-BE49-F238E27FC236}">
                <a16:creationId xmlns:a16="http://schemas.microsoft.com/office/drawing/2014/main" id="{C8FC8941-8518-F360-2140-0DE11E33D7A2}"/>
              </a:ext>
            </a:extLst>
          </p:cNvPr>
          <p:cNvPicPr>
            <a:picLocks noGrp="1" noChangeAspect="1"/>
          </p:cNvPicPr>
          <p:nvPr>
            <p:ph idx="1"/>
          </p:nvPr>
        </p:nvPicPr>
        <p:blipFill>
          <a:blip r:embed="rId2"/>
          <a:stretch>
            <a:fillRect/>
          </a:stretch>
        </p:blipFill>
        <p:spPr>
          <a:xfrm>
            <a:off x="4653428" y="482600"/>
            <a:ext cx="6440218" cy="5892800"/>
          </a:xfrm>
          <a:prstGeom prst="rect">
            <a:avLst/>
          </a:prstGeom>
          <a:noFill/>
        </p:spPr>
      </p:pic>
    </p:spTree>
    <p:extLst>
      <p:ext uri="{BB962C8B-B14F-4D97-AF65-F5344CB8AC3E}">
        <p14:creationId xmlns:p14="http://schemas.microsoft.com/office/powerpoint/2010/main" val="2821210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3CBE61-5766-DCB9-4270-332F3DEE1C1A}"/>
              </a:ext>
            </a:extLst>
          </p:cNvPr>
          <p:cNvSpPr>
            <a:spLocks noGrp="1"/>
          </p:cNvSpPr>
          <p:nvPr>
            <p:ph type="title"/>
          </p:nvPr>
        </p:nvSpPr>
        <p:spPr>
          <a:xfrm>
            <a:off x="306310" y="1701800"/>
            <a:ext cx="3351927" cy="2844800"/>
          </a:xfrm>
        </p:spPr>
        <p:txBody>
          <a:bodyPr anchor="b">
            <a:normAutofit/>
          </a:bodyPr>
          <a:lstStyle/>
          <a:p>
            <a:r>
              <a:rPr lang="en-GB" sz="4000" dirty="0"/>
              <a:t>CRM15</a:t>
            </a:r>
          </a:p>
        </p:txBody>
      </p:sp>
      <p:pic>
        <p:nvPicPr>
          <p:cNvPr id="5" name="Content Placeholder 4">
            <a:extLst>
              <a:ext uri="{FF2B5EF4-FFF2-40B4-BE49-F238E27FC236}">
                <a16:creationId xmlns:a16="http://schemas.microsoft.com/office/drawing/2014/main" id="{2FDFDC83-80B6-BD7E-875D-47B3D04300C1}"/>
              </a:ext>
            </a:extLst>
          </p:cNvPr>
          <p:cNvPicPr>
            <a:picLocks noGrp="1" noChangeAspect="1"/>
          </p:cNvPicPr>
          <p:nvPr>
            <p:ph idx="1"/>
          </p:nvPr>
        </p:nvPicPr>
        <p:blipFill>
          <a:blip r:embed="rId2"/>
          <a:stretch>
            <a:fillRect/>
          </a:stretch>
        </p:blipFill>
        <p:spPr>
          <a:xfrm>
            <a:off x="4662204" y="482600"/>
            <a:ext cx="6422669" cy="5892800"/>
          </a:xfrm>
          <a:prstGeom prst="rect">
            <a:avLst/>
          </a:prstGeom>
          <a:noFill/>
        </p:spPr>
      </p:pic>
    </p:spTree>
    <p:extLst>
      <p:ext uri="{BB962C8B-B14F-4D97-AF65-F5344CB8AC3E}">
        <p14:creationId xmlns:p14="http://schemas.microsoft.com/office/powerpoint/2010/main" val="29642395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1DB79DF-869E-BCD2-D3FC-9305EAB51563}"/>
              </a:ext>
            </a:extLst>
          </p:cNvPr>
          <p:cNvSpPr>
            <a:spLocks noGrp="1"/>
          </p:cNvSpPr>
          <p:nvPr>
            <p:ph type="title"/>
          </p:nvPr>
        </p:nvSpPr>
        <p:spPr/>
        <p:txBody>
          <a:bodyPr/>
          <a:lstStyle/>
          <a:p>
            <a:r>
              <a:rPr lang="en-GB" dirty="0"/>
              <a:t>Pre-Charge Engagement</a:t>
            </a:r>
          </a:p>
        </p:txBody>
      </p:sp>
      <p:sp>
        <p:nvSpPr>
          <p:cNvPr id="7" name="Content Placeholder 6">
            <a:extLst>
              <a:ext uri="{FF2B5EF4-FFF2-40B4-BE49-F238E27FC236}">
                <a16:creationId xmlns:a16="http://schemas.microsoft.com/office/drawing/2014/main" id="{76BB5EEE-F069-AE96-79AA-CC2A51088FED}"/>
              </a:ext>
            </a:extLst>
          </p:cNvPr>
          <p:cNvSpPr>
            <a:spLocks noGrp="1"/>
          </p:cNvSpPr>
          <p:nvPr>
            <p:ph idx="1"/>
          </p:nvPr>
        </p:nvSpPr>
        <p:spPr/>
        <p:txBody>
          <a:bodyPr/>
          <a:lstStyle/>
          <a:p>
            <a:r>
              <a:rPr lang="en-GB" dirty="0"/>
              <a:t>A payment is also available to providers for pre-charge engagement where a suspect is under investigation, and it is agreed between the defence and police that work on disclosure can be done which might assist the investigation (such as giving access for digital evidence or providing further evidence or potential witnesses).</a:t>
            </a:r>
          </a:p>
          <a:p>
            <a:endParaRPr lang="en-GB" dirty="0"/>
          </a:p>
          <a:p>
            <a:r>
              <a:rPr lang="en-GB" dirty="0"/>
              <a:t>This is a one-off payment under the advice and assistance scheme.</a:t>
            </a:r>
          </a:p>
        </p:txBody>
      </p:sp>
    </p:spTree>
    <p:extLst>
      <p:ext uri="{BB962C8B-B14F-4D97-AF65-F5344CB8AC3E}">
        <p14:creationId xmlns:p14="http://schemas.microsoft.com/office/powerpoint/2010/main" val="3250544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EB7D14-52D7-CAD2-9AF9-550BE975035A}"/>
              </a:ext>
            </a:extLst>
          </p:cNvPr>
          <p:cNvSpPr>
            <a:spLocks noGrp="1"/>
          </p:cNvSpPr>
          <p:nvPr>
            <p:ph type="title"/>
          </p:nvPr>
        </p:nvSpPr>
        <p:spPr/>
        <p:txBody>
          <a:bodyPr/>
          <a:lstStyle/>
          <a:p>
            <a:r>
              <a:rPr lang="en-GB" dirty="0"/>
              <a:t>Free standing advice and assistance</a:t>
            </a:r>
          </a:p>
        </p:txBody>
      </p:sp>
      <p:sp>
        <p:nvSpPr>
          <p:cNvPr id="3" name="Content Placeholder 2">
            <a:extLst>
              <a:ext uri="{FF2B5EF4-FFF2-40B4-BE49-F238E27FC236}">
                <a16:creationId xmlns:a16="http://schemas.microsoft.com/office/drawing/2014/main" id="{14872E9E-0727-8FDA-08CB-64871D3E88A3}"/>
              </a:ext>
            </a:extLst>
          </p:cNvPr>
          <p:cNvSpPr>
            <a:spLocks noGrp="1"/>
          </p:cNvSpPr>
          <p:nvPr>
            <p:ph idx="1"/>
          </p:nvPr>
        </p:nvSpPr>
        <p:spPr/>
        <p:txBody>
          <a:bodyPr>
            <a:normAutofit fontScale="92500" lnSpcReduction="20000"/>
          </a:bodyPr>
          <a:lstStyle/>
          <a:p>
            <a:r>
              <a:rPr lang="en-GB" dirty="0"/>
              <a:t>Advice and assistance allows a solicitor to undertake a strictly limited amount of work before charge or requisition, for example attending a client in the office and then writing a letter of advice. Advice and assistance is not available after charge or summons/requisition. It also covers representation in connection with an investigation by a non-police body, such as the Department of Work and Pensions, and covers a limited amount of post appeal work in connection with an application to the Criminal Cases Review Commission. Advice and assistance is subject to means testing.</a:t>
            </a:r>
          </a:p>
          <a:p>
            <a:endParaRPr lang="en-GB" dirty="0"/>
          </a:p>
          <a:p>
            <a:r>
              <a:rPr lang="en-GB" dirty="0"/>
              <a:t>Relevant forms:</a:t>
            </a:r>
          </a:p>
          <a:p>
            <a:endParaRPr lang="en-GB" dirty="0"/>
          </a:p>
          <a:p>
            <a:r>
              <a:rPr lang="en-GB" dirty="0"/>
              <a:t>CRM1 (client details form); and</a:t>
            </a:r>
          </a:p>
          <a:p>
            <a:endParaRPr lang="en-GB" dirty="0"/>
          </a:p>
          <a:p>
            <a:r>
              <a:rPr lang="en-GB" dirty="0"/>
              <a:t>CRM2 (application for advice and assistance).</a:t>
            </a:r>
          </a:p>
        </p:txBody>
      </p:sp>
    </p:spTree>
    <p:extLst>
      <p:ext uri="{BB962C8B-B14F-4D97-AF65-F5344CB8AC3E}">
        <p14:creationId xmlns:p14="http://schemas.microsoft.com/office/powerpoint/2010/main" val="42257274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3D8D9-F976-3CD2-A6D9-36AECF13FDC9}"/>
              </a:ext>
            </a:extLst>
          </p:cNvPr>
          <p:cNvSpPr>
            <a:spLocks noGrp="1"/>
          </p:cNvSpPr>
          <p:nvPr>
            <p:ph type="title"/>
          </p:nvPr>
        </p:nvSpPr>
        <p:spPr/>
        <p:txBody>
          <a:bodyPr/>
          <a:lstStyle/>
          <a:p>
            <a:r>
              <a:rPr lang="en-GB" dirty="0"/>
              <a:t>Advocacy Assistance</a:t>
            </a:r>
          </a:p>
        </p:txBody>
      </p:sp>
      <p:sp>
        <p:nvSpPr>
          <p:cNvPr id="3" name="Content Placeholder 2">
            <a:extLst>
              <a:ext uri="{FF2B5EF4-FFF2-40B4-BE49-F238E27FC236}">
                <a16:creationId xmlns:a16="http://schemas.microsoft.com/office/drawing/2014/main" id="{4FF49E8B-2D76-4479-896E-7A343DF1B40E}"/>
              </a:ext>
            </a:extLst>
          </p:cNvPr>
          <p:cNvSpPr>
            <a:spLocks noGrp="1"/>
          </p:cNvSpPr>
          <p:nvPr>
            <p:ph idx="1"/>
          </p:nvPr>
        </p:nvSpPr>
        <p:spPr/>
        <p:txBody>
          <a:bodyPr/>
          <a:lstStyle/>
          <a:p>
            <a:r>
              <a:rPr lang="en-GB" dirty="0"/>
              <a:t>Advocacy assistance is available for a few types of court hearings, which are set out on the application form, CRM3. These include representation before a Magistrates’ Court seeking to challenge a warrant of further detention and an application to vary pre-charge bail.</a:t>
            </a:r>
          </a:p>
          <a:p>
            <a:endParaRPr lang="en-GB" dirty="0"/>
          </a:p>
          <a:p>
            <a:r>
              <a:rPr lang="en-GB" dirty="0"/>
              <a:t>It also covers solicitors making representations to a court in relation to applications by the police to extend pre-charge bail. If some of these can be undertaken within the scope of the duty solicitor scheme, then they should be undertaken under that scheme. Advocacy assistance is also the legal aid scheme used by Prison Law Providers to represent prisoners at oral hearings for adjudications or oral hearings if they have a contract to provide such representation from the LAA.</a:t>
            </a:r>
          </a:p>
        </p:txBody>
      </p:sp>
    </p:spTree>
    <p:extLst>
      <p:ext uri="{BB962C8B-B14F-4D97-AF65-F5344CB8AC3E}">
        <p14:creationId xmlns:p14="http://schemas.microsoft.com/office/powerpoint/2010/main" val="37908548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3" y="332656"/>
            <a:ext cx="8792118" cy="849657"/>
          </a:xfrm>
        </p:spPr>
        <p:txBody>
          <a:bodyPr anchor="b">
            <a:normAutofit/>
          </a:bodyPr>
          <a:lstStyle/>
          <a:p>
            <a:r>
              <a:rPr lang="en-US" sz="4000" dirty="0"/>
              <a:t>Duty Solicitor Scheme at Court</a:t>
            </a:r>
          </a:p>
        </p:txBody>
      </p:sp>
      <p:sp>
        <p:nvSpPr>
          <p:cNvPr id="3" name="Content Placeholder 2"/>
          <p:cNvSpPr>
            <a:spLocks noGrp="1"/>
          </p:cNvSpPr>
          <p:nvPr>
            <p:ph type="body" sz="half" idx="2"/>
          </p:nvPr>
        </p:nvSpPr>
        <p:spPr>
          <a:xfrm>
            <a:off x="381003" y="1422076"/>
            <a:ext cx="10277290" cy="5103268"/>
          </a:xfrm>
        </p:spPr>
        <p:txBody>
          <a:bodyPr>
            <a:normAutofit fontScale="92500"/>
          </a:bodyPr>
          <a:lstStyle/>
          <a:p>
            <a:r>
              <a:rPr lang="en-GB" altLang="en-US" sz="2400" dirty="0"/>
              <a:t>Enables a solicitor to represent a D who:</a:t>
            </a:r>
          </a:p>
          <a:p>
            <a:pPr marL="342900" indent="-342900">
              <a:buFontTx/>
              <a:buChar char="-"/>
            </a:pPr>
            <a:r>
              <a:rPr lang="en-GB" altLang="en-US" sz="2400" dirty="0"/>
              <a:t>Who is in custody</a:t>
            </a:r>
          </a:p>
          <a:p>
            <a:pPr marL="342900" indent="-342900">
              <a:buFontTx/>
              <a:buChar char="-"/>
            </a:pPr>
            <a:r>
              <a:rPr lang="en-GB" altLang="en-US" sz="2400" dirty="0"/>
              <a:t>Who is charged in connection with an imprisonable offence</a:t>
            </a:r>
          </a:p>
          <a:p>
            <a:pPr marL="342900" indent="-342900">
              <a:buFontTx/>
              <a:buChar char="-"/>
            </a:pPr>
            <a:r>
              <a:rPr lang="en-GB" altLang="en-US" sz="2400" dirty="0"/>
              <a:t>Is applying for bail</a:t>
            </a:r>
          </a:p>
          <a:p>
            <a:pPr marL="342900" indent="-342900">
              <a:buFontTx/>
              <a:buChar char="-"/>
            </a:pPr>
            <a:r>
              <a:rPr lang="en-GB" altLang="en-US" sz="2400" dirty="0"/>
              <a:t>Is at risk of imprisonment for failing to pay a fine or obey a court order</a:t>
            </a:r>
          </a:p>
          <a:p>
            <a:pPr marL="342900" indent="-342900">
              <a:buFontTx/>
              <a:buChar char="-"/>
            </a:pPr>
            <a:r>
              <a:rPr lang="en-GB" altLang="en-US" sz="2400" dirty="0"/>
              <a:t>Wishes to plead guilty to a summary or triable either way offence before Magistrates Court</a:t>
            </a:r>
          </a:p>
          <a:p>
            <a:pPr marL="342900" indent="-342900">
              <a:buFontTx/>
              <a:buChar char="-"/>
            </a:pPr>
            <a:r>
              <a:rPr lang="en-GB" altLang="en-US" sz="2400" dirty="0"/>
              <a:t>On first appearance before Magistrates Court</a:t>
            </a:r>
          </a:p>
          <a:p>
            <a:pPr marL="342900" indent="-342900">
              <a:buFontTx/>
              <a:buChar char="-"/>
            </a:pPr>
            <a:endParaRPr lang="en-GB" altLang="en-US" sz="2400" dirty="0"/>
          </a:p>
          <a:p>
            <a:r>
              <a:rPr lang="en-GB" altLang="en-US" sz="2400" dirty="0"/>
              <a:t>It does not cover full trials </a:t>
            </a:r>
          </a:p>
          <a:p>
            <a:r>
              <a:rPr lang="en-GB" altLang="en-US" sz="2400" dirty="0"/>
              <a:t>No means or merits test.</a:t>
            </a:r>
          </a:p>
          <a:p>
            <a:endParaRPr lang="en-US" dirty="0"/>
          </a:p>
        </p:txBody>
      </p:sp>
    </p:spTree>
    <p:extLst>
      <p:ext uri="{BB962C8B-B14F-4D97-AF65-F5344CB8AC3E}">
        <p14:creationId xmlns:p14="http://schemas.microsoft.com/office/powerpoint/2010/main" val="3998328905"/>
      </p:ext>
    </p:extLst>
  </p:cSld>
  <p:clrMapOvr>
    <a:masterClrMapping/>
  </p:clrMapOvr>
  <mc:AlternateContent xmlns:mc="http://schemas.openxmlformats.org/markup-compatibility/2006" xmlns:p14="http://schemas.microsoft.com/office/powerpoint/2010/main">
    <mc:Choice Requires="p14">
      <p:transition spd="med" p14:dur="700" advTm="97441">
        <p:fade/>
      </p:transition>
    </mc:Choice>
    <mc:Fallback xmlns="">
      <p:transition spd="med" advTm="97441">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8F753055-81EF-4B77-8473-7D6131229875}"/>
              </a:ext>
            </a:extLst>
          </p:cNvPr>
          <p:cNvSpPr>
            <a:spLocks noGrp="1"/>
          </p:cNvSpPr>
          <p:nvPr>
            <p:ph type="title"/>
          </p:nvPr>
        </p:nvSpPr>
        <p:spPr>
          <a:xfrm>
            <a:off x="695401" y="381000"/>
            <a:ext cx="10658400" cy="1219200"/>
          </a:xfrm>
        </p:spPr>
        <p:txBody>
          <a:bodyPr/>
          <a:lstStyle/>
          <a:p>
            <a:r>
              <a:rPr lang="en-US" dirty="0"/>
              <a:t>Representation Order (Full Criminal Legal Aid)</a:t>
            </a:r>
          </a:p>
        </p:txBody>
      </p:sp>
      <p:sp>
        <p:nvSpPr>
          <p:cNvPr id="11" name="Content Placeholder 2">
            <a:extLst>
              <a:ext uri="{FF2B5EF4-FFF2-40B4-BE49-F238E27FC236}">
                <a16:creationId xmlns:a16="http://schemas.microsoft.com/office/drawing/2014/main" id="{3CC1B86B-EF68-4BBD-9113-68470BD84179}"/>
              </a:ext>
            </a:extLst>
          </p:cNvPr>
          <p:cNvSpPr>
            <a:spLocks noGrp="1"/>
          </p:cNvSpPr>
          <p:nvPr>
            <p:ph idx="1"/>
          </p:nvPr>
        </p:nvSpPr>
        <p:spPr>
          <a:xfrm>
            <a:off x="563008" y="1335087"/>
            <a:ext cx="9536161" cy="4966702"/>
          </a:xfrm>
        </p:spPr>
        <p:txBody>
          <a:bodyPr>
            <a:normAutofit fontScale="47500" lnSpcReduction="20000"/>
          </a:bodyPr>
          <a:lstStyle/>
          <a:p>
            <a:pPr>
              <a:lnSpc>
                <a:spcPct val="90000"/>
              </a:lnSpc>
            </a:pPr>
            <a:r>
              <a:rPr lang="en-GB" altLang="en-US" sz="2800" dirty="0"/>
              <a:t>Only available to a Defendant who satisfies two tests.</a:t>
            </a:r>
          </a:p>
          <a:p>
            <a:pPr lvl="1">
              <a:lnSpc>
                <a:spcPct val="90000"/>
              </a:lnSpc>
            </a:pPr>
            <a:r>
              <a:rPr lang="en-GB" altLang="en-US" sz="2800" dirty="0"/>
              <a:t>Interests of Justice (Merits) test; and</a:t>
            </a:r>
          </a:p>
          <a:p>
            <a:pPr lvl="1">
              <a:lnSpc>
                <a:spcPct val="90000"/>
              </a:lnSpc>
            </a:pPr>
            <a:r>
              <a:rPr lang="en-GB" altLang="en-US" sz="2800" dirty="0"/>
              <a:t>The Means test</a:t>
            </a:r>
          </a:p>
          <a:p>
            <a:pPr marL="457200" lvl="1" indent="0">
              <a:lnSpc>
                <a:spcPct val="90000"/>
              </a:lnSpc>
              <a:buNone/>
            </a:pPr>
            <a:endParaRPr lang="en-GB" altLang="en-US" sz="2800" dirty="0"/>
          </a:p>
          <a:p>
            <a:pPr>
              <a:lnSpc>
                <a:spcPct val="90000"/>
              </a:lnSpc>
            </a:pPr>
            <a:r>
              <a:rPr lang="en-GB" altLang="en-US" sz="2800" dirty="0"/>
              <a:t>Covers full representation in court</a:t>
            </a:r>
            <a:br>
              <a:rPr lang="en-GB" altLang="en-US" sz="2800" dirty="0"/>
            </a:br>
            <a:endParaRPr lang="en-GB" altLang="en-US" sz="2800" dirty="0"/>
          </a:p>
          <a:p>
            <a:pPr>
              <a:lnSpc>
                <a:spcPct val="90000"/>
              </a:lnSpc>
            </a:pPr>
            <a:r>
              <a:rPr lang="en-GB" altLang="en-US" sz="2800" dirty="0"/>
              <a:t>Application is made via an online system called Applying for criminal legal aid, which replaces the old CRM 14 and 15 process. It allows providers to be covered from the day of instruction via a virtual “date stamp” and can quickly assess means and merits. Providers need to have full details of the offences and their client’s financial position when completing the application.</a:t>
            </a:r>
          </a:p>
          <a:p>
            <a:pPr>
              <a:lnSpc>
                <a:spcPct val="90000"/>
              </a:lnSpc>
            </a:pPr>
            <a:endParaRPr lang="en-GB" altLang="en-US" sz="2800" dirty="0"/>
          </a:p>
          <a:p>
            <a:pPr>
              <a:lnSpc>
                <a:spcPct val="90000"/>
              </a:lnSpc>
            </a:pPr>
            <a:r>
              <a:rPr lang="en-GB" altLang="en-US" sz="2800" dirty="0"/>
              <a:t>For more information see https://legalaidlearning.justice.gov.uk/introduction-to-the-apply-for-criminal-legal-aid-service/.</a:t>
            </a:r>
          </a:p>
          <a:p>
            <a:pPr>
              <a:lnSpc>
                <a:spcPct val="90000"/>
              </a:lnSpc>
            </a:pPr>
            <a:endParaRPr lang="en-GB" altLang="en-US" sz="2800" dirty="0"/>
          </a:p>
          <a:p>
            <a:pPr>
              <a:lnSpc>
                <a:spcPct val="90000"/>
              </a:lnSpc>
            </a:pPr>
            <a:r>
              <a:rPr lang="en-GB" altLang="en-US" sz="2800" dirty="0"/>
              <a:t>If your client is in receipt of benefits, the process is much simpler than for those who are not as you will need to produce proof of income and liabilities.</a:t>
            </a:r>
          </a:p>
          <a:p>
            <a:pPr>
              <a:lnSpc>
                <a:spcPct val="90000"/>
              </a:lnSpc>
            </a:pPr>
            <a:endParaRPr lang="en-GB" altLang="en-US" sz="2800" dirty="0"/>
          </a:p>
          <a:p>
            <a:pPr>
              <a:lnSpc>
                <a:spcPct val="90000"/>
              </a:lnSpc>
            </a:pPr>
            <a:r>
              <a:rPr lang="en-GB" altLang="en-US" sz="2800" dirty="0"/>
              <a:t>Provided you start the process on the day on which your client appears in court, the representation order, when granted, will be backdated.</a:t>
            </a:r>
          </a:p>
          <a:p>
            <a:pPr>
              <a:lnSpc>
                <a:spcPct val="90000"/>
              </a:lnSpc>
            </a:pPr>
            <a:endParaRPr lang="en-GB" altLang="en-US" sz="2800" dirty="0"/>
          </a:p>
          <a:p>
            <a:pPr>
              <a:lnSpc>
                <a:spcPct val="90000"/>
              </a:lnSpc>
            </a:pPr>
            <a:r>
              <a:rPr lang="en-GB" altLang="en-US" sz="2800" dirty="0"/>
              <a:t>Further guidance on the online application process, including guidance on avoiding rejections of applications, is available at https://legalaidlearning.justice.gov.uk/crime/.</a:t>
            </a:r>
          </a:p>
        </p:txBody>
      </p:sp>
    </p:spTree>
    <p:extLst>
      <p:ext uri="{BB962C8B-B14F-4D97-AF65-F5344CB8AC3E}">
        <p14:creationId xmlns:p14="http://schemas.microsoft.com/office/powerpoint/2010/main" val="767099476"/>
      </p:ext>
    </p:extLst>
  </p:cSld>
  <p:clrMapOvr>
    <a:masterClrMapping/>
  </p:clrMapOvr>
  <mc:AlternateContent xmlns:mc="http://schemas.openxmlformats.org/markup-compatibility/2006" xmlns:p14="http://schemas.microsoft.com/office/powerpoint/2010/main">
    <mc:Choice Requires="p14">
      <p:transition spd="med" p14:dur="700" advTm="115831">
        <p:fade/>
      </p:transition>
    </mc:Choice>
    <mc:Fallback xmlns="">
      <p:transition spd="med" advTm="115831">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B5205-D36B-4EAB-9159-22B7DCBEBC5A}"/>
              </a:ext>
            </a:extLst>
          </p:cNvPr>
          <p:cNvSpPr>
            <a:spLocks noGrp="1"/>
          </p:cNvSpPr>
          <p:nvPr>
            <p:ph type="title"/>
          </p:nvPr>
        </p:nvSpPr>
        <p:spPr/>
        <p:txBody>
          <a:bodyPr/>
          <a:lstStyle/>
          <a:p>
            <a:r>
              <a:rPr lang="en-GB" dirty="0"/>
              <a:t>Interest of Justice Test (The Merits test)</a:t>
            </a:r>
          </a:p>
        </p:txBody>
      </p:sp>
      <p:sp>
        <p:nvSpPr>
          <p:cNvPr id="3" name="Content Placeholder 2">
            <a:extLst>
              <a:ext uri="{FF2B5EF4-FFF2-40B4-BE49-F238E27FC236}">
                <a16:creationId xmlns:a16="http://schemas.microsoft.com/office/drawing/2014/main" id="{D2D2D288-E791-4688-B9DE-D3B14D9FE1B2}"/>
              </a:ext>
            </a:extLst>
          </p:cNvPr>
          <p:cNvSpPr>
            <a:spLocks noGrp="1"/>
          </p:cNvSpPr>
          <p:nvPr>
            <p:ph idx="1"/>
          </p:nvPr>
        </p:nvSpPr>
        <p:spPr>
          <a:xfrm>
            <a:off x="549201" y="1488613"/>
            <a:ext cx="9206339" cy="3880773"/>
          </a:xfrm>
        </p:spPr>
        <p:txBody>
          <a:bodyPr>
            <a:noAutofit/>
          </a:bodyPr>
          <a:lstStyle/>
          <a:p>
            <a:r>
              <a:rPr lang="en-GB" b="1" dirty="0"/>
              <a:t>s17 </a:t>
            </a:r>
            <a:r>
              <a:rPr lang="en-GB" b="1" cap="all" dirty="0" err="1"/>
              <a:t>Laspo</a:t>
            </a:r>
            <a:r>
              <a:rPr lang="en-GB" b="1" dirty="0"/>
              <a:t> 2012</a:t>
            </a:r>
            <a:r>
              <a:rPr lang="en-GB" dirty="0"/>
              <a:t> sets out the grounds by which an applicant can satisfy the interests of justice test in relation to an application for a representation order. These are set out in the left column of </a:t>
            </a:r>
            <a:r>
              <a:rPr lang="en-GB" dirty="0">
                <a:hlinkClick r:id="rId3"/>
              </a:rPr>
              <a:t>Table 9.3</a:t>
            </a:r>
            <a:r>
              <a:rPr lang="en-GB" dirty="0"/>
              <a:t>.</a:t>
            </a:r>
          </a:p>
          <a:p>
            <a:r>
              <a:rPr lang="en-GB" dirty="0"/>
              <a:t>Note that if the offence is indictable-only (i.e. it can only be tried in the Crown Court) and has been sent for trial in the Crown Court under </a:t>
            </a:r>
            <a:r>
              <a:rPr lang="en-GB" b="1" dirty="0"/>
              <a:t>s51 Crime and Disorder Act 1998</a:t>
            </a:r>
            <a:r>
              <a:rPr lang="en-GB" dirty="0"/>
              <a:t>, the interests of justice test is </a:t>
            </a:r>
            <a:r>
              <a:rPr lang="en-GB" b="1" dirty="0"/>
              <a:t>automatically</a:t>
            </a:r>
            <a:r>
              <a:rPr lang="en-GB" dirty="0"/>
              <a:t> satisfied. </a:t>
            </a:r>
          </a:p>
          <a:p>
            <a:r>
              <a:rPr lang="en-GB" dirty="0"/>
              <a:t>If an either-way offence fails the interests of justice test but is subsequently sent to the Crown Court, the interests of justice test is automatically satisfied at the point of sending to the Crown Court. If a defendant is charged with a summary-only or either-way offence, a representation order will be granted only if one or more of the interests of justice criteria are met. The specific interests of justice grounds relevant to a defendant’s case need to be fully set out.</a:t>
            </a:r>
          </a:p>
          <a:p>
            <a:br>
              <a:rPr lang="en-GB" sz="2400" dirty="0"/>
            </a:br>
            <a:endParaRPr lang="en-GB" sz="2400" dirty="0"/>
          </a:p>
        </p:txBody>
      </p:sp>
    </p:spTree>
    <p:extLst>
      <p:ext uri="{BB962C8B-B14F-4D97-AF65-F5344CB8AC3E}">
        <p14:creationId xmlns:p14="http://schemas.microsoft.com/office/powerpoint/2010/main" val="204640058"/>
      </p:ext>
    </p:extLst>
  </p:cSld>
  <p:clrMapOvr>
    <a:masterClrMapping/>
  </p:clrMapOvr>
  <mc:AlternateContent xmlns:mc="http://schemas.openxmlformats.org/markup-compatibility/2006" xmlns:p14="http://schemas.microsoft.com/office/powerpoint/2010/main">
    <mc:Choice Requires="p14">
      <p:transition spd="med" p14:dur="700" advTm="59360">
        <p:fade/>
      </p:transition>
    </mc:Choice>
    <mc:Fallback xmlns="">
      <p:transition spd="med" advTm="5936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D6D78-313C-4EB5-BBDF-75A91342930C}"/>
              </a:ext>
            </a:extLst>
          </p:cNvPr>
          <p:cNvSpPr>
            <a:spLocks noGrp="1"/>
          </p:cNvSpPr>
          <p:nvPr>
            <p:ph type="title"/>
          </p:nvPr>
        </p:nvSpPr>
        <p:spPr>
          <a:xfrm>
            <a:off x="409421" y="167813"/>
            <a:ext cx="8596668" cy="1320800"/>
          </a:xfrm>
        </p:spPr>
        <p:txBody>
          <a:bodyPr/>
          <a:lstStyle/>
          <a:p>
            <a:r>
              <a:rPr lang="en-GB" dirty="0"/>
              <a:t>Interests of Justice Test Continued…</a:t>
            </a:r>
          </a:p>
        </p:txBody>
      </p:sp>
      <p:pic>
        <p:nvPicPr>
          <p:cNvPr id="4" name="Picture 3">
            <a:extLst>
              <a:ext uri="{FF2B5EF4-FFF2-40B4-BE49-F238E27FC236}">
                <a16:creationId xmlns:a16="http://schemas.microsoft.com/office/drawing/2014/main" id="{D5305AA1-722F-3910-B849-9A29A0CFE494}"/>
              </a:ext>
            </a:extLst>
          </p:cNvPr>
          <p:cNvPicPr>
            <a:picLocks noChangeAspect="1"/>
          </p:cNvPicPr>
          <p:nvPr/>
        </p:nvPicPr>
        <p:blipFill>
          <a:blip r:embed="rId3"/>
          <a:stretch>
            <a:fillRect/>
          </a:stretch>
        </p:blipFill>
        <p:spPr>
          <a:xfrm>
            <a:off x="946814" y="764810"/>
            <a:ext cx="8059275" cy="5925377"/>
          </a:xfrm>
          <a:prstGeom prst="rect">
            <a:avLst/>
          </a:prstGeom>
        </p:spPr>
      </p:pic>
    </p:spTree>
    <p:extLst>
      <p:ext uri="{BB962C8B-B14F-4D97-AF65-F5344CB8AC3E}">
        <p14:creationId xmlns:p14="http://schemas.microsoft.com/office/powerpoint/2010/main" val="2594037570"/>
      </p:ext>
    </p:extLst>
  </p:cSld>
  <p:clrMapOvr>
    <a:masterClrMapping/>
  </p:clrMapOvr>
  <mc:AlternateContent xmlns:mc="http://schemas.openxmlformats.org/markup-compatibility/2006" xmlns:p14="http://schemas.microsoft.com/office/powerpoint/2010/main">
    <mc:Choice Requires="p14">
      <p:transition spd="med" p14:dur="700" advTm="290725">
        <p:fade/>
      </p:transition>
    </mc:Choice>
    <mc:Fallback xmlns="">
      <p:transition spd="med" advTm="290725">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1" name="Group 20">
            <a:extLst>
              <a:ext uri="{FF2B5EF4-FFF2-40B4-BE49-F238E27FC236}">
                <a16:creationId xmlns:a16="http://schemas.microsoft.com/office/drawing/2014/main" id="{A5AFB369-4673-4727-A7CD-D86AFE0AE06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22" name="Freeform 14">
              <a:extLst>
                <a:ext uri="{FF2B5EF4-FFF2-40B4-BE49-F238E27FC236}">
                  <a16:creationId xmlns:a16="http://schemas.microsoft.com/office/drawing/2014/main" id="{50709826-4D6B-4A97-8DB3-5DA1666262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1" name="Straight Connector 10">
              <a:extLst>
                <a:ext uri="{FF2B5EF4-FFF2-40B4-BE49-F238E27FC236}">
                  <a16:creationId xmlns:a16="http://schemas.microsoft.com/office/drawing/2014/main" id="{47263F58-6EE6-45B3-9BF2-C0BD5D30A55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5197CE03-EB81-4718-BEA1-C2D488961E5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3" name="Rectangle 23">
              <a:extLst>
                <a:ext uri="{FF2B5EF4-FFF2-40B4-BE49-F238E27FC236}">
                  <a16:creationId xmlns:a16="http://schemas.microsoft.com/office/drawing/2014/main" id="{A3451629-72D6-4E33-A99A-40FAF7445DD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4" name="Rectangle 25">
              <a:extLst>
                <a:ext uri="{FF2B5EF4-FFF2-40B4-BE49-F238E27FC236}">
                  <a16:creationId xmlns:a16="http://schemas.microsoft.com/office/drawing/2014/main" id="{E04F0FD4-BCD5-4435-A6B5-A2E69303B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5" name="Isosceles Triangle 24">
              <a:extLst>
                <a:ext uri="{FF2B5EF4-FFF2-40B4-BE49-F238E27FC236}">
                  <a16:creationId xmlns:a16="http://schemas.microsoft.com/office/drawing/2014/main" id="{DE110F09-1C81-4E73-B5E9-D857CD879F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6" name="Rectangle 27">
              <a:extLst>
                <a:ext uri="{FF2B5EF4-FFF2-40B4-BE49-F238E27FC236}">
                  <a16:creationId xmlns:a16="http://schemas.microsoft.com/office/drawing/2014/main" id="{273A9C01-06BD-4E8E-8BBF-2E2A9ECF49C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7" name="Rectangle 28">
              <a:extLst>
                <a:ext uri="{FF2B5EF4-FFF2-40B4-BE49-F238E27FC236}">
                  <a16:creationId xmlns:a16="http://schemas.microsoft.com/office/drawing/2014/main" id="{B206C9B2-27BE-4B6F-A4D0-485FBBEB5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8" name="Rectangle 29">
              <a:extLst>
                <a:ext uri="{FF2B5EF4-FFF2-40B4-BE49-F238E27FC236}">
                  <a16:creationId xmlns:a16="http://schemas.microsoft.com/office/drawing/2014/main" id="{2E7D673E-0C5C-4F2B-B46E-3E9286B9E8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29" name="Isosceles Triangle 28">
              <a:extLst>
                <a:ext uri="{FF2B5EF4-FFF2-40B4-BE49-F238E27FC236}">
                  <a16:creationId xmlns:a16="http://schemas.microsoft.com/office/drawing/2014/main" id="{F0F78B34-9B26-4CA9-B8F0-B9638730F9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AEB5475E-6078-47B8-B21B-6A5D96088BD7}"/>
              </a:ext>
            </a:extLst>
          </p:cNvPr>
          <p:cNvSpPr>
            <a:spLocks noGrp="1"/>
          </p:cNvSpPr>
          <p:nvPr>
            <p:ph type="title"/>
          </p:nvPr>
        </p:nvSpPr>
        <p:spPr>
          <a:xfrm>
            <a:off x="985969" y="4473227"/>
            <a:ext cx="8288032" cy="1096648"/>
          </a:xfrm>
        </p:spPr>
        <p:txBody>
          <a:bodyPr vert="horz" lIns="91440" tIns="45720" rIns="91440" bIns="45720" rtlCol="0" anchor="b">
            <a:normAutofit/>
          </a:bodyPr>
          <a:lstStyle/>
          <a:p>
            <a:pPr>
              <a:lnSpc>
                <a:spcPct val="90000"/>
              </a:lnSpc>
            </a:pPr>
            <a:r>
              <a:rPr lang="en-US" sz="3700"/>
              <a:t>Interest of Justice Test Continued…</a:t>
            </a:r>
          </a:p>
        </p:txBody>
      </p:sp>
      <p:pic>
        <p:nvPicPr>
          <p:cNvPr id="4" name="Picture 3">
            <a:extLst>
              <a:ext uri="{FF2B5EF4-FFF2-40B4-BE49-F238E27FC236}">
                <a16:creationId xmlns:a16="http://schemas.microsoft.com/office/drawing/2014/main" id="{42D6232F-3686-A563-2F28-9532443C50CE}"/>
              </a:ext>
            </a:extLst>
          </p:cNvPr>
          <p:cNvPicPr>
            <a:picLocks noChangeAspect="1"/>
          </p:cNvPicPr>
          <p:nvPr/>
        </p:nvPicPr>
        <p:blipFill>
          <a:blip r:embed="rId2"/>
          <a:srcRect t="3130" b="6903"/>
          <a:stretch>
            <a:fillRect/>
          </a:stretch>
        </p:blipFill>
        <p:spPr>
          <a:xfrm>
            <a:off x="985968" y="609600"/>
            <a:ext cx="8288033" cy="3635025"/>
          </a:xfrm>
          <a:prstGeom prst="rect">
            <a:avLst/>
          </a:prstGeom>
        </p:spPr>
      </p:pic>
    </p:spTree>
    <p:extLst>
      <p:ext uri="{BB962C8B-B14F-4D97-AF65-F5344CB8AC3E}">
        <p14:creationId xmlns:p14="http://schemas.microsoft.com/office/powerpoint/2010/main" val="2476331346"/>
      </p:ext>
    </p:extLst>
  </p:cSld>
  <p:clrMapOvr>
    <a:masterClrMapping/>
  </p:clrMapOvr>
  <mc:AlternateContent xmlns:mc="http://schemas.openxmlformats.org/markup-compatibility/2006" xmlns:p14="http://schemas.microsoft.com/office/powerpoint/2010/main">
    <mc:Choice Requires="p14">
      <p:transition spd="med" p14:dur="700" advTm="229331">
        <p:fade/>
      </p:transition>
    </mc:Choice>
    <mc:Fallback xmlns="">
      <p:transition spd="med" advTm="229331">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74648D-33BB-4140-AC75-B71B7CF26206}"/>
              </a:ext>
            </a:extLst>
          </p:cNvPr>
          <p:cNvSpPr>
            <a:spLocks noGrp="1"/>
          </p:cNvSpPr>
          <p:nvPr>
            <p:ph type="title"/>
          </p:nvPr>
        </p:nvSpPr>
        <p:spPr>
          <a:xfrm>
            <a:off x="322058" y="67949"/>
            <a:ext cx="8596668" cy="729967"/>
          </a:xfrm>
        </p:spPr>
        <p:txBody>
          <a:bodyPr/>
          <a:lstStyle/>
          <a:p>
            <a:r>
              <a:rPr lang="en-GB" dirty="0"/>
              <a:t>Means Test</a:t>
            </a:r>
          </a:p>
        </p:txBody>
      </p:sp>
      <p:sp>
        <p:nvSpPr>
          <p:cNvPr id="3" name="Content Placeholder 2">
            <a:extLst>
              <a:ext uri="{FF2B5EF4-FFF2-40B4-BE49-F238E27FC236}">
                <a16:creationId xmlns:a16="http://schemas.microsoft.com/office/drawing/2014/main" id="{66E329A4-8E51-493F-8E43-F053037E1588}"/>
              </a:ext>
            </a:extLst>
          </p:cNvPr>
          <p:cNvSpPr>
            <a:spLocks noGrp="1"/>
          </p:cNvSpPr>
          <p:nvPr>
            <p:ph idx="1"/>
          </p:nvPr>
        </p:nvSpPr>
        <p:spPr>
          <a:xfrm>
            <a:off x="322058" y="797916"/>
            <a:ext cx="9905245" cy="5672774"/>
          </a:xfrm>
        </p:spPr>
        <p:txBody>
          <a:bodyPr>
            <a:normAutofit fontScale="55000" lnSpcReduction="20000"/>
          </a:bodyPr>
          <a:lstStyle/>
          <a:p>
            <a:r>
              <a:rPr lang="en-GB" altLang="en-US" sz="2400" dirty="0">
                <a:latin typeface="+mj-lt"/>
              </a:rPr>
              <a:t>Only income is assessed for the purposes of a representation order to cover proceedings before the Magistrates’ Court. Some defendants qualify automatically in terms of their means and do not need to satisfy the means test. They are said to be “passported” applicants. They include those:</a:t>
            </a:r>
          </a:p>
          <a:p>
            <a:r>
              <a:rPr lang="en-GB" altLang="en-US" sz="2400" dirty="0">
                <a:latin typeface="+mj-lt"/>
              </a:rPr>
              <a:t>under 18; or</a:t>
            </a:r>
          </a:p>
          <a:p>
            <a:r>
              <a:rPr lang="en-GB" altLang="en-US" sz="2400" dirty="0">
                <a:latin typeface="+mj-lt"/>
              </a:rPr>
              <a:t>in receipt of universal credit or other qualifying benefits, such as income based job seeker’s allowance.</a:t>
            </a:r>
          </a:p>
          <a:p>
            <a:r>
              <a:rPr lang="en-GB" altLang="en-US" sz="2400" dirty="0">
                <a:latin typeface="+mj-lt"/>
              </a:rPr>
              <a:t>Applicants must provide their National Insurance number if aged over 18, or proof of benefit. The application may be delayed in processing without this information. All other applicants must complete the means test, which is incorporated in the “Apply for criminal legal aid” process.</a:t>
            </a:r>
          </a:p>
          <a:p>
            <a:r>
              <a:rPr lang="en-GB" altLang="en-US" sz="2400" dirty="0">
                <a:latin typeface="+mj-lt"/>
              </a:rPr>
              <a:t>The means test comprises two elements: an initial assessment and, in some cases, a full means test.</a:t>
            </a:r>
          </a:p>
          <a:p>
            <a:r>
              <a:rPr lang="en-GB" altLang="en-US" sz="2400" dirty="0">
                <a:latin typeface="+mj-lt"/>
              </a:rPr>
              <a:t>The initial assessment determines the applicant’s weighted gross annual income or adjusted income as it is referred to in the Criminal Legal Aid Manual. This is done by taking the client’s gross annual </a:t>
            </a:r>
            <a:r>
              <a:rPr lang="en-GB" altLang="en-US" sz="2400" dirty="0" err="1">
                <a:latin typeface="+mj-lt"/>
              </a:rPr>
              <a:t>ncome</a:t>
            </a:r>
            <a:r>
              <a:rPr lang="en-GB" altLang="en-US" sz="2400" dirty="0">
                <a:latin typeface="+mj-lt"/>
              </a:rPr>
              <a:t> and adding to that the client’s partner’s gross annual income. This gives the gross household income.</a:t>
            </a:r>
          </a:p>
          <a:p>
            <a:r>
              <a:rPr lang="en-GB" altLang="en-US" sz="2400" dirty="0">
                <a:latin typeface="+mj-lt"/>
              </a:rPr>
              <a:t>The gross household income is then weighted to take account of the number of people in the household and this gives the adjusted income.</a:t>
            </a:r>
          </a:p>
          <a:p>
            <a:r>
              <a:rPr lang="en-GB" altLang="en-US" sz="2400" dirty="0">
                <a:latin typeface="+mj-lt"/>
              </a:rPr>
              <a:t>Once this figure is determined there are three options:</a:t>
            </a:r>
          </a:p>
          <a:p>
            <a:r>
              <a:rPr lang="en-GB" altLang="en-US" sz="2400" dirty="0">
                <a:latin typeface="+mj-lt"/>
              </a:rPr>
              <a:t>the applicant will be eligible;</a:t>
            </a:r>
          </a:p>
          <a:p>
            <a:r>
              <a:rPr lang="en-GB" altLang="en-US" sz="2400" dirty="0">
                <a:latin typeface="+mj-lt"/>
              </a:rPr>
              <a:t>the applicant will be ineligible; or</a:t>
            </a:r>
          </a:p>
          <a:p>
            <a:r>
              <a:rPr lang="en-GB" altLang="en-US" sz="2400" dirty="0">
                <a:latin typeface="+mj-lt"/>
              </a:rPr>
              <a:t>a full means test will be required.</a:t>
            </a:r>
          </a:p>
          <a:p>
            <a:r>
              <a:rPr lang="en-GB" altLang="en-US" sz="2400" dirty="0">
                <a:latin typeface="+mj-lt"/>
              </a:rPr>
              <a:t>On current figures the thresholds are as follows.</a:t>
            </a:r>
          </a:p>
          <a:p>
            <a:r>
              <a:rPr lang="en-GB" altLang="en-US" sz="2400" dirty="0">
                <a:latin typeface="+mj-lt"/>
              </a:rPr>
              <a:t>(1)   If the applicant’s adjusted income is less than £12,475, the applicant passes the means test.</a:t>
            </a:r>
          </a:p>
          <a:p>
            <a:r>
              <a:rPr lang="en-GB" altLang="en-US" sz="2400" dirty="0">
                <a:latin typeface="+mj-lt"/>
              </a:rPr>
              <a:t>(2)   If it is greater than £22,325, the applicant fails the means test and cannot therefore be granted a representation order to cover proceedings in the Magistrates’ Court.</a:t>
            </a:r>
          </a:p>
          <a:p>
            <a:endParaRPr lang="en-GB" altLang="en-US" sz="2400" dirty="0">
              <a:latin typeface="+mj-lt"/>
            </a:endParaRPr>
          </a:p>
        </p:txBody>
      </p:sp>
    </p:spTree>
    <p:extLst>
      <p:ext uri="{BB962C8B-B14F-4D97-AF65-F5344CB8AC3E}">
        <p14:creationId xmlns:p14="http://schemas.microsoft.com/office/powerpoint/2010/main" val="1994048495"/>
      </p:ext>
    </p:extLst>
  </p:cSld>
  <p:clrMapOvr>
    <a:masterClrMapping/>
  </p:clrMapOvr>
  <mc:AlternateContent xmlns:mc="http://schemas.openxmlformats.org/markup-compatibility/2006" xmlns:p14="http://schemas.microsoft.com/office/powerpoint/2010/main">
    <mc:Choice Requires="p14">
      <p:transition spd="med" p14:dur="700" advTm="136311">
        <p:fade/>
      </p:transition>
    </mc:Choice>
    <mc:Fallback xmlns="">
      <p:transition spd="med" advTm="136311">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29F2A-5F4C-B931-1719-4AEECED6A20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D7D489A-89A5-32E8-EFB8-1169F421F13B}"/>
              </a:ext>
            </a:extLst>
          </p:cNvPr>
          <p:cNvSpPr>
            <a:spLocks noGrp="1"/>
          </p:cNvSpPr>
          <p:nvPr>
            <p:ph type="title"/>
          </p:nvPr>
        </p:nvSpPr>
        <p:spPr>
          <a:xfrm>
            <a:off x="322058" y="67949"/>
            <a:ext cx="8596668" cy="729967"/>
          </a:xfrm>
        </p:spPr>
        <p:txBody>
          <a:bodyPr/>
          <a:lstStyle/>
          <a:p>
            <a:r>
              <a:rPr lang="en-GB" dirty="0"/>
              <a:t>Means Test</a:t>
            </a:r>
          </a:p>
        </p:txBody>
      </p:sp>
      <p:sp>
        <p:nvSpPr>
          <p:cNvPr id="3" name="Content Placeholder 2">
            <a:extLst>
              <a:ext uri="{FF2B5EF4-FFF2-40B4-BE49-F238E27FC236}">
                <a16:creationId xmlns:a16="http://schemas.microsoft.com/office/drawing/2014/main" id="{134C733A-4219-B2F5-F998-5A9C9BB04978}"/>
              </a:ext>
            </a:extLst>
          </p:cNvPr>
          <p:cNvSpPr>
            <a:spLocks noGrp="1"/>
          </p:cNvSpPr>
          <p:nvPr>
            <p:ph idx="1"/>
          </p:nvPr>
        </p:nvSpPr>
        <p:spPr>
          <a:xfrm>
            <a:off x="322058" y="797916"/>
            <a:ext cx="9905245" cy="5672774"/>
          </a:xfrm>
        </p:spPr>
        <p:txBody>
          <a:bodyPr>
            <a:normAutofit fontScale="55000" lnSpcReduction="20000"/>
          </a:bodyPr>
          <a:lstStyle/>
          <a:p>
            <a:r>
              <a:rPr lang="en-GB" altLang="en-US" sz="2400" dirty="0"/>
              <a:t>(3)   If the applicant’s adjusted income falls between the lower and upper threshold, then a full means test must be undertaken. Under the means test, the gross household income is taken and then from that are deducted certain allowable outgoings and a living allowance. That calculation then establishes the applicant’s annual household disposable income or disposable income as it is referred to in the Criminal Legal Aid Manual. If this results in the applicant being assessed as having a disposable income of £3,398 or less they will qualify in terms of their means. If they have more than that they will not pass the means test.</a:t>
            </a:r>
          </a:p>
          <a:p>
            <a:endParaRPr lang="en-GB" altLang="en-US" sz="2400" dirty="0"/>
          </a:p>
          <a:p>
            <a:r>
              <a:rPr lang="en-GB" altLang="en-US" sz="2400" dirty="0"/>
              <a:t>The most up-to-date eligibility thresholds can be found at https://www.gov.uk/guidance/criminal-legal-aid-means-testing#full-means-testing.</a:t>
            </a:r>
          </a:p>
          <a:p>
            <a:r>
              <a:rPr lang="en-GB" altLang="en-US" sz="2400" dirty="0"/>
              <a:t>Where the defendant is not automatically eligible under the means test, evidence of income is required. If the defendant is remanded in custody by the court and cannot obtain evidence of income, the requirement to provide proof of income is waived.</a:t>
            </a:r>
          </a:p>
          <a:p>
            <a:r>
              <a:rPr lang="en-GB" altLang="en-US" sz="2400" dirty="0"/>
              <a:t>A partner’s income is included in the assessment of means. A partner is defined as anyone (including a person of the same sex) with whom the applicant lives as a couple. A partner’s income will not be aggregated where:</a:t>
            </a:r>
          </a:p>
          <a:p>
            <a:r>
              <a:rPr lang="en-GB" altLang="en-US" sz="2400" dirty="0"/>
              <a:t>the partner is the alleged victim;</a:t>
            </a:r>
          </a:p>
          <a:p>
            <a:r>
              <a:rPr lang="en-GB" altLang="en-US" sz="2400" dirty="0"/>
              <a:t>the partner is a prosecution witness; or</a:t>
            </a:r>
          </a:p>
          <a:p>
            <a:r>
              <a:rPr lang="en-GB" altLang="en-US" sz="2400" dirty="0"/>
              <a:t>both are defendants and there is a conflict between them.</a:t>
            </a:r>
          </a:p>
          <a:p>
            <a:r>
              <a:rPr lang="en-GB" altLang="en-US" sz="2400" dirty="0"/>
              <a:t>An applicant who fails the means test may apply for a review of the decision on the grounds of hardship using form CRM17. A hardship review may assist an applicant who has, for example, unusually high outgoings or where the case is likely to be particularly expensive.</a:t>
            </a:r>
          </a:p>
          <a:p>
            <a:r>
              <a:rPr lang="en-GB" altLang="en-US" sz="2400" dirty="0"/>
              <a:t>Where a criminal lawyer represents a client at the Magistrates’ Court at the first hearing before a decision has been reached on the application for a representation order, a system of early cover provides a single payment for each client who passes the interests of justice test but fails the means test.</a:t>
            </a:r>
          </a:p>
          <a:p>
            <a:r>
              <a:rPr lang="en-GB" altLang="en-US" sz="2400" dirty="0"/>
              <a:t>Applicants who are ineligible for a representation order in the Magistrates’ Court must either choose to represent themselves or pay for representation. If a defendant chooses to fund their defence privately and is subsequently acquitted, they can apply to reclaim their defence costs out of central funds, although this will be capped at legal aid rates as a result of provisions in LASPO 2012.</a:t>
            </a:r>
            <a:endParaRPr lang="en-GB" sz="2400" dirty="0"/>
          </a:p>
          <a:p>
            <a:endParaRPr lang="en-GB" altLang="en-US" sz="2400" dirty="0">
              <a:latin typeface="+mj-lt"/>
            </a:endParaRPr>
          </a:p>
        </p:txBody>
      </p:sp>
    </p:spTree>
    <p:extLst>
      <p:ext uri="{BB962C8B-B14F-4D97-AF65-F5344CB8AC3E}">
        <p14:creationId xmlns:p14="http://schemas.microsoft.com/office/powerpoint/2010/main" val="2820147378"/>
      </p:ext>
    </p:extLst>
  </p:cSld>
  <p:clrMapOvr>
    <a:masterClrMapping/>
  </p:clrMapOvr>
  <mc:AlternateContent xmlns:mc="http://schemas.openxmlformats.org/markup-compatibility/2006">
    <mc:Choice xmlns:p14="http://schemas.microsoft.com/office/powerpoint/2010/main" Requires="p14">
      <p:transition spd="med" p14:dur="700" advTm="136311">
        <p:fade/>
      </p:transition>
    </mc:Choice>
    <mc:Fallback>
      <p:transition spd="med" advTm="136311">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815A7B4-532E-48C9-AC24-D78ACF333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10" name="Freeform 14">
              <a:extLst>
                <a:ext uri="{FF2B5EF4-FFF2-40B4-BE49-F238E27FC236}">
                  <a16:creationId xmlns:a16="http://schemas.microsoft.com/office/drawing/2014/main" id="{D40109F4-CE5C-45F4-856E-F3F69C9FD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1" name="Straight Connector 10">
              <a:extLst>
                <a:ext uri="{FF2B5EF4-FFF2-40B4-BE49-F238E27FC236}">
                  <a16:creationId xmlns:a16="http://schemas.microsoft.com/office/drawing/2014/main" id="{3CBAA4DE-3D7B-460B-AE98-D9F9990C0B6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7BF1ED3E-4F80-4AF6-A41B-44F53DDE61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C0B2D747-3E31-45C5-9A98-A9710A585F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A15FD4BA-3020-462D-8BE8-B3A65B8E49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A304284A-7318-4DD5-898C-2F6B23C778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9DF48E66-B635-4509-B115-E0987C014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E3B96D94-5F5A-4F4C-810C-917BF4D266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7F3782D6-BFF8-4389-9D39-A023ADAA92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ECE162D4-FCAE-441B-B5E9-C91DE62124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8F1B3509-EB7A-556E-EBBD-10CDEC5229C1}"/>
              </a:ext>
            </a:extLst>
          </p:cNvPr>
          <p:cNvSpPr>
            <a:spLocks noGrp="1"/>
          </p:cNvSpPr>
          <p:nvPr>
            <p:ph type="title"/>
          </p:nvPr>
        </p:nvSpPr>
        <p:spPr>
          <a:xfrm>
            <a:off x="900112" y="1806733"/>
            <a:ext cx="4335468" cy="2875534"/>
          </a:xfrm>
        </p:spPr>
        <p:txBody>
          <a:bodyPr vert="horz" lIns="91440" tIns="45720" rIns="91440" bIns="45720" rtlCol="0" anchor="b">
            <a:normAutofit/>
          </a:bodyPr>
          <a:lstStyle/>
          <a:p>
            <a:pPr algn="r">
              <a:lnSpc>
                <a:spcPct val="90000"/>
              </a:lnSpc>
            </a:pPr>
            <a:r>
              <a:rPr lang="en-US" sz="5000" dirty="0"/>
              <a:t>Means Test calculation</a:t>
            </a:r>
            <a:br>
              <a:rPr lang="en-US" sz="5000" dirty="0"/>
            </a:br>
            <a:r>
              <a:rPr lang="en-US" sz="5000" dirty="0"/>
              <a:t>-Magistrates Court</a:t>
            </a:r>
          </a:p>
        </p:txBody>
      </p:sp>
      <p:pic>
        <p:nvPicPr>
          <p:cNvPr id="4" name="Picture 3">
            <a:extLst>
              <a:ext uri="{FF2B5EF4-FFF2-40B4-BE49-F238E27FC236}">
                <a16:creationId xmlns:a16="http://schemas.microsoft.com/office/drawing/2014/main" id="{1A6AD4ED-55BD-EFF5-346A-26069317DE8E}"/>
              </a:ext>
            </a:extLst>
          </p:cNvPr>
          <p:cNvPicPr>
            <a:picLocks noChangeAspect="1"/>
          </p:cNvPicPr>
          <p:nvPr/>
        </p:nvPicPr>
        <p:blipFill>
          <a:blip r:embed="rId3"/>
          <a:stretch>
            <a:fillRect/>
          </a:stretch>
        </p:blipFill>
        <p:spPr>
          <a:xfrm>
            <a:off x="5715000" y="406061"/>
            <a:ext cx="3292482" cy="5144505"/>
          </a:xfrm>
          <a:prstGeom prst="rect">
            <a:avLst/>
          </a:prstGeom>
        </p:spPr>
      </p:pic>
    </p:spTree>
    <p:extLst>
      <p:ext uri="{BB962C8B-B14F-4D97-AF65-F5344CB8AC3E}">
        <p14:creationId xmlns:p14="http://schemas.microsoft.com/office/powerpoint/2010/main" val="233211209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1F6F-4B73-47F4-A58F-C1BB739D17C2}"/>
              </a:ext>
            </a:extLst>
          </p:cNvPr>
          <p:cNvSpPr>
            <a:spLocks noGrp="1"/>
          </p:cNvSpPr>
          <p:nvPr>
            <p:ph type="title"/>
          </p:nvPr>
        </p:nvSpPr>
        <p:spPr/>
        <p:txBody>
          <a:bodyPr/>
          <a:lstStyle/>
          <a:p>
            <a:r>
              <a:rPr lang="en-GB" dirty="0"/>
              <a:t>Scope of the Representation Order</a:t>
            </a:r>
          </a:p>
        </p:txBody>
      </p:sp>
      <p:sp>
        <p:nvSpPr>
          <p:cNvPr id="3" name="Content Placeholder 2">
            <a:extLst>
              <a:ext uri="{FF2B5EF4-FFF2-40B4-BE49-F238E27FC236}">
                <a16:creationId xmlns:a16="http://schemas.microsoft.com/office/drawing/2014/main" id="{888C7C25-9EDD-4533-88A7-AC3656DDBA96}"/>
              </a:ext>
            </a:extLst>
          </p:cNvPr>
          <p:cNvSpPr>
            <a:spLocks noGrp="1"/>
          </p:cNvSpPr>
          <p:nvPr>
            <p:ph idx="1"/>
          </p:nvPr>
        </p:nvSpPr>
        <p:spPr>
          <a:xfrm>
            <a:off x="677334" y="1595641"/>
            <a:ext cx="8596668" cy="3880773"/>
          </a:xfrm>
        </p:spPr>
        <p:txBody>
          <a:bodyPr>
            <a:normAutofit/>
          </a:bodyPr>
          <a:lstStyle/>
          <a:p>
            <a:pPr>
              <a:lnSpc>
                <a:spcPct val="90000"/>
              </a:lnSpc>
            </a:pPr>
            <a:r>
              <a:rPr lang="en-GB" altLang="en-US" sz="3200" dirty="0">
                <a:latin typeface="+mj-lt"/>
              </a:rPr>
              <a:t>Full representation in Magistrates or Crown Court proceedings</a:t>
            </a:r>
          </a:p>
          <a:p>
            <a:pPr>
              <a:lnSpc>
                <a:spcPct val="90000"/>
              </a:lnSpc>
            </a:pPr>
            <a:r>
              <a:rPr lang="en-GB" altLang="en-US" sz="3200" dirty="0">
                <a:latin typeface="+mj-lt"/>
              </a:rPr>
              <a:t>Application for bail in the CC</a:t>
            </a:r>
          </a:p>
          <a:p>
            <a:pPr>
              <a:lnSpc>
                <a:spcPct val="90000"/>
              </a:lnSpc>
            </a:pPr>
            <a:r>
              <a:rPr lang="en-GB" altLang="en-US" sz="3200" u="sng" dirty="0">
                <a:latin typeface="+mj-lt"/>
              </a:rPr>
              <a:t>Advice</a:t>
            </a:r>
            <a:r>
              <a:rPr lang="en-GB" altLang="en-US" sz="3200" dirty="0">
                <a:latin typeface="+mj-lt"/>
              </a:rPr>
              <a:t> on appealing to higher court on conviction/sentence</a:t>
            </a:r>
          </a:p>
          <a:p>
            <a:pPr>
              <a:lnSpc>
                <a:spcPct val="90000"/>
              </a:lnSpc>
            </a:pPr>
            <a:r>
              <a:rPr lang="en-GB" altLang="en-US" sz="3200" dirty="0">
                <a:latin typeface="+mj-lt"/>
              </a:rPr>
              <a:t>Reasonable disbursements</a:t>
            </a:r>
            <a:endParaRPr lang="en-GB" sz="3200" dirty="0">
              <a:latin typeface="+mj-lt"/>
            </a:endParaRPr>
          </a:p>
        </p:txBody>
      </p:sp>
    </p:spTree>
    <p:extLst>
      <p:ext uri="{BB962C8B-B14F-4D97-AF65-F5344CB8AC3E}">
        <p14:creationId xmlns:p14="http://schemas.microsoft.com/office/powerpoint/2010/main" val="1567342886"/>
      </p:ext>
    </p:extLst>
  </p:cSld>
  <p:clrMapOvr>
    <a:masterClrMapping/>
  </p:clrMapOvr>
  <mc:AlternateContent xmlns:mc="http://schemas.openxmlformats.org/markup-compatibility/2006" xmlns:p14="http://schemas.microsoft.com/office/powerpoint/2010/main">
    <mc:Choice Requires="p14">
      <p:transition spd="med" p14:dur="700" advTm="109190">
        <p:fade/>
      </p:transition>
    </mc:Choice>
    <mc:Fallback xmlns="">
      <p:transition spd="med" advTm="10919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45B71F80-1F92-4074-84D9-16A062B215B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FF9263-15CE-1CA0-AB34-1A025AE2FB85}"/>
              </a:ext>
            </a:extLst>
          </p:cNvPr>
          <p:cNvSpPr>
            <a:spLocks noGrp="1"/>
          </p:cNvSpPr>
          <p:nvPr>
            <p:ph type="title"/>
          </p:nvPr>
        </p:nvSpPr>
        <p:spPr>
          <a:xfrm>
            <a:off x="1286933" y="609600"/>
            <a:ext cx="10197494" cy="1099457"/>
          </a:xfrm>
        </p:spPr>
        <p:txBody>
          <a:bodyPr>
            <a:normAutofit/>
          </a:bodyPr>
          <a:lstStyle/>
          <a:p>
            <a:r>
              <a:rPr lang="en-GB" dirty="0"/>
              <a:t>Appealing a decision of the Legal Aid Agency</a:t>
            </a:r>
          </a:p>
        </p:txBody>
      </p:sp>
      <p:sp>
        <p:nvSpPr>
          <p:cNvPr id="11" name="Isosceles Triangle 10">
            <a:extLst>
              <a:ext uri="{FF2B5EF4-FFF2-40B4-BE49-F238E27FC236}">
                <a16:creationId xmlns:a16="http://schemas.microsoft.com/office/drawing/2014/main" id="{7209C9DA-6E0D-46D9-8275-C52222D8CC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Isosceles Triangle 12">
            <a:extLst>
              <a:ext uri="{FF2B5EF4-FFF2-40B4-BE49-F238E27FC236}">
                <a16:creationId xmlns:a16="http://schemas.microsoft.com/office/drawing/2014/main" id="{3EB57A4D-E0D0-46DA-B339-F24CA46FA7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1743267"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aphicFrame>
        <p:nvGraphicFramePr>
          <p:cNvPr id="5" name="Content Placeholder 2">
            <a:extLst>
              <a:ext uri="{FF2B5EF4-FFF2-40B4-BE49-F238E27FC236}">
                <a16:creationId xmlns:a16="http://schemas.microsoft.com/office/drawing/2014/main" id="{51E7E6E9-FB78-D84E-B92D-0053BCE69D83}"/>
              </a:ext>
            </a:extLst>
          </p:cNvPr>
          <p:cNvGraphicFramePr>
            <a:graphicFrameLocks noGrp="1"/>
          </p:cNvGraphicFramePr>
          <p:nvPr>
            <p:ph idx="1"/>
            <p:extLst>
              <p:ext uri="{D42A27DB-BD31-4B8C-83A1-F6EECF244321}">
                <p14:modId xmlns:p14="http://schemas.microsoft.com/office/powerpoint/2010/main" val="2356359897"/>
              </p:ext>
            </p:extLst>
          </p:nvPr>
        </p:nvGraphicFramePr>
        <p:xfrm>
          <a:off x="1286933" y="1948543"/>
          <a:ext cx="9618133" cy="40934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79441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5F505B-E77B-7BC4-4A99-21EFC928AADB}"/>
              </a:ext>
            </a:extLst>
          </p:cNvPr>
          <p:cNvSpPr>
            <a:spLocks noGrp="1"/>
          </p:cNvSpPr>
          <p:nvPr>
            <p:ph type="title"/>
          </p:nvPr>
        </p:nvSpPr>
        <p:spPr/>
        <p:txBody>
          <a:bodyPr/>
          <a:lstStyle/>
          <a:p>
            <a:r>
              <a:rPr lang="en-GB" dirty="0"/>
              <a:t>Change of Representation</a:t>
            </a:r>
          </a:p>
        </p:txBody>
      </p:sp>
      <p:sp>
        <p:nvSpPr>
          <p:cNvPr id="3" name="Content Placeholder 2">
            <a:extLst>
              <a:ext uri="{FF2B5EF4-FFF2-40B4-BE49-F238E27FC236}">
                <a16:creationId xmlns:a16="http://schemas.microsoft.com/office/drawing/2014/main" id="{5008D3F8-C5FB-954C-DBF1-B8247C37FCFF}"/>
              </a:ext>
            </a:extLst>
          </p:cNvPr>
          <p:cNvSpPr>
            <a:spLocks noGrp="1"/>
          </p:cNvSpPr>
          <p:nvPr>
            <p:ph idx="1"/>
          </p:nvPr>
        </p:nvSpPr>
        <p:spPr/>
        <p:txBody>
          <a:bodyPr>
            <a:normAutofit lnSpcReduction="10000"/>
          </a:bodyPr>
          <a:lstStyle/>
          <a:p>
            <a:r>
              <a:rPr lang="en-GB" dirty="0"/>
              <a:t>If a defendant has the benefit of public funding and wishes to change representation there is a specific procedure which must be followed. This is to avoid defendants simply chopping and changing because they do not like the advice they are getting.</a:t>
            </a:r>
          </a:p>
          <a:p>
            <a:endParaRPr lang="en-GB" dirty="0"/>
          </a:p>
          <a:p>
            <a:r>
              <a:rPr lang="en-GB" dirty="0"/>
              <a:t>This is set out under the Criminal Procedure Rules (</a:t>
            </a:r>
            <a:r>
              <a:rPr lang="en-GB" dirty="0" err="1"/>
              <a:t>CrPR</a:t>
            </a:r>
            <a:r>
              <a:rPr lang="en-GB" dirty="0"/>
              <a:t>). </a:t>
            </a:r>
            <a:r>
              <a:rPr lang="en-GB" dirty="0" err="1"/>
              <a:t>CrPR</a:t>
            </a:r>
            <a:r>
              <a:rPr lang="en-GB" dirty="0"/>
              <a:t> r46.3 deals with the circumstances under which a transfer can take place. It requires a justification of the breakdown in relationship with the previous provider and requires the previous provider to provide a full description of the work they did for the defendant. r46.3 also makes clear a defendant must be made aware of the impact of the waiver of privilege for their original legal team, that is, the original team can disclose any communications or information from the client . Finally, if legal aid is withdrawn the rule makes it clear that notice must be given to the CPS.</a:t>
            </a:r>
          </a:p>
        </p:txBody>
      </p:sp>
    </p:spTree>
    <p:extLst>
      <p:ext uri="{BB962C8B-B14F-4D97-AF65-F5344CB8AC3E}">
        <p14:creationId xmlns:p14="http://schemas.microsoft.com/office/powerpoint/2010/main" val="554365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8E14B-480C-2E31-8492-47CF290A7981}"/>
              </a:ext>
            </a:extLst>
          </p:cNvPr>
          <p:cNvSpPr>
            <a:spLocks noGrp="1"/>
          </p:cNvSpPr>
          <p:nvPr>
            <p:ph type="title"/>
          </p:nvPr>
        </p:nvSpPr>
        <p:spPr>
          <a:xfrm>
            <a:off x="281288" y="156238"/>
            <a:ext cx="9782936" cy="1247396"/>
          </a:xfrm>
        </p:spPr>
        <p:txBody>
          <a:bodyPr>
            <a:noAutofit/>
          </a:bodyPr>
          <a:lstStyle/>
          <a:p>
            <a:r>
              <a:rPr lang="en-GB" dirty="0"/>
              <a:t>Legal Aid Agency’s standard crime contract (SCC)</a:t>
            </a:r>
          </a:p>
        </p:txBody>
      </p:sp>
      <p:sp>
        <p:nvSpPr>
          <p:cNvPr id="3" name="Content Placeholder 2">
            <a:extLst>
              <a:ext uri="{FF2B5EF4-FFF2-40B4-BE49-F238E27FC236}">
                <a16:creationId xmlns:a16="http://schemas.microsoft.com/office/drawing/2014/main" id="{E081AFD9-28DB-6DED-7002-F8DF1D0923CC}"/>
              </a:ext>
            </a:extLst>
          </p:cNvPr>
          <p:cNvSpPr>
            <a:spLocks noGrp="1"/>
          </p:cNvSpPr>
          <p:nvPr>
            <p:ph idx="1"/>
          </p:nvPr>
        </p:nvSpPr>
        <p:spPr>
          <a:xfrm>
            <a:off x="170627" y="1403634"/>
            <a:ext cx="10074147" cy="4991445"/>
          </a:xfrm>
        </p:spPr>
        <p:txBody>
          <a:bodyPr>
            <a:normAutofit fontScale="92500" lnSpcReduction="10000"/>
          </a:bodyPr>
          <a:lstStyle/>
          <a:p>
            <a:pPr fontAlgn="base" latinLnBrk="0"/>
            <a:r>
              <a:rPr lang="en-GB" sz="2400" b="0" dirty="0">
                <a:effectLst/>
                <a:latin typeface="+mj-lt"/>
              </a:rPr>
              <a:t>Any firm wishing to provide publicly funded criminal defence services must be contracted to do so by the LAA. </a:t>
            </a:r>
          </a:p>
          <a:p>
            <a:pPr fontAlgn="base" latinLnBrk="0"/>
            <a:r>
              <a:rPr lang="en-GB" sz="2400" b="0" dirty="0">
                <a:effectLst/>
                <a:latin typeface="+mj-lt"/>
              </a:rPr>
              <a:t>Privately funded criminal defence work is not governed by the LAA in any way.</a:t>
            </a:r>
          </a:p>
          <a:p>
            <a:pPr fontAlgn="base" latinLnBrk="0"/>
            <a:r>
              <a:rPr lang="en-GB" sz="2400" b="0" dirty="0">
                <a:effectLst/>
                <a:latin typeface="+mj-lt"/>
              </a:rPr>
              <a:t>Firms applying for the contract must demonstrate minimum practice standards, levels of supervision and experience among staff. </a:t>
            </a:r>
          </a:p>
          <a:p>
            <a:pPr fontAlgn="base" latinLnBrk="0"/>
            <a:r>
              <a:rPr lang="en-GB" sz="2400" dirty="0">
                <a:latin typeface="+mj-lt"/>
              </a:rPr>
              <a:t>The </a:t>
            </a:r>
            <a:r>
              <a:rPr lang="en-GB" sz="2400" b="0" dirty="0">
                <a:effectLst/>
                <a:latin typeface="+mj-lt"/>
              </a:rPr>
              <a:t>SCC dictates the circumstances in which firms will be paid for providing publicly funded criminal defence services, </a:t>
            </a:r>
            <a:r>
              <a:rPr lang="en-GB" sz="2400" b="1" dirty="0">
                <a:effectLst/>
                <a:latin typeface="+mj-lt"/>
              </a:rPr>
              <a:t>and the rates</a:t>
            </a:r>
            <a:r>
              <a:rPr lang="en-GB" sz="2400" b="0" dirty="0">
                <a:effectLst/>
                <a:latin typeface="+mj-lt"/>
              </a:rPr>
              <a:t> at which payment is made. </a:t>
            </a:r>
          </a:p>
          <a:p>
            <a:pPr fontAlgn="base" latinLnBrk="0"/>
            <a:r>
              <a:rPr lang="en-GB" sz="2400" b="0" dirty="0">
                <a:effectLst/>
                <a:latin typeface="+mj-lt"/>
              </a:rPr>
              <a:t>Firms must periodically report contract compliance to the LAA. Failure to do so, or failing to meet certain performance indicators (such as a minimum number of attendances at the police station), can lead to sanctions being imposed on firms. </a:t>
            </a:r>
          </a:p>
          <a:p>
            <a:pPr fontAlgn="base" latinLnBrk="0"/>
            <a:r>
              <a:rPr lang="en-GB" sz="2400" b="0" dirty="0">
                <a:effectLst/>
                <a:latin typeface="+mj-lt"/>
              </a:rPr>
              <a:t>The terms of the SCC are available via the Ministry of Justice website.</a:t>
            </a:r>
          </a:p>
        </p:txBody>
      </p:sp>
    </p:spTree>
    <p:extLst>
      <p:ext uri="{BB962C8B-B14F-4D97-AF65-F5344CB8AC3E}">
        <p14:creationId xmlns:p14="http://schemas.microsoft.com/office/powerpoint/2010/main" val="5390523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4172D3-5AAC-5362-2D5E-3BC8A25631A0}"/>
              </a:ext>
            </a:extLst>
          </p:cNvPr>
          <p:cNvSpPr>
            <a:spLocks noGrp="1"/>
          </p:cNvSpPr>
          <p:nvPr>
            <p:ph type="title"/>
          </p:nvPr>
        </p:nvSpPr>
        <p:spPr>
          <a:xfrm>
            <a:off x="485135" y="172785"/>
            <a:ext cx="8596668" cy="753263"/>
          </a:xfrm>
        </p:spPr>
        <p:txBody>
          <a:bodyPr/>
          <a:lstStyle/>
          <a:p>
            <a:r>
              <a:rPr lang="en-GB" dirty="0"/>
              <a:t>The SCC and the Quality Mark</a:t>
            </a:r>
          </a:p>
        </p:txBody>
      </p:sp>
      <p:sp>
        <p:nvSpPr>
          <p:cNvPr id="3" name="Content Placeholder 2">
            <a:extLst>
              <a:ext uri="{FF2B5EF4-FFF2-40B4-BE49-F238E27FC236}">
                <a16:creationId xmlns:a16="http://schemas.microsoft.com/office/drawing/2014/main" id="{05B7A6CD-4150-DBBF-59E1-C1FF80F41FF6}"/>
              </a:ext>
            </a:extLst>
          </p:cNvPr>
          <p:cNvSpPr>
            <a:spLocks noGrp="1"/>
          </p:cNvSpPr>
          <p:nvPr>
            <p:ph idx="1"/>
          </p:nvPr>
        </p:nvSpPr>
        <p:spPr>
          <a:xfrm>
            <a:off x="426893" y="1024869"/>
            <a:ext cx="10015903" cy="5311865"/>
          </a:xfrm>
        </p:spPr>
        <p:txBody>
          <a:bodyPr>
            <a:normAutofit fontScale="92500"/>
          </a:bodyPr>
          <a:lstStyle/>
          <a:p>
            <a:pPr algn="l" fontAlgn="base" latinLnBrk="0"/>
            <a:r>
              <a:rPr lang="en-GB" sz="2000" b="0" i="0" dirty="0">
                <a:solidFill>
                  <a:srgbClr val="000000"/>
                </a:solidFill>
                <a:effectLst/>
              </a:rPr>
              <a:t>Firm must hold a practice quality mark</a:t>
            </a:r>
            <a:r>
              <a:rPr lang="en-GB" sz="2000" dirty="0">
                <a:solidFill>
                  <a:srgbClr val="000000"/>
                </a:solidFill>
              </a:rPr>
              <a:t> which ensures</a:t>
            </a:r>
            <a:r>
              <a:rPr lang="en-GB" sz="2000" b="0" i="0" dirty="0">
                <a:solidFill>
                  <a:srgbClr val="000000"/>
                </a:solidFill>
                <a:effectLst/>
              </a:rPr>
              <a:t> certain standards of business practice, client care, case management and contract compliance. </a:t>
            </a:r>
          </a:p>
          <a:p>
            <a:pPr fontAlgn="base"/>
            <a:r>
              <a:rPr lang="en-GB" sz="2000" b="0" i="0" dirty="0">
                <a:solidFill>
                  <a:srgbClr val="000000"/>
                </a:solidFill>
                <a:effectLst/>
              </a:rPr>
              <a:t>Accreditation through either the Specialist Quality Mark (SQM)(owned by the LAA) or Lexcel (owned by the Law Society</a:t>
            </a:r>
            <a:r>
              <a:rPr lang="en-GB" sz="2000" dirty="0">
                <a:solidFill>
                  <a:srgbClr val="000000"/>
                </a:solidFill>
              </a:rPr>
              <a:t> and is valid for 3 years. </a:t>
            </a:r>
            <a:r>
              <a:rPr lang="en-GB" sz="2000" dirty="0"/>
              <a:t>Firms must proactively seek and renew accreditation, and must pay for audit and accreditation costs.</a:t>
            </a:r>
            <a:endParaRPr lang="en-GB" sz="2000" b="0" i="0" dirty="0">
              <a:solidFill>
                <a:srgbClr val="000000"/>
              </a:solidFill>
              <a:effectLst/>
            </a:endParaRPr>
          </a:p>
          <a:p>
            <a:pPr algn="l" fontAlgn="base" latinLnBrk="0"/>
            <a:r>
              <a:rPr lang="en-GB" sz="2000" b="0" i="0" dirty="0">
                <a:solidFill>
                  <a:srgbClr val="000000"/>
                </a:solidFill>
                <a:effectLst/>
              </a:rPr>
              <a:t>Both schemes aim to ensure that law firms can provide certain standards of service in relation to:</a:t>
            </a:r>
          </a:p>
          <a:p>
            <a:pPr algn="l" fontAlgn="base">
              <a:buFont typeface="Arial" panose="020B0604020202020204" pitchFamily="34" charset="0"/>
              <a:buChar char="•"/>
            </a:pPr>
            <a:r>
              <a:rPr lang="en-GB" sz="2000" b="0" i="0" dirty="0">
                <a:solidFill>
                  <a:srgbClr val="000000"/>
                </a:solidFill>
                <a:effectLst/>
              </a:rPr>
              <a:t>client care;</a:t>
            </a:r>
          </a:p>
          <a:p>
            <a:pPr algn="l" fontAlgn="base">
              <a:buFont typeface="Arial" panose="020B0604020202020204" pitchFamily="34" charset="0"/>
              <a:buChar char="•"/>
            </a:pPr>
            <a:r>
              <a:rPr lang="en-GB" sz="2000" b="0" i="0" dirty="0">
                <a:solidFill>
                  <a:srgbClr val="000000"/>
                </a:solidFill>
                <a:effectLst/>
              </a:rPr>
              <a:t>risk management;</a:t>
            </a:r>
          </a:p>
          <a:p>
            <a:pPr algn="l" fontAlgn="base">
              <a:buFont typeface="Arial" panose="020B0604020202020204" pitchFamily="34" charset="0"/>
              <a:buChar char="•"/>
            </a:pPr>
            <a:r>
              <a:rPr lang="en-GB" sz="2000" b="0" i="0" dirty="0">
                <a:solidFill>
                  <a:srgbClr val="000000"/>
                </a:solidFill>
                <a:effectLst/>
              </a:rPr>
              <a:t>people management and supervision;</a:t>
            </a:r>
          </a:p>
          <a:p>
            <a:pPr algn="l" fontAlgn="base">
              <a:buFont typeface="Arial" panose="020B0604020202020204" pitchFamily="34" charset="0"/>
              <a:buChar char="•"/>
            </a:pPr>
            <a:r>
              <a:rPr lang="en-GB" sz="2000" b="0" i="0" dirty="0">
                <a:solidFill>
                  <a:srgbClr val="000000"/>
                </a:solidFill>
                <a:effectLst/>
              </a:rPr>
              <a:t>structure and strategy;</a:t>
            </a:r>
          </a:p>
          <a:p>
            <a:pPr algn="l" fontAlgn="base">
              <a:buFont typeface="Arial" panose="020B0604020202020204" pitchFamily="34" charset="0"/>
              <a:buChar char="•"/>
            </a:pPr>
            <a:r>
              <a:rPr lang="en-GB" sz="2000" b="0" i="0" dirty="0">
                <a:solidFill>
                  <a:srgbClr val="000000"/>
                </a:solidFill>
                <a:effectLst/>
              </a:rPr>
              <a:t>financial management;</a:t>
            </a:r>
          </a:p>
          <a:p>
            <a:pPr algn="l" fontAlgn="base">
              <a:buFont typeface="Arial" panose="020B0604020202020204" pitchFamily="34" charset="0"/>
              <a:buChar char="•"/>
            </a:pPr>
            <a:r>
              <a:rPr lang="en-GB" sz="2000" b="0" i="0" dirty="0">
                <a:solidFill>
                  <a:srgbClr val="000000"/>
                </a:solidFill>
                <a:effectLst/>
              </a:rPr>
              <a:t>information management; and</a:t>
            </a:r>
          </a:p>
          <a:p>
            <a:pPr algn="l" fontAlgn="base">
              <a:buFont typeface="Arial" panose="020B0604020202020204" pitchFamily="34" charset="0"/>
              <a:buChar char="•"/>
            </a:pPr>
            <a:r>
              <a:rPr lang="en-GB" sz="2000" b="0" i="0" dirty="0">
                <a:solidFill>
                  <a:srgbClr val="000000"/>
                </a:solidFill>
                <a:effectLst/>
              </a:rPr>
              <a:t>file and case management.</a:t>
            </a:r>
          </a:p>
          <a:p>
            <a:endParaRPr lang="en-GB" dirty="0"/>
          </a:p>
          <a:p>
            <a:endParaRPr lang="en-GB" dirty="0"/>
          </a:p>
        </p:txBody>
      </p:sp>
    </p:spTree>
    <p:extLst>
      <p:ext uri="{BB962C8B-B14F-4D97-AF65-F5344CB8AC3E}">
        <p14:creationId xmlns:p14="http://schemas.microsoft.com/office/powerpoint/2010/main" val="25171797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2E46C-6639-864A-893B-098D9DB786A4}"/>
              </a:ext>
            </a:extLst>
          </p:cNvPr>
          <p:cNvSpPr>
            <a:spLocks noGrp="1"/>
          </p:cNvSpPr>
          <p:nvPr>
            <p:ph type="title"/>
          </p:nvPr>
        </p:nvSpPr>
        <p:spPr>
          <a:xfrm>
            <a:off x="421069" y="102894"/>
            <a:ext cx="8596668" cy="648428"/>
          </a:xfrm>
        </p:spPr>
        <p:txBody>
          <a:bodyPr/>
          <a:lstStyle/>
          <a:p>
            <a:r>
              <a:rPr lang="en-GB" dirty="0"/>
              <a:t>Private Funding</a:t>
            </a:r>
          </a:p>
        </p:txBody>
      </p:sp>
      <p:sp>
        <p:nvSpPr>
          <p:cNvPr id="3" name="Content Placeholder 2">
            <a:extLst>
              <a:ext uri="{FF2B5EF4-FFF2-40B4-BE49-F238E27FC236}">
                <a16:creationId xmlns:a16="http://schemas.microsoft.com/office/drawing/2014/main" id="{663EDA65-31B7-AF0A-0E65-17DDFC946A60}"/>
              </a:ext>
            </a:extLst>
          </p:cNvPr>
          <p:cNvSpPr>
            <a:spLocks noGrp="1"/>
          </p:cNvSpPr>
          <p:nvPr>
            <p:ph idx="1"/>
          </p:nvPr>
        </p:nvSpPr>
        <p:spPr>
          <a:xfrm>
            <a:off x="421068" y="972451"/>
            <a:ext cx="9328649" cy="5486591"/>
          </a:xfrm>
        </p:spPr>
        <p:txBody>
          <a:bodyPr>
            <a:normAutofit/>
          </a:bodyPr>
          <a:lstStyle/>
          <a:p>
            <a:pPr algn="l" fontAlgn="base" latinLnBrk="0"/>
            <a:r>
              <a:rPr lang="en-GB" sz="2400" b="0" i="0" dirty="0">
                <a:solidFill>
                  <a:srgbClr val="000000"/>
                </a:solidFill>
                <a:effectLst/>
                <a:latin typeface="+mj-lt"/>
              </a:rPr>
              <a:t>If D is privately funding a case </a:t>
            </a:r>
            <a:r>
              <a:rPr lang="en-GB" sz="2400" dirty="0">
                <a:solidFill>
                  <a:srgbClr val="000000"/>
                </a:solidFill>
                <a:latin typeface="+mj-lt"/>
              </a:rPr>
              <a:t>that client is more likely to be able to:</a:t>
            </a:r>
            <a:endParaRPr lang="en-GB" sz="2400" b="0" i="0" dirty="0">
              <a:solidFill>
                <a:srgbClr val="000000"/>
              </a:solidFill>
              <a:effectLst/>
              <a:latin typeface="+mj-lt"/>
            </a:endParaRPr>
          </a:p>
          <a:p>
            <a:pPr algn="l" fontAlgn="base">
              <a:buFont typeface="Arial" panose="020B0604020202020204" pitchFamily="34" charset="0"/>
              <a:buChar char="•"/>
            </a:pPr>
            <a:r>
              <a:rPr lang="en-GB" sz="2400" b="0" i="0" dirty="0">
                <a:solidFill>
                  <a:srgbClr val="000000"/>
                </a:solidFill>
                <a:effectLst/>
                <a:latin typeface="+mj-lt"/>
              </a:rPr>
              <a:t>ensure the same lawyer has conduct of the case throughout;</a:t>
            </a:r>
          </a:p>
          <a:p>
            <a:pPr algn="l" fontAlgn="base">
              <a:buFont typeface="Arial" panose="020B0604020202020204" pitchFamily="34" charset="0"/>
              <a:buChar char="•"/>
            </a:pPr>
            <a:r>
              <a:rPr lang="en-GB" sz="2400" b="0" i="0" dirty="0">
                <a:solidFill>
                  <a:srgbClr val="000000"/>
                </a:solidFill>
                <a:effectLst/>
                <a:latin typeface="+mj-lt"/>
              </a:rPr>
              <a:t>be represented on matters that would normally fall outside the scope of legal aid funding, but do relate to the case overall. </a:t>
            </a:r>
            <a:r>
              <a:rPr lang="en-GB" sz="2400" b="0" i="0" dirty="0" err="1">
                <a:solidFill>
                  <a:srgbClr val="000000"/>
                </a:solidFill>
                <a:effectLst/>
                <a:latin typeface="+mj-lt"/>
              </a:rPr>
              <a:t>E.g</a:t>
            </a:r>
            <a:r>
              <a:rPr lang="en-GB" sz="2400" b="0" i="0" dirty="0">
                <a:solidFill>
                  <a:srgbClr val="000000"/>
                </a:solidFill>
                <a:effectLst/>
                <a:latin typeface="+mj-lt"/>
              </a:rPr>
              <a:t> work conducted while waiting for the police or CPS to make a decision about the case. This can allow for witnesses to be traced and interviewed at an earlier stage in the proceedings, for example; and</a:t>
            </a:r>
          </a:p>
          <a:p>
            <a:pPr algn="l" fontAlgn="base">
              <a:buFont typeface="Arial" panose="020B0604020202020204" pitchFamily="34" charset="0"/>
              <a:buChar char="•"/>
            </a:pPr>
            <a:r>
              <a:rPr lang="en-GB" sz="2400" b="0" i="0" dirty="0">
                <a:solidFill>
                  <a:srgbClr val="000000"/>
                </a:solidFill>
                <a:effectLst/>
                <a:latin typeface="+mj-lt"/>
              </a:rPr>
              <a:t>have greater control over some issues in a case. </a:t>
            </a:r>
            <a:r>
              <a:rPr lang="en-GB" sz="2400" b="0" i="0" dirty="0" err="1">
                <a:solidFill>
                  <a:srgbClr val="000000"/>
                </a:solidFill>
                <a:effectLst/>
                <a:latin typeface="+mj-lt"/>
              </a:rPr>
              <a:t>E.g</a:t>
            </a:r>
            <a:r>
              <a:rPr lang="en-GB" sz="2400" b="0" i="0" dirty="0">
                <a:solidFill>
                  <a:srgbClr val="000000"/>
                </a:solidFill>
                <a:effectLst/>
                <a:latin typeface="+mj-lt"/>
              </a:rPr>
              <a:t>  which expert witness to instruct, as the client will not be bound by the funding limits and procedures for obtaining expert witness reports that are set by the LAA.</a:t>
            </a:r>
          </a:p>
        </p:txBody>
      </p:sp>
    </p:spTree>
    <p:extLst>
      <p:ext uri="{BB962C8B-B14F-4D97-AF65-F5344CB8AC3E}">
        <p14:creationId xmlns:p14="http://schemas.microsoft.com/office/powerpoint/2010/main" val="45321892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62E46C-6639-864A-893B-098D9DB786A4}"/>
              </a:ext>
            </a:extLst>
          </p:cNvPr>
          <p:cNvSpPr>
            <a:spLocks noGrp="1"/>
          </p:cNvSpPr>
          <p:nvPr>
            <p:ph type="title"/>
          </p:nvPr>
        </p:nvSpPr>
        <p:spPr>
          <a:xfrm>
            <a:off x="421069" y="102894"/>
            <a:ext cx="8596668" cy="648428"/>
          </a:xfrm>
        </p:spPr>
        <p:txBody>
          <a:bodyPr/>
          <a:lstStyle/>
          <a:p>
            <a:r>
              <a:rPr lang="en-GB" dirty="0"/>
              <a:t>Private Funding</a:t>
            </a:r>
          </a:p>
        </p:txBody>
      </p:sp>
      <p:sp>
        <p:nvSpPr>
          <p:cNvPr id="3" name="Content Placeholder 2">
            <a:extLst>
              <a:ext uri="{FF2B5EF4-FFF2-40B4-BE49-F238E27FC236}">
                <a16:creationId xmlns:a16="http://schemas.microsoft.com/office/drawing/2014/main" id="{663EDA65-31B7-AF0A-0E65-17DDFC946A60}"/>
              </a:ext>
            </a:extLst>
          </p:cNvPr>
          <p:cNvSpPr>
            <a:spLocks noGrp="1"/>
          </p:cNvSpPr>
          <p:nvPr>
            <p:ph idx="1"/>
          </p:nvPr>
        </p:nvSpPr>
        <p:spPr>
          <a:xfrm>
            <a:off x="421068" y="972451"/>
            <a:ext cx="9713047" cy="5486591"/>
          </a:xfrm>
        </p:spPr>
        <p:txBody>
          <a:bodyPr>
            <a:normAutofit lnSpcReduction="10000"/>
          </a:bodyPr>
          <a:lstStyle/>
          <a:p>
            <a:pPr algn="l" fontAlgn="base" latinLnBrk="0"/>
            <a:r>
              <a:rPr lang="en-GB" sz="2200" b="0" i="0" dirty="0">
                <a:solidFill>
                  <a:srgbClr val="000000"/>
                </a:solidFill>
                <a:effectLst/>
              </a:rPr>
              <a:t>If a client does wish to fund their defence on a fee-paying basis, they will need to be advised about the terms and conditions of the retainer, usually in a document that is appended to an initial client care letter</a:t>
            </a:r>
            <a:r>
              <a:rPr lang="en-GB" sz="2200" dirty="0">
                <a:solidFill>
                  <a:srgbClr val="000000"/>
                </a:solidFill>
              </a:rPr>
              <a:t>, sign and return the same and provide </a:t>
            </a:r>
            <a:r>
              <a:rPr lang="en-GB" sz="2200" b="0" i="0" dirty="0">
                <a:solidFill>
                  <a:srgbClr val="000000"/>
                </a:solidFill>
                <a:effectLst/>
              </a:rPr>
              <a:t>“money on account of costs” before work commences. Counsel’s fees will be paid to the barrister via the solicitor, and this could amount to significant sums.</a:t>
            </a:r>
          </a:p>
          <a:p>
            <a:pPr algn="l" fontAlgn="base" latinLnBrk="0"/>
            <a:r>
              <a:rPr lang="en-GB" sz="2200" b="0" i="0" dirty="0">
                <a:solidFill>
                  <a:srgbClr val="000000"/>
                </a:solidFill>
                <a:effectLst/>
              </a:rPr>
              <a:t>Clients must be regularly updated about anticipated costs and the</a:t>
            </a:r>
            <a:r>
              <a:rPr lang="en-GB" sz="2200" b="1" i="0" dirty="0">
                <a:solidFill>
                  <a:srgbClr val="000000"/>
                </a:solidFill>
                <a:effectLst/>
              </a:rPr>
              <a:t> Solicitors’ Account Rules</a:t>
            </a:r>
            <a:r>
              <a:rPr lang="en-GB" sz="2200" b="0" i="0" dirty="0">
                <a:solidFill>
                  <a:srgbClr val="000000"/>
                </a:solidFill>
                <a:effectLst/>
              </a:rPr>
              <a:t> must be complied with. Clients will need to be advised that if they are convicted, they will almost inevitably be asked to pay a contribution towards prosecution costs, and perhaps some compensation, in addition to paying their own legal fees.</a:t>
            </a:r>
          </a:p>
          <a:p>
            <a:pPr algn="l" fontAlgn="base" latinLnBrk="0"/>
            <a:r>
              <a:rPr lang="en-GB" sz="2200" dirty="0">
                <a:solidFill>
                  <a:srgbClr val="000000"/>
                </a:solidFill>
              </a:rPr>
              <a:t>Defendants who are acquitted can make an application for costs (Defence Costs Order) – </a:t>
            </a:r>
            <a:r>
              <a:rPr lang="en-GB" sz="2200" b="1" dirty="0">
                <a:solidFill>
                  <a:srgbClr val="000000"/>
                </a:solidFill>
              </a:rPr>
              <a:t>but limited to legal aid rates.</a:t>
            </a:r>
          </a:p>
          <a:p>
            <a:pPr algn="l" fontAlgn="base" latinLnBrk="0"/>
            <a:r>
              <a:rPr lang="en-GB" sz="2200" b="0" i="0" dirty="0">
                <a:solidFill>
                  <a:srgbClr val="000000"/>
                </a:solidFill>
                <a:effectLst/>
              </a:rPr>
              <a:t>Proceeds of Crime Act 2002 (money laundering) applies in relation to privately funded work</a:t>
            </a:r>
          </a:p>
        </p:txBody>
      </p:sp>
    </p:spTree>
    <p:extLst>
      <p:ext uri="{BB962C8B-B14F-4D97-AF65-F5344CB8AC3E}">
        <p14:creationId xmlns:p14="http://schemas.microsoft.com/office/powerpoint/2010/main" val="213090601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4CA2F-6BDD-71F6-6A79-2699BF013DC3}"/>
              </a:ext>
            </a:extLst>
          </p:cNvPr>
          <p:cNvSpPr>
            <a:spLocks noGrp="1"/>
          </p:cNvSpPr>
          <p:nvPr>
            <p:ph type="title"/>
          </p:nvPr>
        </p:nvSpPr>
        <p:spPr/>
        <p:txBody>
          <a:bodyPr/>
          <a:lstStyle/>
          <a:p>
            <a:r>
              <a:rPr lang="en-GB" dirty="0"/>
              <a:t>Private Funding</a:t>
            </a:r>
          </a:p>
        </p:txBody>
      </p:sp>
      <p:sp>
        <p:nvSpPr>
          <p:cNvPr id="3" name="Content Placeholder 2">
            <a:extLst>
              <a:ext uri="{FF2B5EF4-FFF2-40B4-BE49-F238E27FC236}">
                <a16:creationId xmlns:a16="http://schemas.microsoft.com/office/drawing/2014/main" id="{BA5C253B-7DBE-8318-9293-1CD437FA019F}"/>
              </a:ext>
            </a:extLst>
          </p:cNvPr>
          <p:cNvSpPr>
            <a:spLocks noGrp="1"/>
          </p:cNvSpPr>
          <p:nvPr>
            <p:ph idx="1"/>
          </p:nvPr>
        </p:nvSpPr>
        <p:spPr>
          <a:xfrm>
            <a:off x="514350" y="1457325"/>
            <a:ext cx="8759652" cy="4584037"/>
          </a:xfrm>
        </p:spPr>
        <p:txBody>
          <a:bodyPr>
            <a:normAutofit/>
          </a:bodyPr>
          <a:lstStyle/>
          <a:p>
            <a:r>
              <a:rPr lang="en-GB" sz="1600" dirty="0">
                <a:solidFill>
                  <a:schemeClr val="tx1"/>
                </a:solidFill>
              </a:rPr>
              <a:t>It is important to note that a defendant who is convicted may be ordered to pay just and reasonable prosecution costs, in respect of any kind of trial (s18 Prosecution of Offences Act 1985 (POA 1985)). This applies whether or not the defendant is publicly funded. Prosecution costs payable in the event of conviction are higher in the Crown Court than in the Magistrates’ Court and in either instance will be substantially higher where the defendant is found guilty after a trial.</a:t>
            </a:r>
          </a:p>
          <a:p>
            <a:r>
              <a:rPr lang="en-GB" sz="1600" dirty="0">
                <a:solidFill>
                  <a:schemeClr val="tx1"/>
                </a:solidFill>
              </a:rPr>
              <a:t>The court can also make a wasted costs order. If there is an unnecessary or improper act or omission by the accused or the legal representative for either side, that party may be ordered to pay the costs incurred by the other party because of it, regardless of other factors in the case (s19 POA 1985).</a:t>
            </a:r>
          </a:p>
          <a:p>
            <a:r>
              <a:rPr lang="en-GB" sz="1600" dirty="0">
                <a:solidFill>
                  <a:schemeClr val="tx1"/>
                </a:solidFill>
              </a:rPr>
              <a:t>Under s19A POA 1985, if costs are wasted through the fault of a legal representative, the court may order that representative to pay personally.</a:t>
            </a:r>
          </a:p>
          <a:p>
            <a:r>
              <a:rPr lang="en-GB" sz="1600" dirty="0">
                <a:solidFill>
                  <a:schemeClr val="tx1"/>
                </a:solidFill>
              </a:rPr>
              <a:t>Costs orders may cover proceedings in both the court that makes the order and any court below it (s16A POA 1985).</a:t>
            </a:r>
          </a:p>
        </p:txBody>
      </p:sp>
    </p:spTree>
    <p:extLst>
      <p:ext uri="{BB962C8B-B14F-4D97-AF65-F5344CB8AC3E}">
        <p14:creationId xmlns:p14="http://schemas.microsoft.com/office/powerpoint/2010/main" val="6502670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BDD7F9-CED6-9540-7710-C256DEBA2FA5}"/>
              </a:ext>
            </a:extLst>
          </p:cNvPr>
          <p:cNvSpPr>
            <a:spLocks noGrp="1"/>
          </p:cNvSpPr>
          <p:nvPr>
            <p:ph type="title"/>
          </p:nvPr>
        </p:nvSpPr>
        <p:spPr>
          <a:xfrm>
            <a:off x="403597" y="248499"/>
            <a:ext cx="8596668" cy="840627"/>
          </a:xfrm>
        </p:spPr>
        <p:txBody>
          <a:bodyPr/>
          <a:lstStyle/>
          <a:p>
            <a:r>
              <a:rPr lang="en-GB" dirty="0"/>
              <a:t>Insurance Funding</a:t>
            </a:r>
          </a:p>
        </p:txBody>
      </p:sp>
      <p:sp>
        <p:nvSpPr>
          <p:cNvPr id="3" name="Content Placeholder 2">
            <a:extLst>
              <a:ext uri="{FF2B5EF4-FFF2-40B4-BE49-F238E27FC236}">
                <a16:creationId xmlns:a16="http://schemas.microsoft.com/office/drawing/2014/main" id="{65B63814-E7AA-BAB4-8C6C-1A6C4C219335}"/>
              </a:ext>
            </a:extLst>
          </p:cNvPr>
          <p:cNvSpPr>
            <a:spLocks noGrp="1"/>
          </p:cNvSpPr>
          <p:nvPr>
            <p:ph idx="1"/>
          </p:nvPr>
        </p:nvSpPr>
        <p:spPr>
          <a:xfrm>
            <a:off x="403597" y="1089126"/>
            <a:ext cx="9602386" cy="5069441"/>
          </a:xfrm>
        </p:spPr>
        <p:txBody>
          <a:bodyPr>
            <a:normAutofit fontScale="85000" lnSpcReduction="20000"/>
          </a:bodyPr>
          <a:lstStyle/>
          <a:p>
            <a:pPr algn="l" fontAlgn="base"/>
            <a:r>
              <a:rPr lang="en-GB" sz="2600" b="0" i="0" dirty="0">
                <a:solidFill>
                  <a:srgbClr val="000000"/>
                </a:solidFill>
                <a:effectLst/>
              </a:rPr>
              <a:t>Legal expenses insurance covers the cost of legal advice and representation brought against a policyholder. The insurance company covers the cost of a lawyer to defend the case. The type of costs covered will depend on the terms of the policy taken out. It is not frequently seen in criminal cases, but is most likely to be relevant to driving offences.</a:t>
            </a:r>
          </a:p>
          <a:p>
            <a:pPr algn="l" fontAlgn="base"/>
            <a:r>
              <a:rPr lang="en-GB" sz="2600" b="0" i="0" dirty="0">
                <a:solidFill>
                  <a:srgbClr val="000000"/>
                </a:solidFill>
                <a:effectLst/>
              </a:rPr>
              <a:t>Before the event, insurance potentially covers future claims. It is purchased before a dispute arises and can be taken out on personal (car or home insurance) or commercial insurance.</a:t>
            </a:r>
          </a:p>
          <a:p>
            <a:pPr algn="l" fontAlgn="base"/>
            <a:r>
              <a:rPr lang="en-GB" sz="2600" b="0" i="0" dirty="0">
                <a:solidFill>
                  <a:srgbClr val="000000"/>
                </a:solidFill>
                <a:effectLst/>
              </a:rPr>
              <a:t>Any insurance policy is likely to be subject to an indemnity limit, which is the maximum amount the insurer will pay for the claim (per year where that term is included). Some insurance firms will not pay legal expenses where the claimant’s case is considered to be unlikely to succeed.</a:t>
            </a:r>
          </a:p>
          <a:p>
            <a:pPr algn="l" fontAlgn="base"/>
            <a:r>
              <a:rPr lang="en-GB" sz="2600" b="0" i="0" dirty="0">
                <a:solidFill>
                  <a:srgbClr val="000000"/>
                </a:solidFill>
                <a:effectLst/>
              </a:rPr>
              <a:t>Insurers may have regular contact with a particular law firm, and may encourage the claimant to use that firm for the case. It is, however, open to the claimant to instruct a firm of their choosing.</a:t>
            </a:r>
          </a:p>
          <a:p>
            <a:endParaRPr lang="en-GB" dirty="0"/>
          </a:p>
        </p:txBody>
      </p:sp>
    </p:spTree>
    <p:extLst>
      <p:ext uri="{BB962C8B-B14F-4D97-AF65-F5344CB8AC3E}">
        <p14:creationId xmlns:p14="http://schemas.microsoft.com/office/powerpoint/2010/main" val="177088541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4815A7B4-532E-48C9-AC24-D78ACF3339D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8467"/>
            <a:ext cx="12192000" cy="6866467"/>
            <a:chOff x="0" y="-8467"/>
            <a:chExt cx="12192000" cy="6866467"/>
          </a:xfrm>
        </p:grpSpPr>
        <p:sp>
          <p:nvSpPr>
            <p:cNvPr id="10" name="Freeform 14">
              <a:extLst>
                <a:ext uri="{FF2B5EF4-FFF2-40B4-BE49-F238E27FC236}">
                  <a16:creationId xmlns:a16="http://schemas.microsoft.com/office/drawing/2014/main" id="{D40109F4-CE5C-45F4-856E-F3F69C9FD4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cxnSp>
          <p:nvCxnSpPr>
            <p:cNvPr id="11" name="Straight Connector 10">
              <a:extLst>
                <a:ext uri="{FF2B5EF4-FFF2-40B4-BE49-F238E27FC236}">
                  <a16:creationId xmlns:a16="http://schemas.microsoft.com/office/drawing/2014/main" id="{3CBAA4DE-3D7B-460B-AE98-D9F9990C0B6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7BF1ED3E-4F80-4AF6-A41B-44F53DDE610D}"/>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3" name="Rectangle 23">
              <a:extLst>
                <a:ext uri="{FF2B5EF4-FFF2-40B4-BE49-F238E27FC236}">
                  <a16:creationId xmlns:a16="http://schemas.microsoft.com/office/drawing/2014/main" id="{C0B2D747-3E31-45C5-9A98-A9710A585FB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4" name="Rectangle 25">
              <a:extLst>
                <a:ext uri="{FF2B5EF4-FFF2-40B4-BE49-F238E27FC236}">
                  <a16:creationId xmlns:a16="http://schemas.microsoft.com/office/drawing/2014/main" id="{A15FD4BA-3020-462D-8BE8-B3A65B8E49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5" name="Isosceles Triangle 14">
              <a:extLst>
                <a:ext uri="{FF2B5EF4-FFF2-40B4-BE49-F238E27FC236}">
                  <a16:creationId xmlns:a16="http://schemas.microsoft.com/office/drawing/2014/main" id="{A304284A-7318-4DD5-898C-2F6B23C778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6" name="Rectangle 27">
              <a:extLst>
                <a:ext uri="{FF2B5EF4-FFF2-40B4-BE49-F238E27FC236}">
                  <a16:creationId xmlns:a16="http://schemas.microsoft.com/office/drawing/2014/main" id="{9DF48E66-B635-4509-B115-E0987C014E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7" name="Rectangle 28">
              <a:extLst>
                <a:ext uri="{FF2B5EF4-FFF2-40B4-BE49-F238E27FC236}">
                  <a16:creationId xmlns:a16="http://schemas.microsoft.com/office/drawing/2014/main" id="{E3B96D94-5F5A-4F4C-810C-917BF4D266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8" name="Rectangle 29">
              <a:extLst>
                <a:ext uri="{FF2B5EF4-FFF2-40B4-BE49-F238E27FC236}">
                  <a16:creationId xmlns:a16="http://schemas.microsoft.com/office/drawing/2014/main" id="{7F3782D6-BFF8-4389-9D39-A023ADAA92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9" name="Isosceles Triangle 18">
              <a:extLst>
                <a:ext uri="{FF2B5EF4-FFF2-40B4-BE49-F238E27FC236}">
                  <a16:creationId xmlns:a16="http://schemas.microsoft.com/office/drawing/2014/main" id="{ECE162D4-FCAE-441B-B5E9-C91DE62124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grpSp>
      <p:sp>
        <p:nvSpPr>
          <p:cNvPr id="2" name="Title 1">
            <a:extLst>
              <a:ext uri="{FF2B5EF4-FFF2-40B4-BE49-F238E27FC236}">
                <a16:creationId xmlns:a16="http://schemas.microsoft.com/office/drawing/2014/main" id="{4E0496EC-E2C3-1CDC-5C2B-8F4AE9DA7053}"/>
              </a:ext>
            </a:extLst>
          </p:cNvPr>
          <p:cNvSpPr>
            <a:spLocks noGrp="1"/>
          </p:cNvSpPr>
          <p:nvPr>
            <p:ph type="title"/>
          </p:nvPr>
        </p:nvSpPr>
        <p:spPr>
          <a:xfrm>
            <a:off x="985969" y="4553712"/>
            <a:ext cx="8288032" cy="1096316"/>
          </a:xfrm>
        </p:spPr>
        <p:txBody>
          <a:bodyPr vert="horz" lIns="91440" tIns="45720" rIns="91440" bIns="45720" rtlCol="0" anchor="b">
            <a:noAutofit/>
          </a:bodyPr>
          <a:lstStyle/>
          <a:p>
            <a:pPr algn="ctr"/>
            <a:r>
              <a:rPr lang="en-US" sz="2400" dirty="0"/>
              <a:t>Any questions?</a:t>
            </a:r>
            <a:br>
              <a:rPr lang="en-US" sz="2400" dirty="0"/>
            </a:br>
            <a:br>
              <a:rPr lang="en-US" sz="2400" dirty="0"/>
            </a:br>
            <a:r>
              <a:rPr lang="en-US" sz="2400" dirty="0"/>
              <a:t>Part Two next  </a:t>
            </a:r>
          </a:p>
        </p:txBody>
      </p:sp>
      <p:pic>
        <p:nvPicPr>
          <p:cNvPr id="4" name="Content Placeholder 3">
            <a:extLst>
              <a:ext uri="{FF2B5EF4-FFF2-40B4-BE49-F238E27FC236}">
                <a16:creationId xmlns:a16="http://schemas.microsoft.com/office/drawing/2014/main" id="{0858E674-C393-D367-6148-2199F9F2A5FB}"/>
              </a:ext>
            </a:extLst>
          </p:cNvPr>
          <p:cNvPicPr>
            <a:picLocks noGrp="1" noChangeAspect="1"/>
          </p:cNvPicPr>
          <p:nvPr>
            <p:ph idx="1"/>
          </p:nvPr>
        </p:nvPicPr>
        <p:blipFill>
          <a:blip r:embed="rId3"/>
          <a:stretch>
            <a:fillRect/>
          </a:stretch>
        </p:blipFill>
        <p:spPr>
          <a:xfrm>
            <a:off x="2310106" y="934222"/>
            <a:ext cx="5639757" cy="3299450"/>
          </a:xfrm>
          <a:prstGeom prst="rect">
            <a:avLst/>
          </a:prstGeom>
        </p:spPr>
      </p:pic>
    </p:spTree>
    <p:extLst>
      <p:ext uri="{BB962C8B-B14F-4D97-AF65-F5344CB8AC3E}">
        <p14:creationId xmlns:p14="http://schemas.microsoft.com/office/powerpoint/2010/main" val="2877566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C5C159DBBD3BC47AF00505115A55CEB" ma:contentTypeVersion="14" ma:contentTypeDescription="Create a new document." ma:contentTypeScope="" ma:versionID="57a5bbca4713f46eb8923fcfb9988d37">
  <xsd:schema xmlns:xsd="http://www.w3.org/2001/XMLSchema" xmlns:xs="http://www.w3.org/2001/XMLSchema" xmlns:p="http://schemas.microsoft.com/office/2006/metadata/properties" xmlns:ns3="041b216b-d67c-40f0-8fda-c03876662904" xmlns:ns4="aa0a0978-40ed-489e-9e56-6db48364def5" targetNamespace="http://schemas.microsoft.com/office/2006/metadata/properties" ma:root="true" ma:fieldsID="e7346148227f7fa938884bb8f5b104e5" ns3:_="" ns4:_="">
    <xsd:import namespace="041b216b-d67c-40f0-8fda-c03876662904"/>
    <xsd:import namespace="aa0a0978-40ed-489e-9e56-6db48364def5"/>
    <xsd:element name="properties">
      <xsd:complexType>
        <xsd:sequence>
          <xsd:element name="documentManagement">
            <xsd:complexType>
              <xsd:all>
                <xsd:element ref="ns3:MediaServiceMetadata" minOccurs="0"/>
                <xsd:element ref="ns3:MediaServiceFastMetadata" minOccurs="0"/>
                <xsd:element ref="ns3:MediaServiceSearchProperties" minOccurs="0"/>
                <xsd:element ref="ns3:MediaServiceObjectDetectorVersions" minOccurs="0"/>
                <xsd:element ref="ns3:_activity" minOccurs="0"/>
                <xsd:element ref="ns4:SharedWithUsers" minOccurs="0"/>
                <xsd:element ref="ns4:SharedWithDetails" minOccurs="0"/>
                <xsd:element ref="ns4:SharingHintHash" minOccurs="0"/>
                <xsd:element ref="ns3:MediaServiceSystem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41b216b-d67c-40f0-8fda-c038766629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_activity" ma:index="12" nillable="true" ma:displayName="_activity" ma:hidden="true" ma:internalName="_activity">
      <xsd:simpleType>
        <xsd:restriction base="dms:Note"/>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Location" ma:index="21"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a0a0978-40ed-489e-9e56-6db48364def5"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activity xmlns="041b216b-d67c-40f0-8fda-c0387666290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3B14C29-99B4-4FCF-9233-6AB82F5785D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41b216b-d67c-40f0-8fda-c03876662904"/>
    <ds:schemaRef ds:uri="aa0a0978-40ed-489e-9e56-6db48364de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3F0701E-60EF-4B4C-8D12-DB743092C380}">
  <ds:schemaRefs>
    <ds:schemaRef ds:uri="http://purl.org/dc/dcmitype/"/>
    <ds:schemaRef ds:uri="http://www.w3.org/XML/1998/namespace"/>
    <ds:schemaRef ds:uri="http://purl.org/dc/elements/1.1/"/>
    <ds:schemaRef ds:uri="http://schemas.microsoft.com/office/2006/documentManagement/types"/>
    <ds:schemaRef ds:uri="http://purl.org/dc/terms/"/>
    <ds:schemaRef ds:uri="http://schemas.microsoft.com/office/2006/metadata/properties"/>
    <ds:schemaRef ds:uri="041b216b-d67c-40f0-8fda-c03876662904"/>
    <ds:schemaRef ds:uri="http://schemas.microsoft.com/office/infopath/2007/PartnerControls"/>
    <ds:schemaRef ds:uri="http://schemas.openxmlformats.org/package/2006/metadata/core-properties"/>
    <ds:schemaRef ds:uri="aa0a0978-40ed-489e-9e56-6db48364def5"/>
  </ds:schemaRefs>
</ds:datastoreItem>
</file>

<file path=customXml/itemProps3.xml><?xml version="1.0" encoding="utf-8"?>
<ds:datastoreItem xmlns:ds="http://schemas.openxmlformats.org/officeDocument/2006/customXml" ds:itemID="{ADFE4F4B-FD93-48A4-86D4-810FF4F0BD9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4484</Words>
  <Application>Microsoft Office PowerPoint</Application>
  <PresentationFormat>Widescreen</PresentationFormat>
  <Paragraphs>246</Paragraphs>
  <Slides>36</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36</vt:i4>
      </vt:variant>
    </vt:vector>
  </HeadingPairs>
  <TitlesOfParts>
    <vt:vector size="41" baseType="lpstr">
      <vt:lpstr>Aptos</vt:lpstr>
      <vt:lpstr>Arial</vt:lpstr>
      <vt:lpstr>Trebuchet MS</vt:lpstr>
      <vt:lpstr>Wingdings 3</vt:lpstr>
      <vt:lpstr>Facet</vt:lpstr>
      <vt:lpstr>Introduction to Criminal Law and Litigation </vt:lpstr>
      <vt:lpstr>Meeting the client - methods</vt:lpstr>
      <vt:lpstr>Preparing for a client interview</vt:lpstr>
      <vt:lpstr>Advice during interview</vt:lpstr>
      <vt:lpstr>Concluding the interview</vt:lpstr>
      <vt:lpstr>Obtaining Adequate Funding</vt:lpstr>
      <vt:lpstr>Criminal Legal Aid</vt:lpstr>
      <vt:lpstr>Legal Aid, Sentencing and Punishment of Offenders Act 2012 (“ LASPO 2012”)</vt:lpstr>
      <vt:lpstr>LASPO 2012</vt:lpstr>
      <vt:lpstr>Financing the Defence</vt:lpstr>
      <vt:lpstr>Legal advice at the police station</vt:lpstr>
      <vt:lpstr>Legal advice away from the police station</vt:lpstr>
      <vt:lpstr>CRM1</vt:lpstr>
      <vt:lpstr>CRM 14</vt:lpstr>
      <vt:lpstr>CRM15</vt:lpstr>
      <vt:lpstr>Pre-Charge Engagement</vt:lpstr>
      <vt:lpstr>Free standing advice and assistance</vt:lpstr>
      <vt:lpstr>Advocacy Assistance</vt:lpstr>
      <vt:lpstr>Duty Solicitor Scheme at Court</vt:lpstr>
      <vt:lpstr>Representation Order (Full Criminal Legal Aid)</vt:lpstr>
      <vt:lpstr>Interest of Justice Test (The Merits test)</vt:lpstr>
      <vt:lpstr>Interests of Justice Test Continued…</vt:lpstr>
      <vt:lpstr>Interest of Justice Test Continued…</vt:lpstr>
      <vt:lpstr>Means Test</vt:lpstr>
      <vt:lpstr>Means Test</vt:lpstr>
      <vt:lpstr>Means Test calculation -Magistrates Court</vt:lpstr>
      <vt:lpstr>Scope of the Representation Order</vt:lpstr>
      <vt:lpstr>Appealing a decision of the Legal Aid Agency</vt:lpstr>
      <vt:lpstr>Change of Representation</vt:lpstr>
      <vt:lpstr>Legal Aid Agency’s standard crime contract (SCC)</vt:lpstr>
      <vt:lpstr>The SCC and the Quality Mark</vt:lpstr>
      <vt:lpstr>Private Funding</vt:lpstr>
      <vt:lpstr>Private Funding</vt:lpstr>
      <vt:lpstr>Private Funding</vt:lpstr>
      <vt:lpstr>Insurance Funding</vt:lpstr>
      <vt:lpstr>Any questions?  Part Two next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Property and Private Client</dc:title>
  <dc:creator>Cerys Davies</dc:creator>
  <cp:lastModifiedBy>Ellie Brown</cp:lastModifiedBy>
  <cp:revision>14</cp:revision>
  <dcterms:created xsi:type="dcterms:W3CDTF">2024-02-03T18:13:02Z</dcterms:created>
  <dcterms:modified xsi:type="dcterms:W3CDTF">2026-09-29T09:48:09Z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0x0101008C5C159DBBD3BC47AF00505115A55CEB</vt:lpwstr>
  </property>
</Properties>
</file>