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3" r:id="rId2"/>
    <p:sldId id="256" r:id="rId3"/>
    <p:sldId id="258" r:id="rId4"/>
    <p:sldId id="257" r:id="rId5"/>
    <p:sldId id="259"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00AC7F-3CF8-431C-89FC-93C1C92ECA33}" v="56" dt="2026-04-21T12:54:25.8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033" autoAdjust="0"/>
  </p:normalViewPr>
  <p:slideViewPr>
    <p:cSldViewPr snapToGrid="0">
      <p:cViewPr varScale="1">
        <p:scale>
          <a:sx n="78" d="100"/>
          <a:sy n="78" d="100"/>
        </p:scale>
        <p:origin x="87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FB7F2D-349F-4315-84C7-82D6763FB591}" type="datetimeFigureOut">
              <a:rPr lang="en-GB" smtClean="0"/>
              <a:t>26/04/2026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FFAF96-6E3B-4844-B92C-EA43BF03A99E}" type="slidenum">
              <a:rPr lang="en-GB" smtClean="0"/>
              <a:t>‹#›</a:t>
            </a:fld>
            <a:endParaRPr lang="en-GB"/>
          </a:p>
        </p:txBody>
      </p:sp>
    </p:spTree>
    <p:extLst>
      <p:ext uri="{BB962C8B-B14F-4D97-AF65-F5344CB8AC3E}">
        <p14:creationId xmlns:p14="http://schemas.microsoft.com/office/powerpoint/2010/main" val="580238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Borderline Personality Disorder more commonly referred to as BPD is a personality disorder that presents itself with a range of different symptoms. From extreme mood swings to intense feelings of emptiness, lasting anywhere form hours to days. Often leading to self-harm and in extreme cases drug and alcohol misuse (Mind, 2022).</a:t>
            </a:r>
          </a:p>
          <a:p>
            <a:endParaRPr lang="en-GB" dirty="0"/>
          </a:p>
        </p:txBody>
      </p:sp>
      <p:sp>
        <p:nvSpPr>
          <p:cNvPr id="4" name="Slide Number Placeholder 3"/>
          <p:cNvSpPr>
            <a:spLocks noGrp="1"/>
          </p:cNvSpPr>
          <p:nvPr>
            <p:ph type="sldNum" sz="quarter" idx="5"/>
          </p:nvPr>
        </p:nvSpPr>
        <p:spPr/>
        <p:txBody>
          <a:bodyPr/>
          <a:lstStyle/>
          <a:p>
            <a:fld id="{7BFFAF96-6E3B-4844-B92C-EA43BF03A99E}" type="slidenum">
              <a:rPr lang="en-GB" smtClean="0"/>
              <a:t>2</a:t>
            </a:fld>
            <a:endParaRPr lang="en-GB"/>
          </a:p>
        </p:txBody>
      </p:sp>
    </p:spTree>
    <p:extLst>
      <p:ext uri="{BB962C8B-B14F-4D97-AF65-F5344CB8AC3E}">
        <p14:creationId xmlns:p14="http://schemas.microsoft.com/office/powerpoint/2010/main" val="36308144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BPD was not formally categorised as a personality disorder until the 1980’s (Chapman et al., 2024). </a:t>
            </a:r>
          </a:p>
          <a:p>
            <a:r>
              <a:rPr lang="en-GB" sz="1200" kern="1200" dirty="0">
                <a:solidFill>
                  <a:schemeClr val="tx1"/>
                </a:solidFill>
                <a:effectLst/>
                <a:latin typeface="+mn-lt"/>
                <a:ea typeface="+mn-ea"/>
                <a:cs typeface="+mn-cs"/>
              </a:rPr>
              <a:t>In previous years it had been referred to as ‘borderline states’, it was thought that what we now know to be BPD sat somewhere between neurosis and psychosis (Encyclopaedia Britannica, 2024). </a:t>
            </a:r>
          </a:p>
          <a:p>
            <a:r>
              <a:rPr lang="en-GB" sz="1200" kern="1200" dirty="0">
                <a:solidFill>
                  <a:schemeClr val="tx1"/>
                </a:solidFill>
                <a:effectLst/>
                <a:latin typeface="+mn-lt"/>
                <a:ea typeface="+mn-ea"/>
                <a:cs typeface="+mn-cs"/>
              </a:rPr>
              <a:t>In 1952 the first DSM – I listed similar symptoms within schizophrenia spectrum disorder related categories. Highlighting the limited understanding of the time. (American Psychiatric Association, 1952).</a:t>
            </a:r>
          </a:p>
          <a:p>
            <a:r>
              <a:rPr lang="en-GB" sz="1200" kern="1200" dirty="0">
                <a:solidFill>
                  <a:schemeClr val="tx1"/>
                </a:solidFill>
                <a:effectLst/>
                <a:latin typeface="+mn-lt"/>
                <a:ea typeface="+mn-ea"/>
                <a:cs typeface="+mn-cs"/>
              </a:rPr>
              <a:t>Over the years significant advances in psychiatric research have led to BPD being recognised as a personality disorder in its own right (National </a:t>
            </a:r>
            <a:r>
              <a:rPr lang="en-GB" sz="1200" kern="1200" dirty="0" err="1">
                <a:solidFill>
                  <a:schemeClr val="tx1"/>
                </a:solidFill>
                <a:effectLst/>
                <a:latin typeface="+mn-lt"/>
                <a:ea typeface="+mn-ea"/>
                <a:cs typeface="+mn-cs"/>
              </a:rPr>
              <a:t>Center</a:t>
            </a:r>
            <a:r>
              <a:rPr lang="en-GB" sz="1200" kern="1200" dirty="0">
                <a:solidFill>
                  <a:schemeClr val="tx1"/>
                </a:solidFill>
                <a:effectLst/>
                <a:latin typeface="+mn-lt"/>
                <a:ea typeface="+mn-ea"/>
                <a:cs typeface="+mn-cs"/>
              </a:rPr>
              <a:t> for Biotechnology Information, 2023).</a:t>
            </a:r>
          </a:p>
          <a:p>
            <a:endParaRPr lang="en-GB" dirty="0"/>
          </a:p>
        </p:txBody>
      </p:sp>
      <p:sp>
        <p:nvSpPr>
          <p:cNvPr id="4" name="Slide Number Placeholder 3"/>
          <p:cNvSpPr>
            <a:spLocks noGrp="1"/>
          </p:cNvSpPr>
          <p:nvPr>
            <p:ph type="sldNum" sz="quarter" idx="5"/>
          </p:nvPr>
        </p:nvSpPr>
        <p:spPr/>
        <p:txBody>
          <a:bodyPr/>
          <a:lstStyle/>
          <a:p>
            <a:fld id="{7BFFAF96-6E3B-4844-B92C-EA43BF03A99E}" type="slidenum">
              <a:rPr lang="en-GB" smtClean="0"/>
              <a:t>3</a:t>
            </a:fld>
            <a:endParaRPr lang="en-GB"/>
          </a:p>
        </p:txBody>
      </p:sp>
    </p:spTree>
    <p:extLst>
      <p:ext uri="{BB962C8B-B14F-4D97-AF65-F5344CB8AC3E}">
        <p14:creationId xmlns:p14="http://schemas.microsoft.com/office/powerpoint/2010/main" val="2763906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BPD is categorised by a pattern of affective instability, simply put this means that people that suffer from BPD struggle to deal with their own emotions, relate to others and they often lack an understanding of themselves and why they feel the way that they do (Mendez-Miller et al., 2022). </a:t>
            </a:r>
          </a:p>
          <a:p>
            <a:r>
              <a:rPr lang="en-GB" sz="1200" kern="1200" dirty="0">
                <a:solidFill>
                  <a:schemeClr val="tx1"/>
                </a:solidFill>
                <a:effectLst/>
                <a:latin typeface="+mn-lt"/>
                <a:ea typeface="+mn-ea"/>
                <a:cs typeface="+mn-cs"/>
              </a:rPr>
              <a:t>These symptoms are the tip of the iceberg. People who suffer from BPD have a long list of things that affect their daily life, this will be discussed later in the presentation by Georgia.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Because of the broad nature of the symptoms of BPD it is often misdiagnosed as Bipolar Disorder (type 2), due to there being a crossover in many of the symptoms in both disorders (Fruzzetti, 2017).</a:t>
            </a: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7BFFAF96-6E3B-4844-B92C-EA43BF03A99E}" type="slidenum">
              <a:rPr lang="en-GB" smtClean="0"/>
              <a:t>4</a:t>
            </a:fld>
            <a:endParaRPr lang="en-GB"/>
          </a:p>
        </p:txBody>
      </p:sp>
    </p:spTree>
    <p:extLst>
      <p:ext uri="{BB962C8B-B14F-4D97-AF65-F5344CB8AC3E}">
        <p14:creationId xmlns:p14="http://schemas.microsoft.com/office/powerpoint/2010/main" val="24425261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One of the most common misconceptions about BPD and there are many is that people with the disorder are manipulative. However, research has shown that behaviour seen as manipulative is basically a coping mechanism for immense emotional distress as opposed to a deliberate malicious act (CBD Online, 2024). This can lead to negative feelings towards people and healthcare settings.</a:t>
            </a:r>
          </a:p>
          <a:p>
            <a:r>
              <a:rPr lang="en-GB" sz="1200" kern="1200" dirty="0">
                <a:solidFill>
                  <a:schemeClr val="tx1"/>
                </a:solidFill>
                <a:effectLst/>
                <a:latin typeface="+mn-lt"/>
                <a:ea typeface="+mn-ea"/>
                <a:cs typeface="+mn-cs"/>
              </a:rPr>
              <a:t>Attention seeking – Some people believe that when a person with BPD behaves in an extreme way it is just them looking for attention. In reality these behaviours have been linked to a very real fear of abandonment rather than the need for attention (Borderline Support UK, 2024)</a:t>
            </a:r>
          </a:p>
          <a:p>
            <a:r>
              <a:rPr lang="en-GB" sz="1200" kern="1200" dirty="0">
                <a:solidFill>
                  <a:schemeClr val="tx1"/>
                </a:solidFill>
                <a:effectLst/>
                <a:latin typeface="+mn-lt"/>
                <a:ea typeface="+mn-ea"/>
                <a:cs typeface="+mn-cs"/>
              </a:rPr>
              <a:t>BPD is untreatable – This misconception is harmful and misguided, sometimes believed in professional settings, which contributes to the stigma surrounding BPD (Hersh, 2008). On the contrary, evidence shows that therapies like Dialectical Behaviour Therapy shows to significantly improve symptoms and quality of life (CPD Online, 2024).</a:t>
            </a:r>
          </a:p>
          <a:p>
            <a:r>
              <a:rPr lang="en-GB" sz="1200" kern="1200" dirty="0">
                <a:solidFill>
                  <a:schemeClr val="tx1"/>
                </a:solidFill>
                <a:effectLst/>
                <a:latin typeface="+mn-lt"/>
                <a:ea typeface="+mn-ea"/>
                <a:cs typeface="+mn-cs"/>
              </a:rPr>
              <a:t>BPD lacks empathy – Some people assume that people with BPD lack empathy or are uncaring. It is the opposite; sufferers of BPD feel their own and other people’s emotions very deeply. They do however struggle to express it due to their own emotional dysregulation (Borderline Support UK CIC, 2024).</a:t>
            </a:r>
          </a:p>
          <a:p>
            <a:r>
              <a:rPr lang="en-GB" sz="1200" kern="1200" dirty="0">
                <a:solidFill>
                  <a:schemeClr val="tx1"/>
                </a:solidFill>
                <a:effectLst/>
                <a:latin typeface="+mn-lt"/>
                <a:ea typeface="+mn-ea"/>
                <a:cs typeface="+mn-cs"/>
              </a:rPr>
              <a:t>BPD only affects women – This misconception is strongly linked to gender stereotypes. More women are diagnosed yearly but research suggests that this is due to diagnostic bias and the differences in how symptoms present rather than true prevalence differences (CPD Online, 2024). </a:t>
            </a:r>
          </a:p>
          <a:p>
            <a:r>
              <a:rPr lang="en-GB" sz="1200" kern="1200" dirty="0">
                <a:solidFill>
                  <a:schemeClr val="tx1"/>
                </a:solidFill>
                <a:effectLst/>
                <a:latin typeface="+mn-lt"/>
                <a:ea typeface="+mn-ea"/>
                <a:cs typeface="+mn-cs"/>
              </a:rPr>
              <a:t>Everyone with BPD is the same – There is a tendency to generalise individuals with BPD as having identical behaviours. BPD is highly diverse, symptoms vary widely in type and severity (CPD Online, 2024).</a:t>
            </a:r>
          </a:p>
          <a:p>
            <a:endParaRPr lang="en-GB" dirty="0"/>
          </a:p>
        </p:txBody>
      </p:sp>
      <p:sp>
        <p:nvSpPr>
          <p:cNvPr id="4" name="Slide Number Placeholder 3"/>
          <p:cNvSpPr>
            <a:spLocks noGrp="1"/>
          </p:cNvSpPr>
          <p:nvPr>
            <p:ph type="sldNum" sz="quarter" idx="5"/>
          </p:nvPr>
        </p:nvSpPr>
        <p:spPr/>
        <p:txBody>
          <a:bodyPr/>
          <a:lstStyle/>
          <a:p>
            <a:fld id="{7BFFAF96-6E3B-4844-B92C-EA43BF03A99E}" type="slidenum">
              <a:rPr lang="en-GB" smtClean="0"/>
              <a:t>5</a:t>
            </a:fld>
            <a:endParaRPr lang="en-GB"/>
          </a:p>
        </p:txBody>
      </p:sp>
    </p:spTree>
    <p:extLst>
      <p:ext uri="{BB962C8B-B14F-4D97-AF65-F5344CB8AC3E}">
        <p14:creationId xmlns:p14="http://schemas.microsoft.com/office/powerpoint/2010/main" val="2971037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summary BPD is a complex but understandable condition, it affects individuals’ emotional sensitivity and enhances challenges with their view of themselves.</a:t>
            </a:r>
          </a:p>
          <a:p>
            <a:r>
              <a:rPr lang="en-GB" sz="1200" kern="1200" dirty="0">
                <a:solidFill>
                  <a:schemeClr val="tx1"/>
                </a:solidFill>
                <a:effectLst/>
                <a:latin typeface="+mn-lt"/>
                <a:ea typeface="+mn-ea"/>
                <a:cs typeface="+mn-cs"/>
              </a:rPr>
              <a:t>By reducing stigma and increasing understanding around BPD it will become easier to support people struggling with BPD live happier, more stable lives.</a:t>
            </a:r>
          </a:p>
          <a:p>
            <a:r>
              <a:rPr lang="en-GB" sz="1200" kern="1200" dirty="0">
                <a:solidFill>
                  <a:schemeClr val="tx1"/>
                </a:solidFill>
                <a:effectLst/>
                <a:latin typeface="+mn-lt"/>
                <a:ea typeface="+mn-ea"/>
                <a:cs typeface="+mn-cs"/>
              </a:rPr>
              <a:t>Understanding Borderline Personality Disorder is not just about recognising its challenges, but about seeing the strength behind the struggle and the real possibility for growth, healing, and a meaningful future.</a:t>
            </a:r>
          </a:p>
          <a:p>
            <a:r>
              <a:rPr lang="en-GB" sz="1200" kern="1200" dirty="0">
                <a:solidFill>
                  <a:schemeClr val="tx1"/>
                </a:solidFill>
                <a:effectLst/>
                <a:latin typeface="+mn-lt"/>
                <a:ea typeface="+mn-ea"/>
                <a:cs typeface="+mn-cs"/>
              </a:rPr>
              <a:t>Alison is up next to highlight the thoughts about what is thought to cause BPD.</a:t>
            </a:r>
          </a:p>
          <a:p>
            <a:endParaRPr lang="en-GB" dirty="0"/>
          </a:p>
        </p:txBody>
      </p:sp>
      <p:sp>
        <p:nvSpPr>
          <p:cNvPr id="4" name="Slide Number Placeholder 3"/>
          <p:cNvSpPr>
            <a:spLocks noGrp="1"/>
          </p:cNvSpPr>
          <p:nvPr>
            <p:ph type="sldNum" sz="quarter" idx="5"/>
          </p:nvPr>
        </p:nvSpPr>
        <p:spPr/>
        <p:txBody>
          <a:bodyPr/>
          <a:lstStyle/>
          <a:p>
            <a:fld id="{7BFFAF96-6E3B-4844-B92C-EA43BF03A99E}" type="slidenum">
              <a:rPr lang="en-GB" smtClean="0"/>
              <a:t>6</a:t>
            </a:fld>
            <a:endParaRPr lang="en-GB"/>
          </a:p>
        </p:txBody>
      </p:sp>
    </p:spTree>
    <p:extLst>
      <p:ext uri="{BB962C8B-B14F-4D97-AF65-F5344CB8AC3E}">
        <p14:creationId xmlns:p14="http://schemas.microsoft.com/office/powerpoint/2010/main" val="3281830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D04B4-DCA9-89AD-FD95-5EA812A1A6B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517D631-3113-DDD5-4093-6E07AF1C6E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9F8B1A97-1610-EEE3-6C15-D9095DF23712}"/>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5" name="Footer Placeholder 4">
            <a:extLst>
              <a:ext uri="{FF2B5EF4-FFF2-40B4-BE49-F238E27FC236}">
                <a16:creationId xmlns:a16="http://schemas.microsoft.com/office/drawing/2014/main" id="{EC2B671C-35A8-363E-BBF2-C2CEC0966C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2EBCD5-D201-6545-686D-584FE459D133}"/>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2884210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AD054-3310-0BA8-40FE-8701F211554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6565B38-A011-C7E7-93D5-0AB8896F16A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A6DABAB-A58E-1777-1C6D-A2B005892E33}"/>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5" name="Footer Placeholder 4">
            <a:extLst>
              <a:ext uri="{FF2B5EF4-FFF2-40B4-BE49-F238E27FC236}">
                <a16:creationId xmlns:a16="http://schemas.microsoft.com/office/drawing/2014/main" id="{D8CE32A6-1AE4-06FB-1B1C-4408BD6D0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083DF8-4AAB-CBB5-467B-624041FBC7E4}"/>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2488983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C513C-5CE0-C2A7-586A-0E25562ECAB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8010C4A-34F6-365B-2C53-B543EC92182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B71BD5A-7684-31F9-0B94-2D709C840A5A}"/>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5" name="Footer Placeholder 4">
            <a:extLst>
              <a:ext uri="{FF2B5EF4-FFF2-40B4-BE49-F238E27FC236}">
                <a16:creationId xmlns:a16="http://schemas.microsoft.com/office/drawing/2014/main" id="{80C1853D-0D3A-42BE-7723-B75D06EE2C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FC4E9-7C4F-92B8-83A1-02166EEA86D4}"/>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3512637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AD837-46EB-B74A-E9EE-87DD1B99B5A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88F606F-4007-1B76-898A-48DD15946A9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9921BCA-ED29-3ACE-97CD-A37BB38F37E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3AF31BE-4678-A3B7-F1F1-13E2609B7439}"/>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6" name="Footer Placeholder 5">
            <a:extLst>
              <a:ext uri="{FF2B5EF4-FFF2-40B4-BE49-F238E27FC236}">
                <a16:creationId xmlns:a16="http://schemas.microsoft.com/office/drawing/2014/main" id="{F2A8A57C-6FF0-0ECA-4C71-0D2DF76620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863FDF-B79D-76D5-005E-C70E68CF72AD}"/>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1065010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5E979-D67F-79E2-9D93-564DC3E9A59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ACFBB58-4774-2855-DDED-612EBFABC1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30DB3EA-DD10-D4EF-867F-D2D9B73D2C6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17EB41E-439A-CB19-78B3-CBC80C3361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780C0EE-01CE-CCC5-0E99-42A2C985550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8A34AC9-169D-71BC-B5C5-F05B65CA72B9}"/>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8" name="Footer Placeholder 7">
            <a:extLst>
              <a:ext uri="{FF2B5EF4-FFF2-40B4-BE49-F238E27FC236}">
                <a16:creationId xmlns:a16="http://schemas.microsoft.com/office/drawing/2014/main" id="{182EAD15-A524-575F-133D-B14E180FD9F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76BE402-F509-673E-DED2-54DBEEFA6F58}"/>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3417199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0E8F8-1378-D219-3FC4-80D54F4426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A6733DB-0B87-C5EA-574B-C94B51F09FED}"/>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4" name="Footer Placeholder 3">
            <a:extLst>
              <a:ext uri="{FF2B5EF4-FFF2-40B4-BE49-F238E27FC236}">
                <a16:creationId xmlns:a16="http://schemas.microsoft.com/office/drawing/2014/main" id="{559B1176-2C6E-9B57-819A-68A42FB203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6C1A397-B87B-8721-0B55-5992EF7FC384}"/>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3427175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C0CC2B-02AC-625C-F962-8ABA997C34A4}"/>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3" name="Footer Placeholder 2">
            <a:extLst>
              <a:ext uri="{FF2B5EF4-FFF2-40B4-BE49-F238E27FC236}">
                <a16:creationId xmlns:a16="http://schemas.microsoft.com/office/drawing/2014/main" id="{FD78E302-6C6A-B092-289B-55A198F19F8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803313-7FB6-BEE8-7DA1-2473463EE73E}"/>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4242761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270E2-6211-5B1C-295B-5D26A78CC5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83DBA07-688F-EC0C-551A-201381A5BE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CD85304-3476-2926-76A4-E2B228D9E5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6AD473-8E04-B8DF-23CB-6D72D318BFE8}"/>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6" name="Footer Placeholder 5">
            <a:extLst>
              <a:ext uri="{FF2B5EF4-FFF2-40B4-BE49-F238E27FC236}">
                <a16:creationId xmlns:a16="http://schemas.microsoft.com/office/drawing/2014/main" id="{40229B6D-12AB-38D7-6DA3-8099DD98D7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A2AEAE-0F2D-F90B-EDC5-DC32B01200A2}"/>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853256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221F2-4F0F-8772-0FA8-26F92018946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66DCE14-EF59-E04A-2B4E-F52949E325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01BFDF-7371-B08B-67B1-586E85EB7D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E4A699C-AEFD-E09D-6F97-D4AB49CC561B}"/>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6" name="Footer Placeholder 5">
            <a:extLst>
              <a:ext uri="{FF2B5EF4-FFF2-40B4-BE49-F238E27FC236}">
                <a16:creationId xmlns:a16="http://schemas.microsoft.com/office/drawing/2014/main" id="{4A50E87A-57E6-F92C-C216-7C8CBF0ECA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F45954-2913-B7CD-90D9-FB2A3220BB46}"/>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1528309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D2B9A-3AF6-827F-9DA8-F5811DA4B70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AA954C7-A9F7-1D7B-0895-67136790CA7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A7E7778-78B4-6AFA-C739-75747B87141D}"/>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5" name="Footer Placeholder 4">
            <a:extLst>
              <a:ext uri="{FF2B5EF4-FFF2-40B4-BE49-F238E27FC236}">
                <a16:creationId xmlns:a16="http://schemas.microsoft.com/office/drawing/2014/main" id="{F5942236-7432-4187-B306-DF598E73B2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DCE740-0BFA-2FC9-9779-6D25D9EB2FF4}"/>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3412982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29FBC5-1058-03FD-EA33-C85B9B46407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DC8ED08-5F7B-FE51-0821-85433B2AC98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240DBAA-F709-9135-2849-115F476E1641}"/>
              </a:ext>
            </a:extLst>
          </p:cNvPr>
          <p:cNvSpPr>
            <a:spLocks noGrp="1"/>
          </p:cNvSpPr>
          <p:nvPr>
            <p:ph type="dt" sz="half" idx="10"/>
          </p:nvPr>
        </p:nvSpPr>
        <p:spPr/>
        <p:txBody>
          <a:bodyPr/>
          <a:lstStyle/>
          <a:p>
            <a:fld id="{DB59A6BB-FBCE-4B31-98CA-A4420D334669}" type="datetimeFigureOut">
              <a:rPr lang="en-GB" smtClean="0"/>
              <a:t>26/04/2026</a:t>
            </a:fld>
            <a:endParaRPr lang="en-GB"/>
          </a:p>
        </p:txBody>
      </p:sp>
      <p:sp>
        <p:nvSpPr>
          <p:cNvPr id="5" name="Footer Placeholder 4">
            <a:extLst>
              <a:ext uri="{FF2B5EF4-FFF2-40B4-BE49-F238E27FC236}">
                <a16:creationId xmlns:a16="http://schemas.microsoft.com/office/drawing/2014/main" id="{1749A1E2-B55F-BD52-FBFE-8D88E9B6C4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C9A408-E3C1-5175-E72E-41F7213E6B07}"/>
              </a:ext>
            </a:extLst>
          </p:cNvPr>
          <p:cNvSpPr>
            <a:spLocks noGrp="1"/>
          </p:cNvSpPr>
          <p:nvPr>
            <p:ph type="sldNum" sz="quarter" idx="12"/>
          </p:nvPr>
        </p:nvSpPr>
        <p:spPr/>
        <p:txBody>
          <a:bodyPr/>
          <a:lstStyle/>
          <a:p>
            <a:fld id="{14C07BC4-F3AD-42CA-9AEB-C946D4007CCD}" type="slidenum">
              <a:rPr lang="en-GB" smtClean="0"/>
              <a:t>‹#›</a:t>
            </a:fld>
            <a:endParaRPr lang="en-GB"/>
          </a:p>
        </p:txBody>
      </p:sp>
    </p:spTree>
    <p:extLst>
      <p:ext uri="{BB962C8B-B14F-4D97-AF65-F5344CB8AC3E}">
        <p14:creationId xmlns:p14="http://schemas.microsoft.com/office/powerpoint/2010/main" val="1537112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5A71AB-68D7-3C07-CBA6-E6513CD41D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699F535-F5E6-2D20-853E-E2BF8908E3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2CF095B-1AE2-75AB-520F-AE9AB23B67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B59A6BB-FBCE-4B31-98CA-A4420D334669}" type="datetimeFigureOut">
              <a:rPr lang="en-GB" smtClean="0"/>
              <a:t>26/04/2026</a:t>
            </a:fld>
            <a:endParaRPr lang="en-GB"/>
          </a:p>
        </p:txBody>
      </p:sp>
      <p:sp>
        <p:nvSpPr>
          <p:cNvPr id="5" name="Footer Placeholder 4">
            <a:extLst>
              <a:ext uri="{FF2B5EF4-FFF2-40B4-BE49-F238E27FC236}">
                <a16:creationId xmlns:a16="http://schemas.microsoft.com/office/drawing/2014/main" id="{8DF148CA-0036-2FCC-FE56-5BA813E283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748AD58-2223-C659-85A1-55AEBF2CD0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4C07BC4-F3AD-42CA-9AEB-C946D4007CCD}" type="slidenum">
              <a:rPr lang="en-GB" smtClean="0"/>
              <a:t>‹#›</a:t>
            </a:fld>
            <a:endParaRPr lang="en-GB"/>
          </a:p>
        </p:txBody>
      </p:sp>
    </p:spTree>
    <p:extLst>
      <p:ext uri="{BB962C8B-B14F-4D97-AF65-F5344CB8AC3E}">
        <p14:creationId xmlns:p14="http://schemas.microsoft.com/office/powerpoint/2010/main" val="1659398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hyperlink" Target="https://www.ncbi.nlm.nih.gov/books/NBK430883/" TargetMode="External"/><Relationship Id="rId3" Type="http://schemas.openxmlformats.org/officeDocument/2006/relationships/hyperlink" Target="https://archive.org/details/dsm-1/page/n37/mode/2up" TargetMode="External"/><Relationship Id="rId7" Type="http://schemas.openxmlformats.org/officeDocument/2006/relationships/hyperlink" Target="https://www.istockphoto.com/photo/upset-and-tired-boy-teenager-sitting-on-the-floor-keeps-hand-to-cheek-looking-gm1191509927-338173847" TargetMode="Externa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hyperlink" Target="https://borderlinesupport.org.uk/lesson/stigma-and-societal-perceptions/?utm_source=chatgpt.com" TargetMode="External"/><Relationship Id="rId5" Type="http://schemas.openxmlformats.org/officeDocument/2006/relationships/hyperlink" Target="https://borderlinesupport.org.uk/lesson/common-misconceptions-and-stigmas" TargetMode="External"/><Relationship Id="rId4" Type="http://schemas.openxmlformats.org/officeDocument/2006/relationships/hyperlink" Target="https://www.borderlineintheact.org.au/living-with-bpd/bpd-myths-and-facts/" TargetMode="External"/><Relationship Id="rId9" Type="http://schemas.openxmlformats.org/officeDocument/2006/relationships/hyperlink" Target="https://www.britannica.com/science/borderline-personality-disorder"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ncbi.nlm.nih.gov/books/NBK430883/" TargetMode="External"/><Relationship Id="rId3" Type="http://schemas.openxmlformats.org/officeDocument/2006/relationships/hyperlink" Target="https://www.britannica.com/science/borderline-personality-disorder?utm_source=chatgpt.com" TargetMode="External"/><Relationship Id="rId7" Type="http://schemas.openxmlformats.org/officeDocument/2006/relationships/hyperlink" Target="https://cpdonline.co.uk/knowledge-base/mental-health/debunking-common-myths-bpd/" TargetMode="Externa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hyperlink" Target="https://www.mind.org.uk/information-support/types-of-mental-health-problems/borderline-personality-disorder-bpd/experiences-of-bpd/?utm_source=chatgpt.com" TargetMode="External"/><Relationship Id="rId5" Type="http://schemas.openxmlformats.org/officeDocument/2006/relationships/hyperlink" Target="https://doi.org/10.1300/J200v06n01_03" TargetMode="External"/><Relationship Id="rId4" Type="http://schemas.openxmlformats.org/officeDocument/2006/relationships/hyperlink" Target="https://www.nami.org/blog/why-borderline-personality-disorder-is-misdiagnosed/" TargetMode="External"/><Relationship Id="rId9" Type="http://schemas.openxmlformats.org/officeDocument/2006/relationships/hyperlink" Target="https://www.istockphoto.com/photo/human-body-made-of-entangled-wires-gm1200775661-34408769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Books on a shelf">
            <a:extLst>
              <a:ext uri="{FF2B5EF4-FFF2-40B4-BE49-F238E27FC236}">
                <a16:creationId xmlns:a16="http://schemas.microsoft.com/office/drawing/2014/main" id="{F8A935AA-6F98-F579-05C6-CE16AB4D6E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928904"/>
            <a:ext cx="12192000" cy="2929095"/>
          </a:xfrm>
          <a:prstGeom prst="rect">
            <a:avLst/>
          </a:prstGeom>
        </p:spPr>
      </p:pic>
      <p:sp>
        <p:nvSpPr>
          <p:cNvPr id="10" name="TextBox 9">
            <a:extLst>
              <a:ext uri="{FF2B5EF4-FFF2-40B4-BE49-F238E27FC236}">
                <a16:creationId xmlns:a16="http://schemas.microsoft.com/office/drawing/2014/main" id="{52288392-4F7B-8FC4-2E62-946147897E79}"/>
              </a:ext>
            </a:extLst>
          </p:cNvPr>
          <p:cNvSpPr txBox="1"/>
          <p:nvPr/>
        </p:nvSpPr>
        <p:spPr>
          <a:xfrm>
            <a:off x="442656" y="1638736"/>
            <a:ext cx="11306687" cy="1200329"/>
          </a:xfrm>
          <a:prstGeom prst="rect">
            <a:avLst/>
          </a:prstGeom>
          <a:noFill/>
        </p:spPr>
        <p:txBody>
          <a:bodyPr wrap="square" rtlCol="0">
            <a:spAutoFit/>
          </a:bodyPr>
          <a:lstStyle/>
          <a:p>
            <a:pPr algn="ctr"/>
            <a:r>
              <a:rPr lang="en-GB" b="1" dirty="0"/>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endParaRPr lang="en-GB" dirty="0"/>
          </a:p>
        </p:txBody>
      </p:sp>
    </p:spTree>
    <p:extLst>
      <p:ext uri="{BB962C8B-B14F-4D97-AF65-F5344CB8AC3E}">
        <p14:creationId xmlns:p14="http://schemas.microsoft.com/office/powerpoint/2010/main" val="1752530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Digital art of brain">
            <a:extLst>
              <a:ext uri="{FF2B5EF4-FFF2-40B4-BE49-F238E27FC236}">
                <a16:creationId xmlns:a16="http://schemas.microsoft.com/office/drawing/2014/main" id="{D8F8CD3A-7BCD-B357-A374-AB75231CC8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 y="0"/>
            <a:ext cx="12191551" cy="6858000"/>
          </a:xfrm>
          <a:prstGeom prst="rect">
            <a:avLst/>
          </a:prstGeom>
        </p:spPr>
      </p:pic>
      <p:sp>
        <p:nvSpPr>
          <p:cNvPr id="12" name="TextBox 11">
            <a:extLst>
              <a:ext uri="{FF2B5EF4-FFF2-40B4-BE49-F238E27FC236}">
                <a16:creationId xmlns:a16="http://schemas.microsoft.com/office/drawing/2014/main" id="{34F64E0E-ED53-43BA-F584-51962C4355A4}"/>
              </a:ext>
            </a:extLst>
          </p:cNvPr>
          <p:cNvSpPr txBox="1"/>
          <p:nvPr/>
        </p:nvSpPr>
        <p:spPr>
          <a:xfrm>
            <a:off x="2240783" y="5248514"/>
            <a:ext cx="7928150"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Borderline Personality Disorder</a:t>
            </a:r>
          </a:p>
        </p:txBody>
      </p:sp>
      <p:sp>
        <p:nvSpPr>
          <p:cNvPr id="13" name="TextBox 12">
            <a:extLst>
              <a:ext uri="{FF2B5EF4-FFF2-40B4-BE49-F238E27FC236}">
                <a16:creationId xmlns:a16="http://schemas.microsoft.com/office/drawing/2014/main" id="{3D3599C3-0146-CE03-BB34-6BE9BBA56747}"/>
              </a:ext>
            </a:extLst>
          </p:cNvPr>
          <p:cNvSpPr txBox="1"/>
          <p:nvPr/>
        </p:nvSpPr>
        <p:spPr>
          <a:xfrm>
            <a:off x="4933741" y="4879182"/>
            <a:ext cx="1961306" cy="369332"/>
          </a:xfrm>
          <a:prstGeom prst="rect">
            <a:avLst/>
          </a:prstGeom>
          <a:noFill/>
        </p:spPr>
        <p:txBody>
          <a:bodyPr wrap="none" rtlCol="0">
            <a:spAutoFit/>
          </a:bodyPr>
          <a:lstStyle/>
          <a:p>
            <a:r>
              <a:rPr lang="en-GB" dirty="0"/>
              <a:t>An introduction to</a:t>
            </a:r>
          </a:p>
        </p:txBody>
      </p:sp>
      <p:sp>
        <p:nvSpPr>
          <p:cNvPr id="14" name="TextBox 13">
            <a:extLst>
              <a:ext uri="{FF2B5EF4-FFF2-40B4-BE49-F238E27FC236}">
                <a16:creationId xmlns:a16="http://schemas.microsoft.com/office/drawing/2014/main" id="{DAB18D04-AD73-C826-1D0E-773CF2FA5A36}"/>
              </a:ext>
            </a:extLst>
          </p:cNvPr>
          <p:cNvSpPr txBox="1"/>
          <p:nvPr/>
        </p:nvSpPr>
        <p:spPr>
          <a:xfrm>
            <a:off x="5122446" y="5956400"/>
            <a:ext cx="1772601" cy="369332"/>
          </a:xfrm>
          <a:prstGeom prst="rect">
            <a:avLst/>
          </a:prstGeom>
          <a:noFill/>
        </p:spPr>
        <p:txBody>
          <a:bodyPr wrap="none" rtlCol="0">
            <a:spAutoFit/>
          </a:bodyPr>
          <a:lstStyle/>
          <a:p>
            <a:r>
              <a:rPr lang="en-GB" dirty="0"/>
              <a:t>By Sophie Jones</a:t>
            </a:r>
          </a:p>
        </p:txBody>
      </p:sp>
      <p:sp>
        <p:nvSpPr>
          <p:cNvPr id="15" name="TextBox 14">
            <a:extLst>
              <a:ext uri="{FF2B5EF4-FFF2-40B4-BE49-F238E27FC236}">
                <a16:creationId xmlns:a16="http://schemas.microsoft.com/office/drawing/2014/main" id="{7D83C472-B10C-5EB2-4B7B-D748C9AFEFB3}"/>
              </a:ext>
            </a:extLst>
          </p:cNvPr>
          <p:cNvSpPr txBox="1"/>
          <p:nvPr/>
        </p:nvSpPr>
        <p:spPr>
          <a:xfrm>
            <a:off x="11031795" y="6499123"/>
            <a:ext cx="1012722" cy="261610"/>
          </a:xfrm>
          <a:prstGeom prst="rect">
            <a:avLst/>
          </a:prstGeom>
          <a:noFill/>
        </p:spPr>
        <p:txBody>
          <a:bodyPr wrap="square" rtlCol="0">
            <a:spAutoFit/>
          </a:bodyPr>
          <a:lstStyle/>
          <a:p>
            <a:r>
              <a:rPr lang="en-GB" sz="1100" dirty="0"/>
              <a:t>(Stock Image)</a:t>
            </a:r>
          </a:p>
        </p:txBody>
      </p:sp>
    </p:spTree>
    <p:extLst>
      <p:ext uri="{BB962C8B-B14F-4D97-AF65-F5344CB8AC3E}">
        <p14:creationId xmlns:p14="http://schemas.microsoft.com/office/powerpoint/2010/main" val="1037760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Blank black chalkboard with chalk">
            <a:extLst>
              <a:ext uri="{FF2B5EF4-FFF2-40B4-BE49-F238E27FC236}">
                <a16:creationId xmlns:a16="http://schemas.microsoft.com/office/drawing/2014/main" id="{6F100819-7A35-547C-E2FB-7F46CB715105}"/>
              </a:ext>
            </a:extLst>
          </p:cNvPr>
          <p:cNvPicPr>
            <a:picLocks noChangeAspect="1"/>
          </p:cNvPicPr>
          <p:nvPr/>
        </p:nvPicPr>
        <p:blipFill>
          <a:blip r:embed="rId3">
            <a:extLst>
              <a:ext uri="{28A0092B-C50C-407E-A947-70E740481C1C}">
                <a14:useLocalDpi xmlns:a14="http://schemas.microsoft.com/office/drawing/2010/main" val="0"/>
              </a:ext>
            </a:extLst>
          </a:blip>
          <a:srcRect t="15746"/>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3C49318F-B456-6639-38E8-0E5C00092AED}"/>
              </a:ext>
            </a:extLst>
          </p:cNvPr>
          <p:cNvSpPr txBox="1"/>
          <p:nvPr/>
        </p:nvSpPr>
        <p:spPr>
          <a:xfrm>
            <a:off x="633045" y="512466"/>
            <a:ext cx="6312309" cy="461665"/>
          </a:xfrm>
          <a:prstGeom prst="rect">
            <a:avLst/>
          </a:prstGeom>
          <a:noFill/>
        </p:spPr>
        <p:txBody>
          <a:bodyPr wrap="square" rtlCol="0">
            <a:spAutoFit/>
          </a:bodyPr>
          <a:lstStyle/>
          <a:p>
            <a:r>
              <a:rPr lang="en-GB" sz="2400" b="1" dirty="0">
                <a:solidFill>
                  <a:schemeClr val="bg1"/>
                </a:solidFill>
                <a:latin typeface="Arial" panose="020B0604020202020204" pitchFamily="34" charset="0"/>
                <a:cs typeface="Arial" panose="020B0604020202020204" pitchFamily="34" charset="0"/>
              </a:rPr>
              <a:t>History of Borderline Personality Disorder</a:t>
            </a:r>
          </a:p>
        </p:txBody>
      </p:sp>
      <p:sp>
        <p:nvSpPr>
          <p:cNvPr id="7" name="TextBox 6">
            <a:extLst>
              <a:ext uri="{FF2B5EF4-FFF2-40B4-BE49-F238E27FC236}">
                <a16:creationId xmlns:a16="http://schemas.microsoft.com/office/drawing/2014/main" id="{458BA580-856D-16EB-A62D-5D27145B2272}"/>
              </a:ext>
            </a:extLst>
          </p:cNvPr>
          <p:cNvSpPr txBox="1"/>
          <p:nvPr/>
        </p:nvSpPr>
        <p:spPr>
          <a:xfrm>
            <a:off x="633045" y="1733254"/>
            <a:ext cx="6463573" cy="815608"/>
          </a:xfrm>
          <a:prstGeom prst="rect">
            <a:avLst/>
          </a:prstGeom>
          <a:noFill/>
        </p:spPr>
        <p:txBody>
          <a:bodyPr wrap="square" rtlCol="0">
            <a:spAutoFit/>
          </a:bodyPr>
          <a:lstStyle/>
          <a:p>
            <a:r>
              <a:rPr lang="en-GB" b="1" dirty="0">
                <a:solidFill>
                  <a:schemeClr val="bg1"/>
                </a:solidFill>
              </a:rPr>
              <a:t>Not formally recognised as a personality disorder until the 1980’s</a:t>
            </a:r>
          </a:p>
          <a:p>
            <a:r>
              <a:rPr lang="en-GB" sz="1100" dirty="0">
                <a:solidFill>
                  <a:schemeClr val="bg1"/>
                </a:solidFill>
              </a:rPr>
              <a:t>(Chapman et al., 2024)</a:t>
            </a:r>
            <a:endParaRPr lang="en-GB" sz="1100" b="1" dirty="0">
              <a:solidFill>
                <a:schemeClr val="bg1"/>
              </a:solidFill>
            </a:endParaRPr>
          </a:p>
        </p:txBody>
      </p:sp>
      <p:sp>
        <p:nvSpPr>
          <p:cNvPr id="8" name="TextBox 7">
            <a:extLst>
              <a:ext uri="{FF2B5EF4-FFF2-40B4-BE49-F238E27FC236}">
                <a16:creationId xmlns:a16="http://schemas.microsoft.com/office/drawing/2014/main" id="{A5BEC06D-8BC2-F2D6-2FCD-016456D5A985}"/>
              </a:ext>
            </a:extLst>
          </p:cNvPr>
          <p:cNvSpPr txBox="1"/>
          <p:nvPr/>
        </p:nvSpPr>
        <p:spPr>
          <a:xfrm>
            <a:off x="633045" y="2782669"/>
            <a:ext cx="6725265" cy="815608"/>
          </a:xfrm>
          <a:prstGeom prst="rect">
            <a:avLst/>
          </a:prstGeom>
          <a:noFill/>
        </p:spPr>
        <p:txBody>
          <a:bodyPr wrap="square" rtlCol="0">
            <a:spAutoFit/>
          </a:bodyPr>
          <a:lstStyle/>
          <a:p>
            <a:r>
              <a:rPr lang="en-GB" b="1" dirty="0">
                <a:solidFill>
                  <a:schemeClr val="bg1"/>
                </a:solidFill>
              </a:rPr>
              <a:t>Described as ‘borderline states’ in previous years. Thought to exist somewhere between neurosis and psychosis.</a:t>
            </a:r>
          </a:p>
          <a:p>
            <a:r>
              <a:rPr lang="en-GB" sz="1100" dirty="0">
                <a:solidFill>
                  <a:schemeClr val="bg1"/>
                </a:solidFill>
              </a:rPr>
              <a:t>(Encyclopaedia Britannica, 2026)</a:t>
            </a:r>
          </a:p>
        </p:txBody>
      </p:sp>
      <p:sp>
        <p:nvSpPr>
          <p:cNvPr id="9" name="TextBox 8">
            <a:extLst>
              <a:ext uri="{FF2B5EF4-FFF2-40B4-BE49-F238E27FC236}">
                <a16:creationId xmlns:a16="http://schemas.microsoft.com/office/drawing/2014/main" id="{CC410B62-0D7F-72CF-DCE9-0CCF5784AB52}"/>
              </a:ext>
            </a:extLst>
          </p:cNvPr>
          <p:cNvSpPr txBox="1"/>
          <p:nvPr/>
        </p:nvSpPr>
        <p:spPr>
          <a:xfrm>
            <a:off x="633045" y="3912004"/>
            <a:ext cx="6312309" cy="815608"/>
          </a:xfrm>
          <a:prstGeom prst="rect">
            <a:avLst/>
          </a:prstGeom>
          <a:noFill/>
        </p:spPr>
        <p:txBody>
          <a:bodyPr wrap="square" rtlCol="0">
            <a:spAutoFit/>
          </a:bodyPr>
          <a:lstStyle/>
          <a:p>
            <a:r>
              <a:rPr lang="en-GB" b="1" dirty="0">
                <a:solidFill>
                  <a:schemeClr val="bg1"/>
                </a:solidFill>
              </a:rPr>
              <a:t>DSM – I in 1952 also characterised similar symptoms under schizophrenia-related categories.</a:t>
            </a:r>
          </a:p>
          <a:p>
            <a:r>
              <a:rPr lang="en-GB" sz="1100" dirty="0">
                <a:solidFill>
                  <a:schemeClr val="bg1"/>
                </a:solidFill>
              </a:rPr>
              <a:t>(American Psychiatric Association, 1952)</a:t>
            </a:r>
          </a:p>
        </p:txBody>
      </p:sp>
      <p:sp>
        <p:nvSpPr>
          <p:cNvPr id="12" name="TextBox 11">
            <a:extLst>
              <a:ext uri="{FF2B5EF4-FFF2-40B4-BE49-F238E27FC236}">
                <a16:creationId xmlns:a16="http://schemas.microsoft.com/office/drawing/2014/main" id="{380DD70E-65AB-B164-5522-7BDE6FD4C4B2}"/>
              </a:ext>
            </a:extLst>
          </p:cNvPr>
          <p:cNvSpPr txBox="1"/>
          <p:nvPr/>
        </p:nvSpPr>
        <p:spPr>
          <a:xfrm>
            <a:off x="633045" y="5053250"/>
            <a:ext cx="5987845" cy="815608"/>
          </a:xfrm>
          <a:prstGeom prst="rect">
            <a:avLst/>
          </a:prstGeom>
          <a:noFill/>
        </p:spPr>
        <p:txBody>
          <a:bodyPr wrap="square" rtlCol="0">
            <a:spAutoFit/>
          </a:bodyPr>
          <a:lstStyle/>
          <a:p>
            <a:r>
              <a:rPr lang="en-GB" b="1" dirty="0">
                <a:solidFill>
                  <a:schemeClr val="bg1"/>
                </a:solidFill>
              </a:rPr>
              <a:t>Advances in psychiatric research led to BPD being recognised as a distinct disorder.</a:t>
            </a:r>
          </a:p>
          <a:p>
            <a:r>
              <a:rPr lang="en-GB" sz="1100" dirty="0">
                <a:solidFill>
                  <a:schemeClr val="bg1"/>
                </a:solidFill>
              </a:rPr>
              <a:t>(National </a:t>
            </a:r>
            <a:r>
              <a:rPr lang="en-GB" sz="1100" dirty="0" err="1">
                <a:solidFill>
                  <a:schemeClr val="bg1"/>
                </a:solidFill>
              </a:rPr>
              <a:t>Center</a:t>
            </a:r>
            <a:r>
              <a:rPr lang="en-GB" sz="1100" dirty="0">
                <a:solidFill>
                  <a:schemeClr val="bg1"/>
                </a:solidFill>
              </a:rPr>
              <a:t> for Biotechnology Information, 2023) </a:t>
            </a:r>
          </a:p>
        </p:txBody>
      </p:sp>
      <p:cxnSp>
        <p:nvCxnSpPr>
          <p:cNvPr id="14" name="Straight Connector 13">
            <a:extLst>
              <a:ext uri="{FF2B5EF4-FFF2-40B4-BE49-F238E27FC236}">
                <a16:creationId xmlns:a16="http://schemas.microsoft.com/office/drawing/2014/main" id="{B3915AC8-1369-33A7-9CF0-B98C9EA60B41}"/>
              </a:ext>
            </a:extLst>
          </p:cNvPr>
          <p:cNvCxnSpPr/>
          <p:nvPr/>
        </p:nvCxnSpPr>
        <p:spPr>
          <a:xfrm>
            <a:off x="481781" y="1209368"/>
            <a:ext cx="6463573" cy="0"/>
          </a:xfrm>
          <a:prstGeom prst="line">
            <a:avLst/>
          </a:prstGeom>
          <a:ln>
            <a:solidFill>
              <a:schemeClr val="bg1"/>
            </a:solidFill>
          </a:ln>
        </p:spPr>
        <p:style>
          <a:lnRef idx="3">
            <a:schemeClr val="accent4"/>
          </a:lnRef>
          <a:fillRef idx="0">
            <a:schemeClr val="accent4"/>
          </a:fillRef>
          <a:effectRef idx="2">
            <a:schemeClr val="accent4"/>
          </a:effectRef>
          <a:fontRef idx="minor">
            <a:schemeClr val="tx1"/>
          </a:fontRef>
        </p:style>
      </p:cxnSp>
      <p:sp>
        <p:nvSpPr>
          <p:cNvPr id="15" name="TextBox 14">
            <a:extLst>
              <a:ext uri="{FF2B5EF4-FFF2-40B4-BE49-F238E27FC236}">
                <a16:creationId xmlns:a16="http://schemas.microsoft.com/office/drawing/2014/main" id="{418679B8-A920-8416-BA44-A5C3588D642C}"/>
              </a:ext>
            </a:extLst>
          </p:cNvPr>
          <p:cNvSpPr txBox="1"/>
          <p:nvPr/>
        </p:nvSpPr>
        <p:spPr>
          <a:xfrm>
            <a:off x="11063546" y="6518787"/>
            <a:ext cx="1126930" cy="261610"/>
          </a:xfrm>
          <a:prstGeom prst="rect">
            <a:avLst/>
          </a:prstGeom>
          <a:noFill/>
        </p:spPr>
        <p:txBody>
          <a:bodyPr wrap="square" rtlCol="0">
            <a:spAutoFit/>
          </a:bodyPr>
          <a:lstStyle/>
          <a:p>
            <a:r>
              <a:rPr lang="en-GB" sz="1100" dirty="0">
                <a:solidFill>
                  <a:schemeClr val="bg1"/>
                </a:solidFill>
              </a:rPr>
              <a:t>(Stock Image)</a:t>
            </a:r>
          </a:p>
        </p:txBody>
      </p:sp>
    </p:spTree>
    <p:extLst>
      <p:ext uri="{BB962C8B-B14F-4D97-AF65-F5344CB8AC3E}">
        <p14:creationId xmlns:p14="http://schemas.microsoft.com/office/powerpoint/2010/main" val="1380213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23C66ED-DBBF-12CA-7F5E-813E0E7D03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622"/>
            <a:ext cx="12192000" cy="6894986"/>
            <a:chOff x="0" y="-7622"/>
            <a:chExt cx="12192000" cy="6894986"/>
          </a:xfrm>
        </p:grpSpPr>
        <p:sp>
          <p:nvSpPr>
            <p:cNvPr id="11" name="Rectangle 10">
              <a:extLst>
                <a:ext uri="{FF2B5EF4-FFF2-40B4-BE49-F238E27FC236}">
                  <a16:creationId xmlns:a16="http://schemas.microsoft.com/office/drawing/2014/main" id="{E3002B52-2669-1ED7-2E0F-0627FC31DF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2E9EC0D-91EA-9D35-F655-335C580AB3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770627C-B480-1145-72DC-5B59DBE04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9F81D39-93D1-019C-74DC-4710F53346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9127281" y="7060"/>
              <a:ext cx="3064320" cy="6872683"/>
            </a:xfrm>
            <a:prstGeom prst="rect">
              <a:avLst/>
            </a:prstGeom>
            <a:gradFill flip="none" rotWithShape="1">
              <a:gsLst>
                <a:gs pos="0">
                  <a:schemeClr val="accent2">
                    <a:alpha val="58000"/>
                  </a:schemeClr>
                </a:gs>
                <a:gs pos="41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pic>
        <p:nvPicPr>
          <p:cNvPr id="5" name="Picture 4">
            <a:extLst>
              <a:ext uri="{FF2B5EF4-FFF2-40B4-BE49-F238E27FC236}">
                <a16:creationId xmlns:a16="http://schemas.microsoft.com/office/drawing/2014/main" id="{1CC9A3D8-F827-92B6-330C-91A03C5F29A5}"/>
              </a:ext>
            </a:extLst>
          </p:cNvPr>
          <p:cNvPicPr>
            <a:picLocks noChangeAspect="1"/>
          </p:cNvPicPr>
          <p:nvPr/>
        </p:nvPicPr>
        <p:blipFill>
          <a:blip r:embed="rId3">
            <a:alphaModFix amt="59000"/>
            <a:extLst>
              <a:ext uri="{28A0092B-C50C-407E-A947-70E740481C1C}">
                <a14:useLocalDpi xmlns:a14="http://schemas.microsoft.com/office/drawing/2010/main" val="0"/>
              </a:ext>
            </a:extLst>
          </a:blip>
          <a:srcRect t="8517"/>
          <a:stretch>
            <a:fillRect/>
          </a:stretch>
        </p:blipFill>
        <p:spPr>
          <a:xfrm>
            <a:off x="20" y="-7624"/>
            <a:ext cx="12191981" cy="6887365"/>
          </a:xfrm>
          <a:prstGeom prst="rect">
            <a:avLst/>
          </a:prstGeom>
        </p:spPr>
      </p:pic>
      <p:sp>
        <p:nvSpPr>
          <p:cNvPr id="6" name="TextBox 5">
            <a:extLst>
              <a:ext uri="{FF2B5EF4-FFF2-40B4-BE49-F238E27FC236}">
                <a16:creationId xmlns:a16="http://schemas.microsoft.com/office/drawing/2014/main" id="{07BBCA12-F1DD-B653-38C7-050B51E2F2D7}"/>
              </a:ext>
            </a:extLst>
          </p:cNvPr>
          <p:cNvSpPr txBox="1"/>
          <p:nvPr/>
        </p:nvSpPr>
        <p:spPr>
          <a:xfrm>
            <a:off x="10659441" y="6481609"/>
            <a:ext cx="1533832" cy="369332"/>
          </a:xfrm>
          <a:prstGeom prst="rect">
            <a:avLst/>
          </a:prstGeom>
          <a:noFill/>
        </p:spPr>
        <p:txBody>
          <a:bodyPr wrap="square" rtlCol="0">
            <a:spAutoFit/>
          </a:bodyPr>
          <a:lstStyle/>
          <a:p>
            <a:r>
              <a:rPr lang="en-GB" dirty="0">
                <a:solidFill>
                  <a:schemeClr val="bg1"/>
                </a:solidFill>
              </a:rPr>
              <a:t>(Silvia, 2019)</a:t>
            </a:r>
          </a:p>
        </p:txBody>
      </p:sp>
      <p:sp>
        <p:nvSpPr>
          <p:cNvPr id="8" name="TextBox 7">
            <a:extLst>
              <a:ext uri="{FF2B5EF4-FFF2-40B4-BE49-F238E27FC236}">
                <a16:creationId xmlns:a16="http://schemas.microsoft.com/office/drawing/2014/main" id="{072C8BA3-38C2-DCBA-ACE6-71777782C298}"/>
              </a:ext>
            </a:extLst>
          </p:cNvPr>
          <p:cNvSpPr txBox="1"/>
          <p:nvPr/>
        </p:nvSpPr>
        <p:spPr>
          <a:xfrm>
            <a:off x="563983" y="957688"/>
            <a:ext cx="6820042" cy="369332"/>
          </a:xfrm>
          <a:prstGeom prst="rect">
            <a:avLst/>
          </a:prstGeom>
          <a:noFill/>
        </p:spPr>
        <p:txBody>
          <a:bodyPr wrap="square" rtlCol="0">
            <a:spAutoFit/>
          </a:bodyPr>
          <a:lstStyle/>
          <a:p>
            <a:r>
              <a:rPr lang="en-GB" b="1" dirty="0">
                <a:solidFill>
                  <a:schemeClr val="bg1"/>
                </a:solidFill>
              </a:rPr>
              <a:t>Borderline Personality Disorder (BPD) is a psychiatric condition.</a:t>
            </a:r>
          </a:p>
        </p:txBody>
      </p:sp>
      <p:sp>
        <p:nvSpPr>
          <p:cNvPr id="19" name="TextBox 18">
            <a:extLst>
              <a:ext uri="{FF2B5EF4-FFF2-40B4-BE49-F238E27FC236}">
                <a16:creationId xmlns:a16="http://schemas.microsoft.com/office/drawing/2014/main" id="{119A0D22-F742-80AD-CECA-41482761A0E4}"/>
              </a:ext>
            </a:extLst>
          </p:cNvPr>
          <p:cNvSpPr txBox="1"/>
          <p:nvPr/>
        </p:nvSpPr>
        <p:spPr>
          <a:xfrm>
            <a:off x="1414819" y="1490508"/>
            <a:ext cx="5388077" cy="369332"/>
          </a:xfrm>
          <a:prstGeom prst="rect">
            <a:avLst/>
          </a:prstGeom>
          <a:noFill/>
        </p:spPr>
        <p:txBody>
          <a:bodyPr wrap="square" rtlCol="0">
            <a:spAutoFit/>
          </a:bodyPr>
          <a:lstStyle/>
          <a:p>
            <a:r>
              <a:rPr lang="en-GB" b="1" dirty="0">
                <a:solidFill>
                  <a:schemeClr val="bg1"/>
                </a:solidFill>
              </a:rPr>
              <a:t>Characterised by a pattern of affective instability</a:t>
            </a:r>
          </a:p>
        </p:txBody>
      </p:sp>
      <p:sp>
        <p:nvSpPr>
          <p:cNvPr id="20" name="TextBox 19">
            <a:extLst>
              <a:ext uri="{FF2B5EF4-FFF2-40B4-BE49-F238E27FC236}">
                <a16:creationId xmlns:a16="http://schemas.microsoft.com/office/drawing/2014/main" id="{91D60A6F-3E28-579C-1C34-BDD3768C96B0}"/>
              </a:ext>
            </a:extLst>
          </p:cNvPr>
          <p:cNvSpPr txBox="1"/>
          <p:nvPr/>
        </p:nvSpPr>
        <p:spPr>
          <a:xfrm>
            <a:off x="1325372" y="2103221"/>
            <a:ext cx="5201265" cy="646331"/>
          </a:xfrm>
          <a:prstGeom prst="rect">
            <a:avLst/>
          </a:prstGeom>
          <a:noFill/>
        </p:spPr>
        <p:txBody>
          <a:bodyPr wrap="square" rtlCol="0">
            <a:spAutoFit/>
          </a:bodyPr>
          <a:lstStyle/>
          <a:p>
            <a:pPr algn="ctr"/>
            <a:r>
              <a:rPr lang="en-GB" b="1" dirty="0">
                <a:solidFill>
                  <a:schemeClr val="bg1"/>
                </a:solidFill>
              </a:rPr>
              <a:t>Simply put this means a person that has BPD often struggles with how to:</a:t>
            </a:r>
          </a:p>
        </p:txBody>
      </p:sp>
      <p:sp>
        <p:nvSpPr>
          <p:cNvPr id="21" name="TextBox 20">
            <a:extLst>
              <a:ext uri="{FF2B5EF4-FFF2-40B4-BE49-F238E27FC236}">
                <a16:creationId xmlns:a16="http://schemas.microsoft.com/office/drawing/2014/main" id="{596D3E1F-DA01-19EA-464C-8570A982E908}"/>
              </a:ext>
            </a:extLst>
          </p:cNvPr>
          <p:cNvSpPr txBox="1"/>
          <p:nvPr/>
        </p:nvSpPr>
        <p:spPr>
          <a:xfrm>
            <a:off x="2352844" y="3076528"/>
            <a:ext cx="3146323" cy="1477328"/>
          </a:xfrm>
          <a:prstGeom prst="rect">
            <a:avLst/>
          </a:prstGeom>
          <a:noFill/>
        </p:spPr>
        <p:txBody>
          <a:bodyPr wrap="square" rtlCol="0">
            <a:spAutoFit/>
          </a:bodyPr>
          <a:lstStyle/>
          <a:p>
            <a:pPr marL="285750" indent="-285750" algn="ctr">
              <a:buFont typeface="Arial" panose="020B0604020202020204" pitchFamily="34" charset="0"/>
              <a:buChar char="•"/>
            </a:pPr>
            <a:r>
              <a:rPr lang="en-GB" b="1" dirty="0">
                <a:solidFill>
                  <a:schemeClr val="bg1"/>
                </a:solidFill>
              </a:rPr>
              <a:t>Deal with their emotions</a:t>
            </a:r>
          </a:p>
          <a:p>
            <a:pPr marL="285750" indent="-285750" algn="ctr">
              <a:buFont typeface="Arial" panose="020B0604020202020204" pitchFamily="34" charset="0"/>
              <a:buChar char="•"/>
            </a:pPr>
            <a:endParaRPr lang="en-GB" b="1" dirty="0">
              <a:solidFill>
                <a:schemeClr val="bg1"/>
              </a:solidFill>
            </a:endParaRPr>
          </a:p>
          <a:p>
            <a:pPr marL="285750" indent="-285750" algn="ctr">
              <a:buFont typeface="Arial" panose="020B0604020202020204" pitchFamily="34" charset="0"/>
              <a:buChar char="•"/>
            </a:pPr>
            <a:r>
              <a:rPr lang="en-GB" b="1" dirty="0">
                <a:solidFill>
                  <a:schemeClr val="bg1"/>
                </a:solidFill>
              </a:rPr>
              <a:t>Relate to others </a:t>
            </a:r>
          </a:p>
          <a:p>
            <a:pPr marL="285750" indent="-285750" algn="ctr">
              <a:buFont typeface="Arial" panose="020B0604020202020204" pitchFamily="34" charset="0"/>
              <a:buChar char="•"/>
            </a:pPr>
            <a:endParaRPr lang="en-GB" b="1" dirty="0">
              <a:solidFill>
                <a:schemeClr val="bg1"/>
              </a:solidFill>
            </a:endParaRPr>
          </a:p>
          <a:p>
            <a:pPr marL="285750" indent="-285750" algn="ctr">
              <a:buFont typeface="Arial" panose="020B0604020202020204" pitchFamily="34" charset="0"/>
              <a:buChar char="•"/>
            </a:pPr>
            <a:r>
              <a:rPr lang="en-GB" b="1" dirty="0">
                <a:solidFill>
                  <a:schemeClr val="bg1"/>
                </a:solidFill>
              </a:rPr>
              <a:t>Understand themselves</a:t>
            </a:r>
          </a:p>
        </p:txBody>
      </p:sp>
      <p:sp>
        <p:nvSpPr>
          <p:cNvPr id="22" name="TextBox 21">
            <a:extLst>
              <a:ext uri="{FF2B5EF4-FFF2-40B4-BE49-F238E27FC236}">
                <a16:creationId xmlns:a16="http://schemas.microsoft.com/office/drawing/2014/main" id="{765F68D0-20FA-0A03-B87B-889D5713F422}"/>
              </a:ext>
            </a:extLst>
          </p:cNvPr>
          <p:cNvSpPr txBox="1"/>
          <p:nvPr/>
        </p:nvSpPr>
        <p:spPr>
          <a:xfrm>
            <a:off x="3056926" y="4769068"/>
            <a:ext cx="1834156" cy="261610"/>
          </a:xfrm>
          <a:prstGeom prst="rect">
            <a:avLst/>
          </a:prstGeom>
          <a:noFill/>
        </p:spPr>
        <p:txBody>
          <a:bodyPr wrap="none" rtlCol="0">
            <a:spAutoFit/>
          </a:bodyPr>
          <a:lstStyle/>
          <a:p>
            <a:r>
              <a:rPr lang="en-GB" sz="1100" dirty="0">
                <a:solidFill>
                  <a:schemeClr val="bg1"/>
                </a:solidFill>
              </a:rPr>
              <a:t>(Mendez-Miller et al., 2022)</a:t>
            </a:r>
          </a:p>
        </p:txBody>
      </p:sp>
    </p:spTree>
    <p:extLst>
      <p:ext uri="{BB962C8B-B14F-4D97-AF65-F5344CB8AC3E}">
        <p14:creationId xmlns:p14="http://schemas.microsoft.com/office/powerpoint/2010/main" val="2197388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Several white paper cut-out snowflakes, on a white background">
            <a:extLst>
              <a:ext uri="{FF2B5EF4-FFF2-40B4-BE49-F238E27FC236}">
                <a16:creationId xmlns:a16="http://schemas.microsoft.com/office/drawing/2014/main" id="{D4573AF5-9406-CC87-2F4C-96A128059A23}"/>
              </a:ext>
            </a:extLst>
          </p:cNvPr>
          <p:cNvPicPr>
            <a:picLocks noChangeAspect="1"/>
          </p:cNvPicPr>
          <p:nvPr/>
        </p:nvPicPr>
        <p:blipFill>
          <a:blip r:embed="rId3">
            <a:extLst>
              <a:ext uri="{28A0092B-C50C-407E-A947-70E740481C1C}">
                <a14:useLocalDpi xmlns:a14="http://schemas.microsoft.com/office/drawing/2010/main" val="0"/>
              </a:ext>
            </a:extLst>
          </a:blip>
          <a:srcRect t="15746"/>
          <a:stretch>
            <a:fillRect/>
          </a:stretch>
        </p:blipFill>
        <p:spPr>
          <a:xfrm>
            <a:off x="20" y="1282"/>
            <a:ext cx="12191980" cy="6856718"/>
          </a:xfrm>
          <a:prstGeom prst="rect">
            <a:avLst/>
          </a:prstGeom>
        </p:spPr>
      </p:pic>
      <p:sp>
        <p:nvSpPr>
          <p:cNvPr id="6" name="Speech Bubble: Rectangle with Corners Rounded 5">
            <a:extLst>
              <a:ext uri="{FF2B5EF4-FFF2-40B4-BE49-F238E27FC236}">
                <a16:creationId xmlns:a16="http://schemas.microsoft.com/office/drawing/2014/main" id="{47D35CD0-DBC7-5595-4530-94FE7C583D54}"/>
              </a:ext>
            </a:extLst>
          </p:cNvPr>
          <p:cNvSpPr/>
          <p:nvPr/>
        </p:nvSpPr>
        <p:spPr>
          <a:xfrm>
            <a:off x="427705" y="575184"/>
            <a:ext cx="2467896" cy="1543665"/>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t>People with BPD are manipulative.</a:t>
            </a:r>
          </a:p>
          <a:p>
            <a:pPr algn="ctr"/>
            <a:r>
              <a:rPr lang="en-GB" sz="1100" dirty="0"/>
              <a:t>(Murphy, 2025)</a:t>
            </a:r>
          </a:p>
        </p:txBody>
      </p:sp>
      <p:sp>
        <p:nvSpPr>
          <p:cNvPr id="7" name="Speech Bubble: Rectangle with Corners Rounded 6">
            <a:extLst>
              <a:ext uri="{FF2B5EF4-FFF2-40B4-BE49-F238E27FC236}">
                <a16:creationId xmlns:a16="http://schemas.microsoft.com/office/drawing/2014/main" id="{545F7927-7002-C0FB-0C40-917B8232C80D}"/>
              </a:ext>
            </a:extLst>
          </p:cNvPr>
          <p:cNvSpPr/>
          <p:nvPr/>
        </p:nvSpPr>
        <p:spPr>
          <a:xfrm>
            <a:off x="4862051" y="1347015"/>
            <a:ext cx="2467896" cy="1543665"/>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t>People with BPD are attention seekers.</a:t>
            </a:r>
          </a:p>
          <a:p>
            <a:pPr algn="ctr"/>
            <a:r>
              <a:rPr lang="en-GB" sz="1100" dirty="0"/>
              <a:t>(Borderline Support UK CIC, 2024)</a:t>
            </a:r>
          </a:p>
        </p:txBody>
      </p:sp>
      <p:sp>
        <p:nvSpPr>
          <p:cNvPr id="8" name="Speech Bubble: Rectangle with Corners Rounded 7">
            <a:extLst>
              <a:ext uri="{FF2B5EF4-FFF2-40B4-BE49-F238E27FC236}">
                <a16:creationId xmlns:a16="http://schemas.microsoft.com/office/drawing/2014/main" id="{08482A46-A429-131F-46C6-6646787C9712}"/>
              </a:ext>
            </a:extLst>
          </p:cNvPr>
          <p:cNvSpPr/>
          <p:nvPr/>
        </p:nvSpPr>
        <p:spPr>
          <a:xfrm>
            <a:off x="9296399" y="575183"/>
            <a:ext cx="2467896" cy="1543665"/>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t>BPD is untreatable.</a:t>
            </a:r>
          </a:p>
          <a:p>
            <a:pPr algn="ctr"/>
            <a:r>
              <a:rPr lang="en-GB" sz="1100" dirty="0"/>
              <a:t>(Murphy, 2025)</a:t>
            </a:r>
          </a:p>
        </p:txBody>
      </p:sp>
      <p:sp>
        <p:nvSpPr>
          <p:cNvPr id="9" name="Speech Bubble: Rectangle with Corners Rounded 8">
            <a:extLst>
              <a:ext uri="{FF2B5EF4-FFF2-40B4-BE49-F238E27FC236}">
                <a16:creationId xmlns:a16="http://schemas.microsoft.com/office/drawing/2014/main" id="{EA91EB6A-4EAB-B286-2A08-12B20E43A50C}"/>
              </a:ext>
            </a:extLst>
          </p:cNvPr>
          <p:cNvSpPr/>
          <p:nvPr/>
        </p:nvSpPr>
        <p:spPr>
          <a:xfrm>
            <a:off x="427705" y="4822720"/>
            <a:ext cx="2467896" cy="1543665"/>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t>BPD sufferers lack empathy.</a:t>
            </a:r>
          </a:p>
          <a:p>
            <a:pPr algn="ctr"/>
            <a:r>
              <a:rPr lang="en-GB" sz="1100" dirty="0"/>
              <a:t>(Borderline Support UK CIC, 2024)</a:t>
            </a:r>
          </a:p>
        </p:txBody>
      </p:sp>
      <p:sp>
        <p:nvSpPr>
          <p:cNvPr id="11" name="Speech Bubble: Rectangle with Corners Rounded 10">
            <a:extLst>
              <a:ext uri="{FF2B5EF4-FFF2-40B4-BE49-F238E27FC236}">
                <a16:creationId xmlns:a16="http://schemas.microsoft.com/office/drawing/2014/main" id="{7AFF5AA0-BDC5-95FB-AFE4-618364B98D94}"/>
              </a:ext>
            </a:extLst>
          </p:cNvPr>
          <p:cNvSpPr/>
          <p:nvPr/>
        </p:nvSpPr>
        <p:spPr>
          <a:xfrm>
            <a:off x="9296400" y="4822721"/>
            <a:ext cx="2467896" cy="1543665"/>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t>Everyone with BPD is the same.</a:t>
            </a:r>
          </a:p>
          <a:p>
            <a:pPr algn="ctr"/>
            <a:r>
              <a:rPr lang="en-GB" sz="1100" dirty="0"/>
              <a:t>(Murphy, 2025)</a:t>
            </a:r>
          </a:p>
          <a:p>
            <a:pPr algn="ctr"/>
            <a:endParaRPr lang="en-GB" sz="1100" dirty="0"/>
          </a:p>
        </p:txBody>
      </p:sp>
      <p:sp>
        <p:nvSpPr>
          <p:cNvPr id="14" name="Speech Bubble: Rectangle with Corners Rounded 13">
            <a:extLst>
              <a:ext uri="{FF2B5EF4-FFF2-40B4-BE49-F238E27FC236}">
                <a16:creationId xmlns:a16="http://schemas.microsoft.com/office/drawing/2014/main" id="{06C92620-985F-E37A-24F5-EA23466881DE}"/>
              </a:ext>
            </a:extLst>
          </p:cNvPr>
          <p:cNvSpPr/>
          <p:nvPr/>
        </p:nvSpPr>
        <p:spPr>
          <a:xfrm>
            <a:off x="4862051" y="4050888"/>
            <a:ext cx="2467896" cy="1543665"/>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t>BPD only affects women.</a:t>
            </a:r>
          </a:p>
          <a:p>
            <a:pPr algn="ctr"/>
            <a:r>
              <a:rPr lang="en-GB" sz="1100" dirty="0"/>
              <a:t>(Murphy, 2025)</a:t>
            </a:r>
          </a:p>
        </p:txBody>
      </p:sp>
      <p:sp>
        <p:nvSpPr>
          <p:cNvPr id="15" name="TextBox 14">
            <a:extLst>
              <a:ext uri="{FF2B5EF4-FFF2-40B4-BE49-F238E27FC236}">
                <a16:creationId xmlns:a16="http://schemas.microsoft.com/office/drawing/2014/main" id="{48096458-02FB-EFD0-E4DD-B254A43A565B}"/>
              </a:ext>
            </a:extLst>
          </p:cNvPr>
          <p:cNvSpPr txBox="1"/>
          <p:nvPr/>
        </p:nvSpPr>
        <p:spPr>
          <a:xfrm>
            <a:off x="800543" y="3167390"/>
            <a:ext cx="10624127" cy="523220"/>
          </a:xfrm>
          <a:prstGeom prst="rect">
            <a:avLst/>
          </a:prstGeom>
          <a:noFill/>
        </p:spPr>
        <p:txBody>
          <a:bodyPr wrap="none" rtlCol="0">
            <a:spAutoFit/>
          </a:bodyPr>
          <a:lstStyle/>
          <a:p>
            <a:r>
              <a:rPr lang="en-GB" sz="2800" b="1" dirty="0"/>
              <a:t>Common Misconceptions About Borderline Personality Disorder</a:t>
            </a:r>
          </a:p>
        </p:txBody>
      </p:sp>
      <p:sp>
        <p:nvSpPr>
          <p:cNvPr id="2" name="TextBox 1">
            <a:extLst>
              <a:ext uri="{FF2B5EF4-FFF2-40B4-BE49-F238E27FC236}">
                <a16:creationId xmlns:a16="http://schemas.microsoft.com/office/drawing/2014/main" id="{EB3D9609-E47E-17CD-E0C9-6810680C2F84}"/>
              </a:ext>
            </a:extLst>
          </p:cNvPr>
          <p:cNvSpPr txBox="1"/>
          <p:nvPr/>
        </p:nvSpPr>
        <p:spPr>
          <a:xfrm>
            <a:off x="10857559" y="6473693"/>
            <a:ext cx="1134221" cy="276999"/>
          </a:xfrm>
          <a:prstGeom prst="rect">
            <a:avLst/>
          </a:prstGeom>
          <a:noFill/>
        </p:spPr>
        <p:txBody>
          <a:bodyPr wrap="none" rtlCol="0">
            <a:spAutoFit/>
          </a:bodyPr>
          <a:lstStyle/>
          <a:p>
            <a:r>
              <a:rPr lang="en-GB" sz="1200" b="1" dirty="0"/>
              <a:t>(Stock Image)</a:t>
            </a:r>
          </a:p>
        </p:txBody>
      </p:sp>
    </p:spTree>
    <p:extLst>
      <p:ext uri="{BB962C8B-B14F-4D97-AF65-F5344CB8AC3E}">
        <p14:creationId xmlns:p14="http://schemas.microsoft.com/office/powerpoint/2010/main" val="3542932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F7CBA18E-A914-C365-F88F-B4178B251074}"/>
              </a:ext>
            </a:extLst>
          </p:cNvPr>
          <p:cNvPicPr>
            <a:picLocks noChangeAspect="1"/>
          </p:cNvPicPr>
          <p:nvPr/>
        </p:nvPicPr>
        <p:blipFill>
          <a:blip r:embed="rId3">
            <a:extLst>
              <a:ext uri="{28A0092B-C50C-407E-A947-70E740481C1C}">
                <a14:useLocalDpi xmlns:a14="http://schemas.microsoft.com/office/drawing/2010/main" val="0"/>
              </a:ext>
            </a:extLst>
          </a:blip>
          <a:srcRect t="19"/>
          <a:stretch>
            <a:fillRect/>
          </a:stretch>
        </p:blipFill>
        <p:spPr>
          <a:xfrm>
            <a:off x="-1504" y="1282"/>
            <a:ext cx="12191980" cy="6856718"/>
          </a:xfrm>
          <a:prstGeom prst="rect">
            <a:avLst/>
          </a:prstGeom>
        </p:spPr>
      </p:pic>
      <p:sp>
        <p:nvSpPr>
          <p:cNvPr id="4" name="TextBox 3">
            <a:extLst>
              <a:ext uri="{FF2B5EF4-FFF2-40B4-BE49-F238E27FC236}">
                <a16:creationId xmlns:a16="http://schemas.microsoft.com/office/drawing/2014/main" id="{DA829917-C503-908C-07F2-7CFA20FC154A}"/>
              </a:ext>
            </a:extLst>
          </p:cNvPr>
          <p:cNvSpPr txBox="1"/>
          <p:nvPr/>
        </p:nvSpPr>
        <p:spPr>
          <a:xfrm>
            <a:off x="10849260" y="6548941"/>
            <a:ext cx="1342740" cy="307777"/>
          </a:xfrm>
          <a:prstGeom prst="rect">
            <a:avLst/>
          </a:prstGeom>
          <a:noFill/>
        </p:spPr>
        <p:txBody>
          <a:bodyPr wrap="none" rtlCol="0">
            <a:spAutoFit/>
          </a:bodyPr>
          <a:lstStyle/>
          <a:p>
            <a:r>
              <a:rPr lang="en-GB" sz="1400" dirty="0"/>
              <a:t>(</a:t>
            </a:r>
            <a:r>
              <a:rPr lang="en-GB" sz="1400" dirty="0" err="1"/>
              <a:t>Piranka</a:t>
            </a:r>
            <a:r>
              <a:rPr lang="en-GB" sz="1400" dirty="0"/>
              <a:t>, 2020)</a:t>
            </a:r>
          </a:p>
        </p:txBody>
      </p:sp>
      <p:sp>
        <p:nvSpPr>
          <p:cNvPr id="9" name="TextBox 8">
            <a:extLst>
              <a:ext uri="{FF2B5EF4-FFF2-40B4-BE49-F238E27FC236}">
                <a16:creationId xmlns:a16="http://schemas.microsoft.com/office/drawing/2014/main" id="{A08B6644-EAA8-67DC-9CCF-1EA7E9E1DD4B}"/>
              </a:ext>
            </a:extLst>
          </p:cNvPr>
          <p:cNvSpPr txBox="1"/>
          <p:nvPr/>
        </p:nvSpPr>
        <p:spPr>
          <a:xfrm>
            <a:off x="810956" y="582232"/>
            <a:ext cx="3261021" cy="707886"/>
          </a:xfrm>
          <a:prstGeom prst="rect">
            <a:avLst/>
          </a:prstGeom>
          <a:noFill/>
        </p:spPr>
        <p:txBody>
          <a:bodyPr wrap="none" rtlCol="0">
            <a:spAutoFit/>
          </a:bodyPr>
          <a:lstStyle/>
          <a:p>
            <a:r>
              <a:rPr lang="en-GB" sz="4000" b="1" dirty="0"/>
              <a:t>In Summary..</a:t>
            </a:r>
          </a:p>
        </p:txBody>
      </p:sp>
      <p:sp>
        <p:nvSpPr>
          <p:cNvPr id="10" name="TextBox 9">
            <a:extLst>
              <a:ext uri="{FF2B5EF4-FFF2-40B4-BE49-F238E27FC236}">
                <a16:creationId xmlns:a16="http://schemas.microsoft.com/office/drawing/2014/main" id="{CA9F232E-C730-C299-4151-B5F1CCDD7FD0}"/>
              </a:ext>
            </a:extLst>
          </p:cNvPr>
          <p:cNvSpPr txBox="1"/>
          <p:nvPr/>
        </p:nvSpPr>
        <p:spPr>
          <a:xfrm>
            <a:off x="685190" y="1647060"/>
            <a:ext cx="3762056" cy="369332"/>
          </a:xfrm>
          <a:prstGeom prst="rect">
            <a:avLst/>
          </a:prstGeom>
          <a:noFill/>
        </p:spPr>
        <p:txBody>
          <a:bodyPr wrap="none" rtlCol="0">
            <a:spAutoFit/>
          </a:bodyPr>
          <a:lstStyle/>
          <a:p>
            <a:r>
              <a:rPr lang="en-GB" b="1" dirty="0"/>
              <a:t>Borderline Personality Disorder is:</a:t>
            </a:r>
          </a:p>
        </p:txBody>
      </p:sp>
      <p:sp>
        <p:nvSpPr>
          <p:cNvPr id="11" name="TextBox 10">
            <a:extLst>
              <a:ext uri="{FF2B5EF4-FFF2-40B4-BE49-F238E27FC236}">
                <a16:creationId xmlns:a16="http://schemas.microsoft.com/office/drawing/2014/main" id="{B1033297-87C6-BE73-100C-E9D70CFC6400}"/>
              </a:ext>
            </a:extLst>
          </p:cNvPr>
          <p:cNvSpPr txBox="1"/>
          <p:nvPr/>
        </p:nvSpPr>
        <p:spPr>
          <a:xfrm>
            <a:off x="881237" y="2005957"/>
            <a:ext cx="3369962" cy="369332"/>
          </a:xfrm>
          <a:prstGeom prst="rect">
            <a:avLst/>
          </a:prstGeom>
          <a:noFill/>
        </p:spPr>
        <p:txBody>
          <a:bodyPr wrap="none" rtlCol="0">
            <a:spAutoFit/>
          </a:bodyPr>
          <a:lstStyle/>
          <a:p>
            <a:r>
              <a:rPr lang="en-GB" b="1" dirty="0"/>
              <a:t>Complex, but understandable.</a:t>
            </a:r>
          </a:p>
        </p:txBody>
      </p:sp>
      <p:sp>
        <p:nvSpPr>
          <p:cNvPr id="12" name="TextBox 11">
            <a:extLst>
              <a:ext uri="{FF2B5EF4-FFF2-40B4-BE49-F238E27FC236}">
                <a16:creationId xmlns:a16="http://schemas.microsoft.com/office/drawing/2014/main" id="{6B1FAA36-C3F5-920F-163E-13AE1EEBFC2C}"/>
              </a:ext>
            </a:extLst>
          </p:cNvPr>
          <p:cNvSpPr txBox="1"/>
          <p:nvPr/>
        </p:nvSpPr>
        <p:spPr>
          <a:xfrm>
            <a:off x="944518" y="2535175"/>
            <a:ext cx="2993898" cy="923330"/>
          </a:xfrm>
          <a:prstGeom prst="rect">
            <a:avLst/>
          </a:prstGeom>
          <a:noFill/>
        </p:spPr>
        <p:txBody>
          <a:bodyPr wrap="none" rtlCol="0">
            <a:spAutoFit/>
          </a:bodyPr>
          <a:lstStyle/>
          <a:p>
            <a:pPr algn="ctr"/>
            <a:r>
              <a:rPr lang="en-GB" b="1" dirty="0"/>
              <a:t>Struggles include: </a:t>
            </a:r>
          </a:p>
          <a:p>
            <a:pPr algn="ctr"/>
            <a:r>
              <a:rPr lang="en-GB" b="1" dirty="0"/>
              <a:t>Emotional sensitivity&amp;</a:t>
            </a:r>
          </a:p>
          <a:p>
            <a:pPr algn="ctr"/>
            <a:r>
              <a:rPr lang="en-GB" b="1" dirty="0"/>
              <a:t>Challenges with self image</a:t>
            </a:r>
          </a:p>
        </p:txBody>
      </p:sp>
      <p:sp>
        <p:nvSpPr>
          <p:cNvPr id="14" name="TextBox 13">
            <a:extLst>
              <a:ext uri="{FF2B5EF4-FFF2-40B4-BE49-F238E27FC236}">
                <a16:creationId xmlns:a16="http://schemas.microsoft.com/office/drawing/2014/main" id="{B90EB39F-3149-AA63-F9C9-9BD339DC9B11}"/>
              </a:ext>
            </a:extLst>
          </p:cNvPr>
          <p:cNvSpPr txBox="1"/>
          <p:nvPr/>
        </p:nvSpPr>
        <p:spPr>
          <a:xfrm>
            <a:off x="8298426" y="5968181"/>
            <a:ext cx="1912447" cy="369332"/>
          </a:xfrm>
          <a:prstGeom prst="rect">
            <a:avLst/>
          </a:prstGeom>
          <a:noFill/>
        </p:spPr>
        <p:txBody>
          <a:bodyPr wrap="none" rtlCol="0">
            <a:spAutoFit/>
          </a:bodyPr>
          <a:lstStyle/>
          <a:p>
            <a:r>
              <a:rPr lang="en-GB" b="1" dirty="0"/>
              <a:t>Up next is Alison</a:t>
            </a:r>
          </a:p>
        </p:txBody>
      </p:sp>
      <p:sp>
        <p:nvSpPr>
          <p:cNvPr id="15" name="TextBox 14">
            <a:extLst>
              <a:ext uri="{FF2B5EF4-FFF2-40B4-BE49-F238E27FC236}">
                <a16:creationId xmlns:a16="http://schemas.microsoft.com/office/drawing/2014/main" id="{13EBE18E-7847-65F9-B91A-FA450C01C138}"/>
              </a:ext>
            </a:extLst>
          </p:cNvPr>
          <p:cNvSpPr txBox="1"/>
          <p:nvPr/>
        </p:nvSpPr>
        <p:spPr>
          <a:xfrm>
            <a:off x="503634" y="3797059"/>
            <a:ext cx="4125168" cy="369332"/>
          </a:xfrm>
          <a:prstGeom prst="rect">
            <a:avLst/>
          </a:prstGeom>
          <a:noFill/>
        </p:spPr>
        <p:txBody>
          <a:bodyPr wrap="none" rtlCol="0">
            <a:spAutoFit/>
          </a:bodyPr>
          <a:lstStyle/>
          <a:p>
            <a:r>
              <a:rPr lang="en-GB" b="1" dirty="0"/>
              <a:t>Changing the thinking around stigmas</a:t>
            </a:r>
          </a:p>
        </p:txBody>
      </p:sp>
      <p:sp>
        <p:nvSpPr>
          <p:cNvPr id="16" name="TextBox 15">
            <a:extLst>
              <a:ext uri="{FF2B5EF4-FFF2-40B4-BE49-F238E27FC236}">
                <a16:creationId xmlns:a16="http://schemas.microsoft.com/office/drawing/2014/main" id="{C402A53E-4EF8-01C9-121F-9AEE39C55E0F}"/>
              </a:ext>
            </a:extLst>
          </p:cNvPr>
          <p:cNvSpPr txBox="1"/>
          <p:nvPr/>
        </p:nvSpPr>
        <p:spPr>
          <a:xfrm>
            <a:off x="0" y="5415273"/>
            <a:ext cx="5132438" cy="646331"/>
          </a:xfrm>
          <a:prstGeom prst="rect">
            <a:avLst/>
          </a:prstGeom>
          <a:noFill/>
        </p:spPr>
        <p:txBody>
          <a:bodyPr wrap="square" rtlCol="0">
            <a:spAutoFit/>
          </a:bodyPr>
          <a:lstStyle/>
          <a:p>
            <a:pPr algn="ctr"/>
            <a:r>
              <a:rPr lang="en-GB" b="1" dirty="0"/>
              <a:t>Understanding Borderline Personality Disorder is not just about recognising its challenges.</a:t>
            </a:r>
          </a:p>
        </p:txBody>
      </p:sp>
      <p:sp>
        <p:nvSpPr>
          <p:cNvPr id="18" name="TextBox 17">
            <a:extLst>
              <a:ext uri="{FF2B5EF4-FFF2-40B4-BE49-F238E27FC236}">
                <a16:creationId xmlns:a16="http://schemas.microsoft.com/office/drawing/2014/main" id="{B7F213B2-4B17-B1ED-29D7-477BEC4520CF}"/>
              </a:ext>
            </a:extLst>
          </p:cNvPr>
          <p:cNvSpPr txBox="1"/>
          <p:nvPr/>
        </p:nvSpPr>
        <p:spPr>
          <a:xfrm>
            <a:off x="701798" y="4636228"/>
            <a:ext cx="3728841" cy="369332"/>
          </a:xfrm>
          <a:prstGeom prst="rect">
            <a:avLst/>
          </a:prstGeom>
          <a:noFill/>
        </p:spPr>
        <p:txBody>
          <a:bodyPr wrap="none" rtlCol="0">
            <a:spAutoFit/>
          </a:bodyPr>
          <a:lstStyle/>
          <a:p>
            <a:r>
              <a:rPr lang="en-GB" b="1" dirty="0"/>
              <a:t>It’s not a one size fits all diagnosis</a:t>
            </a:r>
          </a:p>
        </p:txBody>
      </p:sp>
    </p:spTree>
    <p:extLst>
      <p:ext uri="{BB962C8B-B14F-4D97-AF65-F5344CB8AC3E}">
        <p14:creationId xmlns:p14="http://schemas.microsoft.com/office/powerpoint/2010/main" val="29044410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23C66ED-DBBF-12CA-7F5E-813E0E7D03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622"/>
            <a:ext cx="12192000" cy="6894986"/>
            <a:chOff x="0" y="-7622"/>
            <a:chExt cx="12192000" cy="6894986"/>
          </a:xfrm>
        </p:grpSpPr>
        <p:sp>
          <p:nvSpPr>
            <p:cNvPr id="9" name="Rectangle 8">
              <a:extLst>
                <a:ext uri="{FF2B5EF4-FFF2-40B4-BE49-F238E27FC236}">
                  <a16:creationId xmlns:a16="http://schemas.microsoft.com/office/drawing/2014/main" id="{E3002B52-2669-1ED7-2E0F-0627FC31DF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2E9EC0D-91EA-9D35-F655-335C580AB3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70627C-B480-1145-72DC-5B59DBE04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9F81D39-93D1-019C-74DC-4710F53346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9127281" y="7060"/>
              <a:ext cx="3064320" cy="6872683"/>
            </a:xfrm>
            <a:prstGeom prst="rect">
              <a:avLst/>
            </a:prstGeom>
            <a:gradFill flip="none" rotWithShape="1">
              <a:gsLst>
                <a:gs pos="0">
                  <a:schemeClr val="accent2">
                    <a:alpha val="58000"/>
                  </a:schemeClr>
                </a:gs>
                <a:gs pos="41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pic>
        <p:nvPicPr>
          <p:cNvPr id="3" name="Picture 2" descr="Abstract blurred public library with bookshelves">
            <a:extLst>
              <a:ext uri="{FF2B5EF4-FFF2-40B4-BE49-F238E27FC236}">
                <a16:creationId xmlns:a16="http://schemas.microsoft.com/office/drawing/2014/main" id="{DD714097-3C3E-87F8-E863-DB3FF88B9639}"/>
              </a:ext>
            </a:extLst>
          </p:cNvPr>
          <p:cNvPicPr>
            <a:picLocks noChangeAspect="1"/>
          </p:cNvPicPr>
          <p:nvPr/>
        </p:nvPicPr>
        <p:blipFill>
          <a:blip r:embed="rId2">
            <a:alphaModFix amt="59000"/>
            <a:extLst>
              <a:ext uri="{28A0092B-C50C-407E-A947-70E740481C1C}">
                <a14:useLocalDpi xmlns:a14="http://schemas.microsoft.com/office/drawing/2010/main" val="0"/>
              </a:ext>
            </a:extLst>
          </a:blip>
          <a:srcRect t="659" b="14711"/>
          <a:stretch>
            <a:fillRect/>
          </a:stretch>
        </p:blipFill>
        <p:spPr>
          <a:xfrm>
            <a:off x="20" y="-7624"/>
            <a:ext cx="12191981" cy="6887365"/>
          </a:xfrm>
          <a:prstGeom prst="rect">
            <a:avLst/>
          </a:prstGeom>
        </p:spPr>
      </p:pic>
      <p:sp>
        <p:nvSpPr>
          <p:cNvPr id="4" name="TextBox 3">
            <a:extLst>
              <a:ext uri="{FF2B5EF4-FFF2-40B4-BE49-F238E27FC236}">
                <a16:creationId xmlns:a16="http://schemas.microsoft.com/office/drawing/2014/main" id="{31C43A30-6C41-E4A5-3588-AA793CABA8B9}"/>
              </a:ext>
            </a:extLst>
          </p:cNvPr>
          <p:cNvSpPr txBox="1"/>
          <p:nvPr/>
        </p:nvSpPr>
        <p:spPr>
          <a:xfrm>
            <a:off x="281354" y="321547"/>
            <a:ext cx="11675543" cy="6463308"/>
          </a:xfrm>
          <a:prstGeom prst="rect">
            <a:avLst/>
          </a:prstGeom>
          <a:noFill/>
        </p:spPr>
        <p:txBody>
          <a:bodyPr wrap="square" rtlCol="0">
            <a:spAutoFit/>
          </a:bodyPr>
          <a:lstStyle/>
          <a:p>
            <a:r>
              <a:rPr lang="en-GB" b="1" u="sng" dirty="0"/>
              <a:t>Reference List</a:t>
            </a:r>
          </a:p>
          <a:p>
            <a:endParaRPr lang="en-GB" b="1" u="sng" dirty="0"/>
          </a:p>
          <a:p>
            <a:r>
              <a:rPr lang="en-GB" dirty="0"/>
              <a:t>American Psychiatric Association. (1952). </a:t>
            </a:r>
            <a:r>
              <a:rPr lang="en-GB" i="1" dirty="0"/>
              <a:t>Diagnostic and statistical manual of mental disorders</a:t>
            </a:r>
            <a:r>
              <a:rPr lang="en-GB" dirty="0"/>
              <a:t> (1st ed.). </a:t>
            </a:r>
          </a:p>
          <a:p>
            <a:r>
              <a:rPr lang="en-GB" dirty="0">
                <a:hlinkClick r:id="rId3"/>
              </a:rPr>
              <a:t>	</a:t>
            </a:r>
            <a:r>
              <a:rPr lang="en-GB" u="sng" dirty="0">
                <a:hlinkClick r:id="rId3"/>
              </a:rPr>
              <a:t>DSM-1 Full PDF : US Army : Free Download, Borrow, and Streaming : Internet Archive</a:t>
            </a:r>
            <a:endParaRPr lang="en-GB" dirty="0"/>
          </a:p>
          <a:p>
            <a:endParaRPr lang="en-GB" dirty="0"/>
          </a:p>
          <a:p>
            <a:r>
              <a:rPr lang="en-GB" dirty="0"/>
              <a:t>Borderline in the ACT. (n.d.). </a:t>
            </a:r>
            <a:r>
              <a:rPr lang="en-GB" i="1" dirty="0"/>
              <a:t>BPD myths and facts</a:t>
            </a:r>
            <a:r>
              <a:rPr lang="en-GB" dirty="0"/>
              <a:t>. </a:t>
            </a:r>
            <a:r>
              <a:rPr lang="en-GB" u="sng" dirty="0">
                <a:hlinkClick r:id="rId4"/>
              </a:rPr>
              <a:t>https://www.borderlineintheact.org.au/living-with-bpd/bpd-myths-	and-facts/</a:t>
            </a:r>
            <a:endParaRPr lang="en-GB" dirty="0"/>
          </a:p>
          <a:p>
            <a:endParaRPr lang="en-GB" dirty="0"/>
          </a:p>
          <a:p>
            <a:r>
              <a:rPr lang="en-GB" dirty="0"/>
              <a:t>Borderline Support UK CIC. (2024). </a:t>
            </a:r>
            <a:r>
              <a:rPr lang="en-GB" i="1" dirty="0"/>
              <a:t>Common misconceptions and stigmas</a:t>
            </a:r>
            <a:r>
              <a:rPr lang="en-GB" dirty="0"/>
              <a:t>. 	</a:t>
            </a:r>
            <a:r>
              <a:rPr lang="en-GB" u="sng" dirty="0">
                <a:hlinkClick r:id="rId5"/>
              </a:rPr>
              <a:t>https://borderlinesupport.org.uk/lesson/common-misconceptions-and-stigmas</a:t>
            </a:r>
            <a:r>
              <a:rPr lang="en-GB" dirty="0"/>
              <a:t> </a:t>
            </a:r>
          </a:p>
          <a:p>
            <a:endParaRPr lang="en-GB" dirty="0"/>
          </a:p>
          <a:p>
            <a:r>
              <a:rPr lang="en-GB" dirty="0"/>
              <a:t>Borderline Support UK CIC. (2024). </a:t>
            </a:r>
            <a:r>
              <a:rPr lang="en-GB" i="1" dirty="0"/>
              <a:t>Stigma and societal perceptions</a:t>
            </a:r>
            <a:r>
              <a:rPr lang="en-GB" dirty="0"/>
              <a:t>. </a:t>
            </a:r>
            <a:r>
              <a:rPr lang="en-GB" u="sng" dirty="0">
                <a:hlinkClick r:id="rId6"/>
              </a:rPr>
              <a:t>https://borderlinesupport.org.uk/lesson/stigma-	and-societal-perceptions/</a:t>
            </a:r>
            <a:endParaRPr lang="en-GB" dirty="0"/>
          </a:p>
          <a:p>
            <a:endParaRPr lang="en-GB" dirty="0"/>
          </a:p>
          <a:p>
            <a:r>
              <a:rPr lang="en-GB" dirty="0"/>
              <a:t>Bulat Silvia (2019) </a:t>
            </a:r>
            <a:r>
              <a:rPr lang="en-GB" i="1" dirty="0"/>
              <a:t>Upset and tired boy teenager sitting on the floor keeps hand to cheek looking thoughtfully and 	hopeless</a:t>
            </a:r>
            <a:r>
              <a:rPr lang="en-GB" dirty="0"/>
              <a:t>. Available at: </a:t>
            </a:r>
            <a:r>
              <a:rPr lang="en-GB" u="sng" dirty="0">
                <a:hlinkClick r:id="rId7"/>
              </a:rPr>
              <a:t>https://www.istockphoto.com/photo/upset-and-tired-boy-teenager-sitting-on-the-	floor-keeps-hand-to-cheek-looking-gm1191509927-338173847</a:t>
            </a:r>
            <a:r>
              <a:rPr lang="en-GB" dirty="0"/>
              <a:t> (Accessed: 21 March 2026).</a:t>
            </a:r>
          </a:p>
          <a:p>
            <a:endParaRPr lang="en-GB" dirty="0"/>
          </a:p>
          <a:p>
            <a:r>
              <a:rPr lang="en-GB" dirty="0"/>
              <a:t>Chapman, J., Jamil, R. T., Fleisher, C., &amp; Torrico, T. J. (2024). </a:t>
            </a:r>
            <a:r>
              <a:rPr lang="en-GB" i="1" dirty="0"/>
              <a:t>Borderline personality disorder</a:t>
            </a:r>
            <a:r>
              <a:rPr lang="en-GB" dirty="0"/>
              <a:t>. In </a:t>
            </a:r>
            <a:r>
              <a:rPr lang="en-GB" b="1" dirty="0" err="1"/>
              <a:t>StatPearls</a:t>
            </a:r>
            <a:r>
              <a:rPr lang="en-GB" dirty="0"/>
              <a:t>. </a:t>
            </a:r>
            <a:r>
              <a:rPr lang="en-GB" dirty="0" err="1"/>
              <a:t>StatPearls</a:t>
            </a:r>
            <a:r>
              <a:rPr lang="en-GB" dirty="0"/>
              <a:t> 	Publishing. </a:t>
            </a:r>
            <a:r>
              <a:rPr lang="en-GB" u="sng" dirty="0">
                <a:hlinkClick r:id="rId8"/>
              </a:rPr>
              <a:t>https://www.ncbi.nlm.nih.gov/books/NBK430883/</a:t>
            </a:r>
            <a:endParaRPr lang="en-GB" dirty="0"/>
          </a:p>
          <a:p>
            <a:r>
              <a:rPr lang="en-GB" dirty="0"/>
              <a:t>	Encyclopaedia Britannica. (2026). </a:t>
            </a:r>
            <a:r>
              <a:rPr lang="en-GB" i="1" dirty="0"/>
              <a:t>Borderline personality disorder</a:t>
            </a:r>
            <a:r>
              <a:rPr lang="en-GB" dirty="0"/>
              <a:t>. 	</a:t>
            </a:r>
            <a:r>
              <a:rPr lang="en-GB" u="sng" dirty="0">
                <a:hlinkClick r:id="rId9"/>
              </a:rPr>
              <a:t>https://www.britannica.com/science/borderline-personality-disorder</a:t>
            </a:r>
            <a:endParaRPr lang="en-GB" dirty="0"/>
          </a:p>
          <a:p>
            <a:endParaRPr lang="en-GB" b="1" u="sng" dirty="0"/>
          </a:p>
        </p:txBody>
      </p:sp>
    </p:spTree>
    <p:extLst>
      <p:ext uri="{BB962C8B-B14F-4D97-AF65-F5344CB8AC3E}">
        <p14:creationId xmlns:p14="http://schemas.microsoft.com/office/powerpoint/2010/main" val="4050198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23C66ED-DBBF-12CA-7F5E-813E0E7D03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622"/>
            <a:ext cx="12192000" cy="6894986"/>
            <a:chOff x="0" y="-7622"/>
            <a:chExt cx="12192000" cy="6894986"/>
          </a:xfrm>
        </p:grpSpPr>
        <p:sp>
          <p:nvSpPr>
            <p:cNvPr id="9" name="Rectangle 8">
              <a:extLst>
                <a:ext uri="{FF2B5EF4-FFF2-40B4-BE49-F238E27FC236}">
                  <a16:creationId xmlns:a16="http://schemas.microsoft.com/office/drawing/2014/main" id="{E3002B52-2669-1ED7-2E0F-0627FC31DF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2E9EC0D-91EA-9D35-F655-335C580AB3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70627C-B480-1145-72DC-5B59DBE04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9F81D39-93D1-019C-74DC-4710F53346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9127281" y="7060"/>
              <a:ext cx="3064320" cy="6872683"/>
            </a:xfrm>
            <a:prstGeom prst="rect">
              <a:avLst/>
            </a:prstGeom>
            <a:gradFill flip="none" rotWithShape="1">
              <a:gsLst>
                <a:gs pos="0">
                  <a:schemeClr val="accent2">
                    <a:alpha val="58000"/>
                  </a:schemeClr>
                </a:gs>
                <a:gs pos="41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pic>
        <p:nvPicPr>
          <p:cNvPr id="3" name="Picture 2" descr="Abstract blurred public library with bookshelves">
            <a:extLst>
              <a:ext uri="{FF2B5EF4-FFF2-40B4-BE49-F238E27FC236}">
                <a16:creationId xmlns:a16="http://schemas.microsoft.com/office/drawing/2014/main" id="{44795C55-4582-91E1-B1CE-77C661BD2416}"/>
              </a:ext>
            </a:extLst>
          </p:cNvPr>
          <p:cNvPicPr>
            <a:picLocks noChangeAspect="1"/>
          </p:cNvPicPr>
          <p:nvPr/>
        </p:nvPicPr>
        <p:blipFill>
          <a:blip r:embed="rId2">
            <a:alphaModFix amt="59000"/>
            <a:extLst>
              <a:ext uri="{28A0092B-C50C-407E-A947-70E740481C1C}">
                <a14:useLocalDpi xmlns:a14="http://schemas.microsoft.com/office/drawing/2010/main" val="0"/>
              </a:ext>
            </a:extLst>
          </a:blip>
          <a:srcRect t="659" b="14711"/>
          <a:stretch>
            <a:fillRect/>
          </a:stretch>
        </p:blipFill>
        <p:spPr>
          <a:xfrm>
            <a:off x="20" y="-7624"/>
            <a:ext cx="12191981" cy="6887365"/>
          </a:xfrm>
          <a:prstGeom prst="rect">
            <a:avLst/>
          </a:prstGeom>
        </p:spPr>
      </p:pic>
      <p:sp>
        <p:nvSpPr>
          <p:cNvPr id="4" name="TextBox 3">
            <a:extLst>
              <a:ext uri="{FF2B5EF4-FFF2-40B4-BE49-F238E27FC236}">
                <a16:creationId xmlns:a16="http://schemas.microsoft.com/office/drawing/2014/main" id="{87DF0C43-10B8-ADA1-C941-F9334F610155}"/>
              </a:ext>
            </a:extLst>
          </p:cNvPr>
          <p:cNvSpPr txBox="1"/>
          <p:nvPr/>
        </p:nvSpPr>
        <p:spPr>
          <a:xfrm>
            <a:off x="206829" y="228600"/>
            <a:ext cx="11750068" cy="7017306"/>
          </a:xfrm>
          <a:prstGeom prst="rect">
            <a:avLst/>
          </a:prstGeom>
          <a:noFill/>
        </p:spPr>
        <p:txBody>
          <a:bodyPr wrap="square" rtlCol="0">
            <a:spAutoFit/>
          </a:bodyPr>
          <a:lstStyle/>
          <a:p>
            <a:r>
              <a:rPr lang="en-GB" dirty="0"/>
              <a:t>Encyclopaedia Britannica. (2026). </a:t>
            </a:r>
            <a:r>
              <a:rPr lang="en-GB" i="1" dirty="0"/>
              <a:t>Borderline personality disorder</a:t>
            </a:r>
            <a:r>
              <a:rPr lang="en-GB" dirty="0"/>
              <a:t>. </a:t>
            </a:r>
            <a:r>
              <a:rPr lang="en-GB" u="sng" dirty="0">
                <a:hlinkClick r:id="rId3"/>
              </a:rPr>
              <a:t>https://www.britannica.com/science/borderline-	personality-disorder</a:t>
            </a:r>
            <a:endParaRPr lang="en-GB" dirty="0"/>
          </a:p>
          <a:p>
            <a:endParaRPr lang="en-GB" dirty="0"/>
          </a:p>
          <a:p>
            <a:r>
              <a:rPr lang="en-GB" dirty="0"/>
              <a:t>Fruzzetti, A. E. (2017, October 3). </a:t>
            </a:r>
            <a:r>
              <a:rPr lang="en-GB" i="1" dirty="0"/>
              <a:t>Why borderline personality disorder is misdiagnosed</a:t>
            </a:r>
            <a:r>
              <a:rPr lang="en-GB" dirty="0"/>
              <a:t>. National Alliance on Mental 	Illness (NAMI). </a:t>
            </a:r>
            <a:r>
              <a:rPr lang="en-GB" u="sng" dirty="0">
                <a:hlinkClick r:id="rId4"/>
              </a:rPr>
              <a:t>https://www.nami.org/blog/why-borderline-personality-disorder-is-misdiagnosed/</a:t>
            </a:r>
            <a:endParaRPr lang="en-GB" dirty="0"/>
          </a:p>
          <a:p>
            <a:endParaRPr lang="en-GB" dirty="0"/>
          </a:p>
          <a:p>
            <a:r>
              <a:rPr lang="en-GB" dirty="0"/>
              <a:t>Hersh, R. (2008). Confronting Myths and Stereotypes About Borderline Personality Disorder. </a:t>
            </a:r>
            <a:r>
              <a:rPr lang="en-GB" i="1" dirty="0"/>
              <a:t>Social Work in Mental 	Health</a:t>
            </a:r>
            <a:r>
              <a:rPr lang="en-GB" dirty="0"/>
              <a:t>, </a:t>
            </a:r>
            <a:r>
              <a:rPr lang="en-GB" i="1" dirty="0"/>
              <a:t>6</a:t>
            </a:r>
            <a:r>
              <a:rPr lang="en-GB" dirty="0"/>
              <a:t>(1–2), 13–32. </a:t>
            </a:r>
            <a:r>
              <a:rPr lang="en-GB" u="sng" dirty="0">
                <a:hlinkClick r:id="rId5"/>
              </a:rPr>
              <a:t>https://doi.org/10.1300/J200v06n01_03</a:t>
            </a:r>
            <a:endParaRPr lang="en-GB" dirty="0"/>
          </a:p>
          <a:p>
            <a:endParaRPr lang="en-GB" dirty="0"/>
          </a:p>
          <a:p>
            <a:r>
              <a:rPr lang="en-GB" dirty="0"/>
              <a:t>Mendez-Miller, M., Naccarato, J., &amp; </a:t>
            </a:r>
            <a:r>
              <a:rPr lang="en-GB" dirty="0" err="1"/>
              <a:t>Radico</a:t>
            </a:r>
            <a:r>
              <a:rPr lang="en-GB" dirty="0"/>
              <a:t>, J. A. (2022). </a:t>
            </a:r>
            <a:r>
              <a:rPr lang="en-GB" i="1" dirty="0"/>
              <a:t>Borderline personality disorder</a:t>
            </a:r>
            <a:r>
              <a:rPr lang="en-GB" dirty="0"/>
              <a:t>. American Family Physician, 	105(2), 156–161.</a:t>
            </a:r>
          </a:p>
          <a:p>
            <a:endParaRPr lang="en-GB" dirty="0"/>
          </a:p>
          <a:p>
            <a:r>
              <a:rPr lang="en-GB" dirty="0"/>
              <a:t>Mind. (2022). </a:t>
            </a:r>
            <a:r>
              <a:rPr lang="en-GB" i="1" dirty="0"/>
              <a:t>Experiences of borderline personality disorder (BPD)</a:t>
            </a:r>
            <a:r>
              <a:rPr lang="en-GB" dirty="0"/>
              <a:t>. </a:t>
            </a:r>
            <a:r>
              <a:rPr lang="en-GB" u="sng" dirty="0">
                <a:hlinkClick r:id="rId6"/>
              </a:rPr>
              <a:t>https://www.mind.org.uk/information-	support/types-of-mental-health-problems/borderline-personality-disorder-bpd/experiences-of-bpd/</a:t>
            </a:r>
            <a:endParaRPr lang="en-GB" dirty="0"/>
          </a:p>
          <a:p>
            <a:endParaRPr lang="en-GB" dirty="0"/>
          </a:p>
          <a:p>
            <a:r>
              <a:rPr lang="en-GB" dirty="0"/>
              <a:t>Murphy, N. (2025). </a:t>
            </a:r>
            <a:r>
              <a:rPr lang="en-GB" i="1" dirty="0"/>
              <a:t>Debunking common myths surrounding borderline personality disorder</a:t>
            </a:r>
            <a:r>
              <a:rPr lang="en-GB" dirty="0"/>
              <a:t>. CPD Online College. 	</a:t>
            </a:r>
            <a:r>
              <a:rPr lang="en-GB" u="sng" dirty="0">
                <a:hlinkClick r:id="rId7"/>
              </a:rPr>
              <a:t>https://cpdonline.co.uk/knowledge-base/mental-health/debunking-common-myths-bpd/</a:t>
            </a:r>
            <a:endParaRPr lang="en-GB" u="sng" dirty="0"/>
          </a:p>
          <a:p>
            <a:endParaRPr lang="en-GB" u="sng" dirty="0"/>
          </a:p>
          <a:p>
            <a:r>
              <a:rPr lang="en-GB" dirty="0"/>
              <a:t>National </a:t>
            </a:r>
            <a:r>
              <a:rPr lang="en-GB" dirty="0" err="1"/>
              <a:t>Center</a:t>
            </a:r>
            <a:r>
              <a:rPr lang="en-GB" dirty="0"/>
              <a:t> for Biotechnology Information. (2023). </a:t>
            </a:r>
            <a:r>
              <a:rPr lang="en-GB" i="1" dirty="0"/>
              <a:t>Borderline personality disorder</a:t>
            </a:r>
            <a:r>
              <a:rPr lang="en-GB" dirty="0"/>
              <a:t>. In </a:t>
            </a:r>
            <a:r>
              <a:rPr lang="en-GB" b="1" dirty="0" err="1"/>
              <a:t>StatPearls</a:t>
            </a:r>
            <a:r>
              <a:rPr lang="en-GB" dirty="0"/>
              <a:t>. 	</a:t>
            </a:r>
            <a:r>
              <a:rPr lang="en-GB" u="sng" dirty="0">
                <a:hlinkClick r:id="rId8"/>
              </a:rPr>
              <a:t>https://www.ncbi.nlm.nih.gov/books/NBK430883/</a:t>
            </a:r>
            <a:endParaRPr lang="en-GB" dirty="0"/>
          </a:p>
          <a:p>
            <a:endParaRPr lang="en-GB" dirty="0"/>
          </a:p>
          <a:p>
            <a:r>
              <a:rPr lang="en-GB" dirty="0" err="1"/>
              <a:t>Piranka</a:t>
            </a:r>
            <a:r>
              <a:rPr lang="en-GB" dirty="0"/>
              <a:t>, (2020). </a:t>
            </a:r>
            <a:r>
              <a:rPr lang="en-GB" i="1" dirty="0"/>
              <a:t>Human body made of entangled wires</a:t>
            </a:r>
            <a:r>
              <a:rPr lang="en-GB" dirty="0"/>
              <a:t> [Photograph]. iStock by Getty Images. 	</a:t>
            </a:r>
            <a:r>
              <a:rPr lang="en-GB" u="sng" dirty="0">
                <a:hlinkClick r:id="rId9"/>
              </a:rPr>
              <a:t>https://www.istockphoto.com/photo/human-body-made-of-entangled-wires-gm1200775661-344087696</a:t>
            </a:r>
            <a:endParaRPr lang="en-GB" dirty="0"/>
          </a:p>
          <a:p>
            <a:endParaRPr lang="en-GB" dirty="0"/>
          </a:p>
          <a:p>
            <a:endParaRPr lang="en-GB" dirty="0"/>
          </a:p>
        </p:txBody>
      </p:sp>
    </p:spTree>
    <p:extLst>
      <p:ext uri="{BB962C8B-B14F-4D97-AF65-F5344CB8AC3E}">
        <p14:creationId xmlns:p14="http://schemas.microsoft.com/office/powerpoint/2010/main" val="20876697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2797</TotalTime>
  <Words>1590</Words>
  <Application>Microsoft Office PowerPoint</Application>
  <PresentationFormat>Widescreen</PresentationFormat>
  <Paragraphs>103</Paragraphs>
  <Slides>8</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Sophie Jones</dc:creator>
  <cp:lastModifiedBy>Sophie Jones</cp:lastModifiedBy>
  <cp:revision>2</cp:revision>
  <dcterms:created xsi:type="dcterms:W3CDTF">2026-03-21T19:51:21Z</dcterms:created>
  <dcterms:modified xsi:type="dcterms:W3CDTF">2026-04-26T16:36:09Z</dcterms:modified>
</cp:coreProperties>
</file>