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4"/>
  </p:sldMasterIdLst>
  <p:notesMasterIdLst>
    <p:notesMasterId r:id="rId36"/>
  </p:notesMasterIdLst>
  <p:sldIdLst>
    <p:sldId id="256" r:id="rId5"/>
    <p:sldId id="439" r:id="rId6"/>
    <p:sldId id="440" r:id="rId7"/>
    <p:sldId id="257" r:id="rId8"/>
    <p:sldId id="441" r:id="rId9"/>
    <p:sldId id="323" r:id="rId10"/>
    <p:sldId id="300" r:id="rId11"/>
    <p:sldId id="311" r:id="rId12"/>
    <p:sldId id="295" r:id="rId13"/>
    <p:sldId id="443" r:id="rId14"/>
    <p:sldId id="444" r:id="rId15"/>
    <p:sldId id="445" r:id="rId16"/>
    <p:sldId id="446" r:id="rId17"/>
    <p:sldId id="327" r:id="rId18"/>
    <p:sldId id="304" r:id="rId19"/>
    <p:sldId id="447" r:id="rId20"/>
    <p:sldId id="319" r:id="rId21"/>
    <p:sldId id="299" r:id="rId22"/>
    <p:sldId id="324" r:id="rId23"/>
    <p:sldId id="321" r:id="rId24"/>
    <p:sldId id="270" r:id="rId25"/>
    <p:sldId id="303" r:id="rId26"/>
    <p:sldId id="308" r:id="rId27"/>
    <p:sldId id="315" r:id="rId28"/>
    <p:sldId id="301" r:id="rId29"/>
    <p:sldId id="276" r:id="rId30"/>
    <p:sldId id="277" r:id="rId31"/>
    <p:sldId id="448" r:id="rId32"/>
    <p:sldId id="258" r:id="rId33"/>
    <p:sldId id="280" r:id="rId34"/>
    <p:sldId id="438"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13" d="100"/>
          <a:sy n="113" d="100"/>
        </p:scale>
        <p:origin x="43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794337-C3C4-4F57-9C04-B217BF9C9C23}"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66E94F5-F20E-402D-9837-2F688B826517}">
      <dgm:prSet/>
      <dgm:spPr>
        <a:gradFill rotWithShape="0">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dgm:spPr>
      <dgm:t>
        <a:bodyPr/>
        <a:lstStyle/>
        <a:p>
          <a:r>
            <a:rPr lang="en-GB" dirty="0"/>
            <a:t>Role play helps individuals:</a:t>
          </a:r>
          <a:endParaRPr lang="en-US" dirty="0"/>
        </a:p>
      </dgm:t>
    </dgm:pt>
    <dgm:pt modelId="{A4779678-72E9-4D9B-A2C5-003780ACB1F3}" type="parTrans" cxnId="{741226D8-AA39-4801-94EE-3EB98546FC7E}">
      <dgm:prSet/>
      <dgm:spPr/>
      <dgm:t>
        <a:bodyPr/>
        <a:lstStyle/>
        <a:p>
          <a:endParaRPr lang="en-US"/>
        </a:p>
      </dgm:t>
    </dgm:pt>
    <dgm:pt modelId="{E2DA1E46-01F1-4E43-AF2E-238187688840}" type="sibTrans" cxnId="{741226D8-AA39-4801-94EE-3EB98546FC7E}">
      <dgm:prSet/>
      <dgm:spPr/>
      <dgm:t>
        <a:bodyPr/>
        <a:lstStyle/>
        <a:p>
          <a:endParaRPr lang="en-US"/>
        </a:p>
      </dgm:t>
    </dgm:pt>
    <dgm:pt modelId="{B5B933EA-34F7-49F3-AD5F-3F3E104B2D4C}">
      <dgm:prSet/>
      <dgm:spPr/>
      <dgm:t>
        <a:bodyPr/>
        <a:lstStyle/>
        <a:p>
          <a:r>
            <a:rPr lang="en-GB"/>
            <a:t>Experience different feelings and emotions</a:t>
          </a:r>
          <a:endParaRPr lang="en-US"/>
        </a:p>
      </dgm:t>
    </dgm:pt>
    <dgm:pt modelId="{8A281CCC-3E2C-4AE9-B2A6-A91AB8B01C15}" type="parTrans" cxnId="{7B12A814-B8AD-4C4B-91BB-77954ADEEDBB}">
      <dgm:prSet/>
      <dgm:spPr/>
      <dgm:t>
        <a:bodyPr/>
        <a:lstStyle/>
        <a:p>
          <a:endParaRPr lang="en-US"/>
        </a:p>
      </dgm:t>
    </dgm:pt>
    <dgm:pt modelId="{6E37450C-9287-4245-90DD-2FDEC2FF4E26}" type="sibTrans" cxnId="{7B12A814-B8AD-4C4B-91BB-77954ADEEDBB}">
      <dgm:prSet/>
      <dgm:spPr/>
      <dgm:t>
        <a:bodyPr/>
        <a:lstStyle/>
        <a:p>
          <a:endParaRPr lang="en-US"/>
        </a:p>
      </dgm:t>
    </dgm:pt>
    <dgm:pt modelId="{E2E9BBCD-0EA5-431C-A7EA-56D2AD721D2C}">
      <dgm:prSet/>
      <dgm:spPr/>
      <dgm:t>
        <a:bodyPr/>
        <a:lstStyle/>
        <a:p>
          <a:r>
            <a:rPr lang="en-GB"/>
            <a:t>Better understand how they present and organise themselves.</a:t>
          </a:r>
          <a:endParaRPr lang="en-US"/>
        </a:p>
      </dgm:t>
    </dgm:pt>
    <dgm:pt modelId="{27AD3909-3C2F-4298-919E-894109221029}" type="parTrans" cxnId="{572BBF3F-52B6-4B6D-B484-61693171A66A}">
      <dgm:prSet/>
      <dgm:spPr/>
      <dgm:t>
        <a:bodyPr/>
        <a:lstStyle/>
        <a:p>
          <a:endParaRPr lang="en-US"/>
        </a:p>
      </dgm:t>
    </dgm:pt>
    <dgm:pt modelId="{C52F16EA-BB33-4C48-A907-9F672B643EDF}" type="sibTrans" cxnId="{572BBF3F-52B6-4B6D-B484-61693171A66A}">
      <dgm:prSet/>
      <dgm:spPr/>
      <dgm:t>
        <a:bodyPr/>
        <a:lstStyle/>
        <a:p>
          <a:endParaRPr lang="en-US"/>
        </a:p>
      </dgm:t>
    </dgm:pt>
    <dgm:pt modelId="{5A17918D-A8F9-4569-B576-585628FFD047}" type="pres">
      <dgm:prSet presAssocID="{AA794337-C3C4-4F57-9C04-B217BF9C9C23}" presName="linear" presStyleCnt="0">
        <dgm:presLayoutVars>
          <dgm:animLvl val="lvl"/>
          <dgm:resizeHandles val="exact"/>
        </dgm:presLayoutVars>
      </dgm:prSet>
      <dgm:spPr/>
    </dgm:pt>
    <dgm:pt modelId="{B65863AD-09F4-482A-B2D8-E6C474712795}" type="pres">
      <dgm:prSet presAssocID="{466E94F5-F20E-402D-9837-2F688B826517}" presName="parentText" presStyleLbl="node1" presStyleIdx="0" presStyleCnt="3">
        <dgm:presLayoutVars>
          <dgm:chMax val="0"/>
          <dgm:bulletEnabled val="1"/>
        </dgm:presLayoutVars>
      </dgm:prSet>
      <dgm:spPr/>
    </dgm:pt>
    <dgm:pt modelId="{AA6D4525-F615-431E-97D7-F99A96BC75C0}" type="pres">
      <dgm:prSet presAssocID="{E2DA1E46-01F1-4E43-AF2E-238187688840}" presName="spacer" presStyleCnt="0"/>
      <dgm:spPr/>
    </dgm:pt>
    <dgm:pt modelId="{318D0F28-78E7-4AE2-AFCD-0AF230B1DF2B}" type="pres">
      <dgm:prSet presAssocID="{B5B933EA-34F7-49F3-AD5F-3F3E104B2D4C}" presName="parentText" presStyleLbl="node1" presStyleIdx="1" presStyleCnt="3">
        <dgm:presLayoutVars>
          <dgm:chMax val="0"/>
          <dgm:bulletEnabled val="1"/>
        </dgm:presLayoutVars>
      </dgm:prSet>
      <dgm:spPr/>
    </dgm:pt>
    <dgm:pt modelId="{7CF31FE7-4A70-47E4-BF4F-A78B79727804}" type="pres">
      <dgm:prSet presAssocID="{6E37450C-9287-4245-90DD-2FDEC2FF4E26}" presName="spacer" presStyleCnt="0"/>
      <dgm:spPr/>
    </dgm:pt>
    <dgm:pt modelId="{CAB8B232-1CAE-4456-A107-1AEC5778E2AB}" type="pres">
      <dgm:prSet presAssocID="{E2E9BBCD-0EA5-431C-A7EA-56D2AD721D2C}" presName="parentText" presStyleLbl="node1" presStyleIdx="2" presStyleCnt="3">
        <dgm:presLayoutVars>
          <dgm:chMax val="0"/>
          <dgm:bulletEnabled val="1"/>
        </dgm:presLayoutVars>
      </dgm:prSet>
      <dgm:spPr/>
    </dgm:pt>
  </dgm:ptLst>
  <dgm:cxnLst>
    <dgm:cxn modelId="{9CD05100-21C2-4398-B14F-B06513F53D8D}" type="presOf" srcId="{AA794337-C3C4-4F57-9C04-B217BF9C9C23}" destId="{5A17918D-A8F9-4569-B576-585628FFD047}" srcOrd="0" destOrd="0" presId="urn:microsoft.com/office/officeart/2005/8/layout/vList2"/>
    <dgm:cxn modelId="{1E082A10-F329-4284-9FC9-FB979F2DAD5F}" type="presOf" srcId="{E2E9BBCD-0EA5-431C-A7EA-56D2AD721D2C}" destId="{CAB8B232-1CAE-4456-A107-1AEC5778E2AB}" srcOrd="0" destOrd="0" presId="urn:microsoft.com/office/officeart/2005/8/layout/vList2"/>
    <dgm:cxn modelId="{7B12A814-B8AD-4C4B-91BB-77954ADEEDBB}" srcId="{AA794337-C3C4-4F57-9C04-B217BF9C9C23}" destId="{B5B933EA-34F7-49F3-AD5F-3F3E104B2D4C}" srcOrd="1" destOrd="0" parTransId="{8A281CCC-3E2C-4AE9-B2A6-A91AB8B01C15}" sibTransId="{6E37450C-9287-4245-90DD-2FDEC2FF4E26}"/>
    <dgm:cxn modelId="{572BBF3F-52B6-4B6D-B484-61693171A66A}" srcId="{AA794337-C3C4-4F57-9C04-B217BF9C9C23}" destId="{E2E9BBCD-0EA5-431C-A7EA-56D2AD721D2C}" srcOrd="2" destOrd="0" parTransId="{27AD3909-3C2F-4298-919E-894109221029}" sibTransId="{C52F16EA-BB33-4C48-A907-9F672B643EDF}"/>
    <dgm:cxn modelId="{37B7D669-1AB2-4E0D-A692-C79CDF13ADD5}" type="presOf" srcId="{B5B933EA-34F7-49F3-AD5F-3F3E104B2D4C}" destId="{318D0F28-78E7-4AE2-AFCD-0AF230B1DF2B}" srcOrd="0" destOrd="0" presId="urn:microsoft.com/office/officeart/2005/8/layout/vList2"/>
    <dgm:cxn modelId="{EC60689A-333A-446B-9C18-B45AF2E2E089}" type="presOf" srcId="{466E94F5-F20E-402D-9837-2F688B826517}" destId="{B65863AD-09F4-482A-B2D8-E6C474712795}" srcOrd="0" destOrd="0" presId="urn:microsoft.com/office/officeart/2005/8/layout/vList2"/>
    <dgm:cxn modelId="{741226D8-AA39-4801-94EE-3EB98546FC7E}" srcId="{AA794337-C3C4-4F57-9C04-B217BF9C9C23}" destId="{466E94F5-F20E-402D-9837-2F688B826517}" srcOrd="0" destOrd="0" parTransId="{A4779678-72E9-4D9B-A2C5-003780ACB1F3}" sibTransId="{E2DA1E46-01F1-4E43-AF2E-238187688840}"/>
    <dgm:cxn modelId="{2BA0DCD9-E15C-4479-B170-29EF846E8E7A}" type="presParOf" srcId="{5A17918D-A8F9-4569-B576-585628FFD047}" destId="{B65863AD-09F4-482A-B2D8-E6C474712795}" srcOrd="0" destOrd="0" presId="urn:microsoft.com/office/officeart/2005/8/layout/vList2"/>
    <dgm:cxn modelId="{F31F1ADE-7F39-4BBD-909D-54889D058FEE}" type="presParOf" srcId="{5A17918D-A8F9-4569-B576-585628FFD047}" destId="{AA6D4525-F615-431E-97D7-F99A96BC75C0}" srcOrd="1" destOrd="0" presId="urn:microsoft.com/office/officeart/2005/8/layout/vList2"/>
    <dgm:cxn modelId="{82282BCF-A128-4BA1-BDE6-33C4546105FB}" type="presParOf" srcId="{5A17918D-A8F9-4569-B576-585628FFD047}" destId="{318D0F28-78E7-4AE2-AFCD-0AF230B1DF2B}" srcOrd="2" destOrd="0" presId="urn:microsoft.com/office/officeart/2005/8/layout/vList2"/>
    <dgm:cxn modelId="{FB7E4266-F7A8-43F3-A8A0-B27FDDF030FF}" type="presParOf" srcId="{5A17918D-A8F9-4569-B576-585628FFD047}" destId="{7CF31FE7-4A70-47E4-BF4F-A78B79727804}" srcOrd="3" destOrd="0" presId="urn:microsoft.com/office/officeart/2005/8/layout/vList2"/>
    <dgm:cxn modelId="{B44CD5D7-BCDE-44C0-899A-F2702F7454B5}" type="presParOf" srcId="{5A17918D-A8F9-4569-B576-585628FFD047}" destId="{CAB8B232-1CAE-4456-A107-1AEC5778E2A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4A40D6-477B-4D80-99AF-D824CC25C51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76FDC42-4841-443F-93F9-F9C8055210DC}">
      <dgm:prSet/>
      <dgm:spPr/>
      <dgm:t>
        <a:bodyPr/>
        <a:lstStyle/>
        <a:p>
          <a:pPr>
            <a:lnSpc>
              <a:spcPct val="100000"/>
            </a:lnSpc>
          </a:pPr>
          <a:r>
            <a:rPr lang="en-GB"/>
            <a:t>Practising new behaviours</a:t>
          </a:r>
          <a:endParaRPr lang="en-US"/>
        </a:p>
      </dgm:t>
    </dgm:pt>
    <dgm:pt modelId="{425210B2-A79E-4AC4-86A3-6BE15EDD9154}" type="parTrans" cxnId="{F249148D-BD86-45C5-9541-3D03D8626A15}">
      <dgm:prSet/>
      <dgm:spPr/>
      <dgm:t>
        <a:bodyPr/>
        <a:lstStyle/>
        <a:p>
          <a:endParaRPr lang="en-US"/>
        </a:p>
      </dgm:t>
    </dgm:pt>
    <dgm:pt modelId="{88FA7BBC-62EC-4B88-9DC4-8E88B15CFADE}" type="sibTrans" cxnId="{F249148D-BD86-45C5-9541-3D03D8626A15}">
      <dgm:prSet/>
      <dgm:spPr/>
      <dgm:t>
        <a:bodyPr/>
        <a:lstStyle/>
        <a:p>
          <a:endParaRPr lang="en-US"/>
        </a:p>
      </dgm:t>
    </dgm:pt>
    <dgm:pt modelId="{B965FD29-5D0D-4AC5-8BBE-D0978BCF9568}">
      <dgm:prSet/>
      <dgm:spPr/>
      <dgm:t>
        <a:bodyPr/>
        <a:lstStyle/>
        <a:p>
          <a:pPr>
            <a:lnSpc>
              <a:spcPct val="100000"/>
            </a:lnSpc>
          </a:pPr>
          <a:r>
            <a:rPr lang="en-GB"/>
            <a:t>Reverse role play</a:t>
          </a:r>
          <a:endParaRPr lang="en-US"/>
        </a:p>
      </dgm:t>
    </dgm:pt>
    <dgm:pt modelId="{37EBA7BD-4B59-4CAA-A27C-0020E9653BC6}" type="parTrans" cxnId="{CCFA3F87-3554-4ACF-B701-DA0B90DBB305}">
      <dgm:prSet/>
      <dgm:spPr/>
      <dgm:t>
        <a:bodyPr/>
        <a:lstStyle/>
        <a:p>
          <a:endParaRPr lang="en-US"/>
        </a:p>
      </dgm:t>
    </dgm:pt>
    <dgm:pt modelId="{656D2C30-A873-4058-8DC1-10CC4D56A35E}" type="sibTrans" cxnId="{CCFA3F87-3554-4ACF-B701-DA0B90DBB305}">
      <dgm:prSet/>
      <dgm:spPr/>
      <dgm:t>
        <a:bodyPr/>
        <a:lstStyle/>
        <a:p>
          <a:endParaRPr lang="en-US"/>
        </a:p>
      </dgm:t>
    </dgm:pt>
    <dgm:pt modelId="{B3AFF968-57F3-4198-9F87-967540C3EFAA}" type="pres">
      <dgm:prSet presAssocID="{6C4A40D6-477B-4D80-99AF-D824CC25C51C}" presName="linear" presStyleCnt="0">
        <dgm:presLayoutVars>
          <dgm:animLvl val="lvl"/>
          <dgm:resizeHandles val="exact"/>
        </dgm:presLayoutVars>
      </dgm:prSet>
      <dgm:spPr/>
    </dgm:pt>
    <dgm:pt modelId="{378FF88F-AFE4-4E9B-B290-6C9DC5AD6390}" type="pres">
      <dgm:prSet presAssocID="{776FDC42-4841-443F-93F9-F9C8055210DC}" presName="parentText" presStyleLbl="node1" presStyleIdx="0" presStyleCnt="2">
        <dgm:presLayoutVars>
          <dgm:chMax val="0"/>
          <dgm:bulletEnabled val="1"/>
        </dgm:presLayoutVars>
      </dgm:prSet>
      <dgm:spPr/>
    </dgm:pt>
    <dgm:pt modelId="{C228E38B-CF4B-4C5B-924D-A5BE12879861}" type="pres">
      <dgm:prSet presAssocID="{88FA7BBC-62EC-4B88-9DC4-8E88B15CFADE}" presName="spacer" presStyleCnt="0"/>
      <dgm:spPr/>
    </dgm:pt>
    <dgm:pt modelId="{FA644A4F-3157-452D-B868-4853371D4FFF}" type="pres">
      <dgm:prSet presAssocID="{B965FD29-5D0D-4AC5-8BBE-D0978BCF9568}" presName="parentText" presStyleLbl="node1" presStyleIdx="1" presStyleCnt="2">
        <dgm:presLayoutVars>
          <dgm:chMax val="0"/>
          <dgm:bulletEnabled val="1"/>
        </dgm:presLayoutVars>
      </dgm:prSet>
      <dgm:spPr/>
    </dgm:pt>
  </dgm:ptLst>
  <dgm:cxnLst>
    <dgm:cxn modelId="{1A49290A-EB66-4564-AA9F-BB9F4D6A22FF}" type="presOf" srcId="{776FDC42-4841-443F-93F9-F9C8055210DC}" destId="{378FF88F-AFE4-4E9B-B290-6C9DC5AD6390}" srcOrd="0" destOrd="0" presId="urn:microsoft.com/office/officeart/2005/8/layout/vList2"/>
    <dgm:cxn modelId="{CCFA3F87-3554-4ACF-B701-DA0B90DBB305}" srcId="{6C4A40D6-477B-4D80-99AF-D824CC25C51C}" destId="{B965FD29-5D0D-4AC5-8BBE-D0978BCF9568}" srcOrd="1" destOrd="0" parTransId="{37EBA7BD-4B59-4CAA-A27C-0020E9653BC6}" sibTransId="{656D2C30-A873-4058-8DC1-10CC4D56A35E}"/>
    <dgm:cxn modelId="{F249148D-BD86-45C5-9541-3D03D8626A15}" srcId="{6C4A40D6-477B-4D80-99AF-D824CC25C51C}" destId="{776FDC42-4841-443F-93F9-F9C8055210DC}" srcOrd="0" destOrd="0" parTransId="{425210B2-A79E-4AC4-86A3-6BE15EDD9154}" sibTransId="{88FA7BBC-62EC-4B88-9DC4-8E88B15CFADE}"/>
    <dgm:cxn modelId="{D89952B5-80B4-4787-A46B-3B381E0AFFF7}" type="presOf" srcId="{B965FD29-5D0D-4AC5-8BBE-D0978BCF9568}" destId="{FA644A4F-3157-452D-B868-4853371D4FFF}" srcOrd="0" destOrd="0" presId="urn:microsoft.com/office/officeart/2005/8/layout/vList2"/>
    <dgm:cxn modelId="{7183D4B9-4DA0-4C1A-BC00-F619C16E340F}" type="presOf" srcId="{6C4A40D6-477B-4D80-99AF-D824CC25C51C}" destId="{B3AFF968-57F3-4198-9F87-967540C3EFAA}" srcOrd="0" destOrd="0" presId="urn:microsoft.com/office/officeart/2005/8/layout/vList2"/>
    <dgm:cxn modelId="{08E06230-9A11-44EE-99D2-AD2EC6216B96}" type="presParOf" srcId="{B3AFF968-57F3-4198-9F87-967540C3EFAA}" destId="{378FF88F-AFE4-4E9B-B290-6C9DC5AD6390}" srcOrd="0" destOrd="0" presId="urn:microsoft.com/office/officeart/2005/8/layout/vList2"/>
    <dgm:cxn modelId="{DF3DA541-D0FE-432B-A143-6FFBAF6A8935}" type="presParOf" srcId="{B3AFF968-57F3-4198-9F87-967540C3EFAA}" destId="{C228E38B-CF4B-4C5B-924D-A5BE12879861}" srcOrd="1" destOrd="0" presId="urn:microsoft.com/office/officeart/2005/8/layout/vList2"/>
    <dgm:cxn modelId="{83896C10-B6B4-4862-9368-53E2C7DB87F6}" type="presParOf" srcId="{B3AFF968-57F3-4198-9F87-967540C3EFAA}" destId="{FA644A4F-3157-452D-B868-4853371D4FFF}"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5863AD-09F4-482A-B2D8-E6C474712795}">
      <dsp:nvSpPr>
        <dsp:cNvPr id="0" name=""/>
        <dsp:cNvSpPr/>
      </dsp:nvSpPr>
      <dsp:spPr>
        <a:xfrm>
          <a:off x="0" y="165402"/>
          <a:ext cx="4885203" cy="1790100"/>
        </a:xfrm>
        <a:prstGeom prst="roundRect">
          <a:avLst/>
        </a:prstGeom>
        <a:gradFill rotWithShape="0">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Role play helps individuals:</a:t>
          </a:r>
          <a:endParaRPr lang="en-US" sz="3200" kern="1200" dirty="0"/>
        </a:p>
      </dsp:txBody>
      <dsp:txXfrm>
        <a:off x="87385" y="252787"/>
        <a:ext cx="4710433" cy="1615330"/>
      </dsp:txXfrm>
    </dsp:sp>
    <dsp:sp modelId="{318D0F28-78E7-4AE2-AFCD-0AF230B1DF2B}">
      <dsp:nvSpPr>
        <dsp:cNvPr id="0" name=""/>
        <dsp:cNvSpPr/>
      </dsp:nvSpPr>
      <dsp:spPr>
        <a:xfrm>
          <a:off x="0" y="2047663"/>
          <a:ext cx="4885203" cy="1790100"/>
        </a:xfrm>
        <a:prstGeom prst="roundRect">
          <a:avLst/>
        </a:prstGeom>
        <a:solidFill>
          <a:schemeClr val="accent5">
            <a:hueOff val="3118619"/>
            <a:satOff val="-2006"/>
            <a:lumOff val="137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Experience different feelings and emotions</a:t>
          </a:r>
          <a:endParaRPr lang="en-US" sz="3200" kern="1200"/>
        </a:p>
      </dsp:txBody>
      <dsp:txXfrm>
        <a:off x="87385" y="2135048"/>
        <a:ext cx="4710433" cy="1615330"/>
      </dsp:txXfrm>
    </dsp:sp>
    <dsp:sp modelId="{CAB8B232-1CAE-4456-A107-1AEC5778E2AB}">
      <dsp:nvSpPr>
        <dsp:cNvPr id="0" name=""/>
        <dsp:cNvSpPr/>
      </dsp:nvSpPr>
      <dsp:spPr>
        <a:xfrm>
          <a:off x="0" y="3929923"/>
          <a:ext cx="4885203" cy="1790100"/>
        </a:xfrm>
        <a:prstGeom prst="roundRect">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Better understand how they present and organise themselves.</a:t>
          </a:r>
          <a:endParaRPr lang="en-US" sz="3200" kern="1200"/>
        </a:p>
      </dsp:txBody>
      <dsp:txXfrm>
        <a:off x="87385" y="4017308"/>
        <a:ext cx="4710433" cy="16153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8FF88F-AFE4-4E9B-B290-6C9DC5AD6390}">
      <dsp:nvSpPr>
        <dsp:cNvPr id="0" name=""/>
        <dsp:cNvSpPr/>
      </dsp:nvSpPr>
      <dsp:spPr>
        <a:xfrm>
          <a:off x="0" y="450389"/>
          <a:ext cx="4869656" cy="203463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100000"/>
            </a:lnSpc>
            <a:spcBef>
              <a:spcPct val="0"/>
            </a:spcBef>
            <a:spcAft>
              <a:spcPct val="35000"/>
            </a:spcAft>
            <a:buNone/>
          </a:pPr>
          <a:r>
            <a:rPr lang="en-GB" sz="4700" kern="1200"/>
            <a:t>Practising new behaviours</a:t>
          </a:r>
          <a:endParaRPr lang="en-US" sz="4700" kern="1200"/>
        </a:p>
      </dsp:txBody>
      <dsp:txXfrm>
        <a:off x="99322" y="549711"/>
        <a:ext cx="4671012" cy="1835986"/>
      </dsp:txXfrm>
    </dsp:sp>
    <dsp:sp modelId="{FA644A4F-3157-452D-B868-4853371D4FFF}">
      <dsp:nvSpPr>
        <dsp:cNvPr id="0" name=""/>
        <dsp:cNvSpPr/>
      </dsp:nvSpPr>
      <dsp:spPr>
        <a:xfrm>
          <a:off x="0" y="2620379"/>
          <a:ext cx="4869656" cy="2034630"/>
        </a:xfrm>
        <a:prstGeom prst="roundRect">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100000"/>
            </a:lnSpc>
            <a:spcBef>
              <a:spcPct val="0"/>
            </a:spcBef>
            <a:spcAft>
              <a:spcPct val="35000"/>
            </a:spcAft>
            <a:buNone/>
          </a:pPr>
          <a:r>
            <a:rPr lang="en-GB" sz="4700" kern="1200"/>
            <a:t>Reverse role play</a:t>
          </a:r>
          <a:endParaRPr lang="en-US" sz="4700" kern="1200"/>
        </a:p>
      </dsp:txBody>
      <dsp:txXfrm>
        <a:off x="99322" y="2719701"/>
        <a:ext cx="4671012" cy="183598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D7D6A3-58FC-498D-8FCC-F158510A9658}" type="datetimeFigureOut">
              <a:rPr lang="en-US" smtClean="0"/>
              <a:t>12/7/2019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ADD3C7-09A3-4FAE-BEB8-19FEF1926070}" type="slidenum">
              <a:rPr lang="en-US" smtClean="0"/>
              <a:t>‹#›</a:t>
            </a:fld>
            <a:endParaRPr lang="en-US" dirty="0"/>
          </a:p>
        </p:txBody>
      </p:sp>
    </p:spTree>
    <p:extLst>
      <p:ext uri="{BB962C8B-B14F-4D97-AF65-F5344CB8AC3E}">
        <p14:creationId xmlns:p14="http://schemas.microsoft.com/office/powerpoint/2010/main" val="19342637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00510C1-68D9-426D-AFF5-EDA5A83FE26A}" type="datetime1">
              <a:rPr lang="en-US" smtClean="0"/>
              <a:t>12/7/2019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3974CA42-1A45-4FB0-8BE1-C01D6544A525}" type="datetime1">
              <a:rPr lang="en-US" smtClean="0"/>
              <a:t>12/7/2019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57BB06A-C244-4D67-B7D6-73ED97A417CC}" type="datetime1">
              <a:rPr lang="en-US" smtClean="0"/>
              <a:t>12/7/2019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962B9DB-4E53-4561-B648-0C97F954A6ED}" type="datetime1">
              <a:rPr lang="en-US" smtClean="0"/>
              <a:t>12/7/2019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4AD8F65-68DA-4DE0-AA51-C1705F712F09}" type="datetime1">
              <a:rPr lang="en-US" smtClean="0"/>
              <a:t>12/7/2019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F008D61C-CB42-4521-A465-4F00F6373107}" type="datetime1">
              <a:rPr lang="en-US" smtClean="0"/>
              <a:t>12/7/2019</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D1543F9-AF82-48DC-9EF3-0CBC98B23DF1}" type="datetime1">
              <a:rPr lang="en-US" smtClean="0"/>
              <a:t>12/7/2019</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53B79E4A-1422-43DE-B397-8AA34503285C}" type="datetime1">
              <a:rPr lang="en-US" smtClean="0"/>
              <a:t>12/7/2019</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D679680-FDFB-4F63-A942-14E00CD81373}" type="datetime1">
              <a:rPr lang="en-US" smtClean="0"/>
              <a:t>12/7/2019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B091879-48A3-47A5-B5C8-C41471DFF8B2}" type="datetime1">
              <a:rPr lang="en-US" smtClean="0"/>
              <a:t>12/7/2019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AC7C44A-C59B-49C4-9531-4190F8FAE95F}" type="datetime1">
              <a:rPr lang="en-US" smtClean="0"/>
              <a:t>12/7/2019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7E28E5E-DC47-4CBE-B1BE-E523592C43BA}" type="datetime1">
              <a:rPr lang="en-US" smtClean="0"/>
              <a:t>12/7/2019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ECDA05-0A74-445A-9678-785271128EAB}" type="datetime1">
              <a:rPr lang="en-US" smtClean="0"/>
              <a:t>12/7/2019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9ACA9B6-A8AD-4AF5-BB43-51E59DFE94B3}" type="datetime1">
              <a:rPr lang="en-US" smtClean="0"/>
              <a:t>12/7/2019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F9AA368-3A61-4BEF-AE31-0F0140812D38}" type="datetime1">
              <a:rPr lang="en-US" smtClean="0"/>
              <a:t>12/7/2019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8F70FDF-F600-4B46-B231-29938188BEE7}" type="datetime1">
              <a:rPr lang="en-US" smtClean="0"/>
              <a:t>12/7/2019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0058A41-3024-4EAE-B64C-415ABA25C013}" type="datetime1">
              <a:rPr lang="en-US" smtClean="0"/>
              <a:t>12/7/2019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6C27C16-19D4-4027-9C62-B26B19FAF244}" type="datetime1">
              <a:rPr lang="en-US" smtClean="0"/>
              <a:t>12/7/2019</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8.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0.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5.png"/><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6.jpg"/><Relationship Id="rId5" Type="http://schemas.openxmlformats.org/officeDocument/2006/relationships/image" Target="../media/image5.png"/><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7.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20.png"/></Relationships>
</file>

<file path=ppt/slides/_rels/slide31.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a:extLst>
              <a:ext uri="{FF2B5EF4-FFF2-40B4-BE49-F238E27FC236}">
                <a16:creationId xmlns:a16="http://schemas.microsoft.com/office/drawing/2014/main" id="{FE29227B-4703-4DAD-A51E-EBA7FE3BC51A}"/>
              </a:ext>
              <a:ext uri="{C183D7F6-B498-43B3-948B-1728B52AA6E4}">
                <adec:decorative xmlns:adec="http://schemas.microsoft.com/office/drawing/2017/decorative" val="1"/>
              </a:ext>
            </a:extLst>
          </p:cNvPr>
          <p:cNvPicPr>
            <a:picLocks noChangeAspect="1"/>
          </p:cNvPicPr>
          <p:nvPr/>
        </p:nvPicPr>
        <p:blipFill rotWithShape="1">
          <a:blip r:embed="rId2">
            <a:alphaModFix amt="40000"/>
          </a:blip>
          <a:srcRect l="4365" t="23391" r="4727"/>
          <a:stretch/>
        </p:blipFill>
        <p:spPr>
          <a:xfrm>
            <a:off x="20" y="10"/>
            <a:ext cx="12191980" cy="6857990"/>
          </a:xfrm>
          <a:prstGeom prst="rect">
            <a:avLst/>
          </a:prstGeom>
        </p:spPr>
      </p:pic>
      <p:sp>
        <p:nvSpPr>
          <p:cNvPr id="2" name="Title 1">
            <a:extLst>
              <a:ext uri="{FF2B5EF4-FFF2-40B4-BE49-F238E27FC236}">
                <a16:creationId xmlns:a16="http://schemas.microsoft.com/office/drawing/2014/main" id="{5A42F1FE-7C96-4161-95B9-B9C1C51936E4}"/>
              </a:ext>
            </a:extLst>
          </p:cNvPr>
          <p:cNvSpPr>
            <a:spLocks noGrp="1"/>
          </p:cNvSpPr>
          <p:nvPr>
            <p:ph type="ctrTitle"/>
          </p:nvPr>
        </p:nvSpPr>
        <p:spPr>
          <a:xfrm>
            <a:off x="1154955" y="430709"/>
            <a:ext cx="8825658" cy="4777381"/>
          </a:xfrm>
        </p:spPr>
        <p:txBody>
          <a:bodyPr>
            <a:noAutofit/>
          </a:bodyPr>
          <a:lstStyle/>
          <a:p>
            <a:br>
              <a:rPr lang="en-US" sz="5400" dirty="0">
                <a:solidFill>
                  <a:schemeClr val="tx1"/>
                </a:solidFill>
              </a:rPr>
            </a:br>
            <a:br>
              <a:rPr lang="en-US" sz="5400" dirty="0">
                <a:solidFill>
                  <a:schemeClr val="tx1"/>
                </a:solidFill>
              </a:rPr>
            </a:br>
            <a:br>
              <a:rPr lang="en-US" sz="5400" dirty="0">
                <a:solidFill>
                  <a:schemeClr val="tx1"/>
                </a:solidFill>
              </a:rPr>
            </a:br>
            <a:br>
              <a:rPr lang="en-US" sz="5400" dirty="0">
                <a:solidFill>
                  <a:schemeClr val="tx1"/>
                </a:solidFill>
              </a:rPr>
            </a:br>
            <a:r>
              <a:rPr lang="en-US" sz="5400" dirty="0">
                <a:solidFill>
                  <a:schemeClr val="tx1"/>
                </a:solidFill>
              </a:rPr>
              <a:t>Practicum Level 5: Lesson 10:</a:t>
            </a:r>
            <a:br>
              <a:rPr lang="en-US" sz="5400" dirty="0">
                <a:solidFill>
                  <a:schemeClr val="tx1"/>
                </a:solidFill>
              </a:rPr>
            </a:br>
            <a:r>
              <a:rPr lang="en-US" sz="5400" dirty="0">
                <a:solidFill>
                  <a:schemeClr val="tx1"/>
                </a:solidFill>
              </a:rPr>
              <a:t>(1) Translating Gestalt Theory into practice</a:t>
            </a:r>
            <a:br>
              <a:rPr lang="en-US" sz="5400" dirty="0">
                <a:solidFill>
                  <a:schemeClr val="tx1"/>
                </a:solidFill>
              </a:rPr>
            </a:br>
            <a:r>
              <a:rPr lang="en-US" sz="5400" dirty="0">
                <a:solidFill>
                  <a:schemeClr val="tx1"/>
                </a:solidFill>
              </a:rPr>
              <a:t>(2) Re-contracting for Semester Two</a:t>
            </a:r>
          </a:p>
        </p:txBody>
      </p:sp>
      <p:sp>
        <p:nvSpPr>
          <p:cNvPr id="3" name="Subtitle 2">
            <a:extLst>
              <a:ext uri="{FF2B5EF4-FFF2-40B4-BE49-F238E27FC236}">
                <a16:creationId xmlns:a16="http://schemas.microsoft.com/office/drawing/2014/main" id="{C8525207-C54B-46FA-899C-064FCA594382}"/>
              </a:ext>
            </a:extLst>
          </p:cNvPr>
          <p:cNvSpPr>
            <a:spLocks noGrp="1"/>
          </p:cNvSpPr>
          <p:nvPr>
            <p:ph type="subTitle" idx="1"/>
          </p:nvPr>
        </p:nvSpPr>
        <p:spPr>
          <a:xfrm>
            <a:off x="1154955" y="5208090"/>
            <a:ext cx="8825658" cy="430710"/>
          </a:xfrm>
        </p:spPr>
        <p:txBody>
          <a:bodyPr>
            <a:normAutofit/>
          </a:bodyPr>
          <a:lstStyle/>
          <a:p>
            <a:r>
              <a:rPr lang="en-US" dirty="0">
                <a:solidFill>
                  <a:schemeClr val="tx1"/>
                </a:solidFill>
              </a:rPr>
              <a:t>Dr Beverly </a:t>
            </a:r>
            <a:r>
              <a:rPr lang="en-US" dirty="0" err="1">
                <a:solidFill>
                  <a:schemeClr val="tx1"/>
                </a:solidFill>
              </a:rPr>
              <a:t>cole</a:t>
            </a:r>
            <a:endParaRPr lang="en-US" dirty="0">
              <a:solidFill>
                <a:schemeClr val="tx1"/>
              </a:solidFill>
            </a:endParaRPr>
          </a:p>
        </p:txBody>
      </p:sp>
      <p:sp>
        <p:nvSpPr>
          <p:cNvPr id="30" name="Rectangle 29">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5129907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30626-53F2-4087-8DEC-94ABA7B3031C}"/>
              </a:ext>
            </a:extLst>
          </p:cNvPr>
          <p:cNvSpPr>
            <a:spLocks noGrp="1"/>
          </p:cNvSpPr>
          <p:nvPr>
            <p:ph type="title"/>
          </p:nvPr>
        </p:nvSpPr>
        <p:spPr>
          <a:xfrm>
            <a:off x="650669" y="629266"/>
            <a:ext cx="3330328" cy="1641986"/>
          </a:xfrm>
        </p:spPr>
        <p:txBody>
          <a:bodyPr>
            <a:normAutofit/>
          </a:bodyPr>
          <a:lstStyle/>
          <a:p>
            <a:r>
              <a:rPr lang="en-GB" dirty="0"/>
              <a:t>CIRCLE</a:t>
            </a:r>
            <a:br>
              <a:rPr lang="en-GB" dirty="0"/>
            </a:br>
            <a:r>
              <a:rPr lang="en-GB" dirty="0"/>
              <a:t>TIME</a:t>
            </a:r>
          </a:p>
        </p:txBody>
      </p:sp>
      <p:pic>
        <p:nvPicPr>
          <p:cNvPr id="5" name="Content Placeholder 4" descr="A picture containing person, indoor, man, young&#10;&#10;Description automatically generated">
            <a:extLst>
              <a:ext uri="{FF2B5EF4-FFF2-40B4-BE49-F238E27FC236}">
                <a16:creationId xmlns:a16="http://schemas.microsoft.com/office/drawing/2014/main" id="{4252FE31-5583-4673-8E54-C0CEA68B4D33}"/>
              </a:ext>
            </a:extLst>
          </p:cNvPr>
          <p:cNvPicPr>
            <a:picLocks noChangeAspect="1"/>
          </p:cNvPicPr>
          <p:nvPr/>
        </p:nvPicPr>
        <p:blipFill rotWithShape="1">
          <a:blip r:embed="rId2"/>
          <a:srcRect l="10492" r="2972" b="1"/>
          <a:stretch/>
        </p:blipFill>
        <p:spPr>
          <a:xfrm>
            <a:off x="4634680" y="10"/>
            <a:ext cx="7560130" cy="6857990"/>
          </a:xfrm>
          <a:prstGeom prst="rect">
            <a:avLst/>
          </a:prstGeom>
        </p:spPr>
      </p:pic>
      <p:sp>
        <p:nvSpPr>
          <p:cNvPr id="9" name="Content Placeholder 8">
            <a:extLst>
              <a:ext uri="{FF2B5EF4-FFF2-40B4-BE49-F238E27FC236}">
                <a16:creationId xmlns:a16="http://schemas.microsoft.com/office/drawing/2014/main" id="{999CE039-8E4D-4E1E-9323-55575FB2C6BA}"/>
              </a:ext>
            </a:extLst>
          </p:cNvPr>
          <p:cNvSpPr>
            <a:spLocks noGrp="1"/>
          </p:cNvSpPr>
          <p:nvPr>
            <p:ph idx="1"/>
          </p:nvPr>
        </p:nvSpPr>
        <p:spPr>
          <a:xfrm>
            <a:off x="650668" y="2438400"/>
            <a:ext cx="3703617" cy="3809999"/>
          </a:xfrm>
        </p:spPr>
        <p:txBody>
          <a:bodyPr>
            <a:normAutofit/>
          </a:bodyPr>
          <a:lstStyle/>
          <a:p>
            <a:r>
              <a:rPr lang="en-US" sz="4400" dirty="0"/>
              <a:t>  OPENING </a:t>
            </a:r>
          </a:p>
          <a:p>
            <a:pPr marL="0" indent="0">
              <a:buNone/>
            </a:pPr>
            <a:r>
              <a:rPr lang="en-US" sz="4400" dirty="0"/>
              <a:t>     ROUND</a:t>
            </a:r>
          </a:p>
        </p:txBody>
      </p:sp>
    </p:spTree>
    <p:extLst>
      <p:ext uri="{BB962C8B-B14F-4D97-AF65-F5344CB8AC3E}">
        <p14:creationId xmlns:p14="http://schemas.microsoft.com/office/powerpoint/2010/main" val="3097846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2C88153-17A7-4F3F-8687-34E71601C336}"/>
              </a:ext>
            </a:extLst>
          </p:cNvPr>
          <p:cNvSpPr>
            <a:spLocks noGrp="1"/>
          </p:cNvSpPr>
          <p:nvPr>
            <p:ph type="title"/>
          </p:nvPr>
        </p:nvSpPr>
        <p:spPr>
          <a:xfrm>
            <a:off x="647701" y="1454964"/>
            <a:ext cx="3339281" cy="3308840"/>
          </a:xfrm>
        </p:spPr>
        <p:txBody>
          <a:bodyPr vert="horz" lIns="91440" tIns="45720" rIns="91440" bIns="45720" rtlCol="0" anchor="b">
            <a:normAutofit/>
          </a:bodyPr>
          <a:lstStyle/>
          <a:p>
            <a:pPr>
              <a:lnSpc>
                <a:spcPct val="90000"/>
              </a:lnSpc>
            </a:pPr>
            <a:r>
              <a:rPr lang="en-US"/>
              <a:t>Re-contracting for Semester Two</a:t>
            </a:r>
          </a:p>
        </p:txBody>
      </p:sp>
      <p:pic>
        <p:nvPicPr>
          <p:cNvPr id="5" name="Content Placeholder 4" descr="A picture containing grass, outdoor, person, holding&#10;&#10;Description automatically generated">
            <a:extLst>
              <a:ext uri="{FF2B5EF4-FFF2-40B4-BE49-F238E27FC236}">
                <a16:creationId xmlns:a16="http://schemas.microsoft.com/office/drawing/2014/main" id="{1AC346DC-38A0-4017-8841-463D7EC131C2}"/>
              </a:ext>
            </a:extLst>
          </p:cNvPr>
          <p:cNvPicPr>
            <a:picLocks noGrp="1" noChangeAspect="1"/>
          </p:cNvPicPr>
          <p:nvPr>
            <p:ph idx="1"/>
          </p:nvPr>
        </p:nvPicPr>
        <p:blipFill rotWithShape="1">
          <a:blip r:embed="rId7"/>
          <a:srcRect l="2749" r="7993" b="2"/>
          <a:stretch/>
        </p:blipFill>
        <p:spPr>
          <a:xfrm>
            <a:off x="4634682" y="10"/>
            <a:ext cx="7557319" cy="6857990"/>
          </a:xfrm>
          <a:prstGeom prst="rect">
            <a:avLst/>
          </a:prstGeom>
        </p:spPr>
      </p:pic>
      <p:sp>
        <p:nvSpPr>
          <p:cNvPr id="22" name="Rectangle 21">
            <a:extLst>
              <a:ext uri="{FF2B5EF4-FFF2-40B4-BE49-F238E27FC236}">
                <a16:creationId xmlns:a16="http://schemas.microsoft.com/office/drawing/2014/main" id="{BFEFF673-A9DE-416D-A04E-1D5090454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0074890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dirty="0"/>
          </a:p>
        </p:txBody>
      </p:sp>
      <p:sp>
        <p:nvSpPr>
          <p:cNvPr id="34"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dirty="0">
              <a:solidFill>
                <a:schemeClr val="tx1"/>
              </a:solidFill>
            </a:endParaRPr>
          </a:p>
        </p:txBody>
      </p:sp>
      <p:sp>
        <p:nvSpPr>
          <p:cNvPr id="36" name="Rectangle 35">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121D20A-AC91-40FB-9DD8-135D001E5EFD}"/>
              </a:ext>
            </a:extLst>
          </p:cNvPr>
          <p:cNvSpPr>
            <a:spLocks noGrp="1"/>
          </p:cNvSpPr>
          <p:nvPr>
            <p:ph type="title"/>
          </p:nvPr>
        </p:nvSpPr>
        <p:spPr>
          <a:xfrm>
            <a:off x="648930" y="629267"/>
            <a:ext cx="9252154" cy="1016654"/>
          </a:xfrm>
        </p:spPr>
        <p:txBody>
          <a:bodyPr>
            <a:normAutofit fontScale="90000"/>
          </a:bodyPr>
          <a:lstStyle/>
          <a:p>
            <a:r>
              <a:rPr lang="en-US" dirty="0">
                <a:solidFill>
                  <a:srgbClr val="EBEBEB"/>
                </a:solidFill>
              </a:rPr>
              <a:t>Gestalt Therapy in the consulting room</a:t>
            </a:r>
          </a:p>
        </p:txBody>
      </p:sp>
      <p:sp>
        <p:nvSpPr>
          <p:cNvPr id="38" name="Freeform: Shape 37">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sp>
        <p:nvSpPr>
          <p:cNvPr id="3" name="Content Placeholder 2">
            <a:extLst>
              <a:ext uri="{FF2B5EF4-FFF2-40B4-BE49-F238E27FC236}">
                <a16:creationId xmlns:a16="http://schemas.microsoft.com/office/drawing/2014/main" id="{74E45EF0-CA8A-4701-BB59-2D6FC0C49E36}"/>
              </a:ext>
            </a:extLst>
          </p:cNvPr>
          <p:cNvSpPr>
            <a:spLocks noGrp="1"/>
          </p:cNvSpPr>
          <p:nvPr>
            <p:ph idx="1"/>
          </p:nvPr>
        </p:nvSpPr>
        <p:spPr/>
        <p:txBody>
          <a:bodyPr/>
          <a:lstStyle/>
          <a:p>
            <a:endParaRPr lang="en-GB" dirty="0"/>
          </a:p>
          <a:p>
            <a:endParaRPr lang="en-GB" dirty="0"/>
          </a:p>
          <a:p>
            <a:endParaRPr lang="en-GB" dirty="0"/>
          </a:p>
          <a:p>
            <a:r>
              <a:rPr lang="en-GB" dirty="0"/>
              <a:t>(1) Theory</a:t>
            </a:r>
          </a:p>
          <a:p>
            <a:endParaRPr lang="en-GB" dirty="0"/>
          </a:p>
          <a:p>
            <a:r>
              <a:rPr lang="en-GB" dirty="0"/>
              <a:t>(2) Practice</a:t>
            </a:r>
          </a:p>
          <a:p>
            <a:endParaRPr lang="en-GB" dirty="0"/>
          </a:p>
          <a:p>
            <a:r>
              <a:rPr lang="en-GB" dirty="0"/>
              <a:t>(3) Three ways you can use Gestalt therapy today …</a:t>
            </a:r>
          </a:p>
        </p:txBody>
      </p:sp>
    </p:spTree>
    <p:extLst>
      <p:ext uri="{BB962C8B-B14F-4D97-AF65-F5344CB8AC3E}">
        <p14:creationId xmlns:p14="http://schemas.microsoft.com/office/powerpoint/2010/main" val="2515781588"/>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07FA3-1AEF-461E-91AC-F1EB60E80141}"/>
              </a:ext>
            </a:extLst>
          </p:cNvPr>
          <p:cNvSpPr>
            <a:spLocks noGrp="1"/>
          </p:cNvSpPr>
          <p:nvPr>
            <p:ph type="title"/>
          </p:nvPr>
        </p:nvSpPr>
        <p:spPr/>
        <p:txBody>
          <a:bodyPr/>
          <a:lstStyle/>
          <a:p>
            <a:r>
              <a:rPr lang="en-GB" dirty="0"/>
              <a:t>Locating emotion: </a:t>
            </a:r>
          </a:p>
        </p:txBody>
      </p:sp>
      <p:sp>
        <p:nvSpPr>
          <p:cNvPr id="3" name="Content Placeholder 2">
            <a:extLst>
              <a:ext uri="{FF2B5EF4-FFF2-40B4-BE49-F238E27FC236}">
                <a16:creationId xmlns:a16="http://schemas.microsoft.com/office/drawing/2014/main" id="{E5D50ACB-8F0A-4BCB-8DE1-47EBB7CF7E53}"/>
              </a:ext>
            </a:extLst>
          </p:cNvPr>
          <p:cNvSpPr>
            <a:spLocks noGrp="1"/>
          </p:cNvSpPr>
          <p:nvPr>
            <p:ph idx="1"/>
          </p:nvPr>
        </p:nvSpPr>
        <p:spPr/>
        <p:txBody>
          <a:bodyPr/>
          <a:lstStyle/>
          <a:p>
            <a:endParaRPr lang="en-GB" dirty="0"/>
          </a:p>
          <a:p>
            <a:endParaRPr lang="en-GB" dirty="0"/>
          </a:p>
          <a:p>
            <a:r>
              <a:rPr lang="en-GB" dirty="0"/>
              <a:t>I feel ….</a:t>
            </a:r>
          </a:p>
          <a:p>
            <a:endParaRPr lang="en-GB" dirty="0"/>
          </a:p>
          <a:p>
            <a:r>
              <a:rPr lang="en-GB" dirty="0"/>
              <a:t>I notice …</a:t>
            </a:r>
          </a:p>
          <a:p>
            <a:endParaRPr lang="en-GB" dirty="0"/>
          </a:p>
          <a:p>
            <a:r>
              <a:rPr lang="en-GB" dirty="0"/>
              <a:t>I imagine …</a:t>
            </a:r>
          </a:p>
        </p:txBody>
      </p:sp>
    </p:spTree>
    <p:extLst>
      <p:ext uri="{BB962C8B-B14F-4D97-AF65-F5344CB8AC3E}">
        <p14:creationId xmlns:p14="http://schemas.microsoft.com/office/powerpoint/2010/main" val="18736207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68FAD-F516-46B9-8DF1-2EFE7AB60286}"/>
              </a:ext>
            </a:extLst>
          </p:cNvPr>
          <p:cNvSpPr>
            <a:spLocks noGrp="1"/>
          </p:cNvSpPr>
          <p:nvPr>
            <p:ph type="title"/>
          </p:nvPr>
        </p:nvSpPr>
        <p:spPr/>
        <p:txBody>
          <a:bodyPr/>
          <a:lstStyle/>
          <a:p>
            <a:r>
              <a:rPr lang="en-GB" dirty="0"/>
              <a:t>More emphasis on … … … </a:t>
            </a:r>
          </a:p>
        </p:txBody>
      </p:sp>
      <p:sp>
        <p:nvSpPr>
          <p:cNvPr id="3" name="Content Placeholder 2">
            <a:extLst>
              <a:ext uri="{FF2B5EF4-FFF2-40B4-BE49-F238E27FC236}">
                <a16:creationId xmlns:a16="http://schemas.microsoft.com/office/drawing/2014/main" id="{AA9BB277-57EE-478D-8221-4EF22487EE4B}"/>
              </a:ext>
            </a:extLst>
          </p:cNvPr>
          <p:cNvSpPr>
            <a:spLocks noGrp="1"/>
          </p:cNvSpPr>
          <p:nvPr>
            <p:ph idx="1"/>
          </p:nvPr>
        </p:nvSpPr>
        <p:spPr/>
        <p:txBody>
          <a:bodyPr/>
          <a:lstStyle/>
          <a:p>
            <a:endParaRPr lang="en-GB" dirty="0"/>
          </a:p>
          <a:p>
            <a:endParaRPr lang="en-GB" dirty="0"/>
          </a:p>
        </p:txBody>
      </p:sp>
      <p:pic>
        <p:nvPicPr>
          <p:cNvPr id="5" name="Picture 4">
            <a:extLst>
              <a:ext uri="{FF2B5EF4-FFF2-40B4-BE49-F238E27FC236}">
                <a16:creationId xmlns:a16="http://schemas.microsoft.com/office/drawing/2014/main" id="{2B5F158A-C659-4D71-B7CC-DE1906A3692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53765"/>
            <a:ext cx="12192000" cy="5802198"/>
          </a:xfrm>
          <a:prstGeom prst="rect">
            <a:avLst/>
          </a:prstGeom>
        </p:spPr>
      </p:pic>
    </p:spTree>
    <p:extLst>
      <p:ext uri="{BB962C8B-B14F-4D97-AF65-F5344CB8AC3E}">
        <p14:creationId xmlns:p14="http://schemas.microsoft.com/office/powerpoint/2010/main" val="5584398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31DA6-FE81-48C4-9646-5499FDD755CA}"/>
              </a:ext>
            </a:extLst>
          </p:cNvPr>
          <p:cNvSpPr>
            <a:spLocks noGrp="1"/>
          </p:cNvSpPr>
          <p:nvPr>
            <p:ph type="title"/>
          </p:nvPr>
        </p:nvSpPr>
        <p:spPr/>
        <p:txBody>
          <a:bodyPr/>
          <a:lstStyle/>
          <a:p>
            <a:r>
              <a:rPr lang="en-GB" dirty="0"/>
              <a:t>Exaggeration exercise……</a:t>
            </a:r>
          </a:p>
        </p:txBody>
      </p:sp>
      <p:sp>
        <p:nvSpPr>
          <p:cNvPr id="3" name="Content Placeholder 2">
            <a:extLst>
              <a:ext uri="{FF2B5EF4-FFF2-40B4-BE49-F238E27FC236}">
                <a16:creationId xmlns:a16="http://schemas.microsoft.com/office/drawing/2014/main" id="{CBE48EEE-0804-4EF4-88B1-A769393FDCA7}"/>
              </a:ext>
            </a:extLst>
          </p:cNvPr>
          <p:cNvSpPr>
            <a:spLocks noGrp="1"/>
          </p:cNvSpPr>
          <p:nvPr>
            <p:ph idx="1"/>
          </p:nvPr>
        </p:nvSpPr>
        <p:spPr/>
        <p:txBody>
          <a:bodyPr>
            <a:normAutofit fontScale="92500"/>
          </a:bodyPr>
          <a:lstStyle/>
          <a:p>
            <a:pPr fontAlgn="base"/>
            <a:r>
              <a:rPr lang="en-GB" sz="3600" dirty="0"/>
              <a:t>A common exercise in gestalt therapy is the exaggeration exercise. During this exercise, the person in therapy is asked to repeat and exaggerate a particular movement or expression, such as frowning or bouncing a leg, in order to </a:t>
            </a:r>
            <a:r>
              <a:rPr lang="en-GB" sz="3600" b="1" dirty="0"/>
              <a:t>make the person more aware of the emotions </a:t>
            </a:r>
            <a:r>
              <a:rPr lang="en-GB" sz="3600" dirty="0"/>
              <a:t>attached to the behaviour.</a:t>
            </a:r>
          </a:p>
          <a:p>
            <a:endParaRPr lang="en-GB" dirty="0"/>
          </a:p>
        </p:txBody>
      </p:sp>
    </p:spTree>
    <p:extLst>
      <p:ext uri="{BB962C8B-B14F-4D97-AF65-F5344CB8AC3E}">
        <p14:creationId xmlns:p14="http://schemas.microsoft.com/office/powerpoint/2010/main" val="21814277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5B7CF-882F-4A84-8F7F-CD8C9F6B8E9A}"/>
              </a:ext>
            </a:extLst>
          </p:cNvPr>
          <p:cNvSpPr>
            <a:spLocks noGrp="1"/>
          </p:cNvSpPr>
          <p:nvPr>
            <p:ph type="title"/>
          </p:nvPr>
        </p:nvSpPr>
        <p:spPr/>
        <p:txBody>
          <a:bodyPr/>
          <a:lstStyle/>
          <a:p>
            <a:r>
              <a:rPr lang="en-GB" dirty="0"/>
              <a:t>Exaggeration … … …</a:t>
            </a:r>
          </a:p>
        </p:txBody>
      </p:sp>
      <p:sp>
        <p:nvSpPr>
          <p:cNvPr id="3" name="Content Placeholder 2">
            <a:extLst>
              <a:ext uri="{FF2B5EF4-FFF2-40B4-BE49-F238E27FC236}">
                <a16:creationId xmlns:a16="http://schemas.microsoft.com/office/drawing/2014/main" id="{EE592457-1494-49A5-ABE5-2C19374DACE5}"/>
              </a:ext>
            </a:extLst>
          </p:cNvPr>
          <p:cNvSpPr>
            <a:spLocks noGrp="1"/>
          </p:cNvSpPr>
          <p:nvPr>
            <p:ph idx="1"/>
          </p:nvPr>
        </p:nvSpPr>
        <p:spPr/>
        <p:txBody>
          <a:bodyPr>
            <a:normAutofit/>
          </a:bodyPr>
          <a:lstStyle/>
          <a:p>
            <a:r>
              <a:rPr lang="en-GB" sz="2800" dirty="0"/>
              <a:t>The therapist is likely to  </a:t>
            </a:r>
            <a:r>
              <a:rPr lang="en-GB" sz="2800" b="1" dirty="0"/>
              <a:t>not only observe </a:t>
            </a:r>
            <a:r>
              <a:rPr lang="en-GB" sz="2800" dirty="0"/>
              <a:t>and reflect body language, they specifically mention their observation of this action and ask what is happening for the person at that moment</a:t>
            </a:r>
          </a:p>
          <a:p>
            <a:r>
              <a:rPr lang="en-GB" sz="2800" dirty="0"/>
              <a:t>I’m noticing that you are tapping your foot as you say that, what is happening for you now?</a:t>
            </a:r>
          </a:p>
          <a:p>
            <a:r>
              <a:rPr lang="en-GB" sz="2800" dirty="0"/>
              <a:t>Giving body language a voice</a:t>
            </a:r>
          </a:p>
        </p:txBody>
      </p:sp>
    </p:spTree>
    <p:extLst>
      <p:ext uri="{BB962C8B-B14F-4D97-AF65-F5344CB8AC3E}">
        <p14:creationId xmlns:p14="http://schemas.microsoft.com/office/powerpoint/2010/main" val="34499034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1E8DF-8027-4777-BBCC-222759413702}"/>
              </a:ext>
            </a:extLst>
          </p:cNvPr>
          <p:cNvSpPr>
            <a:spLocks noGrp="1"/>
          </p:cNvSpPr>
          <p:nvPr>
            <p:ph type="title"/>
          </p:nvPr>
        </p:nvSpPr>
        <p:spPr>
          <a:xfrm>
            <a:off x="2171272" y="1012004"/>
            <a:ext cx="2562119" cy="4795408"/>
          </a:xfrm>
        </p:spPr>
        <p:txBody>
          <a:bodyPr>
            <a:normAutofit/>
          </a:bodyPr>
          <a:lstStyle/>
          <a:p>
            <a:r>
              <a:rPr lang="en-GB">
                <a:solidFill>
                  <a:srgbClr val="FFFFFF"/>
                </a:solidFill>
              </a:rPr>
              <a:t>Role play…..</a:t>
            </a:r>
          </a:p>
        </p:txBody>
      </p:sp>
      <p:graphicFrame>
        <p:nvGraphicFramePr>
          <p:cNvPr id="5" name="Content Placeholder 2">
            <a:extLst>
              <a:ext uri="{FF2B5EF4-FFF2-40B4-BE49-F238E27FC236}">
                <a16:creationId xmlns:a16="http://schemas.microsoft.com/office/drawing/2014/main" id="{1CA50346-8C0D-4342-AA71-A69EB323E20E}"/>
              </a:ext>
            </a:extLst>
          </p:cNvPr>
          <p:cNvGraphicFramePr>
            <a:graphicFrameLocks noGrp="1"/>
          </p:cNvGraphicFramePr>
          <p:nvPr>
            <p:ph idx="1"/>
          </p:nvPr>
        </p:nvGraphicFramePr>
        <p:xfrm>
          <a:off x="5419726"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1906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9803D-73BA-475E-8ADF-B07E5A1EDB71}"/>
              </a:ext>
            </a:extLst>
          </p:cNvPr>
          <p:cNvSpPr>
            <a:spLocks noGrp="1"/>
          </p:cNvSpPr>
          <p:nvPr>
            <p:ph type="title"/>
          </p:nvPr>
        </p:nvSpPr>
        <p:spPr/>
        <p:txBody>
          <a:bodyPr/>
          <a:lstStyle/>
          <a:p>
            <a:r>
              <a:rPr lang="en-GB" dirty="0"/>
              <a:t>Role play</a:t>
            </a:r>
          </a:p>
        </p:txBody>
      </p:sp>
      <p:sp>
        <p:nvSpPr>
          <p:cNvPr id="3" name="Content Placeholder 2">
            <a:extLst>
              <a:ext uri="{FF2B5EF4-FFF2-40B4-BE49-F238E27FC236}">
                <a16:creationId xmlns:a16="http://schemas.microsoft.com/office/drawing/2014/main" id="{167E6300-0C49-49DF-B9BF-63861C999DE5}"/>
              </a:ext>
            </a:extLst>
          </p:cNvPr>
          <p:cNvSpPr>
            <a:spLocks noGrp="1"/>
          </p:cNvSpPr>
          <p:nvPr>
            <p:ph idx="1"/>
          </p:nvPr>
        </p:nvSpPr>
        <p:spPr/>
        <p:txBody>
          <a:bodyPr>
            <a:noAutofit/>
          </a:bodyPr>
          <a:lstStyle/>
          <a:p>
            <a:r>
              <a:rPr lang="en-GB" sz="4800" dirty="0"/>
              <a:t>Changing of one's behaviour to assume a role, either unconsciously to fill a social role, or consciously to act out an adopted role. </a:t>
            </a:r>
          </a:p>
          <a:p>
            <a:endParaRPr lang="en-GB" sz="4800" dirty="0"/>
          </a:p>
        </p:txBody>
      </p:sp>
    </p:spTree>
    <p:extLst>
      <p:ext uri="{BB962C8B-B14F-4D97-AF65-F5344CB8AC3E}">
        <p14:creationId xmlns:p14="http://schemas.microsoft.com/office/powerpoint/2010/main" val="11591932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90191-2D57-4566-9CE9-4650F98A2349}"/>
              </a:ext>
            </a:extLst>
          </p:cNvPr>
          <p:cNvSpPr>
            <a:spLocks noGrp="1"/>
          </p:cNvSpPr>
          <p:nvPr>
            <p:ph type="title"/>
          </p:nvPr>
        </p:nvSpPr>
        <p:spPr/>
        <p:txBody>
          <a:bodyPr/>
          <a:lstStyle/>
          <a:p>
            <a:r>
              <a:rPr lang="en-GB" dirty="0"/>
              <a:t>Role play … … …</a:t>
            </a:r>
          </a:p>
        </p:txBody>
      </p:sp>
      <p:sp>
        <p:nvSpPr>
          <p:cNvPr id="3" name="Content Placeholder 2">
            <a:extLst>
              <a:ext uri="{FF2B5EF4-FFF2-40B4-BE49-F238E27FC236}">
                <a16:creationId xmlns:a16="http://schemas.microsoft.com/office/drawing/2014/main" id="{3563AB6A-81A9-4409-8C3C-8FE47324B0F9}"/>
              </a:ext>
            </a:extLst>
          </p:cNvPr>
          <p:cNvSpPr>
            <a:spLocks noGrp="1"/>
          </p:cNvSpPr>
          <p:nvPr>
            <p:ph idx="1"/>
          </p:nvPr>
        </p:nvSpPr>
        <p:spPr/>
        <p:txBody>
          <a:bodyPr/>
          <a:lstStyle/>
          <a:p>
            <a:endParaRPr lang="en-GB" dirty="0"/>
          </a:p>
          <a:p>
            <a:endParaRPr lang="en-GB" dirty="0"/>
          </a:p>
          <a:p>
            <a:r>
              <a:rPr lang="en-GB" sz="2400" dirty="0"/>
              <a:t>Take a moment to think of a person who you find it difficult to deal with and why … … …</a:t>
            </a:r>
          </a:p>
        </p:txBody>
      </p:sp>
    </p:spTree>
    <p:extLst>
      <p:ext uri="{BB962C8B-B14F-4D97-AF65-F5344CB8AC3E}">
        <p14:creationId xmlns:p14="http://schemas.microsoft.com/office/powerpoint/2010/main" val="25121422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EE61E-53DF-45B7-9A27-B59643A06EBE}"/>
              </a:ext>
            </a:extLst>
          </p:cNvPr>
          <p:cNvSpPr>
            <a:spLocks noGrp="1"/>
          </p:cNvSpPr>
          <p:nvPr>
            <p:ph type="title"/>
          </p:nvPr>
        </p:nvSpPr>
        <p:spPr/>
        <p:txBody>
          <a:bodyPr/>
          <a:lstStyle/>
          <a:p>
            <a:r>
              <a:rPr lang="en-GB" dirty="0"/>
              <a:t>Role play … … …</a:t>
            </a:r>
          </a:p>
        </p:txBody>
      </p:sp>
      <p:sp>
        <p:nvSpPr>
          <p:cNvPr id="3" name="Content Placeholder 2">
            <a:extLst>
              <a:ext uri="{FF2B5EF4-FFF2-40B4-BE49-F238E27FC236}">
                <a16:creationId xmlns:a16="http://schemas.microsoft.com/office/drawing/2014/main" id="{7A34F8E7-2B11-4A72-A9AE-5C4B07F25B04}"/>
              </a:ext>
            </a:extLst>
          </p:cNvPr>
          <p:cNvSpPr>
            <a:spLocks noGrp="1"/>
          </p:cNvSpPr>
          <p:nvPr>
            <p:ph idx="1"/>
          </p:nvPr>
        </p:nvSpPr>
        <p:spPr/>
        <p:txBody>
          <a:bodyPr/>
          <a:lstStyle/>
          <a:p>
            <a:r>
              <a:rPr lang="en-GB" dirty="0"/>
              <a:t>In Dyads, the ‘counsellor’ asks the client to think of a person they currently find it difficult to get on with</a:t>
            </a:r>
          </a:p>
          <a:p>
            <a:endParaRPr lang="en-GB" dirty="0"/>
          </a:p>
          <a:p>
            <a:r>
              <a:rPr lang="en-GB" dirty="0"/>
              <a:t>The ‘counsellor’ asks the ‘client’ to adopt the role of a person they find it difficult to deal with and facilitates this process by using counselling skills</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979029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57C73-371B-4F6F-B225-0B1F785FBA95}"/>
              </a:ext>
            </a:extLst>
          </p:cNvPr>
          <p:cNvSpPr>
            <a:spLocks noGrp="1"/>
          </p:cNvSpPr>
          <p:nvPr>
            <p:ph type="title"/>
          </p:nvPr>
        </p:nvSpPr>
        <p:spPr>
          <a:xfrm>
            <a:off x="1925266" y="685800"/>
            <a:ext cx="2085203" cy="5105400"/>
          </a:xfrm>
        </p:spPr>
        <p:txBody>
          <a:bodyPr>
            <a:normAutofit/>
          </a:bodyPr>
          <a:lstStyle/>
          <a:p>
            <a:r>
              <a:rPr lang="en-GB" sz="3500">
                <a:solidFill>
                  <a:srgbClr val="FFFFFF"/>
                </a:solidFill>
              </a:rPr>
              <a:t>Role play … … …</a:t>
            </a:r>
          </a:p>
        </p:txBody>
      </p:sp>
      <p:graphicFrame>
        <p:nvGraphicFramePr>
          <p:cNvPr id="5" name="Content Placeholder 2">
            <a:extLst>
              <a:ext uri="{FF2B5EF4-FFF2-40B4-BE49-F238E27FC236}">
                <a16:creationId xmlns:a16="http://schemas.microsoft.com/office/drawing/2014/main" id="{14DCBD0C-F110-4B7C-BD17-8A8DF0ECAF1A}"/>
              </a:ext>
            </a:extLst>
          </p:cNvPr>
          <p:cNvGraphicFramePr>
            <a:graphicFrameLocks noGrp="1"/>
          </p:cNvGraphicFramePr>
          <p:nvPr>
            <p:ph idx="1"/>
          </p:nvPr>
        </p:nvGraphicFramePr>
        <p:xfrm>
          <a:off x="5281612" y="685800"/>
          <a:ext cx="4869656"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889238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B6ABE-B1A6-49CB-87FE-E2A2C0B7A52C}"/>
              </a:ext>
            </a:extLst>
          </p:cNvPr>
          <p:cNvSpPr>
            <a:spLocks noGrp="1"/>
          </p:cNvSpPr>
          <p:nvPr>
            <p:ph type="title"/>
          </p:nvPr>
        </p:nvSpPr>
        <p:spPr/>
        <p:txBody>
          <a:bodyPr/>
          <a:lstStyle/>
          <a:p>
            <a:r>
              <a:rPr lang="en-GB" dirty="0"/>
              <a:t>Role play: </a:t>
            </a:r>
            <a:r>
              <a:rPr lang="en-GB" dirty="0" err="1"/>
              <a:t>Topdog</a:t>
            </a:r>
            <a:r>
              <a:rPr lang="en-GB" dirty="0"/>
              <a:t> — Underdog :</a:t>
            </a:r>
          </a:p>
        </p:txBody>
      </p:sp>
      <p:sp>
        <p:nvSpPr>
          <p:cNvPr id="3" name="Content Placeholder 2">
            <a:extLst>
              <a:ext uri="{FF2B5EF4-FFF2-40B4-BE49-F238E27FC236}">
                <a16:creationId xmlns:a16="http://schemas.microsoft.com/office/drawing/2014/main" id="{B530D3F0-90D6-4027-8D00-37A0F80319EA}"/>
              </a:ext>
            </a:extLst>
          </p:cNvPr>
          <p:cNvSpPr>
            <a:spLocks noGrp="1"/>
          </p:cNvSpPr>
          <p:nvPr>
            <p:ph idx="1"/>
          </p:nvPr>
        </p:nvSpPr>
        <p:spPr/>
        <p:txBody>
          <a:bodyPr>
            <a:normAutofit/>
          </a:bodyPr>
          <a:lstStyle/>
          <a:p>
            <a:r>
              <a:rPr lang="en-GB" sz="3200" dirty="0"/>
              <a:t>A commonly utilised </a:t>
            </a:r>
            <a:r>
              <a:rPr lang="en-GB" sz="3200" b="1" dirty="0"/>
              <a:t>Gestalt</a:t>
            </a:r>
            <a:r>
              <a:rPr lang="en-GB" sz="3200" dirty="0"/>
              <a:t> </a:t>
            </a:r>
            <a:r>
              <a:rPr lang="en-GB" sz="3200" b="1" dirty="0"/>
              <a:t>technique</a:t>
            </a:r>
            <a:r>
              <a:rPr lang="en-GB" sz="3200" dirty="0"/>
              <a:t> is that of the </a:t>
            </a:r>
            <a:r>
              <a:rPr lang="en-GB" sz="3200" dirty="0" err="1"/>
              <a:t>topdog</a:t>
            </a:r>
            <a:r>
              <a:rPr lang="en-GB" sz="3200" dirty="0"/>
              <a:t>-underdog dialogue. </a:t>
            </a:r>
          </a:p>
          <a:p>
            <a:r>
              <a:rPr lang="en-GB" sz="3200" dirty="0"/>
              <a:t>This </a:t>
            </a:r>
            <a:r>
              <a:rPr lang="en-GB" sz="3200" b="1" dirty="0"/>
              <a:t>technique</a:t>
            </a:r>
            <a:r>
              <a:rPr lang="en-GB" sz="3200" dirty="0"/>
              <a:t> is used when the therapist notices </a:t>
            </a:r>
            <a:r>
              <a:rPr lang="en-GB" sz="3200" b="1" dirty="0"/>
              <a:t>two opposing opinions/attitudes within the client</a:t>
            </a:r>
            <a:r>
              <a:rPr lang="en-GB" sz="3200" dirty="0"/>
              <a:t>. The therapist encourages the client to distinguish between these two parts and play the role of each in a dialogue between them </a:t>
            </a:r>
          </a:p>
        </p:txBody>
      </p:sp>
    </p:spTree>
    <p:extLst>
      <p:ext uri="{BB962C8B-B14F-4D97-AF65-F5344CB8AC3E}">
        <p14:creationId xmlns:p14="http://schemas.microsoft.com/office/powerpoint/2010/main" val="23387991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90288-25AC-45FB-A072-43C40D9F9BE0}"/>
              </a:ext>
            </a:extLst>
          </p:cNvPr>
          <p:cNvSpPr>
            <a:spLocks noGrp="1"/>
          </p:cNvSpPr>
          <p:nvPr>
            <p:ph type="title"/>
          </p:nvPr>
        </p:nvSpPr>
        <p:spPr/>
        <p:txBody>
          <a:bodyPr>
            <a:normAutofit/>
          </a:bodyPr>
          <a:lstStyle/>
          <a:p>
            <a:r>
              <a:rPr lang="en-GB" dirty="0"/>
              <a:t>USING NOW LANUAGE…</a:t>
            </a:r>
          </a:p>
        </p:txBody>
      </p:sp>
      <p:sp>
        <p:nvSpPr>
          <p:cNvPr id="3" name="Content Placeholder 2">
            <a:extLst>
              <a:ext uri="{FF2B5EF4-FFF2-40B4-BE49-F238E27FC236}">
                <a16:creationId xmlns:a16="http://schemas.microsoft.com/office/drawing/2014/main" id="{FB8823DE-C8C6-44BD-BF4F-32A262BDA664}"/>
              </a:ext>
            </a:extLst>
          </p:cNvPr>
          <p:cNvSpPr>
            <a:spLocks noGrp="1"/>
          </p:cNvSpPr>
          <p:nvPr>
            <p:ph idx="1"/>
          </p:nvPr>
        </p:nvSpPr>
        <p:spPr/>
        <p:txBody>
          <a:bodyPr/>
          <a:lstStyle/>
          <a:p>
            <a:r>
              <a:rPr lang="en-GB" dirty="0"/>
              <a:t>Use a here-and-now perspective. </a:t>
            </a:r>
          </a:p>
          <a:p>
            <a:endParaRPr lang="en-GB" dirty="0"/>
          </a:p>
          <a:p>
            <a:r>
              <a:rPr lang="en-GB" dirty="0"/>
              <a:t>Task a client to talk directly to a person they are discussing in therapy. </a:t>
            </a:r>
          </a:p>
          <a:p>
            <a:endParaRPr lang="en-GB" dirty="0"/>
          </a:p>
          <a:p>
            <a:r>
              <a:rPr lang="en-GB" dirty="0"/>
              <a:t>Bringing the past into the present.</a:t>
            </a:r>
          </a:p>
        </p:txBody>
      </p:sp>
    </p:spTree>
    <p:extLst>
      <p:ext uri="{BB962C8B-B14F-4D97-AF65-F5344CB8AC3E}">
        <p14:creationId xmlns:p14="http://schemas.microsoft.com/office/powerpoint/2010/main" val="18752858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900E72B-13B2-4328-B4DF-C4A78D3B675B}"/>
              </a:ext>
            </a:extLst>
          </p:cNvPr>
          <p:cNvSpPr>
            <a:spLocks noGrp="1"/>
          </p:cNvSpPr>
          <p:nvPr>
            <p:ph type="title"/>
          </p:nvPr>
        </p:nvSpPr>
        <p:spPr>
          <a:xfrm>
            <a:off x="647701" y="1454964"/>
            <a:ext cx="3339281" cy="3308840"/>
          </a:xfrm>
        </p:spPr>
        <p:txBody>
          <a:bodyPr vert="horz" lIns="91440" tIns="45720" rIns="91440" bIns="45720" rtlCol="0" anchor="b">
            <a:normAutofit/>
          </a:bodyPr>
          <a:lstStyle/>
          <a:p>
            <a:pPr>
              <a:lnSpc>
                <a:spcPct val="90000"/>
              </a:lnSpc>
            </a:pPr>
            <a:r>
              <a:rPr lang="en-US" sz="3800"/>
              <a:t>Research the following techniques for future discussion:</a:t>
            </a:r>
          </a:p>
        </p:txBody>
      </p:sp>
      <p:pic>
        <p:nvPicPr>
          <p:cNvPr id="5" name="Content Placeholder 4" descr="A picture containing tree, umbrella&#10;&#10;Description automatically generated">
            <a:extLst>
              <a:ext uri="{FF2B5EF4-FFF2-40B4-BE49-F238E27FC236}">
                <a16:creationId xmlns:a16="http://schemas.microsoft.com/office/drawing/2014/main" id="{8D4B4AFD-A60C-4B8E-BF52-E936E07AFB39}"/>
              </a:ext>
            </a:extLst>
          </p:cNvPr>
          <p:cNvPicPr>
            <a:picLocks noGrp="1" noChangeAspect="1"/>
          </p:cNvPicPr>
          <p:nvPr>
            <p:ph idx="1"/>
          </p:nvPr>
        </p:nvPicPr>
        <p:blipFill rotWithShape="1">
          <a:blip r:embed="rId7"/>
          <a:srcRect l="16941" r="23829" b="1"/>
          <a:stretch/>
        </p:blipFill>
        <p:spPr>
          <a:xfrm>
            <a:off x="4634682" y="10"/>
            <a:ext cx="7557319" cy="6857990"/>
          </a:xfrm>
          <a:prstGeom prst="rect">
            <a:avLst/>
          </a:prstGeom>
        </p:spPr>
      </p:pic>
      <p:sp>
        <p:nvSpPr>
          <p:cNvPr id="22" name="Rectangle 21">
            <a:extLst>
              <a:ext uri="{FF2B5EF4-FFF2-40B4-BE49-F238E27FC236}">
                <a16:creationId xmlns:a16="http://schemas.microsoft.com/office/drawing/2014/main" id="{BFEFF673-A9DE-416D-A04E-1D5090454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4821162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C8D53-42BF-4B04-A983-7F04FB9A69E2}"/>
              </a:ext>
            </a:extLst>
          </p:cNvPr>
          <p:cNvSpPr>
            <a:spLocks noGrp="1"/>
          </p:cNvSpPr>
          <p:nvPr>
            <p:ph type="title"/>
          </p:nvPr>
        </p:nvSpPr>
        <p:spPr/>
        <p:txBody>
          <a:bodyPr/>
          <a:lstStyle/>
          <a:p>
            <a:r>
              <a:rPr lang="en-GB" dirty="0"/>
              <a:t>The Empty Chair … … …</a:t>
            </a:r>
          </a:p>
        </p:txBody>
      </p:sp>
      <p:pic>
        <p:nvPicPr>
          <p:cNvPr id="5" name="Content Placeholder 4" descr="A red and white furniture&#10;&#10;Description automatically generated">
            <a:extLst>
              <a:ext uri="{FF2B5EF4-FFF2-40B4-BE49-F238E27FC236}">
                <a16:creationId xmlns:a16="http://schemas.microsoft.com/office/drawing/2014/main" id="{914FBCEE-B1A3-4FFA-9BF8-26C7B3D5219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07568" y="1600200"/>
            <a:ext cx="8229600" cy="6005264"/>
          </a:xfrm>
        </p:spPr>
      </p:pic>
    </p:spTree>
    <p:extLst>
      <p:ext uri="{BB962C8B-B14F-4D97-AF65-F5344CB8AC3E}">
        <p14:creationId xmlns:p14="http://schemas.microsoft.com/office/powerpoint/2010/main" val="2533823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9A578-4324-4533-BDD2-D8F932908EA8}"/>
              </a:ext>
            </a:extLst>
          </p:cNvPr>
          <p:cNvSpPr>
            <a:spLocks noGrp="1"/>
          </p:cNvSpPr>
          <p:nvPr>
            <p:ph type="title"/>
          </p:nvPr>
        </p:nvSpPr>
        <p:spPr/>
        <p:txBody>
          <a:bodyPr/>
          <a:lstStyle/>
          <a:p>
            <a:r>
              <a:rPr lang="en-GB" dirty="0"/>
              <a:t>The empty chair technique….</a:t>
            </a:r>
          </a:p>
        </p:txBody>
      </p:sp>
      <p:sp>
        <p:nvSpPr>
          <p:cNvPr id="3" name="Content Placeholder 2">
            <a:extLst>
              <a:ext uri="{FF2B5EF4-FFF2-40B4-BE49-F238E27FC236}">
                <a16:creationId xmlns:a16="http://schemas.microsoft.com/office/drawing/2014/main" id="{5C879FE2-A1EC-4A49-B665-04E2A408CC1F}"/>
              </a:ext>
            </a:extLst>
          </p:cNvPr>
          <p:cNvSpPr>
            <a:spLocks noGrp="1"/>
          </p:cNvSpPr>
          <p:nvPr>
            <p:ph idx="1"/>
          </p:nvPr>
        </p:nvSpPr>
        <p:spPr/>
        <p:txBody>
          <a:bodyPr>
            <a:normAutofit lnSpcReduction="10000"/>
          </a:bodyPr>
          <a:lstStyle/>
          <a:p>
            <a:pPr fontAlgn="base"/>
            <a:r>
              <a:rPr lang="en-GB" dirty="0"/>
              <a:t>The empty chair technique is a quintessential gestalt therapy exercise that places the person in therapy across from an empty chair. </a:t>
            </a:r>
          </a:p>
          <a:p>
            <a:pPr fontAlgn="base"/>
            <a:r>
              <a:rPr lang="en-GB" dirty="0"/>
              <a:t>He or she is asked to imagine that someone (such as a boss, spouse, or relative), they, or a part of themselves is sitting in the chair. The therapist encourages dialogue between the empty chair and person in therapy in order to engage the person’s thoughts, emotions, and behaviours.</a:t>
            </a:r>
          </a:p>
          <a:p>
            <a:pPr fontAlgn="base"/>
            <a:r>
              <a:rPr lang="en-GB" dirty="0"/>
              <a:t>Sometimes the roles are reversed and the person in therapy assumes the metaphorical person or part of a person in the chair. The empty chair technique can be especially useful for helping people become mindful of the whole situation and forgotten or disengaged pieces of their own self</a:t>
            </a:r>
          </a:p>
          <a:p>
            <a:endParaRPr lang="en-GB" dirty="0"/>
          </a:p>
        </p:txBody>
      </p:sp>
    </p:spTree>
    <p:extLst>
      <p:ext uri="{BB962C8B-B14F-4D97-AF65-F5344CB8AC3E}">
        <p14:creationId xmlns:p14="http://schemas.microsoft.com/office/powerpoint/2010/main" val="34068425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88B3A-ED97-4A75-A449-072D46A46BC4}"/>
              </a:ext>
            </a:extLst>
          </p:cNvPr>
          <p:cNvSpPr>
            <a:spLocks noGrp="1"/>
          </p:cNvSpPr>
          <p:nvPr>
            <p:ph type="title"/>
          </p:nvPr>
        </p:nvSpPr>
        <p:spPr>
          <a:xfrm>
            <a:off x="4988895" y="3509433"/>
            <a:ext cx="5319162" cy="1872208"/>
          </a:xfrm>
        </p:spPr>
        <p:txBody>
          <a:bodyPr vert="horz" lIns="91440" tIns="45720" rIns="91440" bIns="45720" rtlCol="0" anchor="b">
            <a:noAutofit/>
          </a:bodyPr>
          <a:lstStyle/>
          <a:p>
            <a:pPr algn="l">
              <a:lnSpc>
                <a:spcPct val="90000"/>
              </a:lnSpc>
            </a:pPr>
            <a:r>
              <a:rPr lang="en-US" sz="2800" dirty="0">
                <a:solidFill>
                  <a:srgbClr val="FFFFFF"/>
                </a:solidFill>
              </a:rPr>
              <a:t>Dreams contain existential messages, and each piece of dream work leads to assimilation of disowned aspects of the self.</a:t>
            </a:r>
          </a:p>
        </p:txBody>
      </p:sp>
      <p:pic>
        <p:nvPicPr>
          <p:cNvPr id="5" name="Content Placeholder 4" descr="A picture containing outdoor, person, man, young&#10;&#10;Description automatically generated">
            <a:extLst>
              <a:ext uri="{FF2B5EF4-FFF2-40B4-BE49-F238E27FC236}">
                <a16:creationId xmlns:a16="http://schemas.microsoft.com/office/drawing/2014/main" id="{60F5F884-062B-4609-A7C9-6582C09E3F13}"/>
              </a:ext>
            </a:extLst>
          </p:cNvPr>
          <p:cNvPicPr>
            <a:picLocks noChangeAspect="1"/>
          </p:cNvPicPr>
          <p:nvPr/>
        </p:nvPicPr>
        <p:blipFill rotWithShape="1">
          <a:blip r:embed="rId2">
            <a:extLst>
              <a:ext uri="{28A0092B-C50C-407E-A947-70E740481C1C}">
                <a14:useLocalDpi xmlns:a14="http://schemas.microsoft.com/office/drawing/2010/main" val="0"/>
              </a:ext>
            </a:extLst>
          </a:blip>
          <a:srcRect l="7072" r="21294"/>
          <a:stretch/>
        </p:blipFill>
        <p:spPr>
          <a:xfrm>
            <a:off x="1762227" y="299363"/>
            <a:ext cx="3120339" cy="3049204"/>
          </a:xfrm>
          <a:prstGeom prst="rect">
            <a:avLst/>
          </a:prstGeom>
        </p:spPr>
      </p:pic>
      <p:pic>
        <p:nvPicPr>
          <p:cNvPr id="9" name="Picture 8" descr="A picture containing outdoor, person, man, young&#10;&#10;Description automatically generated">
            <a:extLst>
              <a:ext uri="{FF2B5EF4-FFF2-40B4-BE49-F238E27FC236}">
                <a16:creationId xmlns:a16="http://schemas.microsoft.com/office/drawing/2014/main" id="{F7189894-80BD-43E8-A714-0C0CC35A0DE3}"/>
              </a:ext>
            </a:extLst>
          </p:cNvPr>
          <p:cNvPicPr>
            <a:picLocks noChangeAspect="1"/>
          </p:cNvPicPr>
          <p:nvPr/>
        </p:nvPicPr>
        <p:blipFill rotWithShape="1">
          <a:blip r:embed="rId2">
            <a:extLst>
              <a:ext uri="{28A0092B-C50C-407E-A947-70E740481C1C}">
                <a14:useLocalDpi xmlns:a14="http://schemas.microsoft.com/office/drawing/2010/main" val="0"/>
              </a:ext>
            </a:extLst>
          </a:blip>
          <a:srcRect t="10302" b="10305"/>
          <a:stretch/>
        </p:blipFill>
        <p:spPr>
          <a:xfrm>
            <a:off x="5014723" y="299363"/>
            <a:ext cx="5412813" cy="3008188"/>
          </a:xfrm>
          <a:prstGeom prst="rect">
            <a:avLst/>
          </a:prstGeom>
        </p:spPr>
      </p:pic>
      <p:pic>
        <p:nvPicPr>
          <p:cNvPr id="7" name="Content Placeholder 6" descr="A picture containing outdoor, person, man, young&#10;&#10;Description automatically generated">
            <a:extLst>
              <a:ext uri="{FF2B5EF4-FFF2-40B4-BE49-F238E27FC236}">
                <a16:creationId xmlns:a16="http://schemas.microsoft.com/office/drawing/2014/main" id="{4112941F-B2C2-4FB7-8B00-8B33317160F6}"/>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6810" r="21027" b="-1"/>
          <a:stretch/>
        </p:blipFill>
        <p:spPr>
          <a:xfrm>
            <a:off x="1762227" y="3509434"/>
            <a:ext cx="3120339" cy="3026833"/>
          </a:xfrm>
          <a:prstGeom prst="rect">
            <a:avLst/>
          </a:prstGeom>
        </p:spPr>
      </p:pic>
    </p:spTree>
    <p:extLst>
      <p:ext uri="{BB962C8B-B14F-4D97-AF65-F5344CB8AC3E}">
        <p14:creationId xmlns:p14="http://schemas.microsoft.com/office/powerpoint/2010/main" val="16474136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D9196-0C75-4B8D-A0EB-4CA633CA7FB3}"/>
              </a:ext>
            </a:extLst>
          </p:cNvPr>
          <p:cNvSpPr>
            <a:spLocks noGrp="1"/>
          </p:cNvSpPr>
          <p:nvPr>
            <p:ph type="title"/>
          </p:nvPr>
        </p:nvSpPr>
        <p:spPr/>
        <p:txBody>
          <a:bodyPr/>
          <a:lstStyle/>
          <a:p>
            <a:r>
              <a:rPr lang="en-GB" dirty="0"/>
              <a:t>Unfinished business</a:t>
            </a:r>
          </a:p>
        </p:txBody>
      </p:sp>
      <p:sp>
        <p:nvSpPr>
          <p:cNvPr id="3" name="Content Placeholder 2">
            <a:extLst>
              <a:ext uri="{FF2B5EF4-FFF2-40B4-BE49-F238E27FC236}">
                <a16:creationId xmlns:a16="http://schemas.microsoft.com/office/drawing/2014/main" id="{336B79F4-DACC-4FA7-87CE-75DDF7EE9D76}"/>
              </a:ext>
            </a:extLst>
          </p:cNvPr>
          <p:cNvSpPr>
            <a:spLocks noGrp="1"/>
          </p:cNvSpPr>
          <p:nvPr>
            <p:ph idx="1"/>
          </p:nvPr>
        </p:nvSpPr>
        <p:spPr/>
        <p:txBody>
          <a:bodyPr>
            <a:normAutofit/>
          </a:bodyPr>
          <a:lstStyle/>
          <a:p>
            <a:r>
              <a:rPr lang="en-GB" dirty="0"/>
              <a:t>In Gestalt psychology when any aspect of a client’s life is left hanging, it is related to unfinished business. </a:t>
            </a:r>
          </a:p>
          <a:p>
            <a:r>
              <a:rPr lang="en-GB" dirty="0"/>
              <a:t>This state can eat away at a client, really affecting the quality of relationships and how a client sees the world. </a:t>
            </a:r>
          </a:p>
          <a:p>
            <a:r>
              <a:rPr lang="en-GB" dirty="0"/>
              <a:t>Some common experiences that are attached to unfinished business are abuse suffered at the hands of primary caregivers, difficult endings of romantic relationships, and deaths of important people.</a:t>
            </a:r>
          </a:p>
        </p:txBody>
      </p:sp>
    </p:spTree>
    <p:extLst>
      <p:ext uri="{BB962C8B-B14F-4D97-AF65-F5344CB8AC3E}">
        <p14:creationId xmlns:p14="http://schemas.microsoft.com/office/powerpoint/2010/main" val="8080344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B9958316-D197-4D58-895D-E4EE5659CA04}"/>
              </a:ext>
            </a:extLst>
          </p:cNvPr>
          <p:cNvSpPr>
            <a:spLocks noGrp="1" noChangeArrowheads="1"/>
          </p:cNvSpPr>
          <p:nvPr>
            <p:ph type="title"/>
          </p:nvPr>
        </p:nvSpPr>
        <p:spPr/>
        <p:txBody>
          <a:bodyPr/>
          <a:lstStyle/>
          <a:p>
            <a:pPr eaLnBrk="1" hangingPunct="1">
              <a:defRPr/>
            </a:pPr>
            <a:r>
              <a:rPr lang="en-US" i="1"/>
              <a:t>Unfinished business:</a:t>
            </a:r>
            <a:r>
              <a:rPr lang="en-US"/>
              <a:t> </a:t>
            </a:r>
          </a:p>
        </p:txBody>
      </p:sp>
      <p:sp>
        <p:nvSpPr>
          <p:cNvPr id="20483" name="Rectangle 3">
            <a:extLst>
              <a:ext uri="{FF2B5EF4-FFF2-40B4-BE49-F238E27FC236}">
                <a16:creationId xmlns:a16="http://schemas.microsoft.com/office/drawing/2014/main" id="{37E73DB9-740A-4DAF-B453-747E794049B2}"/>
              </a:ext>
            </a:extLst>
          </p:cNvPr>
          <p:cNvSpPr>
            <a:spLocks noGrp="1" noChangeArrowheads="1"/>
          </p:cNvSpPr>
          <p:nvPr>
            <p:ph type="body" idx="1"/>
          </p:nvPr>
        </p:nvSpPr>
        <p:spPr/>
        <p:txBody>
          <a:bodyPr/>
          <a:lstStyle/>
          <a:p>
            <a:pPr eaLnBrk="1" hangingPunct="1">
              <a:defRPr/>
            </a:pPr>
            <a:endParaRPr lang="en-US" dirty="0"/>
          </a:p>
          <a:p>
            <a:pPr eaLnBrk="1" hangingPunct="1">
              <a:defRPr/>
            </a:pPr>
            <a:r>
              <a:rPr lang="en-US" dirty="0"/>
              <a:t>Unexpressed feelings from the past that occur in the present and interfere with psychological functioning. They may include feelings, memories, or fantasies from earlier life (often childhood) that can be dealt with in the present.</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47FCD-E397-4E46-8644-D237979495DF}"/>
              </a:ext>
            </a:extLst>
          </p:cNvPr>
          <p:cNvSpPr>
            <a:spLocks noGrp="1"/>
          </p:cNvSpPr>
          <p:nvPr>
            <p:ph type="title"/>
          </p:nvPr>
        </p:nvSpPr>
        <p:spPr/>
        <p:txBody>
          <a:bodyPr/>
          <a:lstStyle/>
          <a:p>
            <a:r>
              <a:rPr lang="en-GB" dirty="0"/>
              <a:t>ACTING ON BODY LANGUAGE</a:t>
            </a:r>
          </a:p>
        </p:txBody>
      </p:sp>
      <p:sp>
        <p:nvSpPr>
          <p:cNvPr id="3" name="Content Placeholder 2">
            <a:extLst>
              <a:ext uri="{FF2B5EF4-FFF2-40B4-BE49-F238E27FC236}">
                <a16:creationId xmlns:a16="http://schemas.microsoft.com/office/drawing/2014/main" id="{16D9636B-F908-4596-A2D1-AD7166F11917}"/>
              </a:ext>
            </a:extLst>
          </p:cNvPr>
          <p:cNvSpPr>
            <a:spLocks noGrp="1"/>
          </p:cNvSpPr>
          <p:nvPr>
            <p:ph idx="1"/>
          </p:nvPr>
        </p:nvSpPr>
        <p:spPr/>
        <p:txBody>
          <a:bodyPr/>
          <a:lstStyle/>
          <a:p>
            <a:r>
              <a:rPr lang="en-GB" dirty="0"/>
              <a:t>Unfinished business can be understood by paying attention to what a client is doing with their body, and how it might contrast with their words.</a:t>
            </a:r>
          </a:p>
          <a:p>
            <a:endParaRPr lang="en-GB" dirty="0"/>
          </a:p>
          <a:p>
            <a:r>
              <a:rPr lang="en-GB" dirty="0"/>
              <a:t>A therapist might ask their client to act out what a particular body part is saying</a:t>
            </a:r>
          </a:p>
        </p:txBody>
      </p:sp>
    </p:spTree>
    <p:extLst>
      <p:ext uri="{BB962C8B-B14F-4D97-AF65-F5344CB8AC3E}">
        <p14:creationId xmlns:p14="http://schemas.microsoft.com/office/powerpoint/2010/main" val="27695289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3A9E3-9683-4F6B-BB5B-DD7D77B4244B}"/>
              </a:ext>
            </a:extLst>
          </p:cNvPr>
          <p:cNvSpPr>
            <a:spLocks noGrp="1"/>
          </p:cNvSpPr>
          <p:nvPr>
            <p:ph type="title"/>
          </p:nvPr>
        </p:nvSpPr>
        <p:spPr/>
        <p:txBody>
          <a:bodyPr/>
          <a:lstStyle/>
          <a:p>
            <a:r>
              <a:rPr lang="en-GB" dirty="0"/>
              <a:t>Unfinished business … … …</a:t>
            </a:r>
          </a:p>
        </p:txBody>
      </p:sp>
      <p:sp>
        <p:nvSpPr>
          <p:cNvPr id="3" name="Content Placeholder 2">
            <a:extLst>
              <a:ext uri="{FF2B5EF4-FFF2-40B4-BE49-F238E27FC236}">
                <a16:creationId xmlns:a16="http://schemas.microsoft.com/office/drawing/2014/main" id="{9F61465C-C5E1-48CF-A59E-388A2EDCA59B}"/>
              </a:ext>
            </a:extLst>
          </p:cNvPr>
          <p:cNvSpPr>
            <a:spLocks noGrp="1"/>
          </p:cNvSpPr>
          <p:nvPr>
            <p:ph idx="1"/>
          </p:nvPr>
        </p:nvSpPr>
        <p:spPr/>
        <p:txBody>
          <a:bodyPr/>
          <a:lstStyle/>
          <a:p>
            <a:r>
              <a:rPr lang="en-GB" dirty="0"/>
              <a:t>People with unfinished business often resent the past and because of this are unable to focus on the here and now. </a:t>
            </a:r>
          </a:p>
          <a:p>
            <a:pPr marL="0" indent="0">
              <a:buNone/>
            </a:pPr>
            <a:endParaRPr lang="en-GB" dirty="0"/>
          </a:p>
          <a:p>
            <a:r>
              <a:rPr lang="en-GB" dirty="0"/>
              <a:t>A major goal of Gestalt Therapy is to help people work through their unfinished business and bring about closure.</a:t>
            </a:r>
          </a:p>
        </p:txBody>
      </p:sp>
    </p:spTree>
    <p:extLst>
      <p:ext uri="{BB962C8B-B14F-4D97-AF65-F5344CB8AC3E}">
        <p14:creationId xmlns:p14="http://schemas.microsoft.com/office/powerpoint/2010/main" val="41388948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food, outdoor, rock, sitting&#10;&#10;Description automatically generated">
            <a:extLst>
              <a:ext uri="{FF2B5EF4-FFF2-40B4-BE49-F238E27FC236}">
                <a16:creationId xmlns:a16="http://schemas.microsoft.com/office/drawing/2014/main" id="{B3A81E79-4DB7-43CF-8E6F-163E7AE279C6}"/>
              </a:ext>
            </a:extLst>
          </p:cNvPr>
          <p:cNvPicPr>
            <a:picLocks noChangeAspect="1"/>
          </p:cNvPicPr>
          <p:nvPr/>
        </p:nvPicPr>
        <p:blipFill rotWithShape="1">
          <a:blip r:embed="rId2">
            <a:extLst>
              <a:ext uri="{28A0092B-C50C-407E-A947-70E740481C1C}">
                <a14:useLocalDpi xmlns:a14="http://schemas.microsoft.com/office/drawing/2010/main" val="0"/>
              </a:ext>
            </a:extLst>
          </a:blip>
          <a:srcRect l="8705" r="2293" b="-1"/>
          <a:stretch/>
        </p:blipFill>
        <p:spPr>
          <a:xfrm>
            <a:off x="1523999" y="10"/>
            <a:ext cx="9144000" cy="6857990"/>
          </a:xfrm>
          <a:prstGeom prst="rect">
            <a:avLst/>
          </a:prstGeom>
        </p:spPr>
      </p:pic>
      <p:sp>
        <p:nvSpPr>
          <p:cNvPr id="2" name="Title 1">
            <a:extLst>
              <a:ext uri="{FF2B5EF4-FFF2-40B4-BE49-F238E27FC236}">
                <a16:creationId xmlns:a16="http://schemas.microsoft.com/office/drawing/2014/main" id="{261DCDFE-CDBA-43F1-A5B2-E5FBF9820942}"/>
              </a:ext>
            </a:extLst>
          </p:cNvPr>
          <p:cNvSpPr>
            <a:spLocks noGrp="1"/>
          </p:cNvSpPr>
          <p:nvPr>
            <p:ph type="title"/>
          </p:nvPr>
        </p:nvSpPr>
        <p:spPr>
          <a:xfrm>
            <a:off x="2092371" y="3149961"/>
            <a:ext cx="3153103" cy="1007066"/>
          </a:xfrm>
        </p:spPr>
        <p:txBody>
          <a:bodyPr>
            <a:normAutofit/>
          </a:bodyPr>
          <a:lstStyle/>
          <a:p>
            <a:pPr>
              <a:lnSpc>
                <a:spcPct val="90000"/>
              </a:lnSpc>
            </a:pPr>
            <a:r>
              <a:rPr lang="en-GB" sz="3150"/>
              <a:t>Expression of feelings…</a:t>
            </a:r>
          </a:p>
        </p:txBody>
      </p:sp>
      <p:sp>
        <p:nvSpPr>
          <p:cNvPr id="9" name="Content Placeholder 8">
            <a:extLst>
              <a:ext uri="{FF2B5EF4-FFF2-40B4-BE49-F238E27FC236}">
                <a16:creationId xmlns:a16="http://schemas.microsoft.com/office/drawing/2014/main" id="{1EE1994B-FC62-4BCA-9E7E-559607A00027}"/>
              </a:ext>
            </a:extLst>
          </p:cNvPr>
          <p:cNvSpPr>
            <a:spLocks noGrp="1"/>
          </p:cNvSpPr>
          <p:nvPr>
            <p:ph idx="1"/>
          </p:nvPr>
        </p:nvSpPr>
        <p:spPr>
          <a:xfrm>
            <a:off x="1954421" y="4277680"/>
            <a:ext cx="3444766" cy="1964879"/>
          </a:xfrm>
        </p:spPr>
        <p:txBody>
          <a:bodyPr anchor="ctr">
            <a:normAutofit/>
          </a:bodyPr>
          <a:lstStyle/>
          <a:p>
            <a:r>
              <a:rPr lang="en-US" sz="3600" dirty="0"/>
              <a:t>Stones exercise</a:t>
            </a:r>
          </a:p>
        </p:txBody>
      </p:sp>
    </p:spTree>
    <p:extLst>
      <p:ext uri="{BB962C8B-B14F-4D97-AF65-F5344CB8AC3E}">
        <p14:creationId xmlns:p14="http://schemas.microsoft.com/office/powerpoint/2010/main" val="2574849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78954-DEF0-498C-B17D-5C9139101125}"/>
              </a:ext>
            </a:extLst>
          </p:cNvPr>
          <p:cNvSpPr>
            <a:spLocks noGrp="1"/>
          </p:cNvSpPr>
          <p:nvPr>
            <p:ph type="title"/>
          </p:nvPr>
        </p:nvSpPr>
        <p:spPr/>
        <p:txBody>
          <a:bodyPr/>
          <a:lstStyle/>
          <a:p>
            <a:r>
              <a:rPr lang="en-GB" dirty="0"/>
              <a:t>In summary……</a:t>
            </a:r>
          </a:p>
        </p:txBody>
      </p:sp>
      <p:sp>
        <p:nvSpPr>
          <p:cNvPr id="3" name="Content Placeholder 2">
            <a:extLst>
              <a:ext uri="{FF2B5EF4-FFF2-40B4-BE49-F238E27FC236}">
                <a16:creationId xmlns:a16="http://schemas.microsoft.com/office/drawing/2014/main" id="{815BD0D8-ABD7-4C15-A637-405E57481948}"/>
              </a:ext>
            </a:extLst>
          </p:cNvPr>
          <p:cNvSpPr>
            <a:spLocks noGrp="1"/>
          </p:cNvSpPr>
          <p:nvPr>
            <p:ph idx="1"/>
          </p:nvPr>
        </p:nvSpPr>
        <p:spPr/>
        <p:txBody>
          <a:bodyPr>
            <a:normAutofit lnSpcReduction="10000"/>
          </a:bodyPr>
          <a:lstStyle/>
          <a:p>
            <a:r>
              <a:rPr lang="en-GB" sz="3200" dirty="0"/>
              <a:t>These are just some parts of gestalt therapy used to help people in therapy increase their awareness of immediate experiences. </a:t>
            </a:r>
          </a:p>
          <a:p>
            <a:r>
              <a:rPr lang="en-GB" sz="3200" dirty="0"/>
              <a:t>Through exercises and spontaneous experiments, gestalt therapy also allows people to reconnect with parts of themselves they may minimize, ignore, or deny.</a:t>
            </a:r>
          </a:p>
          <a:p>
            <a:endParaRPr lang="en-GB" dirty="0"/>
          </a:p>
        </p:txBody>
      </p:sp>
    </p:spTree>
    <p:extLst>
      <p:ext uri="{BB962C8B-B14F-4D97-AF65-F5344CB8AC3E}">
        <p14:creationId xmlns:p14="http://schemas.microsoft.com/office/powerpoint/2010/main" val="7799957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6" name="Picture 15">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8" name="Oval 17">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0" name="Picture 19">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2" name="Picture 21">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4" name="Rectangle 23">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91925" y="1325880"/>
            <a:ext cx="3352375" cy="3066507"/>
          </a:xfrm>
        </p:spPr>
        <p:txBody>
          <a:bodyPr vert="horz" lIns="91440" tIns="45720" rIns="91440" bIns="45720" rtlCol="0" anchor="b">
            <a:normAutofit/>
          </a:bodyPr>
          <a:lstStyle/>
          <a:p>
            <a:r>
              <a:rPr lang="en-US" sz="4600" b="0" i="0" kern="1200">
                <a:solidFill>
                  <a:srgbClr val="EBEBEB"/>
                </a:solidFill>
                <a:latin typeface="+mj-lt"/>
                <a:ea typeface="+mj-ea"/>
                <a:cs typeface="+mj-cs"/>
              </a:rPr>
              <a:t>Any questions?</a:t>
            </a:r>
          </a:p>
        </p:txBody>
      </p:sp>
      <p:sp>
        <p:nvSpPr>
          <p:cNvPr id="9" name="Content Placeholder 8">
            <a:extLst>
              <a:ext uri="{FF2B5EF4-FFF2-40B4-BE49-F238E27FC236}">
                <a16:creationId xmlns:a16="http://schemas.microsoft.com/office/drawing/2014/main" id="{179E3EC6-B68A-4D29-BFDC-D107209C4D31}"/>
              </a:ext>
            </a:extLst>
          </p:cNvPr>
          <p:cNvSpPr>
            <a:spLocks noGrp="1"/>
          </p:cNvSpPr>
          <p:nvPr>
            <p:ph idx="1"/>
          </p:nvPr>
        </p:nvSpPr>
        <p:spPr>
          <a:xfrm>
            <a:off x="8191925" y="4588329"/>
            <a:ext cx="3352375" cy="1621508"/>
          </a:xfrm>
        </p:spPr>
        <p:txBody>
          <a:bodyPr vert="horz" lIns="91440" tIns="45720" rIns="91440" bIns="45720" rtlCol="0" anchor="t">
            <a:normAutofit/>
          </a:bodyPr>
          <a:lstStyle/>
          <a:p>
            <a:pPr marL="0" indent="0">
              <a:buNone/>
            </a:pPr>
            <a:r>
              <a:rPr lang="en-US" sz="1800" cap="all">
                <a:solidFill>
                  <a:schemeClr val="tx2">
                    <a:lumMod val="40000"/>
                    <a:lumOff val="60000"/>
                  </a:schemeClr>
                </a:solidFill>
              </a:rPr>
              <a:t>So, what do you think?</a:t>
            </a:r>
          </a:p>
        </p:txBody>
      </p:sp>
      <p:sp>
        <p:nvSpPr>
          <p:cNvPr id="28"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30" name="Freeform: Shape 29">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Rectangle 31">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7" name="Content Placeholder 3"/>
          <p:cNvPicPr>
            <a:picLocks noChangeAspect="1"/>
          </p:cNvPicPr>
          <p:nvPr/>
        </p:nvPicPr>
        <p:blipFill rotWithShape="1">
          <a:blip r:embed="rId6">
            <a:extLst>
              <a:ext uri="{28A0092B-C50C-407E-A947-70E740481C1C}">
                <a14:useLocalDpi xmlns:a14="http://schemas.microsoft.com/office/drawing/2010/main" val="0"/>
              </a:ext>
            </a:extLst>
          </a:blip>
          <a:srcRect l="28342" r="3" b="3"/>
          <a:stretch/>
        </p:blipFill>
        <p:spPr>
          <a:xfrm>
            <a:off x="1122071" y="647698"/>
            <a:ext cx="5314228" cy="5562139"/>
          </a:xfrm>
          <a:prstGeom prst="rect">
            <a:avLst/>
          </a:prstGeom>
          <a:effectLst/>
        </p:spPr>
      </p:pic>
    </p:spTree>
    <p:extLst>
      <p:ext uri="{BB962C8B-B14F-4D97-AF65-F5344CB8AC3E}">
        <p14:creationId xmlns:p14="http://schemas.microsoft.com/office/powerpoint/2010/main" val="1232309181"/>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Your reflections on the research process and experience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24000" y="1772816"/>
            <a:ext cx="9144000" cy="5085184"/>
          </a:xfrm>
        </p:spPr>
      </p:pic>
    </p:spTree>
    <p:extLst>
      <p:ext uri="{BB962C8B-B14F-4D97-AF65-F5344CB8AC3E}">
        <p14:creationId xmlns:p14="http://schemas.microsoft.com/office/powerpoint/2010/main" val="11677445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D67CA421-FA2B-47ED-A101-F8BBEBB29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25722F-E8E0-4861-B459-FAF6FB6B028C}"/>
              </a:ext>
            </a:extLst>
          </p:cNvPr>
          <p:cNvSpPr>
            <a:spLocks noGrp="1"/>
          </p:cNvSpPr>
          <p:nvPr>
            <p:ph type="title"/>
          </p:nvPr>
        </p:nvSpPr>
        <p:spPr>
          <a:xfrm>
            <a:off x="8200279" y="1325880"/>
            <a:ext cx="3344020" cy="3066507"/>
          </a:xfrm>
        </p:spPr>
        <p:txBody>
          <a:bodyPr vert="horz" lIns="91440" tIns="45720" rIns="91440" bIns="45720" rtlCol="0" anchor="b">
            <a:normAutofit/>
          </a:bodyPr>
          <a:lstStyle/>
          <a:p>
            <a:r>
              <a:rPr lang="en-US" sz="5400" b="0" i="0" kern="1200">
                <a:solidFill>
                  <a:srgbClr val="EBEBEB"/>
                </a:solidFill>
                <a:latin typeface="+mj-lt"/>
                <a:ea typeface="+mj-ea"/>
                <a:cs typeface="+mj-cs"/>
              </a:rPr>
              <a:t>Triad work … … …</a:t>
            </a:r>
          </a:p>
        </p:txBody>
      </p:sp>
      <p:sp useBgFill="1">
        <p:nvSpPr>
          <p:cNvPr id="24" name="Rectangle 23">
            <a:extLst>
              <a:ext uri="{FF2B5EF4-FFF2-40B4-BE49-F238E27FC236}">
                <a16:creationId xmlns:a16="http://schemas.microsoft.com/office/drawing/2014/main" id="{12425D82-CD5E-45A4-9542-70951E59F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914" y="639905"/>
            <a:ext cx="6915664" cy="55781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21DB897-A621-4D5F-AC81-91199AC43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Content Placeholder 4" descr="A screenshot of a cell phone&#10;&#10;Description automatically generated">
            <a:extLst>
              <a:ext uri="{FF2B5EF4-FFF2-40B4-BE49-F238E27FC236}">
                <a16:creationId xmlns:a16="http://schemas.microsoft.com/office/drawing/2014/main" id="{62C773A8-C9CA-4DF8-992E-F279F4BD475F}"/>
              </a:ext>
            </a:extLst>
          </p:cNvPr>
          <p:cNvPicPr>
            <a:picLocks noGrp="1" noChangeAspect="1"/>
          </p:cNvPicPr>
          <p:nvPr>
            <p:ph idx="1"/>
          </p:nvPr>
        </p:nvPicPr>
        <p:blipFill>
          <a:blip r:embed="rId6"/>
          <a:stretch>
            <a:fillRect/>
          </a:stretch>
        </p:blipFill>
        <p:spPr>
          <a:xfrm>
            <a:off x="955392" y="1074570"/>
            <a:ext cx="6275584" cy="4714053"/>
          </a:xfrm>
          <a:prstGeom prst="rect">
            <a:avLst/>
          </a:prstGeom>
          <a:effectLst/>
        </p:spPr>
      </p:pic>
    </p:spTree>
    <p:extLst>
      <p:ext uri="{BB962C8B-B14F-4D97-AF65-F5344CB8AC3E}">
        <p14:creationId xmlns:p14="http://schemas.microsoft.com/office/powerpoint/2010/main" val="1739899412"/>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95267B9-D08B-495A-BB45-0FBF704B4713}"/>
              </a:ext>
            </a:extLst>
          </p:cNvPr>
          <p:cNvSpPr>
            <a:spLocks noGrp="1"/>
          </p:cNvSpPr>
          <p:nvPr>
            <p:ph type="title"/>
          </p:nvPr>
        </p:nvSpPr>
        <p:spPr>
          <a:xfrm>
            <a:off x="647701" y="1454964"/>
            <a:ext cx="3339281" cy="3308840"/>
          </a:xfrm>
        </p:spPr>
        <p:txBody>
          <a:bodyPr vert="horz" lIns="91440" tIns="45720" rIns="91440" bIns="45720" rtlCol="0" anchor="b">
            <a:normAutofit/>
          </a:bodyPr>
          <a:lstStyle/>
          <a:p>
            <a:r>
              <a:rPr lang="en-US" sz="6000"/>
              <a:t>A walk and a picnic:</a:t>
            </a:r>
          </a:p>
        </p:txBody>
      </p:sp>
      <p:pic>
        <p:nvPicPr>
          <p:cNvPr id="5" name="Content Placeholder 4" descr="A group of people in a forest&#10;&#10;Description automatically generated">
            <a:extLst>
              <a:ext uri="{FF2B5EF4-FFF2-40B4-BE49-F238E27FC236}">
                <a16:creationId xmlns:a16="http://schemas.microsoft.com/office/drawing/2014/main" id="{D3CFCE11-A593-4D1C-B7F4-141941250E1F}"/>
              </a:ext>
            </a:extLst>
          </p:cNvPr>
          <p:cNvPicPr>
            <a:picLocks noGrp="1" noChangeAspect="1"/>
          </p:cNvPicPr>
          <p:nvPr>
            <p:ph idx="1"/>
          </p:nvPr>
        </p:nvPicPr>
        <p:blipFill rotWithShape="1">
          <a:blip r:embed="rId7"/>
          <a:srcRect l="15275" r="2077"/>
          <a:stretch/>
        </p:blipFill>
        <p:spPr>
          <a:xfrm>
            <a:off x="4634682" y="9"/>
            <a:ext cx="7557319" cy="7051239"/>
          </a:xfrm>
          <a:prstGeom prst="rect">
            <a:avLst/>
          </a:prstGeom>
        </p:spPr>
      </p:pic>
      <p:sp>
        <p:nvSpPr>
          <p:cNvPr id="22" name="Rectangle 21">
            <a:extLst>
              <a:ext uri="{FF2B5EF4-FFF2-40B4-BE49-F238E27FC236}">
                <a16:creationId xmlns:a16="http://schemas.microsoft.com/office/drawing/2014/main" id="{BFEFF673-A9DE-416D-A04E-1D5090454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383941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6-Point Star 6"/>
          <p:cNvSpPr/>
          <p:nvPr/>
        </p:nvSpPr>
        <p:spPr>
          <a:xfrm rot="20187984">
            <a:off x="3757052" y="1858969"/>
            <a:ext cx="5632941" cy="5178441"/>
          </a:xfrm>
          <a:prstGeom prst="star6">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sz="2800" dirty="0">
                <a:solidFill>
                  <a:schemeClr val="accent2">
                    <a:lumMod val="50000"/>
                  </a:schemeClr>
                </a:solidFill>
                <a:latin typeface="+mj-lt"/>
              </a:rPr>
              <a:t>MERRY CHRISTMAS</a:t>
            </a:r>
            <a:br>
              <a:rPr lang="en-GB" sz="2800" dirty="0">
                <a:solidFill>
                  <a:schemeClr val="accent2">
                    <a:lumMod val="50000"/>
                  </a:schemeClr>
                </a:solidFill>
                <a:latin typeface="+mj-lt"/>
              </a:rPr>
            </a:br>
            <a:r>
              <a:rPr lang="en-GB" sz="2800" dirty="0">
                <a:solidFill>
                  <a:schemeClr val="accent2">
                    <a:lumMod val="50000"/>
                  </a:schemeClr>
                </a:solidFill>
                <a:latin typeface="+mj-lt"/>
              </a:rPr>
              <a:t>NADOLIG LLAWEN</a:t>
            </a:r>
          </a:p>
        </p:txBody>
      </p:sp>
      <p:pic>
        <p:nvPicPr>
          <p:cNvPr id="8" name="Picture 7"/>
          <p:cNvPicPr>
            <a:picLocks noChangeAspect="1"/>
          </p:cNvPicPr>
          <p:nvPr/>
        </p:nvPicPr>
        <p:blipFill>
          <a:blip r:embed="rId2"/>
          <a:stretch>
            <a:fillRect/>
          </a:stretch>
        </p:blipFill>
        <p:spPr>
          <a:xfrm>
            <a:off x="1775520" y="116634"/>
            <a:ext cx="3670110" cy="3054361"/>
          </a:xfrm>
          <a:prstGeom prst="rect">
            <a:avLst/>
          </a:prstGeom>
        </p:spPr>
      </p:pic>
      <p:pic>
        <p:nvPicPr>
          <p:cNvPr id="9" name="Picture 8"/>
          <p:cNvPicPr>
            <a:picLocks noChangeAspect="1"/>
          </p:cNvPicPr>
          <p:nvPr/>
        </p:nvPicPr>
        <p:blipFill>
          <a:blip r:embed="rId3"/>
          <a:stretch>
            <a:fillRect/>
          </a:stretch>
        </p:blipFill>
        <p:spPr>
          <a:xfrm>
            <a:off x="7567636" y="-99391"/>
            <a:ext cx="3094899" cy="2447610"/>
          </a:xfrm>
          <a:prstGeom prst="rect">
            <a:avLst/>
          </a:prstGeom>
        </p:spPr>
      </p:pic>
      <p:pic>
        <p:nvPicPr>
          <p:cNvPr id="10" name="Picture 9"/>
          <p:cNvPicPr>
            <a:picLocks noChangeAspect="1"/>
          </p:cNvPicPr>
          <p:nvPr/>
        </p:nvPicPr>
        <p:blipFill>
          <a:blip r:embed="rId4"/>
          <a:stretch>
            <a:fillRect/>
          </a:stretch>
        </p:blipFill>
        <p:spPr>
          <a:xfrm rot="20176581">
            <a:off x="1610396" y="4838366"/>
            <a:ext cx="2694141" cy="1792828"/>
          </a:xfrm>
          <a:prstGeom prst="rect">
            <a:avLst/>
          </a:prstGeom>
        </p:spPr>
      </p:pic>
      <p:pic>
        <p:nvPicPr>
          <p:cNvPr id="13" name="Picture 12"/>
          <p:cNvPicPr>
            <a:picLocks noChangeAspect="1"/>
          </p:cNvPicPr>
          <p:nvPr/>
        </p:nvPicPr>
        <p:blipFill>
          <a:blip r:embed="rId5"/>
          <a:stretch>
            <a:fillRect/>
          </a:stretch>
        </p:blipFill>
        <p:spPr>
          <a:xfrm rot="20377273">
            <a:off x="8092161" y="4525150"/>
            <a:ext cx="2816803" cy="1874455"/>
          </a:xfrm>
          <a:prstGeom prst="rect">
            <a:avLst/>
          </a:prstGeom>
        </p:spPr>
      </p:pic>
    </p:spTree>
    <p:extLst>
      <p:ext uri="{BB962C8B-B14F-4D97-AF65-F5344CB8AC3E}">
        <p14:creationId xmlns:p14="http://schemas.microsoft.com/office/powerpoint/2010/main" val="568492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19F4ADE-DC73-4FD7-932F-CB4911918B36}"/>
              </a:ext>
            </a:extLst>
          </p:cNvPr>
          <p:cNvSpPr>
            <a:spLocks noGrp="1"/>
          </p:cNvSpPr>
          <p:nvPr>
            <p:ph type="title"/>
          </p:nvPr>
        </p:nvSpPr>
        <p:spPr>
          <a:xfrm>
            <a:off x="2009058" y="640080"/>
            <a:ext cx="3130428" cy="5577818"/>
          </a:xfrm>
        </p:spPr>
        <p:txBody>
          <a:bodyPr vert="horz" lIns="91440" tIns="45720" rIns="91440" bIns="45720" rtlCol="0" anchor="ctr">
            <a:normAutofit/>
          </a:bodyPr>
          <a:lstStyle/>
          <a:p>
            <a:pPr algn="r">
              <a:lnSpc>
                <a:spcPct val="90000"/>
              </a:lnSpc>
            </a:pPr>
            <a:r>
              <a:rPr lang="en-US" sz="4700">
                <a:solidFill>
                  <a:srgbClr val="FFFFFF"/>
                </a:solidFill>
              </a:rPr>
              <a:t>CLOSING ROUND</a:t>
            </a:r>
          </a:p>
        </p:txBody>
      </p:sp>
      <p:pic>
        <p:nvPicPr>
          <p:cNvPr id="5" name="Content Placeholder 4" descr="A picture containing toy, table, covered, refrigerator&#10;&#10;Description automatically generated">
            <a:extLst>
              <a:ext uri="{FF2B5EF4-FFF2-40B4-BE49-F238E27FC236}">
                <a16:creationId xmlns:a16="http://schemas.microsoft.com/office/drawing/2014/main" id="{518BB8BF-8558-47A6-9813-C17E7F50B10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96000" y="0"/>
            <a:ext cx="6096000" cy="7317432"/>
          </a:xfrm>
          <a:prstGeom prst="rect">
            <a:avLst/>
          </a:prstGeom>
        </p:spPr>
      </p:pic>
    </p:spTree>
    <p:extLst>
      <p:ext uri="{BB962C8B-B14F-4D97-AF65-F5344CB8AC3E}">
        <p14:creationId xmlns:p14="http://schemas.microsoft.com/office/powerpoint/2010/main" val="27889081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39F30101-685D-45DE-9DB6-1F040B2FDEB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1FC55D3-F645-4907-9137-B16FB6054B52}">
  <ds:schemaRefs>
    <ds:schemaRef ds:uri="http://schemas.microsoft.com/sharepoint/v3/contenttype/forms"/>
  </ds:schemaRefs>
</ds:datastoreItem>
</file>

<file path=customXml/itemProps3.xml><?xml version="1.0" encoding="utf-8"?>
<ds:datastoreItem xmlns:ds="http://schemas.openxmlformats.org/officeDocument/2006/customXml" ds:itemID="{08661AA8-FA16-4E58-B6CE-5E6FE2A09464}">
  <ds:schemaRefs>
    <ds:schemaRef ds:uri="http://schemas.microsoft.com/office/2006/documentManagement/types"/>
    <ds:schemaRef ds:uri="http://purl.org/dc/elements/1.1/"/>
    <ds:schemaRef ds:uri="http://www.w3.org/XML/1998/namespace"/>
    <ds:schemaRef ds:uri="http://schemas.microsoft.com/office/infopath/2007/PartnerControls"/>
    <ds:schemaRef ds:uri="http://schemas.microsoft.com/office/2006/metadata/properties"/>
    <ds:schemaRef ds:uri="http://purl.org/dc/terms/"/>
    <ds:schemaRef ds:uri="http://schemas.openxmlformats.org/package/2006/metadata/core-properties"/>
    <ds:schemaRef ds:uri="16c05727-aa75-4e4a-9b5f-8a80a1165891"/>
    <ds:schemaRef ds:uri="71af3243-3dd4-4a8d-8c0d-dd76da1f02a5"/>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917</Words>
  <Application>Microsoft Office PowerPoint</Application>
  <PresentationFormat>Widescreen</PresentationFormat>
  <Paragraphs>92</Paragraphs>
  <Slides>31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Century Gothic</vt:lpstr>
      <vt:lpstr>Wingdings 3</vt:lpstr>
      <vt:lpstr>Ion</vt:lpstr>
      <vt:lpstr>    Practicum Level 5: Lesson 10: (1) Translating Gestalt Theory into practice (2) Re-contracting for Semester Two</vt:lpstr>
      <vt:lpstr>CIRCLE TIME</vt:lpstr>
      <vt:lpstr>Re-contracting for Semester Two</vt:lpstr>
      <vt:lpstr>Gestalt Therapy in the consulting room</vt:lpstr>
      <vt:lpstr>Locating emotion: </vt:lpstr>
      <vt:lpstr>More emphasis on … … … </vt:lpstr>
      <vt:lpstr>Exaggeration exercise……</vt:lpstr>
      <vt:lpstr>Exaggeration … … …</vt:lpstr>
      <vt:lpstr>Role play…..</vt:lpstr>
      <vt:lpstr>Role play</vt:lpstr>
      <vt:lpstr>Role play … … …</vt:lpstr>
      <vt:lpstr>Role play … … …</vt:lpstr>
      <vt:lpstr>Role play … … …</vt:lpstr>
      <vt:lpstr>Role play: Topdog — Underdog :</vt:lpstr>
      <vt:lpstr>USING NOW LANUAGE…</vt:lpstr>
      <vt:lpstr>Research the following techniques for future discussion:</vt:lpstr>
      <vt:lpstr>The Empty Chair … … …</vt:lpstr>
      <vt:lpstr>The empty chair technique….</vt:lpstr>
      <vt:lpstr>Dreams contain existential messages, and each piece of dream work leads to assimilation of disowned aspects of the self.</vt:lpstr>
      <vt:lpstr>Unfinished business</vt:lpstr>
      <vt:lpstr>Unfinished business: </vt:lpstr>
      <vt:lpstr>ACTING ON BODY LANGUAGE</vt:lpstr>
      <vt:lpstr>Unfinished business … … …</vt:lpstr>
      <vt:lpstr>Expression of feelings…</vt:lpstr>
      <vt:lpstr>In summary……</vt:lpstr>
      <vt:lpstr>Any questions?</vt:lpstr>
      <vt:lpstr>Your reflections on the research process and experience</vt:lpstr>
      <vt:lpstr>Triad work … … …</vt:lpstr>
      <vt:lpstr>A walk and a picnic:</vt:lpstr>
      <vt:lpstr>PowerPoint Presentation</vt:lpstr>
      <vt:lpstr>CLOSING ROUND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2019-12-07T07:59:00Z</dcterms:created>
  <dcterms:modified xsi:type="dcterms:W3CDTF">2019-12-07T08:01:42Z</dcterms:modified>
</cp:coreProperties>
</file>