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4" autoAdjust="0"/>
    <p:restoredTop sz="94660"/>
  </p:normalViewPr>
  <p:slideViewPr>
    <p:cSldViewPr snapToGrid="0">
      <p:cViewPr varScale="1">
        <p:scale>
          <a:sx n="76" d="100"/>
          <a:sy n="76" d="100"/>
        </p:scale>
        <p:origin x="27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18E74086-EC58-4980-9127-A3AE59AE8C11}"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26508-DEAE-4A6D-8921-116DA5B078CA}" type="slidenum">
              <a:rPr lang="en-GB" smtClean="0"/>
              <a:t>‹#›</a:t>
            </a:fld>
            <a:endParaRPr lang="en-GB"/>
          </a:p>
        </p:txBody>
      </p:sp>
      <p:cxnSp>
        <p:nvCxnSpPr>
          <p:cNvPr id="13" name="Straight Connector 12"/>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05702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E74086-EC58-4980-9127-A3AE59AE8C11}"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26508-DEAE-4A6D-8921-116DA5B078CA}" type="slidenum">
              <a:rPr lang="en-GB" smtClean="0"/>
              <a:t>‹#›</a:t>
            </a:fld>
            <a:endParaRPr lang="en-GB"/>
          </a:p>
        </p:txBody>
      </p:sp>
    </p:spTree>
    <p:extLst>
      <p:ext uri="{BB962C8B-B14F-4D97-AF65-F5344CB8AC3E}">
        <p14:creationId xmlns:p14="http://schemas.microsoft.com/office/powerpoint/2010/main" val="1577206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8E74086-EC58-4980-9127-A3AE59AE8C11}"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26508-DEAE-4A6D-8921-116DA5B078CA}"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06059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8E74086-EC58-4980-9127-A3AE59AE8C11}" type="datetimeFigureOut">
              <a:rPr lang="en-GB" smtClean="0"/>
              <a:t>23/10/2018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326508-DEAE-4A6D-8921-116DA5B078CA}" type="slidenum">
              <a:rPr lang="en-GB" smtClean="0"/>
              <a:t>‹#›</a:t>
            </a:fld>
            <a:endParaRPr lang="en-GB"/>
          </a:p>
        </p:txBody>
      </p:sp>
    </p:spTree>
    <p:extLst>
      <p:ext uri="{BB962C8B-B14F-4D97-AF65-F5344CB8AC3E}">
        <p14:creationId xmlns:p14="http://schemas.microsoft.com/office/powerpoint/2010/main" val="41084708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8E74086-EC58-4980-9127-A3AE59AE8C11}" type="datetimeFigureOut">
              <a:rPr lang="en-GB" smtClean="0"/>
              <a:t>23/10/2018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326508-DEAE-4A6D-8921-116DA5B078CA}" type="slidenum">
              <a:rPr lang="en-GB" smtClean="0"/>
              <a:t>‹#›</a:t>
            </a:fld>
            <a:endParaRPr lang="en-GB"/>
          </a:p>
        </p:txBody>
      </p:sp>
    </p:spTree>
    <p:extLst>
      <p:ext uri="{BB962C8B-B14F-4D97-AF65-F5344CB8AC3E}">
        <p14:creationId xmlns:p14="http://schemas.microsoft.com/office/powerpoint/2010/main" val="10046945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8E74086-EC58-4980-9127-A3AE59AE8C11}" type="datetimeFigureOut">
              <a:rPr lang="en-GB" smtClean="0"/>
              <a:t>23/10/2018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326508-DEAE-4A6D-8921-116DA5B078CA}" type="slidenum">
              <a:rPr lang="en-GB" smtClean="0"/>
              <a:t>‹#›</a:t>
            </a:fld>
            <a:endParaRPr lang="en-GB"/>
          </a:p>
        </p:txBody>
      </p:sp>
    </p:spTree>
    <p:extLst>
      <p:ext uri="{BB962C8B-B14F-4D97-AF65-F5344CB8AC3E}">
        <p14:creationId xmlns:p14="http://schemas.microsoft.com/office/powerpoint/2010/main" val="2647659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E74086-EC58-4980-9127-A3AE59AE8C11}" type="datetimeFigureOut">
              <a:rPr lang="en-GB" smtClean="0"/>
              <a:t>23/10/2018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E326508-DEAE-4A6D-8921-116DA5B078CA}" type="slidenum">
              <a:rPr lang="en-GB" smtClean="0"/>
              <a:t>‹#›</a:t>
            </a:fld>
            <a:endParaRPr lang="en-GB"/>
          </a:p>
        </p:txBody>
      </p:sp>
    </p:spTree>
    <p:extLst>
      <p:ext uri="{BB962C8B-B14F-4D97-AF65-F5344CB8AC3E}">
        <p14:creationId xmlns:p14="http://schemas.microsoft.com/office/powerpoint/2010/main" val="544031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E74086-EC58-4980-9127-A3AE59AE8C11}" type="datetimeFigureOut">
              <a:rPr lang="en-GB" smtClean="0"/>
              <a:t>23/10/2018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326508-DEAE-4A6D-8921-116DA5B078CA}" type="slidenum">
              <a:rPr lang="en-GB" smtClean="0"/>
              <a:t>‹#›</a:t>
            </a:fld>
            <a:endParaRPr lang="en-GB"/>
          </a:p>
        </p:txBody>
      </p:sp>
    </p:spTree>
    <p:extLst>
      <p:ext uri="{BB962C8B-B14F-4D97-AF65-F5344CB8AC3E}">
        <p14:creationId xmlns:p14="http://schemas.microsoft.com/office/powerpoint/2010/main" val="3012103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E74086-EC58-4980-9127-A3AE59AE8C11}" type="datetimeFigureOut">
              <a:rPr lang="en-GB" smtClean="0"/>
              <a:t>23/10/2018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326508-DEAE-4A6D-8921-116DA5B078CA}"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61896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E74086-EC58-4980-9127-A3AE59AE8C11}"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26508-DEAE-4A6D-8921-116DA5B078CA}" type="slidenum">
              <a:rPr lang="en-GB" smtClean="0"/>
              <a:t>‹#›</a:t>
            </a:fld>
            <a:endParaRPr lang="en-GB"/>
          </a:p>
        </p:txBody>
      </p:sp>
    </p:spTree>
    <p:extLst>
      <p:ext uri="{BB962C8B-B14F-4D97-AF65-F5344CB8AC3E}">
        <p14:creationId xmlns:p14="http://schemas.microsoft.com/office/powerpoint/2010/main" val="3564603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E74086-EC58-4980-9127-A3AE59AE8C11}"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26508-DEAE-4A6D-8921-116DA5B078CA}" type="slidenum">
              <a:rPr lang="en-GB" smtClean="0"/>
              <a:t>‹#›</a:t>
            </a:fld>
            <a:endParaRPr lang="en-GB"/>
          </a:p>
        </p:txBody>
      </p:sp>
      <p:cxnSp>
        <p:nvCxnSpPr>
          <p:cNvPr id="8" name="Straight Connector 7"/>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75514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18E74086-EC58-4980-9127-A3AE59AE8C11}" type="datetimeFigureOut">
              <a:rPr lang="en-GB" smtClean="0"/>
              <a:t>23/10/2018</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E326508-DEAE-4A6D-8921-116DA5B078CA}" type="slidenum">
              <a:rPr lang="en-GB" smtClean="0"/>
              <a:t>‹#›</a:t>
            </a:fld>
            <a:endParaRPr lang="en-GB"/>
          </a:p>
        </p:txBody>
      </p:sp>
      <p:cxnSp>
        <p:nvCxnSpPr>
          <p:cNvPr id="8" name="Straight Connector 7"/>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8409137"/>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Normans in Normandy</a:t>
            </a:r>
            <a:endParaRPr lang="en-GB" dirty="0"/>
          </a:p>
        </p:txBody>
      </p:sp>
      <p:sp>
        <p:nvSpPr>
          <p:cNvPr id="3" name="Subtitle 2"/>
          <p:cNvSpPr>
            <a:spLocks noGrp="1"/>
          </p:cNvSpPr>
          <p:nvPr>
            <p:ph type="subTitle" idx="1"/>
          </p:nvPr>
        </p:nvSpPr>
        <p:spPr/>
        <p:txBody>
          <a:bodyPr/>
          <a:lstStyle/>
          <a:p>
            <a:r>
              <a:rPr lang="en-GB" dirty="0" smtClean="0"/>
              <a:t>2</a:t>
            </a:r>
            <a:endParaRPr lang="en-GB" dirty="0"/>
          </a:p>
        </p:txBody>
      </p:sp>
    </p:spTree>
    <p:extLst>
      <p:ext uri="{BB962C8B-B14F-4D97-AF65-F5344CB8AC3E}">
        <p14:creationId xmlns:p14="http://schemas.microsoft.com/office/powerpoint/2010/main" val="21055573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Arrival in Normandy</a:t>
            </a:r>
            <a:endParaRPr lang="en-GB" dirty="0"/>
          </a:p>
        </p:txBody>
      </p:sp>
      <p:sp>
        <p:nvSpPr>
          <p:cNvPr id="3" name="Content Placeholder 2"/>
          <p:cNvSpPr>
            <a:spLocks noGrp="1"/>
          </p:cNvSpPr>
          <p:nvPr>
            <p:ph sz="half" idx="1"/>
          </p:nvPr>
        </p:nvSpPr>
        <p:spPr/>
        <p:txBody>
          <a:bodyPr/>
          <a:lstStyle/>
          <a:p>
            <a:r>
              <a:rPr lang="en-GB" dirty="0"/>
              <a:t>Act of Charles the Simple re. the Parisian Abbey of ST </a:t>
            </a:r>
            <a:r>
              <a:rPr lang="en-GB" dirty="0" err="1"/>
              <a:t>Germain</a:t>
            </a:r>
            <a:r>
              <a:rPr lang="en-GB" dirty="0"/>
              <a:t>-des-Pres  :</a:t>
            </a:r>
          </a:p>
          <a:p>
            <a:endParaRPr lang="en-GB" dirty="0"/>
          </a:p>
          <a:p>
            <a:r>
              <a:rPr lang="en-GB" dirty="0"/>
              <a:t>‘we have granted . . . . that abbey . . . . apart from those of its properties which have given for the protection of the kingdom to the Northmen on the Seine, that is, to Rollo and his associates.’</a:t>
            </a:r>
          </a:p>
          <a:p>
            <a:endParaRPr lang="en-GB" dirty="0" smtClean="0"/>
          </a:p>
        </p:txBody>
      </p:sp>
      <p:pic>
        <p:nvPicPr>
          <p:cNvPr id="5" name="Content Placeholder 4"/>
          <p:cNvPicPr>
            <a:picLocks noGrp="1" noChangeAspect="1"/>
          </p:cNvPicPr>
          <p:nvPr>
            <p:ph sz="half" idx="2"/>
          </p:nvPr>
        </p:nvPicPr>
        <p:blipFill>
          <a:blip r:embed="rId2"/>
          <a:stretch>
            <a:fillRect/>
          </a:stretch>
        </p:blipFill>
        <p:spPr>
          <a:xfrm>
            <a:off x="7425531" y="1169298"/>
            <a:ext cx="3559969" cy="5140062"/>
          </a:xfrm>
          <a:prstGeom prst="rect">
            <a:avLst/>
          </a:prstGeom>
        </p:spPr>
      </p:pic>
    </p:spTree>
    <p:extLst>
      <p:ext uri="{BB962C8B-B14F-4D97-AF65-F5344CB8AC3E}">
        <p14:creationId xmlns:p14="http://schemas.microsoft.com/office/powerpoint/2010/main" val="3227237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Documentary sources for </a:t>
            </a:r>
            <a:r>
              <a:rPr lang="en-GB" dirty="0" err="1" smtClean="0"/>
              <a:t>rollo</a:t>
            </a:r>
            <a:r>
              <a:rPr lang="en-GB" dirty="0" smtClean="0"/>
              <a:t>:</a:t>
            </a:r>
            <a:endParaRPr lang="en-GB" dirty="0"/>
          </a:p>
        </p:txBody>
      </p:sp>
      <p:sp>
        <p:nvSpPr>
          <p:cNvPr id="3" name="Content Placeholder 2"/>
          <p:cNvSpPr>
            <a:spLocks noGrp="1"/>
          </p:cNvSpPr>
          <p:nvPr>
            <p:ph sz="half" idx="1"/>
          </p:nvPr>
        </p:nvSpPr>
        <p:spPr/>
        <p:txBody>
          <a:bodyPr/>
          <a:lstStyle/>
          <a:p>
            <a:r>
              <a:rPr lang="en-GB" dirty="0" err="1"/>
              <a:t>Flodard</a:t>
            </a:r>
            <a:r>
              <a:rPr lang="en-GB" dirty="0"/>
              <a:t>, annalist of Rheims, History of the Church of </a:t>
            </a:r>
            <a:r>
              <a:rPr lang="en-GB" dirty="0" err="1"/>
              <a:t>Rhiems</a:t>
            </a:r>
            <a:r>
              <a:rPr lang="en-GB" dirty="0"/>
              <a:t> :</a:t>
            </a:r>
          </a:p>
          <a:p>
            <a:endParaRPr lang="en-GB" dirty="0"/>
          </a:p>
          <a:p>
            <a:r>
              <a:rPr lang="en-GB" dirty="0"/>
              <a:t>‘after the campaign that Count Robert [of the Breton March] waged against [the Northmen] in the region of Chartres, they began to accept Christianity. They had been conceded certain coastal provinces along with the city of Rouen, which they had nearly levelled, and other cities dependent on it.’</a:t>
            </a:r>
          </a:p>
          <a:p>
            <a:endParaRPr lang="en-GB" dirty="0"/>
          </a:p>
        </p:txBody>
      </p:sp>
      <p:sp>
        <p:nvSpPr>
          <p:cNvPr id="4" name="Content Placeholder 3"/>
          <p:cNvSpPr>
            <a:spLocks noGrp="1"/>
          </p:cNvSpPr>
          <p:nvPr>
            <p:ph sz="half" idx="2"/>
          </p:nvPr>
        </p:nvSpPr>
        <p:spPr/>
        <p:txBody>
          <a:bodyPr/>
          <a:lstStyle/>
          <a:p>
            <a:r>
              <a:rPr lang="en-GB" dirty="0"/>
              <a:t>Two other references  in his work to </a:t>
            </a:r>
            <a:r>
              <a:rPr lang="en-GB" dirty="0" smtClean="0"/>
              <a:t>Rollo:</a:t>
            </a:r>
          </a:p>
          <a:p>
            <a:r>
              <a:rPr lang="en-GB" dirty="0" smtClean="0"/>
              <a:t> </a:t>
            </a:r>
            <a:endParaRPr lang="en-GB" dirty="0"/>
          </a:p>
          <a:p>
            <a:r>
              <a:rPr lang="en-GB" dirty="0"/>
              <a:t>•	at </a:t>
            </a:r>
            <a:r>
              <a:rPr lang="en-GB" dirty="0" err="1"/>
              <a:t>Eu</a:t>
            </a:r>
            <a:r>
              <a:rPr lang="en-GB" dirty="0"/>
              <a:t> in 925 he and his Northmen resisted Frankish retaliation  in </a:t>
            </a:r>
            <a:r>
              <a:rPr lang="en-GB" dirty="0" smtClean="0"/>
              <a:t>Beauvais</a:t>
            </a:r>
          </a:p>
          <a:p>
            <a:endParaRPr lang="en-GB" dirty="0"/>
          </a:p>
          <a:p>
            <a:r>
              <a:rPr lang="en-GB" dirty="0"/>
              <a:t>•	927, ‘the son of Rollo’ swore faith to King Charles the Simple</a:t>
            </a:r>
          </a:p>
          <a:p>
            <a:endParaRPr lang="en-GB" dirty="0"/>
          </a:p>
        </p:txBody>
      </p:sp>
    </p:spTree>
    <p:extLst>
      <p:ext uri="{BB962C8B-B14F-4D97-AF65-F5344CB8AC3E}">
        <p14:creationId xmlns:p14="http://schemas.microsoft.com/office/powerpoint/2010/main" val="2197758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Consolidation of power</a:t>
            </a:r>
            <a:endParaRPr lang="en-GB" dirty="0"/>
          </a:p>
        </p:txBody>
      </p:sp>
      <p:sp>
        <p:nvSpPr>
          <p:cNvPr id="3" name="Content Placeholder 2"/>
          <p:cNvSpPr>
            <a:spLocks noGrp="1"/>
          </p:cNvSpPr>
          <p:nvPr>
            <p:ph sz="half" idx="1"/>
          </p:nvPr>
        </p:nvSpPr>
        <p:spPr>
          <a:xfrm>
            <a:off x="7493000" y="965200"/>
            <a:ext cx="3979673" cy="5422900"/>
          </a:xfrm>
        </p:spPr>
        <p:txBody>
          <a:bodyPr>
            <a:normAutofit lnSpcReduction="10000"/>
          </a:bodyPr>
          <a:lstStyle/>
          <a:p>
            <a:r>
              <a:rPr lang="en-GB" sz="2400" dirty="0" smtClean="0"/>
              <a:t>[</a:t>
            </a:r>
            <a:r>
              <a:rPr lang="en-GB" sz="2400" dirty="0"/>
              <a:t>The Normans] are given the seven farthest marine provinces by the gift of concession of Charles, the king of France, which they may improve by a settlement of their labour from abroad, and defend and protect against the invasions of assaulting barbarians . . . When the Normans, renewed by the grace of spiritual sacraments, had accepted their provinces, they called them Normandy, North meaning wind in their language. First Rollo, then second William the son of Rollo, held the dukedom of this land.</a:t>
            </a:r>
          </a:p>
          <a:p>
            <a:endParaRPr lang="en-GB" sz="2400" dirty="0"/>
          </a:p>
        </p:txBody>
      </p:sp>
      <p:pic>
        <p:nvPicPr>
          <p:cNvPr id="5" name="Picture 4"/>
          <p:cNvPicPr>
            <a:picLocks noChangeAspect="1"/>
          </p:cNvPicPr>
          <p:nvPr/>
        </p:nvPicPr>
        <p:blipFill>
          <a:blip r:embed="rId2"/>
          <a:stretch>
            <a:fillRect/>
          </a:stretch>
        </p:blipFill>
        <p:spPr>
          <a:xfrm>
            <a:off x="475996" y="2084832"/>
            <a:ext cx="6242304" cy="4161536"/>
          </a:xfrm>
          <a:prstGeom prst="rect">
            <a:avLst/>
          </a:prstGeom>
        </p:spPr>
      </p:pic>
    </p:spTree>
    <p:extLst>
      <p:ext uri="{BB962C8B-B14F-4D97-AF65-F5344CB8AC3E}">
        <p14:creationId xmlns:p14="http://schemas.microsoft.com/office/powerpoint/2010/main" val="16891574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Becoming ‘</a:t>
            </a:r>
            <a:r>
              <a:rPr lang="en-GB" dirty="0" err="1" smtClean="0"/>
              <a:t>norman</a:t>
            </a:r>
            <a:r>
              <a:rPr lang="en-GB" dirty="0" smtClean="0"/>
              <a:t>’ . . . </a:t>
            </a:r>
            <a:endParaRPr lang="en-GB" dirty="0"/>
          </a:p>
        </p:txBody>
      </p:sp>
      <p:pic>
        <p:nvPicPr>
          <p:cNvPr id="6" name="Content Placeholder 5"/>
          <p:cNvPicPr>
            <a:picLocks noGrp="1" noChangeAspect="1"/>
          </p:cNvPicPr>
          <p:nvPr>
            <p:ph sz="half" idx="1"/>
          </p:nvPr>
        </p:nvPicPr>
        <p:blipFill>
          <a:blip r:embed="rId2"/>
          <a:stretch>
            <a:fillRect/>
          </a:stretch>
        </p:blipFill>
        <p:spPr>
          <a:xfrm>
            <a:off x="7077868" y="585216"/>
            <a:ext cx="4625431" cy="5938583"/>
          </a:xfrm>
          <a:prstGeom prst="rect">
            <a:avLst/>
          </a:prstGeom>
        </p:spPr>
      </p:pic>
      <p:pic>
        <p:nvPicPr>
          <p:cNvPr id="5" name="Content Placeholder 4"/>
          <p:cNvPicPr>
            <a:picLocks noGrp="1" noChangeAspect="1"/>
          </p:cNvPicPr>
          <p:nvPr>
            <p:ph sz="half" idx="2"/>
          </p:nvPr>
        </p:nvPicPr>
        <p:blipFill>
          <a:blip r:embed="rId3"/>
          <a:stretch>
            <a:fillRect/>
          </a:stretch>
        </p:blipFill>
        <p:spPr>
          <a:xfrm>
            <a:off x="338137" y="2489200"/>
            <a:ext cx="6174691" cy="4034599"/>
          </a:xfrm>
          <a:prstGeom prst="rect">
            <a:avLst/>
          </a:prstGeom>
        </p:spPr>
      </p:pic>
    </p:spTree>
    <p:extLst>
      <p:ext uri="{BB962C8B-B14F-4D97-AF65-F5344CB8AC3E}">
        <p14:creationId xmlns:p14="http://schemas.microsoft.com/office/powerpoint/2010/main" val="3371748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Names are important - </a:t>
            </a:r>
            <a:endParaRPr lang="en-GB" dirty="0"/>
          </a:p>
        </p:txBody>
      </p:sp>
      <p:sp>
        <p:nvSpPr>
          <p:cNvPr id="3" name="Content Placeholder 2"/>
          <p:cNvSpPr>
            <a:spLocks noGrp="1"/>
          </p:cNvSpPr>
          <p:nvPr>
            <p:ph sz="half" idx="1"/>
          </p:nvPr>
        </p:nvSpPr>
        <p:spPr/>
        <p:txBody>
          <a:bodyPr>
            <a:normAutofit/>
          </a:bodyPr>
          <a:lstStyle/>
          <a:p>
            <a:pPr>
              <a:buFont typeface="Wingdings" panose="05000000000000000000" pitchFamily="2" charset="2"/>
              <a:buChar char="§"/>
            </a:pPr>
            <a:r>
              <a:rPr lang="en-GB" sz="2800" dirty="0"/>
              <a:t>Jarl</a:t>
            </a:r>
          </a:p>
          <a:p>
            <a:pPr>
              <a:buFont typeface="Wingdings" panose="05000000000000000000" pitchFamily="2" charset="2"/>
              <a:buChar char="§"/>
            </a:pPr>
            <a:r>
              <a:rPr lang="en-GB" sz="2800" dirty="0" smtClean="0"/>
              <a:t>Princeps</a:t>
            </a:r>
          </a:p>
          <a:p>
            <a:pPr>
              <a:buFont typeface="Wingdings" panose="05000000000000000000" pitchFamily="2" charset="2"/>
              <a:buChar char="§"/>
            </a:pPr>
            <a:r>
              <a:rPr lang="en-GB" sz="2800" dirty="0" smtClean="0"/>
              <a:t>Count</a:t>
            </a:r>
          </a:p>
          <a:p>
            <a:pPr>
              <a:buFont typeface="Wingdings" panose="05000000000000000000" pitchFamily="2" charset="2"/>
              <a:buChar char="§"/>
            </a:pPr>
            <a:r>
              <a:rPr lang="en-GB" sz="2800" dirty="0" smtClean="0"/>
              <a:t>Duke</a:t>
            </a:r>
          </a:p>
          <a:p>
            <a:pPr>
              <a:buFont typeface="Wingdings" panose="05000000000000000000" pitchFamily="2" charset="2"/>
              <a:buChar char="§"/>
            </a:pPr>
            <a:r>
              <a:rPr lang="en-GB" sz="2800" dirty="0" smtClean="0"/>
              <a:t>(King)</a:t>
            </a:r>
          </a:p>
          <a:p>
            <a:endParaRPr lang="en-GB" sz="2800" dirty="0"/>
          </a:p>
        </p:txBody>
      </p:sp>
      <p:pic>
        <p:nvPicPr>
          <p:cNvPr id="5" name="Content Placeholder 4"/>
          <p:cNvPicPr>
            <a:picLocks noGrp="1" noChangeAspect="1"/>
          </p:cNvPicPr>
          <p:nvPr>
            <p:ph sz="half" idx="2"/>
          </p:nvPr>
        </p:nvPicPr>
        <p:blipFill>
          <a:blip r:embed="rId2"/>
          <a:stretch>
            <a:fillRect/>
          </a:stretch>
        </p:blipFill>
        <p:spPr>
          <a:xfrm>
            <a:off x="7372013" y="237296"/>
            <a:ext cx="3372187" cy="6185730"/>
          </a:xfrm>
          <a:prstGeom prst="rect">
            <a:avLst/>
          </a:prstGeom>
        </p:spPr>
      </p:pic>
    </p:spTree>
    <p:extLst>
      <p:ext uri="{BB962C8B-B14F-4D97-AF65-F5344CB8AC3E}">
        <p14:creationId xmlns:p14="http://schemas.microsoft.com/office/powerpoint/2010/main" val="38615237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4825F1AF-8DBC-4E3D-9F3D-688338DA83FC}"/>
    </a:ext>
  </a:extLst>
</a:theme>
</file>

<file path=docProps/app.xml><?xml version="1.0" encoding="utf-8"?>
<Properties xmlns="http://schemas.openxmlformats.org/officeDocument/2006/extended-properties" xmlns:vt="http://schemas.openxmlformats.org/officeDocument/2006/docPropsVTypes">
  <Template>Integral</Template>
  <TotalTime>12</TotalTime>
  <Words>271</Words>
  <Application>Microsoft Office PowerPoint</Application>
  <PresentationFormat>Widescreen</PresentationFormat>
  <Paragraphs>24</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Tw Cen MT</vt:lpstr>
      <vt:lpstr>Tw Cen MT Condensed</vt:lpstr>
      <vt:lpstr>Wingdings</vt:lpstr>
      <vt:lpstr>Wingdings 3</vt:lpstr>
      <vt:lpstr>Integral</vt:lpstr>
      <vt:lpstr>Normans in Normandy</vt:lpstr>
      <vt:lpstr>Arrival in Normandy</vt:lpstr>
      <vt:lpstr>Documentary sources for rollo:</vt:lpstr>
      <vt:lpstr>Consolidation of power</vt:lpstr>
      <vt:lpstr>Becoming ‘norman’ . . . </vt:lpstr>
      <vt:lpstr>Names are important -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Normans in Normandy</dc:title>
  <dc:creator>Harriet Webster</dc:creator>
  <cp:lastModifiedBy>Harriet Webster</cp:lastModifiedBy>
  <cp:revision>1</cp:revision>
  <dcterms:created xsi:type="dcterms:W3CDTF">2018-10-23T08:13:41Z</dcterms:created>
  <dcterms:modified xsi:type="dcterms:W3CDTF">2018-10-23T08:26:20Z</dcterms:modified>
</cp:coreProperties>
</file>