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65" r:id="rId4"/>
    <p:sldId id="289" r:id="rId5"/>
    <p:sldId id="293" r:id="rId6"/>
    <p:sldId id="294" r:id="rId7"/>
    <p:sldId id="290" r:id="rId8"/>
    <p:sldId id="291" r:id="rId9"/>
    <p:sldId id="292" r:id="rId10"/>
    <p:sldId id="297" r:id="rId11"/>
    <p:sldId id="266" r:id="rId12"/>
    <p:sldId id="259" r:id="rId13"/>
    <p:sldId id="260" r:id="rId14"/>
    <p:sldId id="287" r:id="rId15"/>
    <p:sldId id="288" r:id="rId16"/>
    <p:sldId id="277" r:id="rId17"/>
    <p:sldId id="278" r:id="rId18"/>
    <p:sldId id="279" r:id="rId19"/>
    <p:sldId id="280" r:id="rId20"/>
    <p:sldId id="261" r:id="rId21"/>
    <p:sldId id="263" r:id="rId22"/>
    <p:sldId id="281" r:id="rId23"/>
    <p:sldId id="262" r:id="rId24"/>
    <p:sldId id="286" r:id="rId25"/>
    <p:sldId id="285" r:id="rId26"/>
    <p:sldId id="273" r:id="rId27"/>
    <p:sldId id="274" r:id="rId28"/>
    <p:sldId id="295" r:id="rId29"/>
    <p:sldId id="296" r:id="rId30"/>
    <p:sldId id="27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94660"/>
  </p:normalViewPr>
  <p:slideViewPr>
    <p:cSldViewPr snapToGrid="0">
      <p:cViewPr varScale="1">
        <p:scale>
          <a:sx n="93" d="100"/>
          <a:sy n="93" d="100"/>
        </p:scale>
        <p:origin x="72"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6DEE6A-656E-47B1-A052-7B6184F45533}" type="datetimeFigureOut">
              <a:rPr lang="en-GB" smtClean="0"/>
              <a:t>30/09/2019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0A6114-E697-4B22-871E-DA3A9A94900F}" type="slidenum">
              <a:rPr lang="en-GB" smtClean="0"/>
              <a:t>‹#›</a:t>
            </a:fld>
            <a:endParaRPr lang="en-GB"/>
          </a:p>
        </p:txBody>
      </p:sp>
    </p:spTree>
    <p:extLst>
      <p:ext uri="{BB962C8B-B14F-4D97-AF65-F5344CB8AC3E}">
        <p14:creationId xmlns:p14="http://schemas.microsoft.com/office/powerpoint/2010/main" val="367441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elprocus.com/how-does-bluetooth-work/"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GAN (Global Area Networks)</a:t>
            </a:r>
          </a:p>
          <a:p>
            <a:r>
              <a:rPr lang="en-GB" sz="1200" b="0" i="0" kern="1200" dirty="0">
                <a:solidFill>
                  <a:schemeClr val="tx1"/>
                </a:solidFill>
                <a:effectLst/>
                <a:latin typeface="+mn-lt"/>
                <a:ea typeface="+mn-ea"/>
                <a:cs typeface="+mn-cs"/>
              </a:rPr>
              <a:t>Client/Server Network</a:t>
            </a:r>
          </a:p>
          <a:p>
            <a:r>
              <a:rPr lang="en-GB" dirty="0"/>
              <a:t/>
            </a:r>
            <a:br>
              <a:rPr lang="en-GB" dirty="0"/>
            </a:br>
            <a:r>
              <a:rPr lang="en-GB" dirty="0"/>
              <a:t/>
            </a:r>
            <a:br>
              <a:rPr lang="en-GB" dirty="0"/>
            </a:br>
            <a:r>
              <a:rPr lang="en-GB" sz="1200" b="0" i="0" kern="1200" dirty="0">
                <a:solidFill>
                  <a:schemeClr val="tx1"/>
                </a:solidFill>
                <a:effectLst/>
                <a:latin typeface="+mn-lt"/>
                <a:ea typeface="+mn-ea"/>
                <a:cs typeface="+mn-cs"/>
              </a:rPr>
              <a:t>Internet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Intranet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Extranet</a:t>
            </a:r>
          </a:p>
          <a:p>
            <a:r>
              <a:rPr lang="en-GB" sz="1200" b="0" i="0" kern="1200" dirty="0">
                <a:solidFill>
                  <a:schemeClr val="tx1"/>
                </a:solidFill>
                <a:effectLst/>
                <a:latin typeface="+mn-lt"/>
                <a:ea typeface="+mn-ea"/>
                <a:cs typeface="+mn-cs"/>
              </a:rPr>
              <a:t>VPN (Virtual Private Network)</a:t>
            </a:r>
          </a:p>
          <a:p>
            <a:r>
              <a:rPr lang="en-GB" dirty="0"/>
              <a:t/>
            </a:r>
            <a:br>
              <a:rPr lang="en-GB" dirty="0"/>
            </a:br>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9</a:t>
            </a:fld>
            <a:endParaRPr lang="en-GB"/>
          </a:p>
        </p:txBody>
      </p:sp>
    </p:spTree>
    <p:extLst>
      <p:ext uri="{BB962C8B-B14F-4D97-AF65-F5344CB8AC3E}">
        <p14:creationId xmlns:p14="http://schemas.microsoft.com/office/powerpoint/2010/main" val="3156303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term wireless communication was introduced in the 19th century and wireless communication technology has developed over the subsequent years. It is one of the most important mediums of transmission of information from one device to other devices. In this technology, the information can be transmitted through the air without requiring any cable or wires or other electronic conductors, by using electromagnetic waves like IR, RF, satellite, etc. In the present days, the wireless communication technology refers to a variety of wireless communication devices and technologies ranging from smart phones to computers, tabs, laptops, </a:t>
            </a:r>
            <a:r>
              <a:rPr lang="en-GB" sz="1200" b="0" i="0" u="none" strike="noStrike" kern="1200" dirty="0">
                <a:solidFill>
                  <a:schemeClr val="tx1"/>
                </a:solidFill>
                <a:effectLst/>
                <a:latin typeface="+mn-lt"/>
                <a:ea typeface="+mn-ea"/>
                <a:cs typeface="+mn-cs"/>
                <a:hlinkClick r:id="rId3"/>
              </a:rPr>
              <a:t>Bluetooth Technology</a:t>
            </a:r>
            <a:r>
              <a:rPr lang="en-GB" sz="1200" b="0" i="0" kern="1200" dirty="0">
                <a:solidFill>
                  <a:schemeClr val="tx1"/>
                </a:solidFill>
                <a:effectLst/>
                <a:latin typeface="+mn-lt"/>
                <a:ea typeface="+mn-ea"/>
                <a:cs typeface="+mn-cs"/>
              </a:rPr>
              <a:t>, printers. This article gives an overview of wireless communication and types of wireless communications.</a:t>
            </a:r>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12</a:t>
            </a:fld>
            <a:endParaRPr lang="en-GB"/>
          </a:p>
        </p:txBody>
      </p:sp>
    </p:spTree>
    <p:extLst>
      <p:ext uri="{BB962C8B-B14F-4D97-AF65-F5344CB8AC3E}">
        <p14:creationId xmlns:p14="http://schemas.microsoft.com/office/powerpoint/2010/main" val="2714950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No</a:t>
            </a:r>
            <a:r>
              <a:rPr lang="en-US" altLang="en-US" dirty="0"/>
              <a:t> Federal Communications Commission (FCC) licensing is required in </a:t>
            </a:r>
            <a:r>
              <a:rPr lang="en-GB" altLang="en-US" dirty="0"/>
              <a:t>USA</a:t>
            </a:r>
          </a:p>
          <a:p>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20</a:t>
            </a:fld>
            <a:endParaRPr lang="en-GB"/>
          </a:p>
        </p:txBody>
      </p:sp>
    </p:spTree>
    <p:extLst>
      <p:ext uri="{BB962C8B-B14F-4D97-AF65-F5344CB8AC3E}">
        <p14:creationId xmlns:p14="http://schemas.microsoft.com/office/powerpoint/2010/main" val="303050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Portable satellite phones and modems have more powerful broadcasting abilities than the cellular devices as they have high range, apart from being more expensive in terms of cost, than their counterparts.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Although WiMAX can potentially deliver data rates of more than 30 Megabits per second, yet the providers offer average 0 data rates of 6 Mbps and often deliver less, making the service significantly slower than the hard-wired broadband. The actual cost of the data available using WiMAX widely varies with the distance from the transmitter. WiMAX is also one of the versions of 4G wireless available in phones as Sprint’s 4G technology.</a:t>
            </a:r>
          </a:p>
          <a:p>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21</a:t>
            </a:fld>
            <a:endParaRPr lang="en-GB"/>
          </a:p>
        </p:txBody>
      </p:sp>
    </p:spTree>
    <p:extLst>
      <p:ext uri="{BB962C8B-B14F-4D97-AF65-F5344CB8AC3E}">
        <p14:creationId xmlns:p14="http://schemas.microsoft.com/office/powerpoint/2010/main" val="2039252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572038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357003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9F76F3-9AFD-4027-B1D3-98606B5F0B11}"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230979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9F76F3-9AFD-4027-B1D3-98606B5F0B11}" type="datetimeFigureOut">
              <a:rPr lang="en-GB" smtClean="0"/>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879930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9F76F3-9AFD-4027-B1D3-98606B5F0B11}" type="datetimeFigureOut">
              <a:rPr lang="en-GB" smtClean="0"/>
              <a:t>30/09/2019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37335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9F76F3-9AFD-4027-B1D3-98606B5F0B11}" type="datetimeFigureOut">
              <a:rPr lang="en-GB" smtClean="0"/>
              <a:t>30/09/2019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468941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9F76F3-9AFD-4027-B1D3-98606B5F0B11}" type="datetimeFigureOut">
              <a:rPr lang="en-GB" smtClean="0"/>
              <a:t>30/09/2019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630386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9F76F3-9AFD-4027-B1D3-98606B5F0B11}" type="datetimeFigureOut">
              <a:rPr lang="en-GB" smtClean="0"/>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34874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9F76F3-9AFD-4027-B1D3-98606B5F0B11}" type="datetimeFigureOut">
              <a:rPr lang="en-GB" smtClean="0"/>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523277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126911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763602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9F76F3-9AFD-4027-B1D3-98606B5F0B11}" type="datetimeFigureOut">
              <a:rPr lang="en-GB" smtClean="0"/>
              <a:t>30/09/2019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3C203-21FB-41E7-9838-DF8BA16B3EF6}" type="slidenum">
              <a:rPr lang="en-GB" smtClean="0"/>
              <a:t>‹#›</a:t>
            </a:fld>
            <a:endParaRPr lang="en-GB"/>
          </a:p>
        </p:txBody>
      </p:sp>
    </p:spTree>
    <p:extLst>
      <p:ext uri="{BB962C8B-B14F-4D97-AF65-F5344CB8AC3E}">
        <p14:creationId xmlns:p14="http://schemas.microsoft.com/office/powerpoint/2010/main" val="3975437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lifewire.com/what-is-bandwidth-2625809" TargetMode="External"/><Relationship Id="rId2" Type="http://schemas.openxmlformats.org/officeDocument/2006/relationships/hyperlink" Target="https://www.ieee.or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solidFill>
            <a:schemeClr val="bg2"/>
          </a:solidFill>
          <a:ln>
            <a:solidFill>
              <a:schemeClr val="accent1"/>
            </a:solidFill>
          </a:ln>
        </p:spPr>
        <p:txBody>
          <a:bodyPr/>
          <a:lstStyle/>
          <a:p>
            <a:r>
              <a:rPr lang="en-GB" dirty="0"/>
              <a:t>Wireless network and simulation</a:t>
            </a:r>
          </a:p>
        </p:txBody>
      </p:sp>
      <p:sp>
        <p:nvSpPr>
          <p:cNvPr id="3" name="Subtitle 2"/>
          <p:cNvSpPr>
            <a:spLocks noGrp="1"/>
          </p:cNvSpPr>
          <p:nvPr>
            <p:ph type="subTitle" idx="1"/>
          </p:nvPr>
        </p:nvSpPr>
        <p:spPr/>
        <p:txBody>
          <a:bodyPr/>
          <a:lstStyle/>
          <a:p>
            <a:r>
              <a:rPr lang="en-GB" dirty="0"/>
              <a:t>Dr Mabrouka Abuhmida</a:t>
            </a:r>
          </a:p>
        </p:txBody>
      </p:sp>
    </p:spTree>
    <p:extLst>
      <p:ext uri="{BB962C8B-B14F-4D97-AF65-F5344CB8AC3E}">
        <p14:creationId xmlns:p14="http://schemas.microsoft.com/office/powerpoint/2010/main" val="418431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97032"/>
          </a:xfrm>
          <a:solidFill>
            <a:schemeClr val="bg2"/>
          </a:solidFill>
          <a:ln>
            <a:solidFill>
              <a:schemeClr val="accent1"/>
            </a:solidFill>
          </a:ln>
        </p:spPr>
        <p:txBody>
          <a:bodyPr/>
          <a:lstStyle/>
          <a:p>
            <a:r>
              <a:rPr lang="en-GB" dirty="0"/>
              <a:t>About me </a:t>
            </a:r>
          </a:p>
        </p:txBody>
      </p:sp>
      <p:sp>
        <p:nvSpPr>
          <p:cNvPr id="3" name="Content Placeholder 2"/>
          <p:cNvSpPr>
            <a:spLocks noGrp="1"/>
          </p:cNvSpPr>
          <p:nvPr>
            <p:ph idx="1"/>
          </p:nvPr>
        </p:nvSpPr>
        <p:spPr>
          <a:xfrm>
            <a:off x="838200" y="1624289"/>
            <a:ext cx="10515600" cy="4478702"/>
          </a:xfrm>
        </p:spPr>
        <p:txBody>
          <a:bodyPr>
            <a:normAutofit/>
          </a:bodyPr>
          <a:lstStyle/>
          <a:p>
            <a:r>
              <a:rPr lang="en-GB" sz="1800" dirty="0"/>
              <a:t>Dr Mabrouka Abuhmida</a:t>
            </a:r>
          </a:p>
          <a:p>
            <a:pPr lvl="1"/>
            <a:r>
              <a:rPr lang="en-GB" sz="1800" dirty="0"/>
              <a:t>PhD in communication systems and routing protocols</a:t>
            </a:r>
          </a:p>
          <a:p>
            <a:pPr lvl="1"/>
            <a:r>
              <a:rPr lang="en-GB" sz="1800" dirty="0" err="1"/>
              <a:t>PGCert</a:t>
            </a:r>
            <a:r>
              <a:rPr lang="en-GB" sz="1800" dirty="0"/>
              <a:t> in teaching in higher education </a:t>
            </a:r>
          </a:p>
          <a:p>
            <a:pPr lvl="1"/>
            <a:r>
              <a:rPr lang="en-GB" sz="1800" dirty="0"/>
              <a:t>MSc in computer networks</a:t>
            </a:r>
          </a:p>
          <a:p>
            <a:pPr lvl="1"/>
            <a:r>
              <a:rPr lang="en-GB" sz="1800" dirty="0"/>
              <a:t>BEng in computer system and electronics </a:t>
            </a:r>
          </a:p>
          <a:p>
            <a:r>
              <a:rPr lang="en-GB" sz="1800" dirty="0"/>
              <a:t>Research interest</a:t>
            </a:r>
          </a:p>
          <a:p>
            <a:pPr lvl="1"/>
            <a:r>
              <a:rPr lang="en-GB" sz="1800" dirty="0"/>
              <a:t>Internet of things</a:t>
            </a:r>
          </a:p>
          <a:p>
            <a:pPr lvl="2"/>
            <a:r>
              <a:rPr lang="en-GB" sz="1800" dirty="0"/>
              <a:t>Hardware and software</a:t>
            </a:r>
          </a:p>
          <a:p>
            <a:pPr lvl="1"/>
            <a:r>
              <a:rPr lang="en-GB" sz="1800" dirty="0"/>
              <a:t>Cyber security algorithms</a:t>
            </a:r>
          </a:p>
          <a:p>
            <a:pPr lvl="1"/>
            <a:r>
              <a:rPr lang="en-GB" sz="1800" dirty="0"/>
              <a:t>Machine learning algorithms</a:t>
            </a:r>
          </a:p>
          <a:p>
            <a:pPr lvl="1"/>
            <a:r>
              <a:rPr lang="en-GB" sz="1800" dirty="0"/>
              <a:t>Wireless sensor networks</a:t>
            </a:r>
          </a:p>
          <a:p>
            <a:pPr lvl="2"/>
            <a:r>
              <a:rPr lang="en-GB" sz="1800" dirty="0"/>
              <a:t>Hardware and software</a:t>
            </a:r>
          </a:p>
          <a:p>
            <a:pPr lvl="2"/>
            <a:r>
              <a:rPr lang="en-GB" sz="1800" dirty="0"/>
              <a:t>simulation</a:t>
            </a:r>
          </a:p>
        </p:txBody>
      </p:sp>
      <p:sp>
        <p:nvSpPr>
          <p:cNvPr id="4" name="TextBox 3"/>
          <p:cNvSpPr txBox="1"/>
          <p:nvPr/>
        </p:nvSpPr>
        <p:spPr>
          <a:xfrm>
            <a:off x="6484690" y="3863640"/>
            <a:ext cx="4420998" cy="369332"/>
          </a:xfrm>
          <a:prstGeom prst="rect">
            <a:avLst/>
          </a:prstGeom>
          <a:solidFill>
            <a:schemeClr val="bg2"/>
          </a:solidFill>
          <a:ln>
            <a:solidFill>
              <a:schemeClr val="accent1"/>
            </a:solidFill>
          </a:ln>
        </p:spPr>
        <p:txBody>
          <a:bodyPr wrap="square" rtlCol="0">
            <a:spAutoFit/>
          </a:bodyPr>
          <a:lstStyle/>
          <a:p>
            <a:r>
              <a:rPr lang="en-GB" b="1" u="sng" dirty="0"/>
              <a:t>Find more about me: Abuhmidaacademy.uk</a:t>
            </a:r>
          </a:p>
        </p:txBody>
      </p:sp>
    </p:spTree>
    <p:extLst>
      <p:ext uri="{BB962C8B-B14F-4D97-AF65-F5344CB8AC3E}">
        <p14:creationId xmlns:p14="http://schemas.microsoft.com/office/powerpoint/2010/main" val="3827499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bg2"/>
          </a:solidFill>
          <a:ln>
            <a:solidFill>
              <a:schemeClr val="accent1"/>
            </a:solidFill>
          </a:ln>
        </p:spPr>
        <p:txBody>
          <a:bodyPr/>
          <a:lstStyle/>
          <a:p>
            <a:r>
              <a:rPr lang="en-GB" dirty="0"/>
              <a:t>Quick reminder </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753751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IOS model </a:t>
            </a:r>
          </a:p>
        </p:txBody>
      </p:sp>
      <p:sp>
        <p:nvSpPr>
          <p:cNvPr id="3" name="Content Placeholder 2"/>
          <p:cNvSpPr>
            <a:spLocks noGrp="1"/>
          </p:cNvSpPr>
          <p:nvPr>
            <p:ph sz="half" idx="1"/>
          </p:nvPr>
        </p:nvSpPr>
        <p:spPr/>
        <p:txBody>
          <a:bodyPr/>
          <a:lstStyle/>
          <a:p>
            <a:r>
              <a:rPr lang="en-GB" sz="1800" dirty="0"/>
              <a:t>International Standards Organization/Open System Interconnection (ISO/OSI) model is a standard reference model for communication between two end users in a network.</a:t>
            </a:r>
          </a:p>
          <a:p>
            <a:r>
              <a:rPr lang="en-GB" sz="1800" dirty="0"/>
              <a:t> It can be helpful to have a basic understanding of how your network works in order to troubleshoot future problems</a:t>
            </a:r>
            <a:r>
              <a:rPr lang="en-GB" dirty="0"/>
              <a:t>.</a:t>
            </a:r>
          </a:p>
        </p:txBody>
      </p:sp>
      <p:sp>
        <p:nvSpPr>
          <p:cNvPr id="4" name="Content Placeholder 3"/>
          <p:cNvSpPr>
            <a:spLocks noGrp="1"/>
          </p:cNvSpPr>
          <p:nvPr>
            <p:ph sz="half" idx="2"/>
          </p:nvPr>
        </p:nvSpPr>
        <p:spPr/>
        <p:txBody>
          <a:bodyPr/>
          <a:lstStyle/>
          <a:p>
            <a:endParaRPr lang="en-GB"/>
          </a:p>
        </p:txBody>
      </p:sp>
      <p:pic>
        <p:nvPicPr>
          <p:cNvPr id="4100" name="Picture 4" descr="Image result for ios mod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0799" y="1907222"/>
            <a:ext cx="4829175" cy="365206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OSI mode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21495" y="3683607"/>
            <a:ext cx="3026879" cy="2898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591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Autofit/>
          </a:bodyPr>
          <a:lstStyle/>
          <a:p>
            <a:pPr fontAlgn="base"/>
            <a:r>
              <a:rPr lang="en-GB" sz="1800" b="1" i="1" dirty="0"/>
              <a:t>Layer 7— The application layer</a:t>
            </a:r>
            <a:r>
              <a:rPr lang="en-GB" sz="1800" b="1" dirty="0"/>
              <a:t>:</a:t>
            </a:r>
          </a:p>
          <a:p>
            <a:pPr lvl="1" fontAlgn="base"/>
            <a:r>
              <a:rPr lang="en-GB" sz="1800" dirty="0"/>
              <a:t>This is the layer at which communication partners are identified, quality of service is identified, user authentication and privacy are considered, and any constraints on data syntax are identified. (This layer is not the application itself, although some applications may perform application layer functions). It represents the services that directly support applications such as software for file transfers, database access, email, and network games.</a:t>
            </a:r>
          </a:p>
          <a:p>
            <a:pPr fontAlgn="base"/>
            <a:r>
              <a:rPr lang="en-GB" sz="1800" b="1" i="1" dirty="0"/>
              <a:t>Layer 6—The presentation layer</a:t>
            </a:r>
            <a:r>
              <a:rPr lang="en-GB" sz="1800" b="1" dirty="0"/>
              <a:t>:</a:t>
            </a:r>
          </a:p>
          <a:p>
            <a:pPr lvl="1" fontAlgn="base"/>
            <a:r>
              <a:rPr lang="en-GB" sz="1800" dirty="0"/>
              <a:t>This is a layer, usually part of an operating system, that converts incoming and outgoing data from one presentation format to another (for example, from a text stream into a popup window with the newly arrived text). This layer also manages security issues by providing services such as data encryption and compression. It’s sometimes called the syntax layer.</a:t>
            </a:r>
          </a:p>
          <a:p>
            <a:pPr fontAlgn="base"/>
            <a:r>
              <a:rPr lang="en-GB" sz="1800" b="1" i="1" dirty="0"/>
              <a:t>Layer 5—The session layer</a:t>
            </a:r>
            <a:r>
              <a:rPr lang="en-GB" sz="1800" b="1" dirty="0"/>
              <a:t>:</a:t>
            </a:r>
          </a:p>
          <a:p>
            <a:pPr lvl="1" fontAlgn="base"/>
            <a:r>
              <a:rPr lang="en-GB" sz="1800" dirty="0"/>
              <a:t>This layer allows applications on different computers to establish, use, and end a session/connection. This layer establishes dialog control between the two computers in a session, regulating which side transmits, and when and how long it transmits.</a:t>
            </a:r>
          </a:p>
        </p:txBody>
      </p:sp>
      <p:sp>
        <p:nvSpPr>
          <p:cNvPr id="7" name="Title 1"/>
          <p:cNvSpPr>
            <a:spLocks noGrp="1"/>
          </p:cNvSpPr>
          <p:nvPr>
            <p:ph type="title"/>
          </p:nvPr>
        </p:nvSpPr>
        <p:spPr>
          <a:xfrm>
            <a:off x="838200" y="373960"/>
            <a:ext cx="10515600" cy="1325563"/>
          </a:xfrm>
          <a:solidFill>
            <a:schemeClr val="bg2"/>
          </a:solidFill>
          <a:ln>
            <a:solidFill>
              <a:schemeClr val="accent1"/>
            </a:solidFill>
          </a:ln>
        </p:spPr>
        <p:txBody>
          <a:bodyPr/>
          <a:lstStyle/>
          <a:p>
            <a:r>
              <a:rPr lang="en-GB" dirty="0"/>
              <a:t>IOS model (</a:t>
            </a:r>
            <a:r>
              <a:rPr lang="en-GB" dirty="0" err="1"/>
              <a:t>cont</a:t>
            </a:r>
            <a:r>
              <a:rPr lang="en-GB" dirty="0"/>
              <a:t>) </a:t>
            </a:r>
          </a:p>
        </p:txBody>
      </p:sp>
    </p:spTree>
    <p:extLst>
      <p:ext uri="{BB962C8B-B14F-4D97-AF65-F5344CB8AC3E}">
        <p14:creationId xmlns:p14="http://schemas.microsoft.com/office/powerpoint/2010/main" val="2991092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40000" lnSpcReduction="20000"/>
          </a:bodyPr>
          <a:lstStyle/>
          <a:p>
            <a:pPr fontAlgn="base"/>
            <a:r>
              <a:rPr lang="en-GB" sz="5200" b="1" i="1" dirty="0"/>
              <a:t>Layer 4—The transport layer</a:t>
            </a:r>
            <a:r>
              <a:rPr lang="en-GB" sz="5200" b="1" dirty="0"/>
              <a:t>:</a:t>
            </a:r>
          </a:p>
          <a:p>
            <a:pPr lvl="1" fontAlgn="base"/>
            <a:r>
              <a:rPr lang="en-GB" sz="4500" dirty="0"/>
              <a:t>This layer handles error recognition and recovery, manages the end-to-end control (for example, determining whether all packets have arrived) and error-checking. It ensures complete data transfer.</a:t>
            </a:r>
          </a:p>
          <a:p>
            <a:pPr fontAlgn="base"/>
            <a:r>
              <a:rPr lang="en-GB" sz="4500" b="1" i="1" dirty="0"/>
              <a:t>Layer 3—The network layer</a:t>
            </a:r>
            <a:r>
              <a:rPr lang="en-GB" sz="4500" b="1" dirty="0"/>
              <a:t>:</a:t>
            </a:r>
          </a:p>
          <a:p>
            <a:pPr lvl="1" fontAlgn="base"/>
            <a:r>
              <a:rPr lang="en-GB" sz="4500" dirty="0"/>
              <a:t>This layer handles the routing of the data, addresses messages and translates logical addresses and names into physical addresses. It also determines the route from the source to the destination computer and manages traffic problems (flow control), such as switching, routing, and controlling the congestion of data packets.</a:t>
            </a:r>
          </a:p>
          <a:p>
            <a:pPr fontAlgn="base"/>
            <a:r>
              <a:rPr lang="en-GB" sz="4500" b="1" i="1" dirty="0"/>
              <a:t>Layer 2—The data-link layer</a:t>
            </a:r>
            <a:r>
              <a:rPr lang="en-GB" sz="4500" b="1" dirty="0"/>
              <a:t>:</a:t>
            </a:r>
          </a:p>
          <a:p>
            <a:pPr lvl="1" fontAlgn="base"/>
            <a:r>
              <a:rPr lang="en-GB" sz="4500" dirty="0"/>
              <a:t>This layer package raw bit from the Physical layer into frames (logical, structures packets for data). It is responsible for transferring frames from one computer to another, without errors. After sending a frame, it waits for an acknowledgment from the receiving computer.</a:t>
            </a:r>
          </a:p>
          <a:p>
            <a:pPr fontAlgn="base"/>
            <a:r>
              <a:rPr lang="en-GB" sz="4500" b="1" i="1" dirty="0"/>
              <a:t>Layer 1—The physical layer</a:t>
            </a:r>
            <a:r>
              <a:rPr lang="en-GB" sz="4500" b="1" dirty="0"/>
              <a:t>:</a:t>
            </a:r>
          </a:p>
          <a:p>
            <a:pPr lvl="1" fontAlgn="base"/>
            <a:r>
              <a:rPr lang="en-GB" sz="4500" dirty="0"/>
              <a:t>This layer transmits bits from one computer to another and regulates the transmission of a stream of bits over a physical medium. This layer defines how the cable is attached to the network adapter</a:t>
            </a:r>
            <a:r>
              <a:rPr lang="en-GB" sz="4500" u="sng" dirty="0"/>
              <a:t> </a:t>
            </a:r>
            <a:r>
              <a:rPr lang="en-GB" sz="4500" dirty="0"/>
              <a:t>and what transmission technique is used to send data over the cable.</a:t>
            </a:r>
          </a:p>
          <a:p>
            <a:endParaRPr lang="en-GB" dirty="0"/>
          </a:p>
        </p:txBody>
      </p:sp>
      <p:sp>
        <p:nvSpPr>
          <p:cNvPr id="4" name="Title 1"/>
          <p:cNvSpPr>
            <a:spLocks noGrp="1"/>
          </p:cNvSpPr>
          <p:nvPr>
            <p:ph type="title"/>
          </p:nvPr>
        </p:nvSpPr>
        <p:spPr>
          <a:xfrm>
            <a:off x="873539" y="365125"/>
            <a:ext cx="10515600" cy="1325563"/>
          </a:xfrm>
          <a:solidFill>
            <a:schemeClr val="bg2"/>
          </a:solidFill>
          <a:ln>
            <a:solidFill>
              <a:schemeClr val="accent1"/>
            </a:solidFill>
          </a:ln>
        </p:spPr>
        <p:txBody>
          <a:bodyPr/>
          <a:lstStyle/>
          <a:p>
            <a:r>
              <a:rPr lang="en-GB" dirty="0"/>
              <a:t>IOS model (</a:t>
            </a:r>
            <a:r>
              <a:rPr lang="en-GB" dirty="0" err="1"/>
              <a:t>cont</a:t>
            </a:r>
            <a:r>
              <a:rPr lang="en-GB" dirty="0"/>
              <a:t>) </a:t>
            </a:r>
          </a:p>
        </p:txBody>
      </p:sp>
    </p:spTree>
    <p:extLst>
      <p:ext uri="{BB962C8B-B14F-4D97-AF65-F5344CB8AC3E}">
        <p14:creationId xmlns:p14="http://schemas.microsoft.com/office/powerpoint/2010/main" val="2991092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Types of networks </a:t>
            </a:r>
          </a:p>
        </p:txBody>
      </p:sp>
      <p:sp>
        <p:nvSpPr>
          <p:cNvPr id="3" name="Content Placeholder 2"/>
          <p:cNvSpPr>
            <a:spLocks noGrp="1"/>
          </p:cNvSpPr>
          <p:nvPr>
            <p:ph idx="1"/>
          </p:nvPr>
        </p:nvSpPr>
        <p:spPr/>
        <p:txBody>
          <a:bodyPr/>
          <a:lstStyle/>
          <a:p>
            <a:r>
              <a:rPr lang="en-GB" sz="1800" dirty="0"/>
              <a:t>A computer network can be categorized based on geographical location and characteristic. Based on geographical location, computer networks are outlined below.</a:t>
            </a:r>
          </a:p>
          <a:p>
            <a:r>
              <a:rPr lang="en-GB" sz="1800" dirty="0"/>
              <a:t>LAN (Local Area Network)</a:t>
            </a:r>
          </a:p>
          <a:p>
            <a:pPr lvl="1"/>
            <a:r>
              <a:rPr lang="en-GB" sz="1400" dirty="0"/>
              <a:t>A LAN is a computer network which spans over a small geographical area such as home, building, office, etc. In LAN, computers are placed relatively close. Since computers are located within small distance, they do not need special devices and cables to connect with each other.</a:t>
            </a:r>
          </a:p>
          <a:p>
            <a:pPr lvl="1"/>
            <a:endParaRPr lang="en-GB" sz="1400" dirty="0"/>
          </a:p>
          <a:p>
            <a:pPr lvl="1"/>
            <a:endParaRPr lang="en-GB" sz="1400" dirty="0"/>
          </a:p>
          <a:p>
            <a:pPr lvl="1"/>
            <a:endParaRPr lang="en-GB" sz="1400" dirty="0"/>
          </a:p>
          <a:p>
            <a:pPr lvl="1"/>
            <a:endParaRPr lang="en-GB" sz="1400" dirty="0"/>
          </a:p>
          <a:p>
            <a:pPr lvl="1"/>
            <a:endParaRPr lang="en-GB" sz="1400" dirty="0"/>
          </a:p>
          <a:p>
            <a:pPr lvl="1"/>
            <a:endParaRPr lang="en-GB" sz="1400" dirty="0"/>
          </a:p>
          <a:p>
            <a:pPr lvl="1"/>
            <a:endParaRPr lang="en-GB" sz="1400" dirty="0"/>
          </a:p>
          <a:p>
            <a:endParaRPr lang="en-GB" dirty="0"/>
          </a:p>
          <a:p>
            <a:endParaRPr lang="en-GB" dirty="0"/>
          </a:p>
          <a:p>
            <a:endParaRPr lang="en-GB" sz="1600" dirty="0"/>
          </a:p>
        </p:txBody>
      </p:sp>
      <p:pic>
        <p:nvPicPr>
          <p:cNvPr id="5122" name="Picture 2" descr="computer network type la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3706052"/>
            <a:ext cx="1688963" cy="2121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6268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Types of networks </a:t>
            </a:r>
          </a:p>
        </p:txBody>
      </p:sp>
      <p:sp>
        <p:nvSpPr>
          <p:cNvPr id="3" name="Content Placeholder 2"/>
          <p:cNvSpPr>
            <a:spLocks noGrp="1"/>
          </p:cNvSpPr>
          <p:nvPr>
            <p:ph idx="1"/>
          </p:nvPr>
        </p:nvSpPr>
        <p:spPr/>
        <p:txBody>
          <a:bodyPr>
            <a:normAutofit/>
          </a:bodyPr>
          <a:lstStyle/>
          <a:p>
            <a:r>
              <a:rPr lang="en-GB" sz="1800" dirty="0"/>
              <a:t>MAN (Metropolitan area networks)</a:t>
            </a:r>
          </a:p>
          <a:p>
            <a:pPr lvl="1"/>
            <a:r>
              <a:rPr lang="en-GB" sz="1400" dirty="0"/>
              <a:t>A MAN is a computer network which connects two or more LAN networks within same city. When due to distance connecting two LANs is not possible, MAN network is used. It is larger than LAN but smaller than WAN. It deploys special devices and cables to connect the LANs.</a:t>
            </a:r>
          </a:p>
          <a:p>
            <a:endParaRPr lang="en-GB" dirty="0"/>
          </a:p>
          <a:p>
            <a:endParaRPr lang="en-GB" dirty="0"/>
          </a:p>
          <a:p>
            <a:r>
              <a:rPr lang="en-GB" sz="1800" dirty="0"/>
              <a:t>WAN (Wide Area Network)</a:t>
            </a:r>
          </a:p>
          <a:p>
            <a:pPr lvl="1"/>
            <a:r>
              <a:rPr lang="en-GB" sz="1500" dirty="0"/>
              <a:t>WAN is a computer network which spans over a large geographical area such as state, region, country etc. WANs are typically used to connect two or more LANs or MANs which are located relatively very far from each other. To provide connectivity, this network uses special devices, cables and technologies.</a:t>
            </a:r>
            <a:r>
              <a:rPr lang="en-GB" dirty="0"/>
              <a:t/>
            </a:r>
            <a:br>
              <a:rPr lang="en-GB" dirty="0"/>
            </a:br>
            <a:r>
              <a:rPr lang="en-GB" dirty="0"/>
              <a:t/>
            </a:r>
            <a:br>
              <a:rPr lang="en-GB" dirty="0"/>
            </a:br>
            <a:endParaRPr lang="en-GB" dirty="0"/>
          </a:p>
        </p:txBody>
      </p:sp>
      <p:pic>
        <p:nvPicPr>
          <p:cNvPr id="6148" name="Picture 4" descr="computer network type m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27443" y="2800695"/>
            <a:ext cx="2513219" cy="1300118"/>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mputer network type w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04521" y="4927979"/>
            <a:ext cx="1890505" cy="1417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992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Types of networks </a:t>
            </a:r>
          </a:p>
        </p:txBody>
      </p:sp>
      <p:sp>
        <p:nvSpPr>
          <p:cNvPr id="3" name="Content Placeholder 2"/>
          <p:cNvSpPr>
            <a:spLocks noGrp="1"/>
          </p:cNvSpPr>
          <p:nvPr>
            <p:ph idx="1"/>
          </p:nvPr>
        </p:nvSpPr>
        <p:spPr/>
        <p:txBody>
          <a:bodyPr>
            <a:normAutofit lnSpcReduction="10000"/>
          </a:bodyPr>
          <a:lstStyle/>
          <a:p>
            <a:r>
              <a:rPr lang="en-GB" sz="1800" dirty="0"/>
              <a:t>PAN (Pearson Area Network)</a:t>
            </a:r>
          </a:p>
          <a:p>
            <a:pPr lvl="1"/>
            <a:r>
              <a:rPr lang="en-GB" sz="1400" dirty="0"/>
              <a:t>Same as LAN network, but it is limited to a specific person or location such as home network. This network is usually setup for sharing resources such as internet and printer within personal computers.</a:t>
            </a:r>
          </a:p>
          <a:p>
            <a:pPr marL="0" indent="0">
              <a:buNone/>
            </a:pPr>
            <a:endParaRPr lang="en-GB" dirty="0"/>
          </a:p>
          <a:p>
            <a:pPr marL="0" indent="0">
              <a:buNone/>
            </a:pPr>
            <a:endParaRPr lang="en-GB" dirty="0"/>
          </a:p>
          <a:p>
            <a:pPr marL="0" indent="0">
              <a:buNone/>
            </a:pPr>
            <a:endParaRPr lang="en-GB" dirty="0"/>
          </a:p>
          <a:p>
            <a:r>
              <a:rPr lang="en-GB" sz="1900" dirty="0"/>
              <a:t>CAN (Campus Area Network)</a:t>
            </a:r>
          </a:p>
          <a:p>
            <a:pPr lvl="1"/>
            <a:r>
              <a:rPr lang="en-GB" sz="1900" dirty="0"/>
              <a:t>Same as MAN network, but it is limited to a university or an academy. This network is usually setup for educational activities such as classroom updates, practices labs, emails, exams, notifications, polls, etc.</a:t>
            </a:r>
          </a:p>
          <a:p>
            <a:pPr marL="0" indent="0">
              <a:buNone/>
            </a:pPr>
            <a:r>
              <a:rPr lang="en-GB" dirty="0"/>
              <a:t/>
            </a:r>
            <a:br>
              <a:rPr lang="en-GB" dirty="0"/>
            </a:br>
            <a:endParaRPr lang="en-GB" dirty="0"/>
          </a:p>
        </p:txBody>
      </p:sp>
      <p:pic>
        <p:nvPicPr>
          <p:cNvPr id="7170" name="Picture 2" descr="computer network type p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0657" y="2511080"/>
            <a:ext cx="2463882" cy="1309964"/>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omputer network typ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56346" y="4911346"/>
            <a:ext cx="2280671" cy="1629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199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a:ext>
            </a:extLst>
          </a:blip>
          <a:srcRect b="25449"/>
          <a:stretch/>
        </p:blipFill>
        <p:spPr>
          <a:xfrm>
            <a:off x="1623151" y="2507989"/>
            <a:ext cx="8399567" cy="3057925"/>
          </a:xfrm>
          <a:prstGeom prst="rect">
            <a:avLst/>
          </a:prstGeom>
        </p:spPr>
      </p:pic>
      <p:sp>
        <p:nvSpPr>
          <p:cNvPr id="5" name="Title 1"/>
          <p:cNvSpPr>
            <a:spLocks noGrp="1"/>
          </p:cNvSpPr>
          <p:nvPr>
            <p:ph type="title"/>
          </p:nvPr>
        </p:nvSpPr>
        <p:spPr>
          <a:solidFill>
            <a:schemeClr val="bg2"/>
          </a:solidFill>
          <a:ln>
            <a:solidFill>
              <a:schemeClr val="accent1"/>
            </a:solidFill>
          </a:ln>
        </p:spPr>
        <p:txBody>
          <a:bodyPr/>
          <a:lstStyle/>
          <a:p>
            <a:r>
              <a:rPr lang="en-GB" dirty="0"/>
              <a:t>Types of Wireless networks </a:t>
            </a:r>
          </a:p>
        </p:txBody>
      </p:sp>
    </p:spTree>
    <p:extLst>
      <p:ext uri="{BB962C8B-B14F-4D97-AF65-F5344CB8AC3E}">
        <p14:creationId xmlns:p14="http://schemas.microsoft.com/office/powerpoint/2010/main" val="3828068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Overview and introduction </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749614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Wireless networks</a:t>
            </a:r>
          </a:p>
        </p:txBody>
      </p:sp>
      <p:sp>
        <p:nvSpPr>
          <p:cNvPr id="3" name="Content Placeholder 2"/>
          <p:cNvSpPr>
            <a:spLocks noGrp="1"/>
          </p:cNvSpPr>
          <p:nvPr>
            <p:ph idx="1"/>
          </p:nvPr>
        </p:nvSpPr>
        <p:spPr/>
        <p:txBody>
          <a:bodyPr/>
          <a:lstStyle/>
          <a:p>
            <a:r>
              <a:rPr lang="en-GB" sz="1800" dirty="0"/>
              <a:t>What is wireless networks?</a:t>
            </a:r>
          </a:p>
          <a:p>
            <a:pPr lvl="1"/>
            <a:r>
              <a:rPr lang="en-GB" sz="1800" dirty="0"/>
              <a:t>A wireless networks uses </a:t>
            </a:r>
            <a:r>
              <a:rPr lang="en-GB" sz="1800" b="1" u="sng" dirty="0"/>
              <a:t>wireless</a:t>
            </a:r>
            <a:r>
              <a:rPr lang="en-GB" sz="1800" dirty="0"/>
              <a:t> transmission medium</a:t>
            </a:r>
          </a:p>
          <a:p>
            <a:pPr lvl="1"/>
            <a:r>
              <a:rPr lang="en-GB" sz="1800" dirty="0"/>
              <a:t>Used to have high prices, low data rates, occupational safety concerns, and licensing requirements ( </a:t>
            </a:r>
            <a:r>
              <a:rPr lang="en-GB" sz="1800" b="1" u="sng" dirty="0"/>
              <a:t>historical</a:t>
            </a:r>
            <a:r>
              <a:rPr lang="en-GB" sz="1800" dirty="0"/>
              <a:t>)</a:t>
            </a:r>
          </a:p>
          <a:p>
            <a:pPr lvl="1"/>
            <a:r>
              <a:rPr lang="en-GB" sz="1800" dirty="0"/>
              <a:t>Problems have been addressed ( </a:t>
            </a:r>
            <a:r>
              <a:rPr lang="en-GB" sz="1800" b="1" u="sng" dirty="0"/>
              <a:t>more about this later</a:t>
            </a:r>
            <a:r>
              <a:rPr lang="en-GB" sz="1800" dirty="0"/>
              <a:t>)</a:t>
            </a:r>
          </a:p>
          <a:p>
            <a:pPr lvl="1"/>
            <a:r>
              <a:rPr lang="en-GB" sz="1800" dirty="0"/>
              <a:t>Popularity of wireless networks has grown rapidly( </a:t>
            </a:r>
            <a:r>
              <a:rPr lang="en-GB" sz="1800" b="1" u="sng" dirty="0"/>
              <a:t>Why</a:t>
            </a:r>
            <a:r>
              <a:rPr lang="en-GB" sz="1800" dirty="0"/>
              <a:t>)</a:t>
            </a:r>
          </a:p>
          <a:p>
            <a:pPr lvl="1"/>
            <a:endParaRPr lang="en-GB" dirty="0"/>
          </a:p>
        </p:txBody>
      </p:sp>
      <p:pic>
        <p:nvPicPr>
          <p:cNvPr id="1026" name="Picture 2"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1279" y="3598518"/>
            <a:ext cx="3514725" cy="3095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0793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Popularity of wireless networks has grown rapidly </a:t>
            </a:r>
            <a:r>
              <a:rPr lang="en-GB" b="1" u="sng" dirty="0"/>
              <a:t>( The WHY)</a:t>
            </a:r>
          </a:p>
        </p:txBody>
      </p:sp>
      <p:sp>
        <p:nvSpPr>
          <p:cNvPr id="3" name="Content Placeholder 2"/>
          <p:cNvSpPr>
            <a:spLocks noGrp="1"/>
          </p:cNvSpPr>
          <p:nvPr>
            <p:ph idx="1"/>
          </p:nvPr>
        </p:nvSpPr>
        <p:spPr/>
        <p:txBody>
          <a:bodyPr/>
          <a:lstStyle/>
          <a:p>
            <a:r>
              <a:rPr lang="en-GB" sz="1800" dirty="0"/>
              <a:t>Saves installation of network cabling</a:t>
            </a:r>
          </a:p>
          <a:p>
            <a:r>
              <a:rPr lang="en-GB" sz="1800" dirty="0"/>
              <a:t>Eases relocation and other modifications to network structure</a:t>
            </a:r>
          </a:p>
          <a:p>
            <a:r>
              <a:rPr lang="en-GB" altLang="en-US" sz="1800" dirty="0"/>
              <a:t>Wireless </a:t>
            </a:r>
            <a:r>
              <a:rPr lang="en-US" altLang="en-US" sz="1800" dirty="0"/>
              <a:t>LAN to replace wired LANs has not happened</a:t>
            </a:r>
            <a:endParaRPr lang="en-GB" altLang="en-US" sz="1800" dirty="0"/>
          </a:p>
          <a:p>
            <a:r>
              <a:rPr lang="en-GB" altLang="en-US" sz="1800" dirty="0"/>
              <a:t>In some</a:t>
            </a:r>
            <a:r>
              <a:rPr lang="en-US" altLang="en-US" sz="1800" dirty="0"/>
              <a:t> environments, role for the wireless LAN</a:t>
            </a:r>
            <a:endParaRPr lang="en-GB" altLang="en-US" sz="1800" dirty="0"/>
          </a:p>
          <a:p>
            <a:pPr lvl="1"/>
            <a:r>
              <a:rPr lang="en-GB" altLang="en-US" sz="1800" dirty="0"/>
              <a:t>Buildings</a:t>
            </a:r>
            <a:r>
              <a:rPr lang="en-US" altLang="en-US" sz="1800" dirty="0"/>
              <a:t> with large open areas</a:t>
            </a:r>
            <a:endParaRPr lang="en-GB" altLang="en-US" sz="1800" dirty="0"/>
          </a:p>
          <a:p>
            <a:pPr lvl="2"/>
            <a:r>
              <a:rPr lang="en-GB" altLang="en-US" sz="1400" dirty="0"/>
              <a:t>Manufacturing</a:t>
            </a:r>
            <a:r>
              <a:rPr lang="en-US" altLang="en-US" sz="1400" dirty="0"/>
              <a:t> plants, stock exchange trading floors,</a:t>
            </a:r>
            <a:r>
              <a:rPr lang="en-GB" altLang="en-US" sz="1400" dirty="0"/>
              <a:t> </a:t>
            </a:r>
            <a:r>
              <a:rPr lang="en-US" altLang="en-US" sz="1400" dirty="0"/>
              <a:t>warehouses</a:t>
            </a:r>
            <a:endParaRPr lang="en-GB" altLang="en-US" sz="1400" dirty="0"/>
          </a:p>
          <a:p>
            <a:pPr lvl="2"/>
            <a:r>
              <a:rPr lang="en-GB" altLang="en-US" sz="1400" dirty="0"/>
              <a:t>Historical</a:t>
            </a:r>
            <a:r>
              <a:rPr lang="en-US" altLang="en-US" sz="1400" dirty="0"/>
              <a:t> buildings</a:t>
            </a:r>
            <a:endParaRPr lang="en-GB" altLang="en-US" sz="1400" dirty="0"/>
          </a:p>
          <a:p>
            <a:pPr lvl="2"/>
            <a:r>
              <a:rPr lang="en-GB" altLang="en-US" sz="1400" dirty="0"/>
              <a:t>Small</a:t>
            </a:r>
            <a:r>
              <a:rPr lang="en-US" altLang="en-US" sz="1400" dirty="0"/>
              <a:t> offices where wired LANs not economical</a:t>
            </a:r>
            <a:endParaRPr lang="en-GB" altLang="en-US" sz="1400" dirty="0"/>
          </a:p>
          <a:p>
            <a:r>
              <a:rPr lang="en-GB" altLang="en-US" sz="1800" dirty="0"/>
              <a:t>May also</a:t>
            </a:r>
            <a:r>
              <a:rPr lang="en-US" altLang="en-US" sz="1800" dirty="0"/>
              <a:t> have wired LAN</a:t>
            </a:r>
            <a:endParaRPr lang="en-GB" altLang="en-US" sz="1800" dirty="0"/>
          </a:p>
          <a:p>
            <a:pPr lvl="1"/>
            <a:r>
              <a:rPr lang="en-GB" altLang="en-US" sz="1800" dirty="0"/>
              <a:t>Servers </a:t>
            </a:r>
            <a:r>
              <a:rPr lang="en-US" altLang="en-US" sz="1800" dirty="0"/>
              <a:t>and stationary workstations</a:t>
            </a:r>
          </a:p>
          <a:p>
            <a:endParaRPr lang="en-GB" dirty="0"/>
          </a:p>
          <a:p>
            <a:endParaRPr lang="en-GB" dirty="0"/>
          </a:p>
        </p:txBody>
      </p:sp>
      <p:pic>
        <p:nvPicPr>
          <p:cNvPr id="2050" name="Picture 2" descr="Image result for wh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1739" y="3882084"/>
            <a:ext cx="3137590" cy="1340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759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Signals for conveying information </a:t>
            </a:r>
          </a:p>
        </p:txBody>
      </p:sp>
      <p:sp>
        <p:nvSpPr>
          <p:cNvPr id="3" name="Content Placeholder 2"/>
          <p:cNvSpPr>
            <a:spLocks noGrp="1"/>
          </p:cNvSpPr>
          <p:nvPr>
            <p:ph idx="1"/>
          </p:nvPr>
        </p:nvSpPr>
        <p:spPr/>
        <p:txBody>
          <a:bodyPr>
            <a:normAutofit/>
          </a:bodyPr>
          <a:lstStyle/>
          <a:p>
            <a:r>
              <a:rPr lang="en-GB" sz="1800" b="1" u="sng" dirty="0"/>
              <a:t>Signal</a:t>
            </a:r>
            <a:r>
              <a:rPr lang="en-GB" sz="1800" dirty="0"/>
              <a:t> - encoded information; data; a dynamic (or change) in some quantity that has</a:t>
            </a:r>
          </a:p>
          <a:p>
            <a:r>
              <a:rPr lang="en-GB" sz="1800" dirty="0"/>
              <a:t>meaning. In most cases this is modelled as a function of time or space.</a:t>
            </a:r>
          </a:p>
          <a:p>
            <a:r>
              <a:rPr lang="en-GB" sz="1800" b="1" u="sng" dirty="0"/>
              <a:t>Noise</a:t>
            </a:r>
            <a:r>
              <a:rPr lang="en-GB" sz="1800" dirty="0"/>
              <a:t> - irrelevant data; variability in a quantity that has no meaning or significance. In most cases this is modelled as a random variable.</a:t>
            </a:r>
          </a:p>
          <a:p>
            <a:r>
              <a:rPr lang="en-GB" sz="1800" b="1" u="sng" dirty="0"/>
              <a:t>System</a:t>
            </a:r>
            <a:r>
              <a:rPr lang="en-GB" sz="1800" dirty="0"/>
              <a:t> - a mapping between a set of inputs to a set of outputs; an entity that processes signals received at its input and produces another set of signals at the</a:t>
            </a:r>
          </a:p>
          <a:p>
            <a:r>
              <a:rPr lang="en-GB" sz="1800" b="1" u="sng" dirty="0"/>
              <a:t>output</a:t>
            </a:r>
            <a:r>
              <a:rPr lang="en-GB" sz="1800" dirty="0"/>
              <a:t>; a process that responds to actions or events at its input by generating actions or events at its output. Most physical systems are approximately </a:t>
            </a:r>
            <a:r>
              <a:rPr lang="en-GB" sz="1800" dirty="0" err="1"/>
              <a:t>modeled</a:t>
            </a:r>
            <a:r>
              <a:rPr lang="en-GB" sz="1800" dirty="0"/>
              <a:t> by differential equations or convolution integrals. </a:t>
            </a:r>
          </a:p>
        </p:txBody>
      </p:sp>
      <p:sp>
        <p:nvSpPr>
          <p:cNvPr id="4" name="Rectangle 3"/>
          <p:cNvSpPr/>
          <p:nvPr/>
        </p:nvSpPr>
        <p:spPr>
          <a:xfrm>
            <a:off x="1749284" y="4887340"/>
            <a:ext cx="8097079" cy="923330"/>
          </a:xfrm>
          <a:prstGeom prst="rect">
            <a:avLst/>
          </a:prstGeom>
          <a:solidFill>
            <a:schemeClr val="bg2"/>
          </a:solidFill>
          <a:ln>
            <a:solidFill>
              <a:schemeClr val="accent1"/>
            </a:solidFill>
          </a:ln>
        </p:spPr>
        <p:txBody>
          <a:bodyPr wrap="square">
            <a:spAutoFit/>
          </a:bodyPr>
          <a:lstStyle/>
          <a:p>
            <a:r>
              <a:rPr lang="en-GB" b="1" dirty="0"/>
              <a:t>Signals convey information. Systems respond to (or process) information. Engineers desire mathematical models for signals and systems in order to solve design problems efficiently and thoroughly.</a:t>
            </a:r>
          </a:p>
        </p:txBody>
      </p:sp>
    </p:spTree>
    <p:extLst>
      <p:ext uri="{BB962C8B-B14F-4D97-AF65-F5344CB8AC3E}">
        <p14:creationId xmlns:p14="http://schemas.microsoft.com/office/powerpoint/2010/main" val="548904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3273287" y="2603184"/>
            <a:ext cx="5263883" cy="3190232"/>
          </a:xfrm>
          <a:prstGeom prst="rect">
            <a:avLst/>
          </a:prstGeom>
        </p:spPr>
      </p:pic>
      <p:sp>
        <p:nvSpPr>
          <p:cNvPr id="4" name="Title 1"/>
          <p:cNvSpPr>
            <a:spLocks noGrp="1"/>
          </p:cNvSpPr>
          <p:nvPr>
            <p:ph type="title"/>
          </p:nvPr>
        </p:nvSpPr>
        <p:spPr>
          <a:solidFill>
            <a:schemeClr val="bg2"/>
          </a:solidFill>
          <a:ln>
            <a:solidFill>
              <a:schemeClr val="accent1"/>
            </a:solidFill>
          </a:ln>
        </p:spPr>
        <p:txBody>
          <a:bodyPr/>
          <a:lstStyle/>
          <a:p>
            <a:r>
              <a:rPr lang="en-GB" dirty="0"/>
              <a:t>Signals for conveying information </a:t>
            </a:r>
          </a:p>
        </p:txBody>
      </p:sp>
    </p:spTree>
    <p:extLst>
      <p:ext uri="{BB962C8B-B14F-4D97-AF65-F5344CB8AC3E}">
        <p14:creationId xmlns:p14="http://schemas.microsoft.com/office/powerpoint/2010/main" val="1190715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02666"/>
          </a:xfrm>
          <a:solidFill>
            <a:schemeClr val="bg2"/>
          </a:solidFill>
          <a:ln>
            <a:solidFill>
              <a:schemeClr val="accent1"/>
            </a:solidFill>
          </a:ln>
        </p:spPr>
        <p:txBody>
          <a:bodyPr/>
          <a:lstStyle/>
          <a:p>
            <a:r>
              <a:rPr lang="en-GB" dirty="0"/>
              <a:t>Example 1:</a:t>
            </a:r>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b="8247"/>
          <a:stretch>
            <a:fillRect/>
          </a:stretch>
        </p:blipFill>
        <p:spPr bwMode="auto">
          <a:xfrm>
            <a:off x="3153340" y="1473287"/>
            <a:ext cx="5650427" cy="435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2"/>
          <p:cNvSpPr txBox="1">
            <a:spLocks noChangeArrowheads="1"/>
          </p:cNvSpPr>
          <p:nvPr/>
        </p:nvSpPr>
        <p:spPr>
          <a:xfrm>
            <a:off x="2319090" y="5571688"/>
            <a:ext cx="8204200" cy="114300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dirty="0"/>
              <a:t>Single Cell Wireless LAN Configuration</a:t>
            </a:r>
            <a:endParaRPr lang="en-US" altLang="en-US" dirty="0"/>
          </a:p>
        </p:txBody>
      </p:sp>
    </p:spTree>
    <p:extLst>
      <p:ext uri="{BB962C8B-B14F-4D97-AF65-F5344CB8AC3E}">
        <p14:creationId xmlns:p14="http://schemas.microsoft.com/office/powerpoint/2010/main" val="53759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58491"/>
          </a:xfrm>
          <a:solidFill>
            <a:schemeClr val="bg2"/>
          </a:solidFill>
          <a:ln>
            <a:solidFill>
              <a:schemeClr val="accent1"/>
            </a:solidFill>
          </a:ln>
        </p:spPr>
        <p:txBody>
          <a:bodyPr/>
          <a:lstStyle/>
          <a:p>
            <a:r>
              <a:rPr lang="en-GB" dirty="0"/>
              <a:t>Example 2:</a:t>
            </a:r>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b="6854"/>
          <a:stretch>
            <a:fillRect/>
          </a:stretch>
        </p:blipFill>
        <p:spPr bwMode="auto">
          <a:xfrm>
            <a:off x="3070370" y="1758513"/>
            <a:ext cx="5789155" cy="41772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2"/>
          <p:cNvSpPr txBox="1">
            <a:spLocks noChangeArrowheads="1"/>
          </p:cNvSpPr>
          <p:nvPr/>
        </p:nvSpPr>
        <p:spPr>
          <a:xfrm>
            <a:off x="1824139" y="5764635"/>
            <a:ext cx="8204200" cy="114300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a:t>Multi-Cell Wireless LAN Configuration</a:t>
            </a:r>
            <a:endParaRPr lang="en-US" altLang="en-US" dirty="0"/>
          </a:p>
        </p:txBody>
      </p:sp>
    </p:spTree>
    <p:extLst>
      <p:ext uri="{BB962C8B-B14F-4D97-AF65-F5344CB8AC3E}">
        <p14:creationId xmlns:p14="http://schemas.microsoft.com/office/powerpoint/2010/main" val="63083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altLang="en-US" dirty="0"/>
              <a:t>Wireless network Requirements</a:t>
            </a:r>
            <a:endParaRPr lang="en-GB" dirty="0"/>
          </a:p>
        </p:txBody>
      </p:sp>
      <p:sp>
        <p:nvSpPr>
          <p:cNvPr id="3" name="Content Placeholder 2"/>
          <p:cNvSpPr>
            <a:spLocks noGrp="1"/>
          </p:cNvSpPr>
          <p:nvPr>
            <p:ph idx="1"/>
          </p:nvPr>
        </p:nvSpPr>
        <p:spPr/>
        <p:txBody>
          <a:bodyPr>
            <a:normAutofit/>
          </a:bodyPr>
          <a:lstStyle/>
          <a:p>
            <a:r>
              <a:rPr lang="en-GB" altLang="en-US" sz="1800" dirty="0"/>
              <a:t>Same as </a:t>
            </a:r>
            <a:r>
              <a:rPr lang="en-US" altLang="en-US" sz="1800" dirty="0"/>
              <a:t>any LAN</a:t>
            </a:r>
            <a:endParaRPr lang="en-GB" altLang="en-US" sz="1800" dirty="0"/>
          </a:p>
          <a:p>
            <a:pPr lvl="1"/>
            <a:r>
              <a:rPr lang="en-GB" altLang="en-US" sz="1400" dirty="0"/>
              <a:t>High</a:t>
            </a:r>
            <a:r>
              <a:rPr lang="en-US" altLang="en-US" sz="1400" dirty="0"/>
              <a:t> capacity, short distances, full connectivity, broadcast capability</a:t>
            </a:r>
            <a:endParaRPr lang="en-GB" altLang="en-US" sz="1400" dirty="0"/>
          </a:p>
          <a:p>
            <a:r>
              <a:rPr lang="en-US" altLang="en-US" sz="1800" dirty="0"/>
              <a:t>Throughput: efficient use wireless medium</a:t>
            </a:r>
            <a:endParaRPr lang="en-GB" altLang="en-US" sz="1800" dirty="0"/>
          </a:p>
          <a:p>
            <a:r>
              <a:rPr lang="en-US" altLang="en-US" sz="1800" dirty="0"/>
              <a:t>Number of nodes:</a:t>
            </a:r>
            <a:r>
              <a:rPr lang="en-GB" altLang="en-US" sz="1800" dirty="0"/>
              <a:t>Hundreds </a:t>
            </a:r>
            <a:r>
              <a:rPr lang="en-US" altLang="en-US" sz="1800" dirty="0"/>
              <a:t>of nodes across multiple cells</a:t>
            </a:r>
          </a:p>
          <a:p>
            <a:r>
              <a:rPr lang="en-US" altLang="en-US" sz="1800" dirty="0"/>
              <a:t>Connection to backbone LAN:</a:t>
            </a:r>
            <a:r>
              <a:rPr lang="en-GB" altLang="en-US" sz="1800" dirty="0"/>
              <a:t> Use</a:t>
            </a:r>
            <a:r>
              <a:rPr lang="en-US" altLang="en-US" sz="1800" dirty="0"/>
              <a:t> control modules</a:t>
            </a:r>
            <a:r>
              <a:rPr lang="en-GB" altLang="en-US" sz="1800" dirty="0"/>
              <a:t> to</a:t>
            </a:r>
            <a:r>
              <a:rPr lang="en-US" altLang="en-US" sz="1800" dirty="0"/>
              <a:t> connect to both types of LANs</a:t>
            </a:r>
            <a:endParaRPr lang="en-GB" altLang="en-US" sz="1800" dirty="0"/>
          </a:p>
          <a:p>
            <a:r>
              <a:rPr lang="en-US" altLang="en-US" sz="1800" dirty="0"/>
              <a:t>Service area: 100 to 300 m</a:t>
            </a:r>
          </a:p>
          <a:p>
            <a:r>
              <a:rPr lang="en-GB" altLang="en-US" sz="1800" dirty="0"/>
              <a:t>Low </a:t>
            </a:r>
            <a:r>
              <a:rPr lang="en-US" altLang="en-US" sz="1800" dirty="0"/>
              <a:t>power consumption:</a:t>
            </a:r>
            <a:r>
              <a:rPr lang="en-GB" altLang="en-US" sz="1800" dirty="0"/>
              <a:t>Need </a:t>
            </a:r>
            <a:r>
              <a:rPr lang="en-US" altLang="en-US" sz="1800" dirty="0"/>
              <a:t>long battery life </a:t>
            </a:r>
            <a:r>
              <a:rPr lang="en-GB" altLang="en-US" sz="1800" dirty="0"/>
              <a:t>on mobile stations</a:t>
            </a:r>
          </a:p>
          <a:p>
            <a:pPr lvl="1"/>
            <a:r>
              <a:rPr lang="en-GB" altLang="en-US" sz="1400" dirty="0"/>
              <a:t>Mustn't</a:t>
            </a:r>
            <a:r>
              <a:rPr lang="en-US" altLang="en-US" sz="1400" dirty="0"/>
              <a:t> require nodes to monitor access points or frequent handshakes</a:t>
            </a:r>
            <a:endParaRPr lang="en-GB" altLang="en-US" sz="1400" dirty="0"/>
          </a:p>
          <a:p>
            <a:endParaRPr lang="en-GB" altLang="en-US" sz="2000" dirty="0"/>
          </a:p>
        </p:txBody>
      </p:sp>
    </p:spTree>
    <p:extLst>
      <p:ext uri="{BB962C8B-B14F-4D97-AF65-F5344CB8AC3E}">
        <p14:creationId xmlns:p14="http://schemas.microsoft.com/office/powerpoint/2010/main" val="1257524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altLang="en-US" dirty="0"/>
              <a:t>Wireless network Requirements ( </a:t>
            </a:r>
            <a:r>
              <a:rPr lang="en-GB" altLang="en-US" dirty="0" err="1"/>
              <a:t>cont</a:t>
            </a:r>
            <a:r>
              <a:rPr lang="en-GB" altLang="en-US" dirty="0"/>
              <a:t>)</a:t>
            </a:r>
            <a:endParaRPr lang="en-GB" dirty="0"/>
          </a:p>
        </p:txBody>
      </p:sp>
      <p:sp>
        <p:nvSpPr>
          <p:cNvPr id="3" name="Content Placeholder 2"/>
          <p:cNvSpPr>
            <a:spLocks noGrp="1"/>
          </p:cNvSpPr>
          <p:nvPr>
            <p:ph idx="1"/>
          </p:nvPr>
        </p:nvSpPr>
        <p:spPr/>
        <p:txBody>
          <a:bodyPr>
            <a:normAutofit/>
          </a:bodyPr>
          <a:lstStyle/>
          <a:p>
            <a:r>
              <a:rPr lang="en-US" altLang="en-US" sz="1800" dirty="0"/>
              <a:t>Transmission robustness and security:</a:t>
            </a:r>
            <a:r>
              <a:rPr lang="en-GB" altLang="en-US" sz="1800" dirty="0"/>
              <a:t>Interference</a:t>
            </a:r>
            <a:r>
              <a:rPr lang="en-US" altLang="en-US" sz="1800" dirty="0"/>
              <a:t> prone and easily eavesdropped</a:t>
            </a:r>
            <a:endParaRPr lang="en-GB" altLang="en-US" sz="1800" dirty="0"/>
          </a:p>
          <a:p>
            <a:r>
              <a:rPr lang="en-US" altLang="en-US" sz="1800" dirty="0"/>
              <a:t>Collocated network operation:</a:t>
            </a:r>
            <a:r>
              <a:rPr lang="en-GB" altLang="en-US" sz="1800" dirty="0"/>
              <a:t>Two</a:t>
            </a:r>
            <a:r>
              <a:rPr lang="en-US" altLang="en-US" sz="1800" dirty="0"/>
              <a:t> or more wireless LANs in same area</a:t>
            </a:r>
          </a:p>
          <a:p>
            <a:r>
              <a:rPr lang="en-US" altLang="en-US" sz="1800" dirty="0"/>
              <a:t>License-free operation</a:t>
            </a:r>
            <a:endParaRPr lang="en-GB" altLang="en-US" sz="1800" dirty="0"/>
          </a:p>
          <a:p>
            <a:r>
              <a:rPr lang="en-US" altLang="en-US" sz="1800" dirty="0"/>
              <a:t>Handoff/roaming: </a:t>
            </a:r>
            <a:r>
              <a:rPr lang="en-GB" altLang="en-US" sz="1800" dirty="0"/>
              <a:t>Move</a:t>
            </a:r>
            <a:r>
              <a:rPr lang="en-US" altLang="en-US" sz="1800" dirty="0"/>
              <a:t> from one cell to another</a:t>
            </a:r>
          </a:p>
          <a:p>
            <a:r>
              <a:rPr lang="en-US" altLang="en-US" sz="1800" dirty="0"/>
              <a:t>Dynamic configuration: </a:t>
            </a:r>
            <a:r>
              <a:rPr lang="en-GB" altLang="en-US" sz="1800" dirty="0"/>
              <a:t>Addition</a:t>
            </a:r>
            <a:r>
              <a:rPr lang="en-US" altLang="en-US" sz="1800" dirty="0"/>
              <a:t>, deletion, and relocation of end systems without disruption to users</a:t>
            </a:r>
          </a:p>
          <a:p>
            <a:endParaRPr lang="en-GB" dirty="0"/>
          </a:p>
        </p:txBody>
      </p:sp>
    </p:spTree>
    <p:extLst>
      <p:ext uri="{BB962C8B-B14F-4D97-AF65-F5344CB8AC3E}">
        <p14:creationId xmlns:p14="http://schemas.microsoft.com/office/powerpoint/2010/main" val="1257524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Wireless theories  </a:t>
            </a:r>
          </a:p>
        </p:txBody>
      </p:sp>
      <p:sp>
        <p:nvSpPr>
          <p:cNvPr id="3" name="Content Placeholder 2"/>
          <p:cNvSpPr>
            <a:spLocks noGrp="1"/>
          </p:cNvSpPr>
          <p:nvPr>
            <p:ph idx="1"/>
          </p:nvPr>
        </p:nvSpPr>
        <p:spPr/>
        <p:txBody>
          <a:bodyPr/>
          <a:lstStyle/>
          <a:p>
            <a:r>
              <a:rPr lang="en-US" altLang="en-US" sz="1800" dirty="0"/>
              <a:t>Infrared (IR) :</a:t>
            </a:r>
            <a:r>
              <a:rPr lang="en-GB" altLang="en-US" sz="1800" dirty="0"/>
              <a:t> Individual </a:t>
            </a:r>
            <a:r>
              <a:rPr lang="en-US" altLang="en-US" sz="1800" dirty="0"/>
              <a:t>cell of IR LAN limited to single room</a:t>
            </a:r>
            <a:endParaRPr lang="en-GB" altLang="en-US" sz="1800" dirty="0"/>
          </a:p>
          <a:p>
            <a:pPr lvl="1"/>
            <a:r>
              <a:rPr lang="en-GB" altLang="en-US" sz="1400" dirty="0"/>
              <a:t>IR </a:t>
            </a:r>
            <a:r>
              <a:rPr lang="en-US" altLang="en-US" sz="1400" dirty="0"/>
              <a:t>light does not penetrate opaque walls</a:t>
            </a:r>
          </a:p>
          <a:p>
            <a:r>
              <a:rPr lang="en-US" altLang="en-US" sz="1800" dirty="0"/>
              <a:t>Spread spectrum LANs: </a:t>
            </a:r>
            <a:r>
              <a:rPr lang="en-GB" altLang="en-US" sz="1800" dirty="0"/>
              <a:t>Mostly</a:t>
            </a:r>
            <a:r>
              <a:rPr lang="en-US" altLang="en-US" sz="1800" dirty="0"/>
              <a:t> operate in ISM (industrial, scientific, and medical) bands</a:t>
            </a:r>
            <a:endParaRPr lang="en-GB" altLang="en-US" sz="1800" dirty="0"/>
          </a:p>
          <a:p>
            <a:r>
              <a:rPr lang="en-US" altLang="en-US" sz="1800" dirty="0"/>
              <a:t>Narrowband microwave: </a:t>
            </a:r>
            <a:r>
              <a:rPr lang="en-GB" altLang="en-US" sz="1800" dirty="0"/>
              <a:t>Microwave</a:t>
            </a:r>
            <a:r>
              <a:rPr lang="en-US" altLang="en-US" sz="1800" dirty="0"/>
              <a:t> frequencies but not use spread spectrum</a:t>
            </a:r>
            <a:endParaRPr lang="en-GB" altLang="en-US" sz="1800" dirty="0"/>
          </a:p>
          <a:p>
            <a:pPr lvl="1"/>
            <a:r>
              <a:rPr lang="en-US" altLang="en-US" sz="1400" dirty="0"/>
              <a:t>Some require Federal Communications Commission (FCC) licensing</a:t>
            </a:r>
          </a:p>
          <a:p>
            <a:endParaRPr lang="en-GB" dirty="0"/>
          </a:p>
        </p:txBody>
      </p:sp>
      <p:pic>
        <p:nvPicPr>
          <p:cNvPr id="3074" name="Picture 2" descr="Image result for spectru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0399" y="3494157"/>
            <a:ext cx="7597914" cy="305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7857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Wireless technologies </a:t>
            </a:r>
          </a:p>
        </p:txBody>
      </p:sp>
      <p:sp>
        <p:nvSpPr>
          <p:cNvPr id="3" name="Content Placeholder 2"/>
          <p:cNvSpPr>
            <a:spLocks noGrp="1"/>
          </p:cNvSpPr>
          <p:nvPr>
            <p:ph idx="1"/>
          </p:nvPr>
        </p:nvSpPr>
        <p:spPr/>
        <p:txBody>
          <a:bodyPr>
            <a:noAutofit/>
          </a:bodyPr>
          <a:lstStyle/>
          <a:p>
            <a:r>
              <a:rPr lang="en-GB" sz="1800" dirty="0"/>
              <a:t>Wireless Networking technologies connect multiple computers, systems and devices together without requiring wires or cables: </a:t>
            </a:r>
            <a:endParaRPr lang="en-GB" sz="1400" dirty="0"/>
          </a:p>
          <a:p>
            <a:pPr lvl="1"/>
            <a:r>
              <a:rPr lang="en-GB" sz="1400" dirty="0"/>
              <a:t>There are wireless broadband systems that offer fast Web surfing without hardware such as a cable or DSL (</a:t>
            </a:r>
            <a:r>
              <a:rPr lang="en-GB" sz="1400" b="1" u="sng" dirty="0"/>
              <a:t>Example of wireless broadband is WiMAX</a:t>
            </a:r>
            <a:r>
              <a:rPr lang="en-GB" sz="1400" dirty="0"/>
              <a:t>). </a:t>
            </a:r>
            <a:endParaRPr lang="en-GB" sz="1800" dirty="0"/>
          </a:p>
          <a:p>
            <a:endParaRPr lang="en-GB" sz="1800" b="1" dirty="0"/>
          </a:p>
          <a:p>
            <a:r>
              <a:rPr lang="en-GB" sz="1800" b="1" dirty="0"/>
              <a:t>Satellite</a:t>
            </a:r>
            <a:endParaRPr lang="en-GB" sz="1800" dirty="0"/>
          </a:p>
          <a:p>
            <a:pPr lvl="1"/>
            <a:r>
              <a:rPr lang="en-GB" sz="1400" dirty="0"/>
              <a:t>Satellite communication is one of the wireless technologies, which is widely spread all over the world allowing users to stay connected virtually anywhere on the Earth. </a:t>
            </a:r>
          </a:p>
          <a:p>
            <a:pPr lvl="1"/>
            <a:r>
              <a:rPr lang="en-GB" sz="1400" dirty="0"/>
              <a:t>The Satellites used in this mode of communication, communicate directly with the orbiting satellites via radio signals. </a:t>
            </a:r>
          </a:p>
          <a:p>
            <a:pPr lvl="1"/>
            <a:r>
              <a:rPr lang="en-GB" sz="1400" dirty="0"/>
              <a:t>For example, for outfitting a ship through satellite communication, a traditional communication system is linked to a single satellite, which allows multiple users to share the same broadcast equipment.</a:t>
            </a:r>
          </a:p>
        </p:txBody>
      </p:sp>
    </p:spTree>
    <p:extLst>
      <p:ext uri="{BB962C8B-B14F-4D97-AF65-F5344CB8AC3E}">
        <p14:creationId xmlns:p14="http://schemas.microsoft.com/office/powerpoint/2010/main" val="80569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Wireless technologies (</a:t>
            </a:r>
            <a:r>
              <a:rPr lang="en-GB" dirty="0" err="1"/>
              <a:t>cont</a:t>
            </a:r>
            <a:r>
              <a:rPr lang="en-GB" dirty="0"/>
              <a:t>)</a:t>
            </a:r>
          </a:p>
        </p:txBody>
      </p:sp>
      <p:sp>
        <p:nvSpPr>
          <p:cNvPr id="3" name="Content Placeholder 2"/>
          <p:cNvSpPr>
            <a:spLocks noGrp="1"/>
          </p:cNvSpPr>
          <p:nvPr>
            <p:ph idx="1"/>
          </p:nvPr>
        </p:nvSpPr>
        <p:spPr/>
        <p:txBody>
          <a:bodyPr>
            <a:normAutofit/>
          </a:bodyPr>
          <a:lstStyle/>
          <a:p>
            <a:r>
              <a:rPr lang="en-GB" sz="1800" b="1" dirty="0"/>
              <a:t>Wi-Fi</a:t>
            </a:r>
            <a:endParaRPr lang="en-GB" sz="1800" dirty="0"/>
          </a:p>
          <a:p>
            <a:r>
              <a:rPr lang="en-GB" sz="1800" dirty="0"/>
              <a:t>Wi-Fi is a form of low-power wireless communication used by many electronic devices such as laptops, systems, smart phones, etc. In a Wi-Fi setup, a wireless router serves as the communication hub. </a:t>
            </a:r>
          </a:p>
          <a:p>
            <a:r>
              <a:rPr lang="en-GB" sz="1800" dirty="0"/>
              <a:t>These networks are extremely limited in range due to low power of transmissions allowing users to connect only within close proximity to a router or signal repeater. </a:t>
            </a:r>
          </a:p>
          <a:p>
            <a:r>
              <a:rPr lang="en-GB" sz="1800" dirty="0"/>
              <a:t>Wi-Fi is common in home networking applications which provides portability without any need of cables. </a:t>
            </a:r>
          </a:p>
          <a:p>
            <a:r>
              <a:rPr lang="en-GB" sz="1800" dirty="0"/>
              <a:t>Wi-Fi networks need to be secured with passwords for security purposes in order not to be accessed by others.</a:t>
            </a:r>
          </a:p>
          <a:p>
            <a:pPr marL="0" indent="0">
              <a:buNone/>
            </a:pPr>
            <a:r>
              <a:rPr lang="en-GB" dirty="0"/>
              <a:t/>
            </a:r>
            <a:br>
              <a:rPr lang="en-GB" dirty="0"/>
            </a:br>
            <a:endParaRPr lang="en-GB" dirty="0"/>
          </a:p>
        </p:txBody>
      </p:sp>
      <p:pic>
        <p:nvPicPr>
          <p:cNvPr id="5122" name="Picture 2" descr="Related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96147" y="4533095"/>
            <a:ext cx="1934357" cy="1443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691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US" altLang="en-US" dirty="0"/>
              <a:t>Transmission Techniques </a:t>
            </a:r>
            <a:endParaRPr lang="en-GB" dirty="0"/>
          </a:p>
        </p:txBody>
      </p:sp>
      <p:sp>
        <p:nvSpPr>
          <p:cNvPr id="3" name="Content Placeholder 2"/>
          <p:cNvSpPr>
            <a:spLocks noGrp="1"/>
          </p:cNvSpPr>
          <p:nvPr>
            <p:ph idx="1"/>
          </p:nvPr>
        </p:nvSpPr>
        <p:spPr>
          <a:xfrm>
            <a:off x="838200" y="1825624"/>
            <a:ext cx="10515600" cy="4531001"/>
          </a:xfrm>
        </p:spPr>
        <p:txBody>
          <a:bodyPr>
            <a:normAutofit/>
          </a:bodyPr>
          <a:lstStyle/>
          <a:p>
            <a:r>
              <a:rPr lang="en-US" altLang="en-US" sz="1800" dirty="0"/>
              <a:t>Directed-beam IR</a:t>
            </a:r>
            <a:endParaRPr lang="en-GB" altLang="en-US" sz="1800" dirty="0"/>
          </a:p>
          <a:p>
            <a:pPr lvl="1"/>
            <a:r>
              <a:rPr lang="en-GB" altLang="en-US" sz="1800" dirty="0"/>
              <a:t>Point</a:t>
            </a:r>
            <a:r>
              <a:rPr lang="en-US" altLang="en-US" sz="1800" dirty="0"/>
              <a:t>-to-point links</a:t>
            </a:r>
            <a:endParaRPr lang="en-GB" altLang="en-US" sz="1800" dirty="0"/>
          </a:p>
          <a:p>
            <a:pPr lvl="1"/>
            <a:r>
              <a:rPr lang="en-GB" altLang="en-US" sz="1800" dirty="0"/>
              <a:t>Range</a:t>
            </a:r>
            <a:r>
              <a:rPr lang="en-US" altLang="en-US" sz="1800" dirty="0"/>
              <a:t> depends on power and focusing</a:t>
            </a:r>
            <a:endParaRPr lang="en-GB" altLang="en-US" sz="1800" dirty="0"/>
          </a:p>
          <a:p>
            <a:pPr lvl="2"/>
            <a:r>
              <a:rPr lang="en-GB" altLang="en-US" sz="1600" dirty="0"/>
              <a:t>Can</a:t>
            </a:r>
            <a:r>
              <a:rPr lang="en-US" altLang="en-US" sz="1600" dirty="0"/>
              <a:t> </a:t>
            </a:r>
            <a:r>
              <a:rPr lang="en-GB" altLang="en-US" sz="1600" dirty="0"/>
              <a:t>be</a:t>
            </a:r>
            <a:r>
              <a:rPr lang="en-US" altLang="en-US" sz="1600" dirty="0"/>
              <a:t> kilometers</a:t>
            </a:r>
            <a:endParaRPr lang="en-GB" altLang="en-US" sz="1600" dirty="0"/>
          </a:p>
          <a:p>
            <a:pPr lvl="2"/>
            <a:r>
              <a:rPr lang="en-GB" altLang="en-US" sz="1600" dirty="0"/>
              <a:t>Used</a:t>
            </a:r>
            <a:r>
              <a:rPr lang="en-US" altLang="en-US" sz="1600" dirty="0"/>
              <a:t> for building interconnect within line of sight</a:t>
            </a:r>
          </a:p>
          <a:p>
            <a:pPr lvl="1"/>
            <a:r>
              <a:rPr lang="en-GB" altLang="en-US" sz="1800" dirty="0"/>
              <a:t>Indoor</a:t>
            </a:r>
            <a:r>
              <a:rPr lang="en-US" altLang="en-US" sz="1800" dirty="0"/>
              <a:t> use to set up token ring LAN</a:t>
            </a:r>
            <a:endParaRPr lang="en-GB" altLang="en-US" sz="1800" dirty="0"/>
          </a:p>
          <a:p>
            <a:pPr lvl="1"/>
            <a:r>
              <a:rPr lang="en-US" altLang="en-US" sz="1800" dirty="0"/>
              <a:t>IR transceivers positioned so that data circulate in ring</a:t>
            </a:r>
            <a:endParaRPr lang="en-GB" altLang="en-US" sz="1800" dirty="0"/>
          </a:p>
          <a:p>
            <a:r>
              <a:rPr lang="en-GB" altLang="en-US" sz="1800" dirty="0"/>
              <a:t>Omnidirectional</a:t>
            </a:r>
          </a:p>
          <a:p>
            <a:pPr lvl="1"/>
            <a:r>
              <a:rPr lang="en-GB" altLang="en-US" sz="1800" dirty="0"/>
              <a:t>Single</a:t>
            </a:r>
            <a:r>
              <a:rPr lang="en-US" altLang="en-US" sz="1800" dirty="0"/>
              <a:t> base station within line of sight of all other stations </a:t>
            </a:r>
            <a:endParaRPr lang="en-GB" altLang="en-US" sz="1800" dirty="0"/>
          </a:p>
          <a:p>
            <a:pPr lvl="2"/>
            <a:r>
              <a:rPr lang="en-US" altLang="en-US" sz="1600" dirty="0"/>
              <a:t>Typically, mounted on ceiling</a:t>
            </a:r>
            <a:endParaRPr lang="en-GB" altLang="en-US" sz="1600" dirty="0"/>
          </a:p>
          <a:p>
            <a:pPr lvl="1"/>
            <a:r>
              <a:rPr lang="en-GB" altLang="en-US" sz="1800" dirty="0"/>
              <a:t>Acts</a:t>
            </a:r>
            <a:r>
              <a:rPr lang="en-US" altLang="en-US" sz="1800" dirty="0"/>
              <a:t> as a multiport repeater</a:t>
            </a:r>
            <a:endParaRPr lang="en-GB" altLang="en-US" sz="1800" dirty="0"/>
          </a:p>
          <a:p>
            <a:pPr lvl="1"/>
            <a:r>
              <a:rPr lang="en-GB" altLang="en-US" sz="1800" dirty="0"/>
              <a:t>Other</a:t>
            </a:r>
            <a:r>
              <a:rPr lang="en-US" altLang="en-US" sz="1800" dirty="0"/>
              <a:t> transceivers</a:t>
            </a:r>
            <a:r>
              <a:rPr lang="en-GB" altLang="en-US" sz="1800" dirty="0"/>
              <a:t> use</a:t>
            </a:r>
            <a:r>
              <a:rPr lang="en-US" altLang="en-US" sz="1800" dirty="0"/>
              <a:t> directional beam aimed at ceiling unit</a:t>
            </a:r>
          </a:p>
          <a:p>
            <a:r>
              <a:rPr lang="en-GB" altLang="en-US" sz="1800" dirty="0"/>
              <a:t>Diffused</a:t>
            </a:r>
            <a:r>
              <a:rPr lang="en-US" altLang="en-US" sz="1800" dirty="0"/>
              <a:t> configuration</a:t>
            </a:r>
            <a:endParaRPr lang="en-GB" altLang="en-US" sz="1800" dirty="0"/>
          </a:p>
          <a:p>
            <a:pPr lvl="1"/>
            <a:r>
              <a:rPr lang="en-GB" altLang="en-US" sz="1600" dirty="0"/>
              <a:t>Transmitters</a:t>
            </a:r>
            <a:r>
              <a:rPr lang="en-US" altLang="en-US" sz="1600" dirty="0"/>
              <a:t> are focused and aimed </a:t>
            </a:r>
            <a:r>
              <a:rPr lang="en-GB" altLang="en-US" sz="1600" dirty="0"/>
              <a:t>at</a:t>
            </a:r>
            <a:r>
              <a:rPr lang="en-US" altLang="en-US" sz="1600" dirty="0"/>
              <a:t> diffusely reflecting ceiling</a:t>
            </a:r>
          </a:p>
          <a:p>
            <a:endParaRPr lang="en-GB" sz="2400" dirty="0"/>
          </a:p>
        </p:txBody>
      </p:sp>
      <p:pic>
        <p:nvPicPr>
          <p:cNvPr id="4102" name="Picture 6" descr="Image result for Transmission omnidirection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1094" y="2761422"/>
            <a:ext cx="2402095" cy="2591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9850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Wireless standards </a:t>
            </a:r>
          </a:p>
        </p:txBody>
      </p:sp>
      <p:sp>
        <p:nvSpPr>
          <p:cNvPr id="3" name="Content Placeholder 2"/>
          <p:cNvSpPr>
            <a:spLocks noGrp="1"/>
          </p:cNvSpPr>
          <p:nvPr>
            <p:ph idx="1"/>
          </p:nvPr>
        </p:nvSpPr>
        <p:spPr/>
        <p:txBody>
          <a:bodyPr>
            <a:normAutofit/>
          </a:bodyPr>
          <a:lstStyle/>
          <a:p>
            <a:r>
              <a:rPr lang="en-GB" sz="1800" dirty="0"/>
              <a:t>In 1997, the </a:t>
            </a:r>
            <a:r>
              <a:rPr lang="en-GB" sz="1800" dirty="0">
                <a:hlinkClick r:id="rId2"/>
              </a:rPr>
              <a:t>Institute of Electrical and Electronics Engineers</a:t>
            </a:r>
            <a:r>
              <a:rPr lang="en-GB" sz="1800" dirty="0"/>
              <a:t> created the first WLAN standard. They called it </a:t>
            </a:r>
            <a:r>
              <a:rPr lang="en-GB" sz="1800" i="1" dirty="0"/>
              <a:t>802.11</a:t>
            </a:r>
            <a:r>
              <a:rPr lang="en-GB" sz="1800" dirty="0"/>
              <a:t> after the name of the group formed to oversee its development.</a:t>
            </a:r>
          </a:p>
          <a:p>
            <a:pPr lvl="1"/>
            <a:r>
              <a:rPr lang="en-GB" sz="1400" dirty="0"/>
              <a:t> Unfortunately, 802.11 only supported a maximum </a:t>
            </a:r>
            <a:r>
              <a:rPr lang="en-GB" sz="1400" dirty="0">
                <a:hlinkClick r:id="rId3"/>
              </a:rPr>
              <a:t>network </a:t>
            </a:r>
            <a:r>
              <a:rPr lang="en-GB" sz="1400" dirty="0" err="1">
                <a:hlinkClick r:id="rId3"/>
              </a:rPr>
              <a:t>bandwidth</a:t>
            </a:r>
            <a:r>
              <a:rPr lang="en-GB" sz="1400" dirty="0" err="1"/>
              <a:t>of</a:t>
            </a:r>
            <a:r>
              <a:rPr lang="en-GB" sz="1400" dirty="0"/>
              <a:t> 2 Mbps — too slow for most applications. </a:t>
            </a:r>
          </a:p>
          <a:p>
            <a:pPr lvl="1"/>
            <a:r>
              <a:rPr lang="en-GB" sz="1400" dirty="0"/>
              <a:t>For this reason, ordinary 802.11 wireless products are no longer manufactured. However, an entire family has sprung up from this initial standard.</a:t>
            </a:r>
          </a:p>
          <a:p>
            <a:r>
              <a:rPr lang="en-GB" sz="1800" dirty="0"/>
              <a:t>he best way to look at these standards is to consider 802.11 as the foundation, and all other iterations as building blocks upon that foundation that focus on improving both small and large aspects of the technology. </a:t>
            </a:r>
          </a:p>
          <a:p>
            <a:pPr lvl="1"/>
            <a:r>
              <a:rPr lang="en-GB" sz="1400" dirty="0"/>
              <a:t>Some building blocks are minor touch-ups while others are quite large.</a:t>
            </a:r>
          </a:p>
        </p:txBody>
      </p:sp>
    </p:spTree>
    <p:extLst>
      <p:ext uri="{BB962C8B-B14F-4D97-AF65-F5344CB8AC3E}">
        <p14:creationId xmlns:p14="http://schemas.microsoft.com/office/powerpoint/2010/main" val="36726030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Wireless standards (</a:t>
            </a:r>
            <a:r>
              <a:rPr lang="en-GB" dirty="0" err="1"/>
              <a:t>cont</a:t>
            </a:r>
            <a:r>
              <a:rPr lang="en-GB" dirty="0"/>
              <a:t>) </a:t>
            </a:r>
          </a:p>
        </p:txBody>
      </p:sp>
      <p:pic>
        <p:nvPicPr>
          <p:cNvPr id="1026" name="Picture 2" descr="Image result for wireless standards ppt"/>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433"/>
          <a:stretch/>
        </p:blipFill>
        <p:spPr bwMode="auto">
          <a:xfrm>
            <a:off x="5534991" y="1802040"/>
            <a:ext cx="6094666" cy="37741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wireless standards pp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040" y="2146356"/>
            <a:ext cx="4638951" cy="3188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86903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Data link layer and physical layer </a:t>
            </a:r>
          </a:p>
        </p:txBody>
      </p:sp>
      <p:sp>
        <p:nvSpPr>
          <p:cNvPr id="3" name="Content Placeholder 2"/>
          <p:cNvSpPr>
            <a:spLocks noGrp="1"/>
          </p:cNvSpPr>
          <p:nvPr>
            <p:ph idx="1"/>
          </p:nvPr>
        </p:nvSpPr>
        <p:spPr/>
        <p:txBody>
          <a:bodyPr/>
          <a:lstStyle/>
          <a:p>
            <a:r>
              <a:rPr lang="en-GB" altLang="en-US" sz="1800" dirty="0"/>
              <a:t>On</a:t>
            </a:r>
            <a:r>
              <a:rPr lang="en-US" altLang="en-US" sz="1800" dirty="0"/>
              <a:t> wireless LAN, any station within radio range of other devices can transmit</a:t>
            </a:r>
            <a:r>
              <a:rPr lang="en-GB" altLang="en-US" sz="1800" dirty="0"/>
              <a:t> and receive for /to any</a:t>
            </a:r>
            <a:r>
              <a:rPr lang="en-US" altLang="en-US" sz="1800" dirty="0"/>
              <a:t> station within radio</a:t>
            </a:r>
            <a:endParaRPr lang="en-GB" altLang="en-US" sz="1800" dirty="0"/>
          </a:p>
          <a:p>
            <a:pPr lvl="1"/>
            <a:r>
              <a:rPr lang="en-US" altLang="en-US" sz="1800" dirty="0"/>
              <a:t>Access and Privacy Services</a:t>
            </a:r>
            <a:r>
              <a:rPr lang="en-GB" altLang="en-US" sz="1800" dirty="0"/>
              <a:t> – Authentication- </a:t>
            </a:r>
            <a:r>
              <a:rPr lang="en-US" altLang="en-US" sz="1800" dirty="0"/>
              <a:t>De-authentication- Privacy</a:t>
            </a:r>
            <a:endParaRPr lang="en-GB" altLang="en-US" sz="1800" dirty="0"/>
          </a:p>
          <a:p>
            <a:r>
              <a:rPr lang="en-GB" altLang="en-US" sz="1800" dirty="0"/>
              <a:t>Medium Access Control</a:t>
            </a:r>
          </a:p>
          <a:p>
            <a:pPr lvl="1"/>
            <a:r>
              <a:rPr lang="en-GB" altLang="en-US" sz="1800" dirty="0"/>
              <a:t>Reliable</a:t>
            </a:r>
            <a:r>
              <a:rPr lang="en-US" altLang="en-US" sz="1800" dirty="0"/>
              <a:t> data delivery</a:t>
            </a:r>
            <a:endParaRPr lang="en-GB" altLang="en-US" sz="1800" dirty="0"/>
          </a:p>
          <a:p>
            <a:pPr lvl="1"/>
            <a:r>
              <a:rPr lang="en-GB" altLang="en-US" sz="1800" dirty="0"/>
              <a:t>Access </a:t>
            </a:r>
            <a:r>
              <a:rPr lang="en-US" altLang="en-US" sz="1800" dirty="0"/>
              <a:t>control</a:t>
            </a:r>
          </a:p>
          <a:p>
            <a:pPr lvl="1"/>
            <a:r>
              <a:rPr lang="en-GB" altLang="en-US" sz="1800" dirty="0"/>
              <a:t>Frames ( </a:t>
            </a:r>
            <a:r>
              <a:rPr lang="en-GB" altLang="en-US" sz="1800" b="1" dirty="0"/>
              <a:t>a lot of them</a:t>
            </a:r>
            <a:r>
              <a:rPr lang="en-GB" altLang="en-US" sz="1800" dirty="0"/>
              <a:t>)</a:t>
            </a:r>
          </a:p>
          <a:p>
            <a:pPr lvl="1"/>
            <a:r>
              <a:rPr lang="en-GB" altLang="en-US" sz="1800" dirty="0"/>
              <a:t>Security</a:t>
            </a:r>
          </a:p>
          <a:p>
            <a:pPr lvl="2"/>
            <a:r>
              <a:rPr lang="en-GB" altLang="en-US" sz="1800" dirty="0"/>
              <a:t>Beyond</a:t>
            </a:r>
            <a:r>
              <a:rPr lang="en-US" altLang="en-US" sz="1800" dirty="0"/>
              <a:t> our scope ( we will touch this topic briefly if we have time)</a:t>
            </a:r>
            <a:endParaRPr lang="en-GB" altLang="en-US" sz="1800" dirty="0"/>
          </a:p>
          <a:p>
            <a:endParaRPr lang="en-GB" dirty="0"/>
          </a:p>
        </p:txBody>
      </p:sp>
    </p:spTree>
    <p:extLst>
      <p:ext uri="{BB962C8B-B14F-4D97-AF65-F5344CB8AC3E}">
        <p14:creationId xmlns:p14="http://schemas.microsoft.com/office/powerpoint/2010/main" val="2995738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Terminology </a:t>
            </a:r>
          </a:p>
        </p:txBody>
      </p:sp>
      <p:sp>
        <p:nvSpPr>
          <p:cNvPr id="3" name="Content Placeholder 2"/>
          <p:cNvSpPr>
            <a:spLocks noGrp="1"/>
          </p:cNvSpPr>
          <p:nvPr>
            <p:ph idx="1"/>
          </p:nvPr>
        </p:nvSpPr>
        <p:spPr/>
        <p:txBody>
          <a:bodyPr>
            <a:normAutofit/>
          </a:bodyPr>
          <a:lstStyle/>
          <a:p>
            <a:r>
              <a:rPr lang="en-GB" sz="1800" dirty="0"/>
              <a:t>signal-to-noise ratio (SNR): A measure of the overall strength of a radio signal (like Wi-Fi) compared to the background and ambient noise (or radio interference). A higher SNR (measured in decibels, dB) means a better quality signal, all else being equal.</a:t>
            </a:r>
          </a:p>
          <a:p>
            <a:r>
              <a:rPr lang="en-GB" sz="1800" dirty="0"/>
              <a:t>Wi-Fi Protected Access (WPA): An improvement to WEP, WPA adds, among other changes, a key (TKIP, or temporal key integrity protocol) that changes dynamically over time, which eliminates the greatest shortcoming of WEP. WPA is the minimum level of security you should choose if at all possible. WPA-Enterprise adds in 802.1X</a:t>
            </a:r>
          </a:p>
          <a:p>
            <a:r>
              <a:rPr lang="en-GB" sz="1800" dirty="0"/>
              <a:t>Wi-Fi Protected Access 2 (WPA2): WPA2 (see also 802.11i) adds even further enhancements to WPA, including AES (Advanced Encryption Standard), which makes the encryption key almost impervious to current cracker attacks.</a:t>
            </a:r>
          </a:p>
          <a:p>
            <a:r>
              <a:rPr lang="en-GB" sz="1800" dirty="0"/>
              <a:t>Wireless Distribution System (WDS): A system within 802.11 networks that enables APs and other devices to operate as repeaters and bridges. WDS is designed to extend your wireless signal from a main base station (AP) to relay base stations (which extend the signal to other base stations) or to remote base stations (which rebroadcast the signal to client devices).</a:t>
            </a:r>
          </a:p>
          <a:p>
            <a:endParaRPr lang="en-GB" sz="1800" dirty="0"/>
          </a:p>
          <a:p>
            <a:endParaRPr lang="en-GB" sz="1800" dirty="0"/>
          </a:p>
        </p:txBody>
      </p:sp>
    </p:spTree>
    <p:extLst>
      <p:ext uri="{BB962C8B-B14F-4D97-AF65-F5344CB8AC3E}">
        <p14:creationId xmlns:p14="http://schemas.microsoft.com/office/powerpoint/2010/main" val="2932330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Terminology </a:t>
            </a:r>
          </a:p>
        </p:txBody>
      </p:sp>
      <p:sp>
        <p:nvSpPr>
          <p:cNvPr id="3" name="Content Placeholder 2"/>
          <p:cNvSpPr>
            <a:spLocks noGrp="1"/>
          </p:cNvSpPr>
          <p:nvPr>
            <p:ph idx="1"/>
          </p:nvPr>
        </p:nvSpPr>
        <p:spPr/>
        <p:txBody>
          <a:bodyPr>
            <a:normAutofit/>
          </a:bodyPr>
          <a:lstStyle/>
          <a:p>
            <a:r>
              <a:rPr lang="en-GB" sz="1800" dirty="0"/>
              <a:t>wireless Ethernet Bridge: A device that connects to an Ethernet port on a networked device (like a PC, game console, or networked audio system) and provides network adapter functionality for that device.</a:t>
            </a:r>
          </a:p>
          <a:p>
            <a:r>
              <a:rPr lang="en-GB" sz="1800" dirty="0"/>
              <a:t>wireless LAN repeater: A device that extends the range of a wireless LAN by receiving signals from an access point (and other devices on a wireless LAN) and retransmitting them. </a:t>
            </a:r>
          </a:p>
          <a:p>
            <a:r>
              <a:rPr lang="en-GB" sz="1400" dirty="0"/>
              <a:t>A wireless LAN repeater is often placed in a separate part of the house and is used to allow devices that are too far from the access point to “get onto” the wireless LAN. Repeaters are usually part of a WDS distribution system.</a:t>
            </a:r>
          </a:p>
          <a:p>
            <a:r>
              <a:rPr lang="en-GB" sz="1800" dirty="0"/>
              <a:t>Wired Equivalent Privacy (WEP): The encryption system used by wireless LANs to provide security on the network. WEP uses an encryption key (which can be 40 or 108 bits long – these are often referred to as 64- and 128-bit keys, due to some extra bits used in the WEP system) to encrypt data flowing across the network. </a:t>
            </a:r>
          </a:p>
          <a:p>
            <a:pPr lvl="1"/>
            <a:r>
              <a:rPr lang="en-GB" sz="1400" dirty="0"/>
              <a:t>WEP is considered an insecure protocol because the encryption key can easily be “broken” using free tools downloaded from the Internet.</a:t>
            </a:r>
          </a:p>
          <a:p>
            <a:pPr lvl="1"/>
            <a:endParaRPr lang="en-GB" sz="1400" dirty="0"/>
          </a:p>
        </p:txBody>
      </p:sp>
    </p:spTree>
    <p:extLst>
      <p:ext uri="{BB962C8B-B14F-4D97-AF65-F5344CB8AC3E}">
        <p14:creationId xmlns:p14="http://schemas.microsoft.com/office/powerpoint/2010/main" val="2932330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Terminology </a:t>
            </a:r>
          </a:p>
        </p:txBody>
      </p:sp>
      <p:sp>
        <p:nvSpPr>
          <p:cNvPr id="3" name="Content Placeholder 2"/>
          <p:cNvSpPr>
            <a:spLocks noGrp="1"/>
          </p:cNvSpPr>
          <p:nvPr>
            <p:ph idx="1"/>
          </p:nvPr>
        </p:nvSpPr>
        <p:spPr/>
        <p:txBody>
          <a:bodyPr>
            <a:normAutofit/>
          </a:bodyPr>
          <a:lstStyle/>
          <a:p>
            <a:r>
              <a:rPr lang="en-GB" sz="1800" dirty="0"/>
              <a:t>AAA (Authentication, Authorization, and Accounting): An AAA system (like RADIUS servers, but not limited to that protocol) is used to control access to a network like a wireless LAN. AAA systems are used for WPA-Enterprise Wi-Fi networks and are also used to secure access to many hot spot networks.</a:t>
            </a:r>
          </a:p>
          <a:p>
            <a:r>
              <a:rPr lang="en-GB" sz="1800" dirty="0"/>
              <a:t>access point (AP): A wireless LAN base station that connects a wired network (like the wired Ethernet connection on a broadband modem) to the wireless network. The AP contains a radio transceiver, which transmits and receives radio signals, and many APs contain a router, which reads the addresses within data packets and directs them to the appropriate networked computer.</a:t>
            </a:r>
          </a:p>
          <a:p>
            <a:r>
              <a:rPr lang="en-GB" sz="1800" dirty="0"/>
              <a:t>Network Address Translation (NAT): A process performed within your access point (or separate router, if you use one) to translate (or create a tie) between your internal network’s “private” IP addresses and the public IP address assigned to your network by the ISP. A NAT router is a device which performs this translation and which lets devices on your network using non-routable private IP addresses communicate with devices on the Internet.</a:t>
            </a:r>
          </a:p>
        </p:txBody>
      </p:sp>
    </p:spTree>
    <p:extLst>
      <p:ext uri="{BB962C8B-B14F-4D97-AF65-F5344CB8AC3E}">
        <p14:creationId xmlns:p14="http://schemas.microsoft.com/office/powerpoint/2010/main" val="293233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bg2"/>
          </a:solidFill>
          <a:ln>
            <a:solidFill>
              <a:schemeClr val="accent1"/>
            </a:solidFill>
          </a:ln>
        </p:spPr>
        <p:txBody>
          <a:bodyPr/>
          <a:lstStyle/>
          <a:p>
            <a:r>
              <a:rPr lang="en-GB" dirty="0"/>
              <a:t>Any Questions </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992021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TotalTime>
  <Words>2460</Words>
  <Application>Microsoft Office PowerPoint</Application>
  <PresentationFormat>Widescreen</PresentationFormat>
  <Paragraphs>195</Paragraphs>
  <Slides>30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Wireless network and simulation</vt:lpstr>
      <vt:lpstr>About me </vt:lpstr>
      <vt:lpstr>Quick reminder </vt:lpstr>
      <vt:lpstr>IOS model </vt:lpstr>
      <vt:lpstr>IOS model (cont) </vt:lpstr>
      <vt:lpstr>IOS model (cont) </vt:lpstr>
      <vt:lpstr>Types of networks </vt:lpstr>
      <vt:lpstr>Types of networks </vt:lpstr>
      <vt:lpstr>Types of networks </vt:lpstr>
      <vt:lpstr>Types of Wireless networks </vt:lpstr>
      <vt:lpstr>Overview and introduction </vt:lpstr>
      <vt:lpstr>Wireless networks</vt:lpstr>
      <vt:lpstr>Popularity of wireless networks has grown rapidly ( The WHY)</vt:lpstr>
      <vt:lpstr>Signals for conveying information </vt:lpstr>
      <vt:lpstr>Signals for conveying information </vt:lpstr>
      <vt:lpstr>Example 1:</vt:lpstr>
      <vt:lpstr>Example 2:</vt:lpstr>
      <vt:lpstr>Wireless network Requirements</vt:lpstr>
      <vt:lpstr>Wireless network Requirements ( cont)</vt:lpstr>
      <vt:lpstr>Wireless theories  </vt:lpstr>
      <vt:lpstr>Wireless technologies </vt:lpstr>
      <vt:lpstr>Wireless technologies (cont)</vt:lpstr>
      <vt:lpstr>Transmission Techniques </vt:lpstr>
      <vt:lpstr>Wireless standards </vt:lpstr>
      <vt:lpstr>Wireless standards (cont) </vt:lpstr>
      <vt:lpstr>Data link layer and physical layer </vt:lpstr>
      <vt:lpstr>Terminology </vt:lpstr>
      <vt:lpstr>Terminology </vt:lpstr>
      <vt:lpstr>Terminology </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Wireless network and simulation</dc:title>
  <dc:creator>Mabrouka Abuhmida</dc:creator>
  <cp:lastModifiedBy>Mabrouka Abuhmida</cp:lastModifiedBy>
  <cp:revision>39</cp:revision>
  <dcterms:created xsi:type="dcterms:W3CDTF">2019-08-10T09:15:27Z</dcterms:created>
  <dcterms:modified xsi:type="dcterms:W3CDTF">2019-09-30T20:29:30Z</dcterms:modified>
</cp:coreProperties>
</file>