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3" r:id="rId6"/>
  </p:sldMasterIdLst>
  <p:notesMasterIdLst>
    <p:notesMasterId r:id="rId124"/>
  </p:notesMasterIdLst>
  <p:sldIdLst>
    <p:sldId id="256" r:id="rId7"/>
    <p:sldId id="257" r:id="rId8"/>
    <p:sldId id="259" r:id="rId9"/>
    <p:sldId id="260" r:id="rId10"/>
    <p:sldId id="261" r:id="rId11"/>
    <p:sldId id="310" r:id="rId12"/>
    <p:sldId id="311" r:id="rId13"/>
    <p:sldId id="556" r:id="rId14"/>
    <p:sldId id="296" r:id="rId15"/>
    <p:sldId id="565" r:id="rId16"/>
    <p:sldId id="587" r:id="rId17"/>
    <p:sldId id="588" r:id="rId18"/>
    <p:sldId id="589" r:id="rId19"/>
    <p:sldId id="312" r:id="rId20"/>
    <p:sldId id="313" r:id="rId21"/>
    <p:sldId id="314" r:id="rId22"/>
    <p:sldId id="315" r:id="rId23"/>
    <p:sldId id="316" r:id="rId24"/>
    <p:sldId id="317" r:id="rId25"/>
    <p:sldId id="318" r:id="rId26"/>
    <p:sldId id="527" r:id="rId27"/>
    <p:sldId id="559" r:id="rId28"/>
    <p:sldId id="319" r:id="rId29"/>
    <p:sldId id="320" r:id="rId30"/>
    <p:sldId id="530" r:id="rId31"/>
    <p:sldId id="566" r:id="rId32"/>
    <p:sldId id="553" r:id="rId33"/>
    <p:sldId id="345" r:id="rId34"/>
    <p:sldId id="346" r:id="rId35"/>
    <p:sldId id="539" r:id="rId36"/>
    <p:sldId id="540" r:id="rId37"/>
    <p:sldId id="542" r:id="rId38"/>
    <p:sldId id="544" r:id="rId39"/>
    <p:sldId id="545" r:id="rId40"/>
    <p:sldId id="546" r:id="rId41"/>
    <p:sldId id="591" r:id="rId42"/>
    <p:sldId id="547" r:id="rId43"/>
    <p:sldId id="592" r:id="rId44"/>
    <p:sldId id="593" r:id="rId45"/>
    <p:sldId id="300" r:id="rId46"/>
    <p:sldId id="275" r:id="rId47"/>
    <p:sldId id="276" r:id="rId48"/>
    <p:sldId id="278" r:id="rId49"/>
    <p:sldId id="294" r:id="rId50"/>
    <p:sldId id="595" r:id="rId51"/>
    <p:sldId id="535" r:id="rId52"/>
    <p:sldId id="599" r:id="rId53"/>
    <p:sldId id="353" r:id="rId54"/>
    <p:sldId id="600" r:id="rId55"/>
    <p:sldId id="354" r:id="rId56"/>
    <p:sldId id="355" r:id="rId57"/>
    <p:sldId id="357" r:id="rId58"/>
    <p:sldId id="358" r:id="rId59"/>
    <p:sldId id="359" r:id="rId60"/>
    <p:sldId id="601" r:id="rId61"/>
    <p:sldId id="602" r:id="rId62"/>
    <p:sldId id="560" r:id="rId63"/>
    <p:sldId id="603" r:id="rId64"/>
    <p:sldId id="604" r:id="rId65"/>
    <p:sldId id="605" r:id="rId66"/>
    <p:sldId id="606" r:id="rId67"/>
    <p:sldId id="607" r:id="rId68"/>
    <p:sldId id="563" r:id="rId69"/>
    <p:sldId id="608" r:id="rId70"/>
    <p:sldId id="609" r:id="rId71"/>
    <p:sldId id="610" r:id="rId72"/>
    <p:sldId id="531" r:id="rId73"/>
    <p:sldId id="532" r:id="rId74"/>
    <p:sldId id="533" r:id="rId75"/>
    <p:sldId id="534" r:id="rId76"/>
    <p:sldId id="611" r:id="rId77"/>
    <p:sldId id="536" r:id="rId78"/>
    <p:sldId id="537" r:id="rId79"/>
    <p:sldId id="612" r:id="rId80"/>
    <p:sldId id="613" r:id="rId81"/>
    <p:sldId id="614" r:id="rId82"/>
    <p:sldId id="543" r:id="rId83"/>
    <p:sldId id="615" r:id="rId84"/>
    <p:sldId id="616" r:id="rId85"/>
    <p:sldId id="617" r:id="rId86"/>
    <p:sldId id="618" r:id="rId87"/>
    <p:sldId id="480" r:id="rId88"/>
    <p:sldId id="504" r:id="rId89"/>
    <p:sldId id="489" r:id="rId90"/>
    <p:sldId id="619" r:id="rId91"/>
    <p:sldId id="620" r:id="rId92"/>
    <p:sldId id="621" r:id="rId93"/>
    <p:sldId id="523" r:id="rId94"/>
    <p:sldId id="524" r:id="rId95"/>
    <p:sldId id="525" r:id="rId96"/>
    <p:sldId id="526" r:id="rId97"/>
    <p:sldId id="622" r:id="rId98"/>
    <p:sldId id="528" r:id="rId99"/>
    <p:sldId id="529" r:id="rId100"/>
    <p:sldId id="624" r:id="rId101"/>
    <p:sldId id="262" r:id="rId102"/>
    <p:sldId id="264" r:id="rId103"/>
    <p:sldId id="271" r:id="rId104"/>
    <p:sldId id="625" r:id="rId105"/>
    <p:sldId id="266" r:id="rId106"/>
    <p:sldId id="269" r:id="rId107"/>
    <p:sldId id="626" r:id="rId108"/>
    <p:sldId id="265" r:id="rId109"/>
    <p:sldId id="267" r:id="rId110"/>
    <p:sldId id="268" r:id="rId111"/>
    <p:sldId id="270" r:id="rId112"/>
    <p:sldId id="274" r:id="rId113"/>
    <p:sldId id="273" r:id="rId114"/>
    <p:sldId id="272" r:id="rId115"/>
    <p:sldId id="515" r:id="rId116"/>
    <p:sldId id="516" r:id="rId117"/>
    <p:sldId id="517" r:id="rId118"/>
    <p:sldId id="518" r:id="rId119"/>
    <p:sldId id="627" r:id="rId120"/>
    <p:sldId id="519" r:id="rId121"/>
    <p:sldId id="520" r:id="rId122"/>
    <p:sldId id="521" r:id="rId1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117" Type="http://schemas.openxmlformats.org/officeDocument/2006/relationships/slide" Target="slides/slide111.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slide" Target="slides/slide78.xml"/><Relationship Id="rId89" Type="http://schemas.openxmlformats.org/officeDocument/2006/relationships/slide" Target="slides/slide83.xml"/><Relationship Id="rId112" Type="http://schemas.openxmlformats.org/officeDocument/2006/relationships/slide" Target="slides/slide106.xml"/><Relationship Id="rId16" Type="http://schemas.openxmlformats.org/officeDocument/2006/relationships/slide" Target="slides/slide10.xml"/><Relationship Id="rId107" Type="http://schemas.openxmlformats.org/officeDocument/2006/relationships/slide" Target="slides/slide101.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102" Type="http://schemas.openxmlformats.org/officeDocument/2006/relationships/slide" Target="slides/slide96.xml"/><Relationship Id="rId123" Type="http://schemas.openxmlformats.org/officeDocument/2006/relationships/slide" Target="slides/slide117.xml"/><Relationship Id="rId128" Type="http://schemas.openxmlformats.org/officeDocument/2006/relationships/tableStyles" Target="tableStyles.xml"/><Relationship Id="rId5" Type="http://schemas.openxmlformats.org/officeDocument/2006/relationships/slideMaster" Target="slideMasters/slideMaster2.xml"/><Relationship Id="rId90" Type="http://schemas.openxmlformats.org/officeDocument/2006/relationships/slide" Target="slides/slide84.xml"/><Relationship Id="rId95" Type="http://schemas.openxmlformats.org/officeDocument/2006/relationships/slide" Target="slides/slide89.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slide" Target="slides/slide71.xml"/><Relationship Id="rId100" Type="http://schemas.openxmlformats.org/officeDocument/2006/relationships/slide" Target="slides/slide94.xml"/><Relationship Id="rId105" Type="http://schemas.openxmlformats.org/officeDocument/2006/relationships/slide" Target="slides/slide99.xml"/><Relationship Id="rId113" Type="http://schemas.openxmlformats.org/officeDocument/2006/relationships/slide" Target="slides/slide107.xml"/><Relationship Id="rId118" Type="http://schemas.openxmlformats.org/officeDocument/2006/relationships/slide" Target="slides/slide112.xml"/><Relationship Id="rId126"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slide" Target="slides/slide74.xml"/><Relationship Id="rId85" Type="http://schemas.openxmlformats.org/officeDocument/2006/relationships/slide" Target="slides/slide79.xml"/><Relationship Id="rId93" Type="http://schemas.openxmlformats.org/officeDocument/2006/relationships/slide" Target="slides/slide87.xml"/><Relationship Id="rId98" Type="http://schemas.openxmlformats.org/officeDocument/2006/relationships/slide" Target="slides/slide92.xml"/><Relationship Id="rId121" Type="http://schemas.openxmlformats.org/officeDocument/2006/relationships/slide" Target="slides/slide11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103" Type="http://schemas.openxmlformats.org/officeDocument/2006/relationships/slide" Target="slides/slide97.xml"/><Relationship Id="rId108" Type="http://schemas.openxmlformats.org/officeDocument/2006/relationships/slide" Target="slides/slide102.xml"/><Relationship Id="rId116" Type="http://schemas.openxmlformats.org/officeDocument/2006/relationships/slide" Target="slides/slide110.xml"/><Relationship Id="rId124" Type="http://schemas.openxmlformats.org/officeDocument/2006/relationships/notesMaster" Target="notesMasters/notesMaster1.xml"/><Relationship Id="rId129" Type="http://schemas.microsoft.com/office/2016/11/relationships/changesInfo" Target="changesInfos/changesInfo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slide" Target="slides/slide77.xml"/><Relationship Id="rId88" Type="http://schemas.openxmlformats.org/officeDocument/2006/relationships/slide" Target="slides/slide82.xml"/><Relationship Id="rId91" Type="http://schemas.openxmlformats.org/officeDocument/2006/relationships/slide" Target="slides/slide85.xml"/><Relationship Id="rId96" Type="http://schemas.openxmlformats.org/officeDocument/2006/relationships/slide" Target="slides/slide90.xml"/><Relationship Id="rId111" Type="http://schemas.openxmlformats.org/officeDocument/2006/relationships/slide" Target="slides/slide105.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6" Type="http://schemas.openxmlformats.org/officeDocument/2006/relationships/slide" Target="slides/slide100.xml"/><Relationship Id="rId114" Type="http://schemas.openxmlformats.org/officeDocument/2006/relationships/slide" Target="slides/slide108.xml"/><Relationship Id="rId119" Type="http://schemas.openxmlformats.org/officeDocument/2006/relationships/slide" Target="slides/slide113.xml"/><Relationship Id="rId127" Type="http://schemas.openxmlformats.org/officeDocument/2006/relationships/theme" Target="theme/theme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slide" Target="slides/slide75.xml"/><Relationship Id="rId86" Type="http://schemas.openxmlformats.org/officeDocument/2006/relationships/slide" Target="slides/slide80.xml"/><Relationship Id="rId94" Type="http://schemas.openxmlformats.org/officeDocument/2006/relationships/slide" Target="slides/slide88.xml"/><Relationship Id="rId99" Type="http://schemas.openxmlformats.org/officeDocument/2006/relationships/slide" Target="slides/slide93.xml"/><Relationship Id="rId101" Type="http://schemas.openxmlformats.org/officeDocument/2006/relationships/slide" Target="slides/slide95.xml"/><Relationship Id="rId122" Type="http://schemas.openxmlformats.org/officeDocument/2006/relationships/slide" Target="slides/slide116.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109" Type="http://schemas.openxmlformats.org/officeDocument/2006/relationships/slide" Target="slides/slide10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97" Type="http://schemas.openxmlformats.org/officeDocument/2006/relationships/slide" Target="slides/slide91.xml"/><Relationship Id="rId104" Type="http://schemas.openxmlformats.org/officeDocument/2006/relationships/slide" Target="slides/slide98.xml"/><Relationship Id="rId120" Type="http://schemas.openxmlformats.org/officeDocument/2006/relationships/slide" Target="slides/slide114.xml"/><Relationship Id="rId125" Type="http://schemas.openxmlformats.org/officeDocument/2006/relationships/presProps" Target="presProps.xml"/><Relationship Id="rId7" Type="http://schemas.openxmlformats.org/officeDocument/2006/relationships/slide" Target="slides/slide1.xml"/><Relationship Id="rId71" Type="http://schemas.openxmlformats.org/officeDocument/2006/relationships/slide" Target="slides/slide65.xml"/><Relationship Id="rId92" Type="http://schemas.openxmlformats.org/officeDocument/2006/relationships/slide" Target="slides/slide86.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slide" Target="slides/slide81.xml"/><Relationship Id="rId110" Type="http://schemas.openxmlformats.org/officeDocument/2006/relationships/slide" Target="slides/slide104.xml"/><Relationship Id="rId115" Type="http://schemas.openxmlformats.org/officeDocument/2006/relationships/slide" Target="slides/slide109.xml"/><Relationship Id="rId61" Type="http://schemas.openxmlformats.org/officeDocument/2006/relationships/slide" Target="slides/slide55.xml"/><Relationship Id="rId82" Type="http://schemas.openxmlformats.org/officeDocument/2006/relationships/slide" Target="slides/slide7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userId="ebec8957-a986-4a6f-937a-47250bfdae89" providerId="ADAL" clId="{815D618A-7CDC-456D-8526-54CB1ADE320C}"/>
    <pc:docChg chg="delSld">
      <pc:chgData name="Caroline" userId="ebec8957-a986-4a6f-937a-47250bfdae89" providerId="ADAL" clId="{815D618A-7CDC-456D-8526-54CB1ADE320C}" dt="2020-11-25T17:27:02.512" v="40" actId="47"/>
      <pc:docMkLst>
        <pc:docMk/>
      </pc:docMkLst>
      <pc:sldChg chg="del">
        <pc:chgData name="Caroline" userId="ebec8957-a986-4a6f-937a-47250bfdae89" providerId="ADAL" clId="{815D618A-7CDC-456D-8526-54CB1ADE320C}" dt="2020-11-25T17:26:56.716" v="25" actId="47"/>
        <pc:sldMkLst>
          <pc:docMk/>
          <pc:sldMk cId="0" sldId="292"/>
        </pc:sldMkLst>
      </pc:sldChg>
      <pc:sldChg chg="del">
        <pc:chgData name="Caroline" userId="ebec8957-a986-4a6f-937a-47250bfdae89" providerId="ADAL" clId="{815D618A-7CDC-456D-8526-54CB1ADE320C}" dt="2020-11-25T17:26:55.345" v="21" actId="47"/>
        <pc:sldMkLst>
          <pc:docMk/>
          <pc:sldMk cId="1196743243" sldId="293"/>
        </pc:sldMkLst>
      </pc:sldChg>
      <pc:sldChg chg="del">
        <pc:chgData name="Caroline" userId="ebec8957-a986-4a6f-937a-47250bfdae89" providerId="ADAL" clId="{815D618A-7CDC-456D-8526-54CB1ADE320C}" dt="2020-11-25T17:26:51.870" v="2" actId="47"/>
        <pc:sldMkLst>
          <pc:docMk/>
          <pc:sldMk cId="351343659" sldId="303"/>
        </pc:sldMkLst>
      </pc:sldChg>
      <pc:sldChg chg="del">
        <pc:chgData name="Caroline" userId="ebec8957-a986-4a6f-937a-47250bfdae89" providerId="ADAL" clId="{815D618A-7CDC-456D-8526-54CB1ADE320C}" dt="2020-11-25T17:26:52.507" v="5" actId="47"/>
        <pc:sldMkLst>
          <pc:docMk/>
          <pc:sldMk cId="2271115472" sldId="307"/>
        </pc:sldMkLst>
      </pc:sldChg>
      <pc:sldChg chg="del">
        <pc:chgData name="Caroline" userId="ebec8957-a986-4a6f-937a-47250bfdae89" providerId="ADAL" clId="{815D618A-7CDC-456D-8526-54CB1ADE320C}" dt="2020-11-25T17:26:55.236" v="20" actId="47"/>
        <pc:sldMkLst>
          <pc:docMk/>
          <pc:sldMk cId="3638392927" sldId="309"/>
        </pc:sldMkLst>
      </pc:sldChg>
      <pc:sldChg chg="del">
        <pc:chgData name="Caroline" userId="ebec8957-a986-4a6f-937a-47250bfdae89" providerId="ADAL" clId="{815D618A-7CDC-456D-8526-54CB1ADE320C}" dt="2020-11-25T17:27:01.432" v="39" actId="47"/>
        <pc:sldMkLst>
          <pc:docMk/>
          <pc:sldMk cId="3409348035" sldId="321"/>
        </pc:sldMkLst>
      </pc:sldChg>
      <pc:sldChg chg="del">
        <pc:chgData name="Caroline" userId="ebec8957-a986-4a6f-937a-47250bfdae89" providerId="ADAL" clId="{815D618A-7CDC-456D-8526-54CB1ADE320C}" dt="2020-11-25T17:27:00.893" v="38" actId="47"/>
        <pc:sldMkLst>
          <pc:docMk/>
          <pc:sldMk cId="3074196341" sldId="322"/>
        </pc:sldMkLst>
      </pc:sldChg>
      <pc:sldChg chg="del">
        <pc:chgData name="Caroline" userId="ebec8957-a986-4a6f-937a-47250bfdae89" providerId="ADAL" clId="{815D618A-7CDC-456D-8526-54CB1ADE320C}" dt="2020-11-25T17:27:00.724" v="37" actId="47"/>
        <pc:sldMkLst>
          <pc:docMk/>
          <pc:sldMk cId="357596323" sldId="323"/>
        </pc:sldMkLst>
      </pc:sldChg>
      <pc:sldChg chg="del">
        <pc:chgData name="Caroline" userId="ebec8957-a986-4a6f-937a-47250bfdae89" providerId="ADAL" clId="{815D618A-7CDC-456D-8526-54CB1ADE320C}" dt="2020-11-25T17:27:00.604" v="36" actId="47"/>
        <pc:sldMkLst>
          <pc:docMk/>
          <pc:sldMk cId="2129976431" sldId="324"/>
        </pc:sldMkLst>
      </pc:sldChg>
      <pc:sldChg chg="del">
        <pc:chgData name="Caroline" userId="ebec8957-a986-4a6f-937a-47250bfdae89" providerId="ADAL" clId="{815D618A-7CDC-456D-8526-54CB1ADE320C}" dt="2020-11-25T17:27:00.158" v="35" actId="47"/>
        <pc:sldMkLst>
          <pc:docMk/>
          <pc:sldMk cId="1031633613" sldId="325"/>
        </pc:sldMkLst>
      </pc:sldChg>
      <pc:sldChg chg="del">
        <pc:chgData name="Caroline" userId="ebec8957-a986-4a6f-937a-47250bfdae89" providerId="ADAL" clId="{815D618A-7CDC-456D-8526-54CB1ADE320C}" dt="2020-11-25T17:26:59.553" v="33" actId="47"/>
        <pc:sldMkLst>
          <pc:docMk/>
          <pc:sldMk cId="4155307459" sldId="326"/>
        </pc:sldMkLst>
      </pc:sldChg>
      <pc:sldChg chg="del">
        <pc:chgData name="Caroline" userId="ebec8957-a986-4a6f-937a-47250bfdae89" providerId="ADAL" clId="{815D618A-7CDC-456D-8526-54CB1ADE320C}" dt="2020-11-25T17:26:59.337" v="32" actId="47"/>
        <pc:sldMkLst>
          <pc:docMk/>
          <pc:sldMk cId="2804423399" sldId="327"/>
        </pc:sldMkLst>
      </pc:sldChg>
      <pc:sldChg chg="del">
        <pc:chgData name="Caroline" userId="ebec8957-a986-4a6f-937a-47250bfdae89" providerId="ADAL" clId="{815D618A-7CDC-456D-8526-54CB1ADE320C}" dt="2020-11-25T17:26:58.887" v="31" actId="47"/>
        <pc:sldMkLst>
          <pc:docMk/>
          <pc:sldMk cId="2086835634" sldId="328"/>
        </pc:sldMkLst>
      </pc:sldChg>
      <pc:sldChg chg="del">
        <pc:chgData name="Caroline" userId="ebec8957-a986-4a6f-937a-47250bfdae89" providerId="ADAL" clId="{815D618A-7CDC-456D-8526-54CB1ADE320C}" dt="2020-11-25T17:26:59.827" v="34" actId="47"/>
        <pc:sldMkLst>
          <pc:docMk/>
          <pc:sldMk cId="1242488030" sldId="329"/>
        </pc:sldMkLst>
      </pc:sldChg>
      <pc:sldChg chg="del">
        <pc:chgData name="Caroline" userId="ebec8957-a986-4a6f-937a-47250bfdae89" providerId="ADAL" clId="{815D618A-7CDC-456D-8526-54CB1ADE320C}" dt="2020-11-25T17:26:57.992" v="28" actId="47"/>
        <pc:sldMkLst>
          <pc:docMk/>
          <pc:sldMk cId="714335593" sldId="330"/>
        </pc:sldMkLst>
      </pc:sldChg>
      <pc:sldChg chg="del">
        <pc:chgData name="Caroline" userId="ebec8957-a986-4a6f-937a-47250bfdae89" providerId="ADAL" clId="{815D618A-7CDC-456D-8526-54CB1ADE320C}" dt="2020-11-25T17:26:57.803" v="27" actId="47"/>
        <pc:sldMkLst>
          <pc:docMk/>
          <pc:sldMk cId="1711850925" sldId="331"/>
        </pc:sldMkLst>
      </pc:sldChg>
      <pc:sldChg chg="del">
        <pc:chgData name="Caroline" userId="ebec8957-a986-4a6f-937a-47250bfdae89" providerId="ADAL" clId="{815D618A-7CDC-456D-8526-54CB1ADE320C}" dt="2020-11-25T17:26:57.308" v="26" actId="47"/>
        <pc:sldMkLst>
          <pc:docMk/>
          <pc:sldMk cId="3805733911" sldId="332"/>
        </pc:sldMkLst>
      </pc:sldChg>
      <pc:sldChg chg="del">
        <pc:chgData name="Caroline" userId="ebec8957-a986-4a6f-937a-47250bfdae89" providerId="ADAL" clId="{815D618A-7CDC-456D-8526-54CB1ADE320C}" dt="2020-11-25T17:26:58.394" v="30" actId="47"/>
        <pc:sldMkLst>
          <pc:docMk/>
          <pc:sldMk cId="4052612613" sldId="555"/>
        </pc:sldMkLst>
      </pc:sldChg>
      <pc:sldChg chg="del">
        <pc:chgData name="Caroline" userId="ebec8957-a986-4a6f-937a-47250bfdae89" providerId="ADAL" clId="{815D618A-7CDC-456D-8526-54CB1ADE320C}" dt="2020-11-25T17:26:58.178" v="29" actId="47"/>
        <pc:sldMkLst>
          <pc:docMk/>
          <pc:sldMk cId="1803265498" sldId="564"/>
        </pc:sldMkLst>
      </pc:sldChg>
      <pc:sldChg chg="del">
        <pc:chgData name="Caroline" userId="ebec8957-a986-4a6f-937a-47250bfdae89" providerId="ADAL" clId="{815D618A-7CDC-456D-8526-54CB1ADE320C}" dt="2020-11-25T17:26:55.703" v="23" actId="47"/>
        <pc:sldMkLst>
          <pc:docMk/>
          <pc:sldMk cId="0" sldId="567"/>
        </pc:sldMkLst>
      </pc:sldChg>
      <pc:sldChg chg="del">
        <pc:chgData name="Caroline" userId="ebec8957-a986-4a6f-937a-47250bfdae89" providerId="ADAL" clId="{815D618A-7CDC-456D-8526-54CB1ADE320C}" dt="2020-11-25T17:26:55.494" v="22" actId="47"/>
        <pc:sldMkLst>
          <pc:docMk/>
          <pc:sldMk cId="0" sldId="568"/>
        </pc:sldMkLst>
      </pc:sldChg>
      <pc:sldChg chg="del">
        <pc:chgData name="Caroline" userId="ebec8957-a986-4a6f-937a-47250bfdae89" providerId="ADAL" clId="{815D618A-7CDC-456D-8526-54CB1ADE320C}" dt="2020-11-25T17:26:54.981" v="19" actId="47"/>
        <pc:sldMkLst>
          <pc:docMk/>
          <pc:sldMk cId="1619840631" sldId="569"/>
        </pc:sldMkLst>
      </pc:sldChg>
      <pc:sldChg chg="del">
        <pc:chgData name="Caroline" userId="ebec8957-a986-4a6f-937a-47250bfdae89" providerId="ADAL" clId="{815D618A-7CDC-456D-8526-54CB1ADE320C}" dt="2020-11-25T17:26:54.800" v="18" actId="47"/>
        <pc:sldMkLst>
          <pc:docMk/>
          <pc:sldMk cId="444099185" sldId="570"/>
        </pc:sldMkLst>
      </pc:sldChg>
      <pc:sldChg chg="del">
        <pc:chgData name="Caroline" userId="ebec8957-a986-4a6f-937a-47250bfdae89" providerId="ADAL" clId="{815D618A-7CDC-456D-8526-54CB1ADE320C}" dt="2020-11-25T17:26:54.623" v="17" actId="47"/>
        <pc:sldMkLst>
          <pc:docMk/>
          <pc:sldMk cId="2870025855" sldId="571"/>
        </pc:sldMkLst>
      </pc:sldChg>
      <pc:sldChg chg="del">
        <pc:chgData name="Caroline" userId="ebec8957-a986-4a6f-937a-47250bfdae89" providerId="ADAL" clId="{815D618A-7CDC-456D-8526-54CB1ADE320C}" dt="2020-11-25T17:26:54.455" v="16" actId="47"/>
        <pc:sldMkLst>
          <pc:docMk/>
          <pc:sldMk cId="658698786" sldId="572"/>
        </pc:sldMkLst>
      </pc:sldChg>
      <pc:sldChg chg="del">
        <pc:chgData name="Caroline" userId="ebec8957-a986-4a6f-937a-47250bfdae89" providerId="ADAL" clId="{815D618A-7CDC-456D-8526-54CB1ADE320C}" dt="2020-11-25T17:26:54.286" v="15" actId="47"/>
        <pc:sldMkLst>
          <pc:docMk/>
          <pc:sldMk cId="2553183790" sldId="573"/>
        </pc:sldMkLst>
      </pc:sldChg>
      <pc:sldChg chg="del">
        <pc:chgData name="Caroline" userId="ebec8957-a986-4a6f-937a-47250bfdae89" providerId="ADAL" clId="{815D618A-7CDC-456D-8526-54CB1ADE320C}" dt="2020-11-25T17:26:54.099" v="14" actId="47"/>
        <pc:sldMkLst>
          <pc:docMk/>
          <pc:sldMk cId="3542665499" sldId="574"/>
        </pc:sldMkLst>
      </pc:sldChg>
      <pc:sldChg chg="del">
        <pc:chgData name="Caroline" userId="ebec8957-a986-4a6f-937a-47250bfdae89" providerId="ADAL" clId="{815D618A-7CDC-456D-8526-54CB1ADE320C}" dt="2020-11-25T17:26:53.907" v="13" actId="47"/>
        <pc:sldMkLst>
          <pc:docMk/>
          <pc:sldMk cId="3088098782" sldId="575"/>
        </pc:sldMkLst>
      </pc:sldChg>
      <pc:sldChg chg="del">
        <pc:chgData name="Caroline" userId="ebec8957-a986-4a6f-937a-47250bfdae89" providerId="ADAL" clId="{815D618A-7CDC-456D-8526-54CB1ADE320C}" dt="2020-11-25T17:26:53.700" v="12" actId="47"/>
        <pc:sldMkLst>
          <pc:docMk/>
          <pc:sldMk cId="2589074505" sldId="576"/>
        </pc:sldMkLst>
      </pc:sldChg>
      <pc:sldChg chg="del">
        <pc:chgData name="Caroline" userId="ebec8957-a986-4a6f-937a-47250bfdae89" providerId="ADAL" clId="{815D618A-7CDC-456D-8526-54CB1ADE320C}" dt="2020-11-25T17:26:53.541" v="11" actId="47"/>
        <pc:sldMkLst>
          <pc:docMk/>
          <pc:sldMk cId="1262005378" sldId="577"/>
        </pc:sldMkLst>
      </pc:sldChg>
      <pc:sldChg chg="del">
        <pc:chgData name="Caroline" userId="ebec8957-a986-4a6f-937a-47250bfdae89" providerId="ADAL" clId="{815D618A-7CDC-456D-8526-54CB1ADE320C}" dt="2020-11-25T17:26:53.348" v="10" actId="47"/>
        <pc:sldMkLst>
          <pc:docMk/>
          <pc:sldMk cId="2316218679" sldId="578"/>
        </pc:sldMkLst>
      </pc:sldChg>
      <pc:sldChg chg="del">
        <pc:chgData name="Caroline" userId="ebec8957-a986-4a6f-937a-47250bfdae89" providerId="ADAL" clId="{815D618A-7CDC-456D-8526-54CB1ADE320C}" dt="2020-11-25T17:26:53.143" v="9" actId="47"/>
        <pc:sldMkLst>
          <pc:docMk/>
          <pc:sldMk cId="335265262" sldId="579"/>
        </pc:sldMkLst>
      </pc:sldChg>
      <pc:sldChg chg="del">
        <pc:chgData name="Caroline" userId="ebec8957-a986-4a6f-937a-47250bfdae89" providerId="ADAL" clId="{815D618A-7CDC-456D-8526-54CB1ADE320C}" dt="2020-11-25T17:26:52.993" v="8" actId="47"/>
        <pc:sldMkLst>
          <pc:docMk/>
          <pc:sldMk cId="2446314164" sldId="580"/>
        </pc:sldMkLst>
      </pc:sldChg>
      <pc:sldChg chg="del">
        <pc:chgData name="Caroline" userId="ebec8957-a986-4a6f-937a-47250bfdae89" providerId="ADAL" clId="{815D618A-7CDC-456D-8526-54CB1ADE320C}" dt="2020-11-25T17:26:52.802" v="7" actId="47"/>
        <pc:sldMkLst>
          <pc:docMk/>
          <pc:sldMk cId="2419029904" sldId="581"/>
        </pc:sldMkLst>
      </pc:sldChg>
      <pc:sldChg chg="del">
        <pc:chgData name="Caroline" userId="ebec8957-a986-4a6f-937a-47250bfdae89" providerId="ADAL" clId="{815D618A-7CDC-456D-8526-54CB1ADE320C}" dt="2020-11-25T17:26:52.643" v="6" actId="47"/>
        <pc:sldMkLst>
          <pc:docMk/>
          <pc:sldMk cId="1223585060" sldId="582"/>
        </pc:sldMkLst>
      </pc:sldChg>
      <pc:sldChg chg="del">
        <pc:chgData name="Caroline" userId="ebec8957-a986-4a6f-937a-47250bfdae89" providerId="ADAL" clId="{815D618A-7CDC-456D-8526-54CB1ADE320C}" dt="2020-11-25T17:26:52.353" v="4" actId="47"/>
        <pc:sldMkLst>
          <pc:docMk/>
          <pc:sldMk cId="2875365199" sldId="583"/>
        </pc:sldMkLst>
      </pc:sldChg>
      <pc:sldChg chg="del">
        <pc:chgData name="Caroline" userId="ebec8957-a986-4a6f-937a-47250bfdae89" providerId="ADAL" clId="{815D618A-7CDC-456D-8526-54CB1ADE320C}" dt="2020-11-25T17:26:52.036" v="3" actId="47"/>
        <pc:sldMkLst>
          <pc:docMk/>
          <pc:sldMk cId="2838552267" sldId="584"/>
        </pc:sldMkLst>
      </pc:sldChg>
      <pc:sldChg chg="del">
        <pc:chgData name="Caroline" userId="ebec8957-a986-4a6f-937a-47250bfdae89" providerId="ADAL" clId="{815D618A-7CDC-456D-8526-54CB1ADE320C}" dt="2020-11-25T17:26:51.718" v="1" actId="47"/>
        <pc:sldMkLst>
          <pc:docMk/>
          <pc:sldMk cId="425380375" sldId="585"/>
        </pc:sldMkLst>
      </pc:sldChg>
      <pc:sldChg chg="del">
        <pc:chgData name="Caroline" userId="ebec8957-a986-4a6f-937a-47250bfdae89" providerId="ADAL" clId="{815D618A-7CDC-456D-8526-54CB1ADE320C}" dt="2020-11-25T17:26:51.472" v="0" actId="47"/>
        <pc:sldMkLst>
          <pc:docMk/>
          <pc:sldMk cId="0" sldId="586"/>
        </pc:sldMkLst>
      </pc:sldChg>
      <pc:sldChg chg="del">
        <pc:chgData name="Caroline" userId="ebec8957-a986-4a6f-937a-47250bfdae89" providerId="ADAL" clId="{815D618A-7CDC-456D-8526-54CB1ADE320C}" dt="2020-11-25T17:27:02.512" v="40" actId="47"/>
        <pc:sldMkLst>
          <pc:docMk/>
          <pc:sldMk cId="1846676185" sldId="598"/>
        </pc:sldMkLst>
      </pc:sldChg>
      <pc:sldChg chg="del">
        <pc:chgData name="Caroline" userId="ebec8957-a986-4a6f-937a-47250bfdae89" providerId="ADAL" clId="{815D618A-7CDC-456D-8526-54CB1ADE320C}" dt="2020-11-25T17:26:55.884" v="24" actId="47"/>
        <pc:sldMkLst>
          <pc:docMk/>
          <pc:sldMk cId="0" sldId="628"/>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3.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96E2E2-BA93-4189-A218-E3DF53AE6CD6}" type="doc">
      <dgm:prSet loTypeId="urn:microsoft.com/office/officeart/2008/layout/LinedList" loCatId="list" qsTypeId="urn:microsoft.com/office/officeart/2005/8/quickstyle/simple5" qsCatId="simple" csTypeId="urn:microsoft.com/office/officeart/2005/8/colors/accent2_2" csCatId="accent2" phldr="1"/>
      <dgm:spPr/>
      <dgm:t>
        <a:bodyPr/>
        <a:lstStyle/>
        <a:p>
          <a:endParaRPr lang="en-US"/>
        </a:p>
      </dgm:t>
    </dgm:pt>
    <dgm:pt modelId="{2773BEE3-512F-406B-B267-B2446DC48D09}">
      <dgm:prSet/>
      <dgm:spPr/>
      <dgm:t>
        <a:bodyPr/>
        <a:lstStyle/>
        <a:p>
          <a:r>
            <a:rPr lang="en-GB"/>
            <a:t>The book was the beginning of market economics.</a:t>
          </a:r>
          <a:endParaRPr lang="en-US"/>
        </a:p>
      </dgm:t>
    </dgm:pt>
    <dgm:pt modelId="{EBF30283-A80D-4DE2-9B0C-B4B0563D094B}" type="parTrans" cxnId="{10C6B080-FBDA-44C5-BCBB-2E31D5B7B6BA}">
      <dgm:prSet/>
      <dgm:spPr/>
      <dgm:t>
        <a:bodyPr/>
        <a:lstStyle/>
        <a:p>
          <a:endParaRPr lang="en-US"/>
        </a:p>
      </dgm:t>
    </dgm:pt>
    <dgm:pt modelId="{9AB8B704-36B3-4967-94C6-460020FDC3FF}" type="sibTrans" cxnId="{10C6B080-FBDA-44C5-BCBB-2E31D5B7B6BA}">
      <dgm:prSet/>
      <dgm:spPr/>
      <dgm:t>
        <a:bodyPr/>
        <a:lstStyle/>
        <a:p>
          <a:endParaRPr lang="en-US"/>
        </a:p>
      </dgm:t>
    </dgm:pt>
    <dgm:pt modelId="{B0F75370-5BED-464B-A8D1-60BD5785470B}">
      <dgm:prSet/>
      <dgm:spPr/>
      <dgm:t>
        <a:bodyPr/>
        <a:lstStyle/>
        <a:p>
          <a:r>
            <a:rPr lang="en-GB" dirty="0"/>
            <a:t>Smith said that if everyone did what was best for themselves, The result would be best for society.</a:t>
          </a:r>
          <a:endParaRPr lang="en-US" dirty="0"/>
        </a:p>
      </dgm:t>
    </dgm:pt>
    <dgm:pt modelId="{0D60DED9-C7D0-4327-AB99-7ECDF051D792}" type="parTrans" cxnId="{7B819EE9-ED96-4CC9-8E4F-8292A17CC9D8}">
      <dgm:prSet/>
      <dgm:spPr/>
      <dgm:t>
        <a:bodyPr/>
        <a:lstStyle/>
        <a:p>
          <a:endParaRPr lang="en-US"/>
        </a:p>
      </dgm:t>
    </dgm:pt>
    <dgm:pt modelId="{15CF19D3-31C9-4C91-B4B8-1C73EA76F21C}" type="sibTrans" cxnId="{7B819EE9-ED96-4CC9-8E4F-8292A17CC9D8}">
      <dgm:prSet/>
      <dgm:spPr/>
      <dgm:t>
        <a:bodyPr/>
        <a:lstStyle/>
        <a:p>
          <a:endParaRPr lang="en-US"/>
        </a:p>
      </dgm:t>
    </dgm:pt>
    <dgm:pt modelId="{A5608E6F-3FA6-4356-A770-8C568F985E56}">
      <dgm:prSet/>
      <dgm:spPr/>
      <dgm:t>
        <a:bodyPr/>
        <a:lstStyle/>
        <a:p>
          <a:r>
            <a:rPr lang="en-GB" dirty="0"/>
            <a:t>Before that, economics was about the King's personal interests, and the wealth of a nation was measured by the king's treasury but then came the Enlightenment.</a:t>
          </a:r>
          <a:endParaRPr lang="en-US" dirty="0"/>
        </a:p>
      </dgm:t>
    </dgm:pt>
    <dgm:pt modelId="{980B37A7-309F-4BA3-84A8-7DD745BBF8D0}" type="parTrans" cxnId="{A3E4F746-75A8-4CF3-B998-2FCD05879FCE}">
      <dgm:prSet/>
      <dgm:spPr/>
      <dgm:t>
        <a:bodyPr/>
        <a:lstStyle/>
        <a:p>
          <a:endParaRPr lang="en-US"/>
        </a:p>
      </dgm:t>
    </dgm:pt>
    <dgm:pt modelId="{16D6F6C4-56A6-447E-A0C7-2475EF0EB0B7}" type="sibTrans" cxnId="{A3E4F746-75A8-4CF3-B998-2FCD05879FCE}">
      <dgm:prSet/>
      <dgm:spPr/>
      <dgm:t>
        <a:bodyPr/>
        <a:lstStyle/>
        <a:p>
          <a:endParaRPr lang="en-US"/>
        </a:p>
      </dgm:t>
    </dgm:pt>
    <dgm:pt modelId="{3B798479-F14B-418F-86E6-61877C648A81}" type="pres">
      <dgm:prSet presAssocID="{9496E2E2-BA93-4189-A218-E3DF53AE6CD6}" presName="vert0" presStyleCnt="0">
        <dgm:presLayoutVars>
          <dgm:dir/>
          <dgm:animOne val="branch"/>
          <dgm:animLvl val="lvl"/>
        </dgm:presLayoutVars>
      </dgm:prSet>
      <dgm:spPr/>
    </dgm:pt>
    <dgm:pt modelId="{C5BB6D49-338E-44A4-8BBE-15758ADD8EB9}" type="pres">
      <dgm:prSet presAssocID="{2773BEE3-512F-406B-B267-B2446DC48D09}" presName="thickLine" presStyleLbl="alignNode1" presStyleIdx="0" presStyleCnt="3"/>
      <dgm:spPr/>
    </dgm:pt>
    <dgm:pt modelId="{7AC99F62-EBA8-4249-8441-D2C551F5A5E0}" type="pres">
      <dgm:prSet presAssocID="{2773BEE3-512F-406B-B267-B2446DC48D09}" presName="horz1" presStyleCnt="0"/>
      <dgm:spPr/>
    </dgm:pt>
    <dgm:pt modelId="{E688B6C3-587D-4760-A1DE-2982C209AFD9}" type="pres">
      <dgm:prSet presAssocID="{2773BEE3-512F-406B-B267-B2446DC48D09}" presName="tx1" presStyleLbl="revTx" presStyleIdx="0" presStyleCnt="3"/>
      <dgm:spPr/>
    </dgm:pt>
    <dgm:pt modelId="{F894FA97-E90C-4583-8DE2-2BF38543FC86}" type="pres">
      <dgm:prSet presAssocID="{2773BEE3-512F-406B-B267-B2446DC48D09}" presName="vert1" presStyleCnt="0"/>
      <dgm:spPr/>
    </dgm:pt>
    <dgm:pt modelId="{0F32F64B-94DF-4745-B208-442EE9F882F0}" type="pres">
      <dgm:prSet presAssocID="{B0F75370-5BED-464B-A8D1-60BD5785470B}" presName="thickLine" presStyleLbl="alignNode1" presStyleIdx="1" presStyleCnt="3"/>
      <dgm:spPr/>
    </dgm:pt>
    <dgm:pt modelId="{B257E98E-40A6-438F-B31D-A5645CB3D9EE}" type="pres">
      <dgm:prSet presAssocID="{B0F75370-5BED-464B-A8D1-60BD5785470B}" presName="horz1" presStyleCnt="0"/>
      <dgm:spPr/>
    </dgm:pt>
    <dgm:pt modelId="{053B5ECB-713C-461D-A207-FF27403F28B7}" type="pres">
      <dgm:prSet presAssocID="{B0F75370-5BED-464B-A8D1-60BD5785470B}" presName="tx1" presStyleLbl="revTx" presStyleIdx="1" presStyleCnt="3"/>
      <dgm:spPr/>
    </dgm:pt>
    <dgm:pt modelId="{F9D9D141-F64A-40B2-95DA-0E0A23B86639}" type="pres">
      <dgm:prSet presAssocID="{B0F75370-5BED-464B-A8D1-60BD5785470B}" presName="vert1" presStyleCnt="0"/>
      <dgm:spPr/>
    </dgm:pt>
    <dgm:pt modelId="{FB39C4F4-4F4C-46D5-8144-D7B2C6B04C60}" type="pres">
      <dgm:prSet presAssocID="{A5608E6F-3FA6-4356-A770-8C568F985E56}" presName="thickLine" presStyleLbl="alignNode1" presStyleIdx="2" presStyleCnt="3"/>
      <dgm:spPr/>
    </dgm:pt>
    <dgm:pt modelId="{C7DE3C49-7754-4593-8E8C-7C5F7B4A9188}" type="pres">
      <dgm:prSet presAssocID="{A5608E6F-3FA6-4356-A770-8C568F985E56}" presName="horz1" presStyleCnt="0"/>
      <dgm:spPr/>
    </dgm:pt>
    <dgm:pt modelId="{D36591CF-ED8C-4275-AEF1-5017F480754B}" type="pres">
      <dgm:prSet presAssocID="{A5608E6F-3FA6-4356-A770-8C568F985E56}" presName="tx1" presStyleLbl="revTx" presStyleIdx="2" presStyleCnt="3"/>
      <dgm:spPr/>
    </dgm:pt>
    <dgm:pt modelId="{22AE50FA-DF0C-4981-88E3-4FD62CA6739F}" type="pres">
      <dgm:prSet presAssocID="{A5608E6F-3FA6-4356-A770-8C568F985E56}" presName="vert1" presStyleCnt="0"/>
      <dgm:spPr/>
    </dgm:pt>
  </dgm:ptLst>
  <dgm:cxnLst>
    <dgm:cxn modelId="{5CDDA83B-02F6-47A2-B83A-D7359F27A52A}" type="presOf" srcId="{2773BEE3-512F-406B-B267-B2446DC48D09}" destId="{E688B6C3-587D-4760-A1DE-2982C209AFD9}" srcOrd="0" destOrd="0" presId="urn:microsoft.com/office/officeart/2008/layout/LinedList"/>
    <dgm:cxn modelId="{A3E4F746-75A8-4CF3-B998-2FCD05879FCE}" srcId="{9496E2E2-BA93-4189-A218-E3DF53AE6CD6}" destId="{A5608E6F-3FA6-4356-A770-8C568F985E56}" srcOrd="2" destOrd="0" parTransId="{980B37A7-309F-4BA3-84A8-7DD745BBF8D0}" sibTransId="{16D6F6C4-56A6-447E-A0C7-2475EF0EB0B7}"/>
    <dgm:cxn modelId="{06B1724B-A07A-4D2A-A4DF-AB7514CC8C28}" type="presOf" srcId="{9496E2E2-BA93-4189-A218-E3DF53AE6CD6}" destId="{3B798479-F14B-418F-86E6-61877C648A81}" srcOrd="0" destOrd="0" presId="urn:microsoft.com/office/officeart/2008/layout/LinedList"/>
    <dgm:cxn modelId="{10C6B080-FBDA-44C5-BCBB-2E31D5B7B6BA}" srcId="{9496E2E2-BA93-4189-A218-E3DF53AE6CD6}" destId="{2773BEE3-512F-406B-B267-B2446DC48D09}" srcOrd="0" destOrd="0" parTransId="{EBF30283-A80D-4DE2-9B0C-B4B0563D094B}" sibTransId="{9AB8B704-36B3-4967-94C6-460020FDC3FF}"/>
    <dgm:cxn modelId="{B728BB97-3F90-4CAA-86F3-1C600FC43F9F}" type="presOf" srcId="{B0F75370-5BED-464B-A8D1-60BD5785470B}" destId="{053B5ECB-713C-461D-A207-FF27403F28B7}" srcOrd="0" destOrd="0" presId="urn:microsoft.com/office/officeart/2008/layout/LinedList"/>
    <dgm:cxn modelId="{9B38F2C3-8D42-4EED-B6AD-884188978F89}" type="presOf" srcId="{A5608E6F-3FA6-4356-A770-8C568F985E56}" destId="{D36591CF-ED8C-4275-AEF1-5017F480754B}" srcOrd="0" destOrd="0" presId="urn:microsoft.com/office/officeart/2008/layout/LinedList"/>
    <dgm:cxn modelId="{7B819EE9-ED96-4CC9-8E4F-8292A17CC9D8}" srcId="{9496E2E2-BA93-4189-A218-E3DF53AE6CD6}" destId="{B0F75370-5BED-464B-A8D1-60BD5785470B}" srcOrd="1" destOrd="0" parTransId="{0D60DED9-C7D0-4327-AB99-7ECDF051D792}" sibTransId="{15CF19D3-31C9-4C91-B4B8-1C73EA76F21C}"/>
    <dgm:cxn modelId="{2448D540-92C6-479A-A585-78BBB42479AD}" type="presParOf" srcId="{3B798479-F14B-418F-86E6-61877C648A81}" destId="{C5BB6D49-338E-44A4-8BBE-15758ADD8EB9}" srcOrd="0" destOrd="0" presId="urn:microsoft.com/office/officeart/2008/layout/LinedList"/>
    <dgm:cxn modelId="{9735D587-DF6D-4E77-A8D2-E5B04C93DD0B}" type="presParOf" srcId="{3B798479-F14B-418F-86E6-61877C648A81}" destId="{7AC99F62-EBA8-4249-8441-D2C551F5A5E0}" srcOrd="1" destOrd="0" presId="urn:microsoft.com/office/officeart/2008/layout/LinedList"/>
    <dgm:cxn modelId="{3FB72554-4907-4812-8D57-95EC286EA1F2}" type="presParOf" srcId="{7AC99F62-EBA8-4249-8441-D2C551F5A5E0}" destId="{E688B6C3-587D-4760-A1DE-2982C209AFD9}" srcOrd="0" destOrd="0" presId="urn:microsoft.com/office/officeart/2008/layout/LinedList"/>
    <dgm:cxn modelId="{228E3423-8778-4A3E-8815-7571649ECA57}" type="presParOf" srcId="{7AC99F62-EBA8-4249-8441-D2C551F5A5E0}" destId="{F894FA97-E90C-4583-8DE2-2BF38543FC86}" srcOrd="1" destOrd="0" presId="urn:microsoft.com/office/officeart/2008/layout/LinedList"/>
    <dgm:cxn modelId="{AF81B671-99A1-4E21-8C4E-84602E2175BB}" type="presParOf" srcId="{3B798479-F14B-418F-86E6-61877C648A81}" destId="{0F32F64B-94DF-4745-B208-442EE9F882F0}" srcOrd="2" destOrd="0" presId="urn:microsoft.com/office/officeart/2008/layout/LinedList"/>
    <dgm:cxn modelId="{74419D0A-FD56-4B7D-893B-9F95EA32EC36}" type="presParOf" srcId="{3B798479-F14B-418F-86E6-61877C648A81}" destId="{B257E98E-40A6-438F-B31D-A5645CB3D9EE}" srcOrd="3" destOrd="0" presId="urn:microsoft.com/office/officeart/2008/layout/LinedList"/>
    <dgm:cxn modelId="{C7780F0D-2FD7-4DD6-A2E1-354FD825A41D}" type="presParOf" srcId="{B257E98E-40A6-438F-B31D-A5645CB3D9EE}" destId="{053B5ECB-713C-461D-A207-FF27403F28B7}" srcOrd="0" destOrd="0" presId="urn:microsoft.com/office/officeart/2008/layout/LinedList"/>
    <dgm:cxn modelId="{589AFF8D-EA51-4E4E-A4C9-81D3D84CF95A}" type="presParOf" srcId="{B257E98E-40A6-438F-B31D-A5645CB3D9EE}" destId="{F9D9D141-F64A-40B2-95DA-0E0A23B86639}" srcOrd="1" destOrd="0" presId="urn:microsoft.com/office/officeart/2008/layout/LinedList"/>
    <dgm:cxn modelId="{20D995DE-33CD-4FC2-95EA-894A055D6560}" type="presParOf" srcId="{3B798479-F14B-418F-86E6-61877C648A81}" destId="{FB39C4F4-4F4C-46D5-8144-D7B2C6B04C60}" srcOrd="4" destOrd="0" presId="urn:microsoft.com/office/officeart/2008/layout/LinedList"/>
    <dgm:cxn modelId="{7DAF4839-FF70-4D99-80E1-C658AEB14EEB}" type="presParOf" srcId="{3B798479-F14B-418F-86E6-61877C648A81}" destId="{C7DE3C49-7754-4593-8E8C-7C5F7B4A9188}" srcOrd="5" destOrd="0" presId="urn:microsoft.com/office/officeart/2008/layout/LinedList"/>
    <dgm:cxn modelId="{F2FC2B47-4975-4440-9E7F-6E8EA17B0C2E}" type="presParOf" srcId="{C7DE3C49-7754-4593-8E8C-7C5F7B4A9188}" destId="{D36591CF-ED8C-4275-AEF1-5017F480754B}" srcOrd="0" destOrd="0" presId="urn:microsoft.com/office/officeart/2008/layout/LinedList"/>
    <dgm:cxn modelId="{94CA8868-9A98-4B8E-A368-D7572B99C08A}" type="presParOf" srcId="{C7DE3C49-7754-4593-8E8C-7C5F7B4A9188}" destId="{22AE50FA-DF0C-4981-88E3-4FD62CA6739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91EB9D-0FAE-485E-AB1A-0716D734C8B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30303C2-A93F-4DAB-93F9-BB9758D687E6}">
      <dgm:prSet/>
      <dgm:spPr/>
      <dgm:t>
        <a:bodyPr/>
        <a:lstStyle/>
        <a:p>
          <a:r>
            <a:rPr lang="en-GB" b="1"/>
            <a:t>Ethical theories are the rules and principles that determine right and wrong for any given situation	</a:t>
          </a:r>
          <a:endParaRPr lang="en-US"/>
        </a:p>
      </dgm:t>
    </dgm:pt>
    <dgm:pt modelId="{2761685F-E49A-415A-80E9-0C6110186C62}" type="parTrans" cxnId="{899F5144-F12C-46A1-893F-1DBAC105B5E2}">
      <dgm:prSet/>
      <dgm:spPr/>
      <dgm:t>
        <a:bodyPr/>
        <a:lstStyle/>
        <a:p>
          <a:endParaRPr lang="en-US"/>
        </a:p>
      </dgm:t>
    </dgm:pt>
    <dgm:pt modelId="{3B5417BE-850B-47D9-BF10-449ED9FC5433}" type="sibTrans" cxnId="{899F5144-F12C-46A1-893F-1DBAC105B5E2}">
      <dgm:prSet/>
      <dgm:spPr/>
      <dgm:t>
        <a:bodyPr/>
        <a:lstStyle/>
        <a:p>
          <a:endParaRPr lang="en-US"/>
        </a:p>
      </dgm:t>
    </dgm:pt>
    <dgm:pt modelId="{805AE273-5CBE-47B5-8A8B-04489CE19FE5}">
      <dgm:prSet/>
      <dgm:spPr/>
      <dgm:t>
        <a:bodyPr/>
        <a:lstStyle/>
        <a:p>
          <a:r>
            <a:rPr lang="en-GB" b="1"/>
            <a:t>Normative ethical theories</a:t>
          </a:r>
          <a:r>
            <a:rPr lang="en-GB"/>
            <a:t> are those that propose to prescribe the morally correct way of acting</a:t>
          </a:r>
          <a:endParaRPr lang="en-US"/>
        </a:p>
      </dgm:t>
    </dgm:pt>
    <dgm:pt modelId="{B8E7CF11-E664-40F5-B47C-835B0247FBAB}" type="parTrans" cxnId="{D38FED82-A4ED-4FC9-997D-8FDDA4195050}">
      <dgm:prSet/>
      <dgm:spPr/>
      <dgm:t>
        <a:bodyPr/>
        <a:lstStyle/>
        <a:p>
          <a:endParaRPr lang="en-US"/>
        </a:p>
      </dgm:t>
    </dgm:pt>
    <dgm:pt modelId="{5D1A7667-5808-45E6-B9AC-053C4586D539}" type="sibTrans" cxnId="{D38FED82-A4ED-4FC9-997D-8FDDA4195050}">
      <dgm:prSet/>
      <dgm:spPr/>
      <dgm:t>
        <a:bodyPr/>
        <a:lstStyle/>
        <a:p>
          <a:endParaRPr lang="en-US"/>
        </a:p>
      </dgm:t>
    </dgm:pt>
    <dgm:pt modelId="{78984B32-C3A3-4DDC-A5D1-851CF45D635D}">
      <dgm:prSet/>
      <dgm:spPr/>
      <dgm:t>
        <a:bodyPr/>
        <a:lstStyle/>
        <a:p>
          <a:r>
            <a:rPr lang="en-GB"/>
            <a:t>As opposed to </a:t>
          </a:r>
          <a:r>
            <a:rPr lang="en-GB" b="1"/>
            <a:t>descriptive ethical theories </a:t>
          </a:r>
          <a:r>
            <a:rPr lang="en-GB"/>
            <a:t>which seek to describe how ethics decisions are actually made in business</a:t>
          </a:r>
          <a:endParaRPr lang="en-US"/>
        </a:p>
      </dgm:t>
    </dgm:pt>
    <dgm:pt modelId="{1CC9C75D-6BA3-4E08-A2C4-82207D5AAD04}" type="parTrans" cxnId="{491E9E8B-A59D-4887-AF94-F295165C9DA7}">
      <dgm:prSet/>
      <dgm:spPr/>
      <dgm:t>
        <a:bodyPr/>
        <a:lstStyle/>
        <a:p>
          <a:endParaRPr lang="en-US"/>
        </a:p>
      </dgm:t>
    </dgm:pt>
    <dgm:pt modelId="{CB8FE60D-4371-4F12-A389-5D0ACF7744FA}" type="sibTrans" cxnId="{491E9E8B-A59D-4887-AF94-F295165C9DA7}">
      <dgm:prSet/>
      <dgm:spPr/>
      <dgm:t>
        <a:bodyPr/>
        <a:lstStyle/>
        <a:p>
          <a:endParaRPr lang="en-US"/>
        </a:p>
      </dgm:t>
    </dgm:pt>
    <dgm:pt modelId="{B9C7088A-B271-4AAC-954D-0F3676575611}" type="pres">
      <dgm:prSet presAssocID="{9C91EB9D-0FAE-485E-AB1A-0716D734C8B6}" presName="root" presStyleCnt="0">
        <dgm:presLayoutVars>
          <dgm:dir/>
          <dgm:resizeHandles val="exact"/>
        </dgm:presLayoutVars>
      </dgm:prSet>
      <dgm:spPr/>
    </dgm:pt>
    <dgm:pt modelId="{4F8DD5A4-5059-47D2-9791-DF4BF35F3F26}" type="pres">
      <dgm:prSet presAssocID="{830303C2-A93F-4DAB-93F9-BB9758D687E6}" presName="compNode" presStyleCnt="0"/>
      <dgm:spPr/>
    </dgm:pt>
    <dgm:pt modelId="{FAF2D50F-8691-437D-8CE7-3EE10FBC533A}" type="pres">
      <dgm:prSet presAssocID="{830303C2-A93F-4DAB-93F9-BB9758D687E6}" presName="bgRect" presStyleLbl="bgShp" presStyleIdx="0" presStyleCnt="3"/>
      <dgm:spPr/>
    </dgm:pt>
    <dgm:pt modelId="{9902DBA3-75A8-4C80-9737-0F8632AE004A}" type="pres">
      <dgm:prSet presAssocID="{830303C2-A93F-4DAB-93F9-BB9758D687E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E58D1F32-7625-43C8-999B-BEAF099DBEBC}" type="pres">
      <dgm:prSet presAssocID="{830303C2-A93F-4DAB-93F9-BB9758D687E6}" presName="spaceRect" presStyleCnt="0"/>
      <dgm:spPr/>
    </dgm:pt>
    <dgm:pt modelId="{02D27395-6CAC-417B-9414-DA32B08D1B02}" type="pres">
      <dgm:prSet presAssocID="{830303C2-A93F-4DAB-93F9-BB9758D687E6}" presName="parTx" presStyleLbl="revTx" presStyleIdx="0" presStyleCnt="3">
        <dgm:presLayoutVars>
          <dgm:chMax val="0"/>
          <dgm:chPref val="0"/>
        </dgm:presLayoutVars>
      </dgm:prSet>
      <dgm:spPr/>
    </dgm:pt>
    <dgm:pt modelId="{E0155559-3650-4792-BFFA-CA4A73512EEB}" type="pres">
      <dgm:prSet presAssocID="{3B5417BE-850B-47D9-BF10-449ED9FC5433}" presName="sibTrans" presStyleCnt="0"/>
      <dgm:spPr/>
    </dgm:pt>
    <dgm:pt modelId="{F938C188-7C1F-49D7-96B0-F421F239B650}" type="pres">
      <dgm:prSet presAssocID="{805AE273-5CBE-47B5-8A8B-04489CE19FE5}" presName="compNode" presStyleCnt="0"/>
      <dgm:spPr/>
    </dgm:pt>
    <dgm:pt modelId="{56E3AE31-BD44-40DF-B016-4B2B268F5280}" type="pres">
      <dgm:prSet presAssocID="{805AE273-5CBE-47B5-8A8B-04489CE19FE5}" presName="bgRect" presStyleLbl="bgShp" presStyleIdx="1" presStyleCnt="3"/>
      <dgm:spPr/>
    </dgm:pt>
    <dgm:pt modelId="{6AA37894-BDD2-410B-A005-53CC5A2C7EE9}" type="pres">
      <dgm:prSet presAssocID="{805AE273-5CBE-47B5-8A8B-04489CE19FE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E6983D7D-B02C-4BE3-A14C-B524CDCCFBD1}" type="pres">
      <dgm:prSet presAssocID="{805AE273-5CBE-47B5-8A8B-04489CE19FE5}" presName="spaceRect" presStyleCnt="0"/>
      <dgm:spPr/>
    </dgm:pt>
    <dgm:pt modelId="{A3EAC2B5-6075-4099-BBE5-43D3DF3E5E19}" type="pres">
      <dgm:prSet presAssocID="{805AE273-5CBE-47B5-8A8B-04489CE19FE5}" presName="parTx" presStyleLbl="revTx" presStyleIdx="1" presStyleCnt="3">
        <dgm:presLayoutVars>
          <dgm:chMax val="0"/>
          <dgm:chPref val="0"/>
        </dgm:presLayoutVars>
      </dgm:prSet>
      <dgm:spPr/>
    </dgm:pt>
    <dgm:pt modelId="{2596E51B-970A-421C-B404-BC76D42713CF}" type="pres">
      <dgm:prSet presAssocID="{5D1A7667-5808-45E6-B9AC-053C4586D539}" presName="sibTrans" presStyleCnt="0"/>
      <dgm:spPr/>
    </dgm:pt>
    <dgm:pt modelId="{251B9532-A65F-40AB-8D9C-9420E0B257BC}" type="pres">
      <dgm:prSet presAssocID="{78984B32-C3A3-4DDC-A5D1-851CF45D635D}" presName="compNode" presStyleCnt="0"/>
      <dgm:spPr/>
    </dgm:pt>
    <dgm:pt modelId="{AA8F3572-B084-46E3-B591-472152613FC0}" type="pres">
      <dgm:prSet presAssocID="{78984B32-C3A3-4DDC-A5D1-851CF45D635D}" presName="bgRect" presStyleLbl="bgShp" presStyleIdx="2" presStyleCnt="3"/>
      <dgm:spPr/>
    </dgm:pt>
    <dgm:pt modelId="{C901E686-061B-49E8-896D-B04359AE45B7}" type="pres">
      <dgm:prSet presAssocID="{78984B32-C3A3-4DDC-A5D1-851CF45D635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4A4B2284-092F-428C-B2FD-5D43C648D096}" type="pres">
      <dgm:prSet presAssocID="{78984B32-C3A3-4DDC-A5D1-851CF45D635D}" presName="spaceRect" presStyleCnt="0"/>
      <dgm:spPr/>
    </dgm:pt>
    <dgm:pt modelId="{C6640DF8-C708-4DA9-9239-A9EBE1CC7C99}" type="pres">
      <dgm:prSet presAssocID="{78984B32-C3A3-4DDC-A5D1-851CF45D635D}" presName="parTx" presStyleLbl="revTx" presStyleIdx="2" presStyleCnt="3">
        <dgm:presLayoutVars>
          <dgm:chMax val="0"/>
          <dgm:chPref val="0"/>
        </dgm:presLayoutVars>
      </dgm:prSet>
      <dgm:spPr/>
    </dgm:pt>
  </dgm:ptLst>
  <dgm:cxnLst>
    <dgm:cxn modelId="{C2B97C22-822A-4519-9920-41096D1598C4}" type="presOf" srcId="{805AE273-5CBE-47B5-8A8B-04489CE19FE5}" destId="{A3EAC2B5-6075-4099-BBE5-43D3DF3E5E19}" srcOrd="0" destOrd="0" presId="urn:microsoft.com/office/officeart/2018/2/layout/IconVerticalSolidList"/>
    <dgm:cxn modelId="{C0544C2D-4210-4213-B17E-8B45D6FBFBC5}" type="presOf" srcId="{830303C2-A93F-4DAB-93F9-BB9758D687E6}" destId="{02D27395-6CAC-417B-9414-DA32B08D1B02}" srcOrd="0" destOrd="0" presId="urn:microsoft.com/office/officeart/2018/2/layout/IconVerticalSolidList"/>
    <dgm:cxn modelId="{4181DE31-805A-44D1-95E4-2407891DF47C}" type="presOf" srcId="{9C91EB9D-0FAE-485E-AB1A-0716D734C8B6}" destId="{B9C7088A-B271-4AAC-954D-0F3676575611}" srcOrd="0" destOrd="0" presId="urn:microsoft.com/office/officeart/2018/2/layout/IconVerticalSolidList"/>
    <dgm:cxn modelId="{899F5144-F12C-46A1-893F-1DBAC105B5E2}" srcId="{9C91EB9D-0FAE-485E-AB1A-0716D734C8B6}" destId="{830303C2-A93F-4DAB-93F9-BB9758D687E6}" srcOrd="0" destOrd="0" parTransId="{2761685F-E49A-415A-80E9-0C6110186C62}" sibTransId="{3B5417BE-850B-47D9-BF10-449ED9FC5433}"/>
    <dgm:cxn modelId="{65943277-E0F0-4AD1-B727-479DC878E78C}" type="presOf" srcId="{78984B32-C3A3-4DDC-A5D1-851CF45D635D}" destId="{C6640DF8-C708-4DA9-9239-A9EBE1CC7C99}" srcOrd="0" destOrd="0" presId="urn:microsoft.com/office/officeart/2018/2/layout/IconVerticalSolidList"/>
    <dgm:cxn modelId="{D38FED82-A4ED-4FC9-997D-8FDDA4195050}" srcId="{9C91EB9D-0FAE-485E-AB1A-0716D734C8B6}" destId="{805AE273-5CBE-47B5-8A8B-04489CE19FE5}" srcOrd="1" destOrd="0" parTransId="{B8E7CF11-E664-40F5-B47C-835B0247FBAB}" sibTransId="{5D1A7667-5808-45E6-B9AC-053C4586D539}"/>
    <dgm:cxn modelId="{491E9E8B-A59D-4887-AF94-F295165C9DA7}" srcId="{9C91EB9D-0FAE-485E-AB1A-0716D734C8B6}" destId="{78984B32-C3A3-4DDC-A5D1-851CF45D635D}" srcOrd="2" destOrd="0" parTransId="{1CC9C75D-6BA3-4E08-A2C4-82207D5AAD04}" sibTransId="{CB8FE60D-4371-4F12-A389-5D0ACF7744FA}"/>
    <dgm:cxn modelId="{5B1B364C-9F98-4D32-AD44-80E9686D20B8}" type="presParOf" srcId="{B9C7088A-B271-4AAC-954D-0F3676575611}" destId="{4F8DD5A4-5059-47D2-9791-DF4BF35F3F26}" srcOrd="0" destOrd="0" presId="urn:microsoft.com/office/officeart/2018/2/layout/IconVerticalSolidList"/>
    <dgm:cxn modelId="{D5BA1912-A0D6-4CBF-8584-9A1E85C03033}" type="presParOf" srcId="{4F8DD5A4-5059-47D2-9791-DF4BF35F3F26}" destId="{FAF2D50F-8691-437D-8CE7-3EE10FBC533A}" srcOrd="0" destOrd="0" presId="urn:microsoft.com/office/officeart/2018/2/layout/IconVerticalSolidList"/>
    <dgm:cxn modelId="{99835F53-3DCF-454E-BDC6-8F673040A720}" type="presParOf" srcId="{4F8DD5A4-5059-47D2-9791-DF4BF35F3F26}" destId="{9902DBA3-75A8-4C80-9737-0F8632AE004A}" srcOrd="1" destOrd="0" presId="urn:microsoft.com/office/officeart/2018/2/layout/IconVerticalSolidList"/>
    <dgm:cxn modelId="{1576149A-17A3-4F44-AA11-80797B21600D}" type="presParOf" srcId="{4F8DD5A4-5059-47D2-9791-DF4BF35F3F26}" destId="{E58D1F32-7625-43C8-999B-BEAF099DBEBC}" srcOrd="2" destOrd="0" presId="urn:microsoft.com/office/officeart/2018/2/layout/IconVerticalSolidList"/>
    <dgm:cxn modelId="{2EBA94EB-E5D7-4515-A73F-B87674E61100}" type="presParOf" srcId="{4F8DD5A4-5059-47D2-9791-DF4BF35F3F26}" destId="{02D27395-6CAC-417B-9414-DA32B08D1B02}" srcOrd="3" destOrd="0" presId="urn:microsoft.com/office/officeart/2018/2/layout/IconVerticalSolidList"/>
    <dgm:cxn modelId="{3509DE30-0F66-4002-A27A-88599CC0FA60}" type="presParOf" srcId="{B9C7088A-B271-4AAC-954D-0F3676575611}" destId="{E0155559-3650-4792-BFFA-CA4A73512EEB}" srcOrd="1" destOrd="0" presId="urn:microsoft.com/office/officeart/2018/2/layout/IconVerticalSolidList"/>
    <dgm:cxn modelId="{98AEE72B-F729-4B96-ADED-76F44314BA2B}" type="presParOf" srcId="{B9C7088A-B271-4AAC-954D-0F3676575611}" destId="{F938C188-7C1F-49D7-96B0-F421F239B650}" srcOrd="2" destOrd="0" presId="urn:microsoft.com/office/officeart/2018/2/layout/IconVerticalSolidList"/>
    <dgm:cxn modelId="{9339EBC6-141D-4280-BD87-BB5B4CE08C8E}" type="presParOf" srcId="{F938C188-7C1F-49D7-96B0-F421F239B650}" destId="{56E3AE31-BD44-40DF-B016-4B2B268F5280}" srcOrd="0" destOrd="0" presId="urn:microsoft.com/office/officeart/2018/2/layout/IconVerticalSolidList"/>
    <dgm:cxn modelId="{CAE6FDDC-0E03-4054-A419-B8BE40D6E6F3}" type="presParOf" srcId="{F938C188-7C1F-49D7-96B0-F421F239B650}" destId="{6AA37894-BDD2-410B-A005-53CC5A2C7EE9}" srcOrd="1" destOrd="0" presId="urn:microsoft.com/office/officeart/2018/2/layout/IconVerticalSolidList"/>
    <dgm:cxn modelId="{24D4DAD3-A1A9-46A6-922C-EF2D2F513896}" type="presParOf" srcId="{F938C188-7C1F-49D7-96B0-F421F239B650}" destId="{E6983D7D-B02C-4BE3-A14C-B524CDCCFBD1}" srcOrd="2" destOrd="0" presId="urn:microsoft.com/office/officeart/2018/2/layout/IconVerticalSolidList"/>
    <dgm:cxn modelId="{09B67DC1-3D06-404F-98D5-C4DD5F0BCBD4}" type="presParOf" srcId="{F938C188-7C1F-49D7-96B0-F421F239B650}" destId="{A3EAC2B5-6075-4099-BBE5-43D3DF3E5E19}" srcOrd="3" destOrd="0" presId="urn:microsoft.com/office/officeart/2018/2/layout/IconVerticalSolidList"/>
    <dgm:cxn modelId="{75645BF9-247B-4FCB-A41B-CDF46C5A8C72}" type="presParOf" srcId="{B9C7088A-B271-4AAC-954D-0F3676575611}" destId="{2596E51B-970A-421C-B404-BC76D42713CF}" srcOrd="3" destOrd="0" presId="urn:microsoft.com/office/officeart/2018/2/layout/IconVerticalSolidList"/>
    <dgm:cxn modelId="{83D2A62F-BD16-4A64-9840-380B96368C5F}" type="presParOf" srcId="{B9C7088A-B271-4AAC-954D-0F3676575611}" destId="{251B9532-A65F-40AB-8D9C-9420E0B257BC}" srcOrd="4" destOrd="0" presId="urn:microsoft.com/office/officeart/2018/2/layout/IconVerticalSolidList"/>
    <dgm:cxn modelId="{BF755627-6DEE-4A78-9B18-02AEA45DECDC}" type="presParOf" srcId="{251B9532-A65F-40AB-8D9C-9420E0B257BC}" destId="{AA8F3572-B084-46E3-B591-472152613FC0}" srcOrd="0" destOrd="0" presId="urn:microsoft.com/office/officeart/2018/2/layout/IconVerticalSolidList"/>
    <dgm:cxn modelId="{861011C4-AA6B-44F7-A406-F075341E4FFF}" type="presParOf" srcId="{251B9532-A65F-40AB-8D9C-9420E0B257BC}" destId="{C901E686-061B-49E8-896D-B04359AE45B7}" srcOrd="1" destOrd="0" presId="urn:microsoft.com/office/officeart/2018/2/layout/IconVerticalSolidList"/>
    <dgm:cxn modelId="{9C254A1B-2777-462C-A698-D93EAEF415C5}" type="presParOf" srcId="{251B9532-A65F-40AB-8D9C-9420E0B257BC}" destId="{4A4B2284-092F-428C-B2FD-5D43C648D096}" srcOrd="2" destOrd="0" presId="urn:microsoft.com/office/officeart/2018/2/layout/IconVerticalSolidList"/>
    <dgm:cxn modelId="{8CB367FF-B2B4-4852-9780-2F202F3DA5EC}" type="presParOf" srcId="{251B9532-A65F-40AB-8D9C-9420E0B257BC}" destId="{C6640DF8-C708-4DA9-9239-A9EBE1CC7C9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EBE4CE-65A7-45C3-A6A2-30A7474170E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E364E18-122D-41FD-920E-8D43103F8E73}">
      <dgm:prSet/>
      <dgm:spPr/>
      <dgm:t>
        <a:bodyPr/>
        <a:lstStyle/>
        <a:p>
          <a:pPr>
            <a:lnSpc>
              <a:spcPct val="100000"/>
            </a:lnSpc>
          </a:pPr>
          <a:r>
            <a:rPr lang="en-GB"/>
            <a:t>Basic questions in business tend to be quantitative, and money is frequently the bottom line: </a:t>
          </a:r>
          <a:endParaRPr lang="en-US"/>
        </a:p>
      </dgm:t>
    </dgm:pt>
    <dgm:pt modelId="{49B910D5-F947-49B2-ABD5-121753A9B700}" type="parTrans" cxnId="{25B239C5-59AD-4029-B1E8-DBB7D462BC6A}">
      <dgm:prSet/>
      <dgm:spPr/>
      <dgm:t>
        <a:bodyPr/>
        <a:lstStyle/>
        <a:p>
          <a:endParaRPr lang="en-US"/>
        </a:p>
      </dgm:t>
    </dgm:pt>
    <dgm:pt modelId="{48F9C350-7A42-431F-A28F-C7BF0BF8EAB8}" type="sibTrans" cxnId="{25B239C5-59AD-4029-B1E8-DBB7D462BC6A}">
      <dgm:prSet/>
      <dgm:spPr/>
      <dgm:t>
        <a:bodyPr/>
        <a:lstStyle/>
        <a:p>
          <a:endParaRPr lang="en-US"/>
        </a:p>
      </dgm:t>
    </dgm:pt>
    <dgm:pt modelId="{03B29173-94F3-4005-9105-195AE7293F35}">
      <dgm:prSet/>
      <dgm:spPr/>
      <dgm:t>
        <a:bodyPr/>
        <a:lstStyle/>
        <a:p>
          <a:pPr>
            <a:lnSpc>
              <a:spcPct val="100000"/>
            </a:lnSpc>
          </a:pPr>
          <a:r>
            <a:rPr lang="en-GB" i="1"/>
            <a:t>How much is it worth? What’s my salary? What’s the company’s profit?</a:t>
          </a:r>
          <a:endParaRPr lang="en-US"/>
        </a:p>
      </dgm:t>
    </dgm:pt>
    <dgm:pt modelId="{2A18B76E-93CA-435C-A33C-E316CBED8F2C}" type="parTrans" cxnId="{262B1A92-59BE-4848-8C7E-BFF4032D41DE}">
      <dgm:prSet/>
      <dgm:spPr/>
      <dgm:t>
        <a:bodyPr/>
        <a:lstStyle/>
        <a:p>
          <a:endParaRPr lang="en-US"/>
        </a:p>
      </dgm:t>
    </dgm:pt>
    <dgm:pt modelId="{E6B66A8C-99DE-49BE-824C-6619BF16FEC0}" type="sibTrans" cxnId="{262B1A92-59BE-4848-8C7E-BFF4032D41DE}">
      <dgm:prSet/>
      <dgm:spPr/>
      <dgm:t>
        <a:bodyPr/>
        <a:lstStyle/>
        <a:p>
          <a:endParaRPr lang="en-US"/>
        </a:p>
      </dgm:t>
    </dgm:pt>
    <dgm:pt modelId="{88BE39E2-B61F-4EA9-8BCA-B1670E28E94D}">
      <dgm:prSet/>
      <dgm:spPr/>
      <dgm:t>
        <a:bodyPr/>
        <a:lstStyle/>
        <a:p>
          <a:pPr>
            <a:lnSpc>
              <a:spcPct val="100000"/>
            </a:lnSpc>
          </a:pPr>
          <a:r>
            <a:rPr lang="en-GB"/>
            <a:t>The basic question of utilitarianism is qualitative: </a:t>
          </a:r>
          <a:r>
            <a:rPr lang="en-GB" i="1"/>
            <a:t>how much happiness and sadness is there?</a:t>
          </a:r>
          <a:r>
            <a:rPr lang="en-GB"/>
            <a:t> </a:t>
          </a:r>
          <a:endParaRPr lang="en-US"/>
        </a:p>
      </dgm:t>
    </dgm:pt>
    <dgm:pt modelId="{3EEDE896-C95C-439C-BC37-0062B28BE7A7}" type="parTrans" cxnId="{0912AE10-325A-446A-B687-E4BBFBD6F745}">
      <dgm:prSet/>
      <dgm:spPr/>
      <dgm:t>
        <a:bodyPr/>
        <a:lstStyle/>
        <a:p>
          <a:endParaRPr lang="en-US"/>
        </a:p>
      </dgm:t>
    </dgm:pt>
    <dgm:pt modelId="{5CABE15A-746A-43DD-A2EC-DACE614F9883}" type="sibTrans" cxnId="{0912AE10-325A-446A-B687-E4BBFBD6F745}">
      <dgm:prSet/>
      <dgm:spPr/>
      <dgm:t>
        <a:bodyPr/>
        <a:lstStyle/>
        <a:p>
          <a:endParaRPr lang="en-US"/>
        </a:p>
      </dgm:t>
    </dgm:pt>
    <dgm:pt modelId="{1340E9A0-D1FC-40C2-8AF3-51D5E8AB8183}">
      <dgm:prSet/>
      <dgm:spPr/>
      <dgm:t>
        <a:bodyPr/>
        <a:lstStyle/>
        <a:p>
          <a:pPr>
            <a:lnSpc>
              <a:spcPct val="100000"/>
            </a:lnSpc>
          </a:pPr>
          <a:r>
            <a:rPr lang="en-GB"/>
            <a:t>Businesses accustomed to bottom-line number decisions not happiness.</a:t>
          </a:r>
          <a:endParaRPr lang="en-US"/>
        </a:p>
      </dgm:t>
    </dgm:pt>
    <dgm:pt modelId="{A5F5F43B-BF9E-41A1-A0DA-EB618F189DDA}" type="parTrans" cxnId="{528904C4-169E-4E54-833C-30EBBE79EA13}">
      <dgm:prSet/>
      <dgm:spPr/>
      <dgm:t>
        <a:bodyPr/>
        <a:lstStyle/>
        <a:p>
          <a:endParaRPr lang="en-US"/>
        </a:p>
      </dgm:t>
    </dgm:pt>
    <dgm:pt modelId="{4E3DBE89-2835-4037-9F77-EDD70A2559DC}" type="sibTrans" cxnId="{528904C4-169E-4E54-833C-30EBBE79EA13}">
      <dgm:prSet/>
      <dgm:spPr/>
      <dgm:t>
        <a:bodyPr/>
        <a:lstStyle/>
        <a:p>
          <a:endParaRPr lang="en-US"/>
        </a:p>
      </dgm:t>
    </dgm:pt>
    <dgm:pt modelId="{118E1E89-B065-4522-909C-78EBF86A6026}" type="pres">
      <dgm:prSet presAssocID="{FFEBE4CE-65A7-45C3-A6A2-30A7474170E3}" presName="root" presStyleCnt="0">
        <dgm:presLayoutVars>
          <dgm:dir/>
          <dgm:resizeHandles val="exact"/>
        </dgm:presLayoutVars>
      </dgm:prSet>
      <dgm:spPr/>
    </dgm:pt>
    <dgm:pt modelId="{6A1742DE-FBFB-42F0-A5A3-153DC97CC7F3}" type="pres">
      <dgm:prSet presAssocID="{1E364E18-122D-41FD-920E-8D43103F8E73}" presName="compNode" presStyleCnt="0"/>
      <dgm:spPr/>
    </dgm:pt>
    <dgm:pt modelId="{9F2FB62B-56F9-4330-AEA0-C16139A7F14B}" type="pres">
      <dgm:prSet presAssocID="{1E364E18-122D-41FD-920E-8D43103F8E73}" presName="bgRect" presStyleLbl="bgShp" presStyleIdx="0" presStyleCnt="4"/>
      <dgm:spPr/>
    </dgm:pt>
    <dgm:pt modelId="{7C590006-8D04-4974-A28B-0A3DC74F5381}" type="pres">
      <dgm:prSet presAssocID="{1E364E18-122D-41FD-920E-8D43103F8E7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D1724A3A-5F9C-44A2-BC4B-31FAF22D82AA}" type="pres">
      <dgm:prSet presAssocID="{1E364E18-122D-41FD-920E-8D43103F8E73}" presName="spaceRect" presStyleCnt="0"/>
      <dgm:spPr/>
    </dgm:pt>
    <dgm:pt modelId="{EDABCE79-A8E2-486B-AE3B-DAA3914952D2}" type="pres">
      <dgm:prSet presAssocID="{1E364E18-122D-41FD-920E-8D43103F8E73}" presName="parTx" presStyleLbl="revTx" presStyleIdx="0" presStyleCnt="4">
        <dgm:presLayoutVars>
          <dgm:chMax val="0"/>
          <dgm:chPref val="0"/>
        </dgm:presLayoutVars>
      </dgm:prSet>
      <dgm:spPr/>
    </dgm:pt>
    <dgm:pt modelId="{579CAADC-D4EC-4B32-B9BD-00480988FF3A}" type="pres">
      <dgm:prSet presAssocID="{48F9C350-7A42-431F-A28F-C7BF0BF8EAB8}" presName="sibTrans" presStyleCnt="0"/>
      <dgm:spPr/>
    </dgm:pt>
    <dgm:pt modelId="{43044665-A5B2-4F9D-9EE6-E365F92C8A6D}" type="pres">
      <dgm:prSet presAssocID="{03B29173-94F3-4005-9105-195AE7293F35}" presName="compNode" presStyleCnt="0"/>
      <dgm:spPr/>
    </dgm:pt>
    <dgm:pt modelId="{44EB0FE9-7A3D-44F1-80A2-96366D384C6A}" type="pres">
      <dgm:prSet presAssocID="{03B29173-94F3-4005-9105-195AE7293F35}" presName="bgRect" presStyleLbl="bgShp" presStyleIdx="1" presStyleCnt="4"/>
      <dgm:spPr/>
    </dgm:pt>
    <dgm:pt modelId="{0C33EF88-C953-4FD1-BAF2-B46B979B425E}" type="pres">
      <dgm:prSet presAssocID="{03B29173-94F3-4005-9105-195AE7293F3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9C505C2D-3334-4CC0-B57D-3F9D08B9526C}" type="pres">
      <dgm:prSet presAssocID="{03B29173-94F3-4005-9105-195AE7293F35}" presName="spaceRect" presStyleCnt="0"/>
      <dgm:spPr/>
    </dgm:pt>
    <dgm:pt modelId="{0EBADF7D-0DCE-4538-B122-C634BF3C71BF}" type="pres">
      <dgm:prSet presAssocID="{03B29173-94F3-4005-9105-195AE7293F35}" presName="parTx" presStyleLbl="revTx" presStyleIdx="1" presStyleCnt="4">
        <dgm:presLayoutVars>
          <dgm:chMax val="0"/>
          <dgm:chPref val="0"/>
        </dgm:presLayoutVars>
      </dgm:prSet>
      <dgm:spPr/>
    </dgm:pt>
    <dgm:pt modelId="{64B2DC90-521F-4D34-A4EA-11A77B5415A6}" type="pres">
      <dgm:prSet presAssocID="{E6B66A8C-99DE-49BE-824C-6619BF16FEC0}" presName="sibTrans" presStyleCnt="0"/>
      <dgm:spPr/>
    </dgm:pt>
    <dgm:pt modelId="{21421408-8C0F-4F80-A03D-53BAAA5379E5}" type="pres">
      <dgm:prSet presAssocID="{88BE39E2-B61F-4EA9-8BCA-B1670E28E94D}" presName="compNode" presStyleCnt="0"/>
      <dgm:spPr/>
    </dgm:pt>
    <dgm:pt modelId="{7776800D-B5B1-410F-81C6-B280BC70487B}" type="pres">
      <dgm:prSet presAssocID="{88BE39E2-B61F-4EA9-8BCA-B1670E28E94D}" presName="bgRect" presStyleLbl="bgShp" presStyleIdx="2" presStyleCnt="4"/>
      <dgm:spPr/>
    </dgm:pt>
    <dgm:pt modelId="{0C20A74A-AAE6-4AA0-AE33-8EB57C7647D9}" type="pres">
      <dgm:prSet presAssocID="{88BE39E2-B61F-4EA9-8BCA-B1670E28E94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C99576C4-5335-44F0-AFD2-86CF5EA1A890}" type="pres">
      <dgm:prSet presAssocID="{88BE39E2-B61F-4EA9-8BCA-B1670E28E94D}" presName="spaceRect" presStyleCnt="0"/>
      <dgm:spPr/>
    </dgm:pt>
    <dgm:pt modelId="{E0D98751-1C5C-4C7E-B675-29B3BB5B0521}" type="pres">
      <dgm:prSet presAssocID="{88BE39E2-B61F-4EA9-8BCA-B1670E28E94D}" presName="parTx" presStyleLbl="revTx" presStyleIdx="2" presStyleCnt="4">
        <dgm:presLayoutVars>
          <dgm:chMax val="0"/>
          <dgm:chPref val="0"/>
        </dgm:presLayoutVars>
      </dgm:prSet>
      <dgm:spPr/>
    </dgm:pt>
    <dgm:pt modelId="{37572AD3-7670-4E16-B740-1495F8E5959C}" type="pres">
      <dgm:prSet presAssocID="{5CABE15A-746A-43DD-A2EC-DACE614F9883}" presName="sibTrans" presStyleCnt="0"/>
      <dgm:spPr/>
    </dgm:pt>
    <dgm:pt modelId="{3E867AD2-F1F2-4C90-9D26-188B24772380}" type="pres">
      <dgm:prSet presAssocID="{1340E9A0-D1FC-40C2-8AF3-51D5E8AB8183}" presName="compNode" presStyleCnt="0"/>
      <dgm:spPr/>
    </dgm:pt>
    <dgm:pt modelId="{6AD055ED-D38D-4508-AB7E-B11850C666D4}" type="pres">
      <dgm:prSet presAssocID="{1340E9A0-D1FC-40C2-8AF3-51D5E8AB8183}" presName="bgRect" presStyleLbl="bgShp" presStyleIdx="3" presStyleCnt="4"/>
      <dgm:spPr/>
    </dgm:pt>
    <dgm:pt modelId="{7E35C3EC-A8EC-4075-96F2-180406B7FEA1}" type="pres">
      <dgm:prSet presAssocID="{1340E9A0-D1FC-40C2-8AF3-51D5E8AB818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744DB9DC-F0ED-45F9-AA13-3010E8CDB8FB}" type="pres">
      <dgm:prSet presAssocID="{1340E9A0-D1FC-40C2-8AF3-51D5E8AB8183}" presName="spaceRect" presStyleCnt="0"/>
      <dgm:spPr/>
    </dgm:pt>
    <dgm:pt modelId="{F332B0BB-6EF1-4E38-82A5-04037FD4035D}" type="pres">
      <dgm:prSet presAssocID="{1340E9A0-D1FC-40C2-8AF3-51D5E8AB8183}" presName="parTx" presStyleLbl="revTx" presStyleIdx="3" presStyleCnt="4">
        <dgm:presLayoutVars>
          <dgm:chMax val="0"/>
          <dgm:chPref val="0"/>
        </dgm:presLayoutVars>
      </dgm:prSet>
      <dgm:spPr/>
    </dgm:pt>
  </dgm:ptLst>
  <dgm:cxnLst>
    <dgm:cxn modelId="{0912AE10-325A-446A-B687-E4BBFBD6F745}" srcId="{FFEBE4CE-65A7-45C3-A6A2-30A7474170E3}" destId="{88BE39E2-B61F-4EA9-8BCA-B1670E28E94D}" srcOrd="2" destOrd="0" parTransId="{3EEDE896-C95C-439C-BC37-0062B28BE7A7}" sibTransId="{5CABE15A-746A-43DD-A2EC-DACE614F9883}"/>
    <dgm:cxn modelId="{26E8526E-3A5E-4D69-9498-29550224E614}" type="presOf" srcId="{FFEBE4CE-65A7-45C3-A6A2-30A7474170E3}" destId="{118E1E89-B065-4522-909C-78EBF86A6026}" srcOrd="0" destOrd="0" presId="urn:microsoft.com/office/officeart/2018/2/layout/IconVerticalSolidList"/>
    <dgm:cxn modelId="{262B1A92-59BE-4848-8C7E-BFF4032D41DE}" srcId="{FFEBE4CE-65A7-45C3-A6A2-30A7474170E3}" destId="{03B29173-94F3-4005-9105-195AE7293F35}" srcOrd="1" destOrd="0" parTransId="{2A18B76E-93CA-435C-A33C-E316CBED8F2C}" sibTransId="{E6B66A8C-99DE-49BE-824C-6619BF16FEC0}"/>
    <dgm:cxn modelId="{042AF1B1-124F-4353-A38F-B52F11D02121}" type="presOf" srcId="{03B29173-94F3-4005-9105-195AE7293F35}" destId="{0EBADF7D-0DCE-4538-B122-C634BF3C71BF}" srcOrd="0" destOrd="0" presId="urn:microsoft.com/office/officeart/2018/2/layout/IconVerticalSolidList"/>
    <dgm:cxn modelId="{12D048B2-EEED-43CE-8D14-23E669CF1A13}" type="presOf" srcId="{1E364E18-122D-41FD-920E-8D43103F8E73}" destId="{EDABCE79-A8E2-486B-AE3B-DAA3914952D2}" srcOrd="0" destOrd="0" presId="urn:microsoft.com/office/officeart/2018/2/layout/IconVerticalSolidList"/>
    <dgm:cxn modelId="{528904C4-169E-4E54-833C-30EBBE79EA13}" srcId="{FFEBE4CE-65A7-45C3-A6A2-30A7474170E3}" destId="{1340E9A0-D1FC-40C2-8AF3-51D5E8AB8183}" srcOrd="3" destOrd="0" parTransId="{A5F5F43B-BF9E-41A1-A0DA-EB618F189DDA}" sibTransId="{4E3DBE89-2835-4037-9F77-EDD70A2559DC}"/>
    <dgm:cxn modelId="{25B239C5-59AD-4029-B1E8-DBB7D462BC6A}" srcId="{FFEBE4CE-65A7-45C3-A6A2-30A7474170E3}" destId="{1E364E18-122D-41FD-920E-8D43103F8E73}" srcOrd="0" destOrd="0" parTransId="{49B910D5-F947-49B2-ABD5-121753A9B700}" sibTransId="{48F9C350-7A42-431F-A28F-C7BF0BF8EAB8}"/>
    <dgm:cxn modelId="{430DEBE4-84B6-43BB-BB1A-EE2E5DD6881C}" type="presOf" srcId="{88BE39E2-B61F-4EA9-8BCA-B1670E28E94D}" destId="{E0D98751-1C5C-4C7E-B675-29B3BB5B0521}" srcOrd="0" destOrd="0" presId="urn:microsoft.com/office/officeart/2018/2/layout/IconVerticalSolidList"/>
    <dgm:cxn modelId="{D0DB1CF3-52A8-49E4-9119-C96D33A04867}" type="presOf" srcId="{1340E9A0-D1FC-40C2-8AF3-51D5E8AB8183}" destId="{F332B0BB-6EF1-4E38-82A5-04037FD4035D}" srcOrd="0" destOrd="0" presId="urn:microsoft.com/office/officeart/2018/2/layout/IconVerticalSolidList"/>
    <dgm:cxn modelId="{7A8CB620-3F7E-447B-948C-4B1BFE9D2255}" type="presParOf" srcId="{118E1E89-B065-4522-909C-78EBF86A6026}" destId="{6A1742DE-FBFB-42F0-A5A3-153DC97CC7F3}" srcOrd="0" destOrd="0" presId="urn:microsoft.com/office/officeart/2018/2/layout/IconVerticalSolidList"/>
    <dgm:cxn modelId="{422F8CF0-01F9-40E4-AA18-075762518C15}" type="presParOf" srcId="{6A1742DE-FBFB-42F0-A5A3-153DC97CC7F3}" destId="{9F2FB62B-56F9-4330-AEA0-C16139A7F14B}" srcOrd="0" destOrd="0" presId="urn:microsoft.com/office/officeart/2018/2/layout/IconVerticalSolidList"/>
    <dgm:cxn modelId="{5060B073-73D4-4CBC-92FD-92574E3C79A4}" type="presParOf" srcId="{6A1742DE-FBFB-42F0-A5A3-153DC97CC7F3}" destId="{7C590006-8D04-4974-A28B-0A3DC74F5381}" srcOrd="1" destOrd="0" presId="urn:microsoft.com/office/officeart/2018/2/layout/IconVerticalSolidList"/>
    <dgm:cxn modelId="{A4FFBA0D-170E-4F2B-BC8D-0E024E7E1B72}" type="presParOf" srcId="{6A1742DE-FBFB-42F0-A5A3-153DC97CC7F3}" destId="{D1724A3A-5F9C-44A2-BC4B-31FAF22D82AA}" srcOrd="2" destOrd="0" presId="urn:microsoft.com/office/officeart/2018/2/layout/IconVerticalSolidList"/>
    <dgm:cxn modelId="{EA2ED860-5E35-4DAD-A1F4-DAB97FEB14B1}" type="presParOf" srcId="{6A1742DE-FBFB-42F0-A5A3-153DC97CC7F3}" destId="{EDABCE79-A8E2-486B-AE3B-DAA3914952D2}" srcOrd="3" destOrd="0" presId="urn:microsoft.com/office/officeart/2018/2/layout/IconVerticalSolidList"/>
    <dgm:cxn modelId="{B40ADCDD-9F71-405D-BC2A-7F613EF8005D}" type="presParOf" srcId="{118E1E89-B065-4522-909C-78EBF86A6026}" destId="{579CAADC-D4EC-4B32-B9BD-00480988FF3A}" srcOrd="1" destOrd="0" presId="urn:microsoft.com/office/officeart/2018/2/layout/IconVerticalSolidList"/>
    <dgm:cxn modelId="{8CB4112B-492F-4E56-96E5-90B16EF33A49}" type="presParOf" srcId="{118E1E89-B065-4522-909C-78EBF86A6026}" destId="{43044665-A5B2-4F9D-9EE6-E365F92C8A6D}" srcOrd="2" destOrd="0" presId="urn:microsoft.com/office/officeart/2018/2/layout/IconVerticalSolidList"/>
    <dgm:cxn modelId="{31487C28-F76A-404A-BA72-3F17B0A01114}" type="presParOf" srcId="{43044665-A5B2-4F9D-9EE6-E365F92C8A6D}" destId="{44EB0FE9-7A3D-44F1-80A2-96366D384C6A}" srcOrd="0" destOrd="0" presId="urn:microsoft.com/office/officeart/2018/2/layout/IconVerticalSolidList"/>
    <dgm:cxn modelId="{D4200F81-2C63-420F-82CE-A195A2DD65B5}" type="presParOf" srcId="{43044665-A5B2-4F9D-9EE6-E365F92C8A6D}" destId="{0C33EF88-C953-4FD1-BAF2-B46B979B425E}" srcOrd="1" destOrd="0" presId="urn:microsoft.com/office/officeart/2018/2/layout/IconVerticalSolidList"/>
    <dgm:cxn modelId="{CBE2B263-A45C-4524-AE89-E10BD02337A1}" type="presParOf" srcId="{43044665-A5B2-4F9D-9EE6-E365F92C8A6D}" destId="{9C505C2D-3334-4CC0-B57D-3F9D08B9526C}" srcOrd="2" destOrd="0" presId="urn:microsoft.com/office/officeart/2018/2/layout/IconVerticalSolidList"/>
    <dgm:cxn modelId="{CB569E29-5761-4E20-BC94-168C7FB68711}" type="presParOf" srcId="{43044665-A5B2-4F9D-9EE6-E365F92C8A6D}" destId="{0EBADF7D-0DCE-4538-B122-C634BF3C71BF}" srcOrd="3" destOrd="0" presId="urn:microsoft.com/office/officeart/2018/2/layout/IconVerticalSolidList"/>
    <dgm:cxn modelId="{0A495735-8A07-4135-B74E-88E7D2CF45EB}" type="presParOf" srcId="{118E1E89-B065-4522-909C-78EBF86A6026}" destId="{64B2DC90-521F-4D34-A4EA-11A77B5415A6}" srcOrd="3" destOrd="0" presId="urn:microsoft.com/office/officeart/2018/2/layout/IconVerticalSolidList"/>
    <dgm:cxn modelId="{74350E6D-331E-4F8F-A1DC-7ACC2AF249F1}" type="presParOf" srcId="{118E1E89-B065-4522-909C-78EBF86A6026}" destId="{21421408-8C0F-4F80-A03D-53BAAA5379E5}" srcOrd="4" destOrd="0" presId="urn:microsoft.com/office/officeart/2018/2/layout/IconVerticalSolidList"/>
    <dgm:cxn modelId="{A2DF5546-16E8-497D-9AF6-A48EA640BE05}" type="presParOf" srcId="{21421408-8C0F-4F80-A03D-53BAAA5379E5}" destId="{7776800D-B5B1-410F-81C6-B280BC70487B}" srcOrd="0" destOrd="0" presId="urn:microsoft.com/office/officeart/2018/2/layout/IconVerticalSolidList"/>
    <dgm:cxn modelId="{87665611-D593-4BAF-8E89-77C9E5C7B551}" type="presParOf" srcId="{21421408-8C0F-4F80-A03D-53BAAA5379E5}" destId="{0C20A74A-AAE6-4AA0-AE33-8EB57C7647D9}" srcOrd="1" destOrd="0" presId="urn:microsoft.com/office/officeart/2018/2/layout/IconVerticalSolidList"/>
    <dgm:cxn modelId="{8E8F7F0B-4A9D-4C4D-B89E-3CCB22F58C38}" type="presParOf" srcId="{21421408-8C0F-4F80-A03D-53BAAA5379E5}" destId="{C99576C4-5335-44F0-AFD2-86CF5EA1A890}" srcOrd="2" destOrd="0" presId="urn:microsoft.com/office/officeart/2018/2/layout/IconVerticalSolidList"/>
    <dgm:cxn modelId="{623A09A6-DD47-4654-AF66-64BC19500A59}" type="presParOf" srcId="{21421408-8C0F-4F80-A03D-53BAAA5379E5}" destId="{E0D98751-1C5C-4C7E-B675-29B3BB5B0521}" srcOrd="3" destOrd="0" presId="urn:microsoft.com/office/officeart/2018/2/layout/IconVerticalSolidList"/>
    <dgm:cxn modelId="{CB8D8383-7DBC-4508-816F-2779EDDD7003}" type="presParOf" srcId="{118E1E89-B065-4522-909C-78EBF86A6026}" destId="{37572AD3-7670-4E16-B740-1495F8E5959C}" srcOrd="5" destOrd="0" presId="urn:microsoft.com/office/officeart/2018/2/layout/IconVerticalSolidList"/>
    <dgm:cxn modelId="{05A79085-AD1D-4E57-A42F-A5E9AE1F0A7A}" type="presParOf" srcId="{118E1E89-B065-4522-909C-78EBF86A6026}" destId="{3E867AD2-F1F2-4C90-9D26-188B24772380}" srcOrd="6" destOrd="0" presId="urn:microsoft.com/office/officeart/2018/2/layout/IconVerticalSolidList"/>
    <dgm:cxn modelId="{B415BDA4-6768-414F-B01A-B8FDCABEFB38}" type="presParOf" srcId="{3E867AD2-F1F2-4C90-9D26-188B24772380}" destId="{6AD055ED-D38D-4508-AB7E-B11850C666D4}" srcOrd="0" destOrd="0" presId="urn:microsoft.com/office/officeart/2018/2/layout/IconVerticalSolidList"/>
    <dgm:cxn modelId="{21036D3E-11F2-45D6-9E6E-7EDB57EA2652}" type="presParOf" srcId="{3E867AD2-F1F2-4C90-9D26-188B24772380}" destId="{7E35C3EC-A8EC-4075-96F2-180406B7FEA1}" srcOrd="1" destOrd="0" presId="urn:microsoft.com/office/officeart/2018/2/layout/IconVerticalSolidList"/>
    <dgm:cxn modelId="{4E92A20D-F36B-4021-958B-DAC8BAC1282C}" type="presParOf" srcId="{3E867AD2-F1F2-4C90-9D26-188B24772380}" destId="{744DB9DC-F0ED-45F9-AA13-3010E8CDB8FB}" srcOrd="2" destOrd="0" presId="urn:microsoft.com/office/officeart/2018/2/layout/IconVerticalSolidList"/>
    <dgm:cxn modelId="{3C518FB0-3695-4129-BC70-F3C342B5E8F9}" type="presParOf" srcId="{3E867AD2-F1F2-4C90-9D26-188B24772380}" destId="{F332B0BB-6EF1-4E38-82A5-04037FD403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32B3E5-DC47-410D-9517-55D79E337EE2}" type="doc">
      <dgm:prSet loTypeId="urn:microsoft.com/office/officeart/2008/layout/AlternatingHexagons" loCatId="list" qsTypeId="urn:microsoft.com/office/officeart/2005/8/quickstyle/simple1" qsCatId="simple" csTypeId="urn:microsoft.com/office/officeart/2005/8/colors/accent1_2" csCatId="accent1"/>
      <dgm:spPr/>
      <dgm:t>
        <a:bodyPr/>
        <a:lstStyle/>
        <a:p>
          <a:endParaRPr lang="en-US"/>
        </a:p>
      </dgm:t>
    </dgm:pt>
    <dgm:pt modelId="{7B4A77CA-B865-4CA7-AEEC-0A9A17385164}">
      <dgm:prSet/>
      <dgm:spPr/>
      <dgm:t>
        <a:bodyPr/>
        <a:lstStyle/>
        <a:p>
          <a:r>
            <a:rPr lang="en-US"/>
            <a:t>Pulling</a:t>
          </a:r>
        </a:p>
      </dgm:t>
    </dgm:pt>
    <dgm:pt modelId="{A832DBC7-6601-4A53-89F6-F55BBE97B674}" type="parTrans" cxnId="{F49EB87F-62A9-4BFF-9AA7-F85CCBF5CFD0}">
      <dgm:prSet/>
      <dgm:spPr/>
      <dgm:t>
        <a:bodyPr/>
        <a:lstStyle/>
        <a:p>
          <a:endParaRPr lang="en-US"/>
        </a:p>
      </dgm:t>
    </dgm:pt>
    <dgm:pt modelId="{57FE3931-0346-42F5-BD5C-9382C31FFB5E}" type="sibTrans" cxnId="{F49EB87F-62A9-4BFF-9AA7-F85CCBF5CFD0}">
      <dgm:prSet/>
      <dgm:spPr/>
      <dgm:t>
        <a:bodyPr/>
        <a:lstStyle/>
        <a:p>
          <a:endParaRPr lang="en-US"/>
        </a:p>
      </dgm:t>
    </dgm:pt>
    <dgm:pt modelId="{D92AC911-5DE6-4698-B245-22D5CE66A8AB}">
      <dgm:prSet/>
      <dgm:spPr/>
      <dgm:t>
        <a:bodyPr/>
        <a:lstStyle/>
        <a:p>
          <a:r>
            <a:rPr lang="en-US"/>
            <a:t>Pulling the lever half-way and derailing the train.</a:t>
          </a:r>
        </a:p>
      </dgm:t>
    </dgm:pt>
    <dgm:pt modelId="{33119445-B7F8-442D-993B-BCE4F4C96FBA}" type="parTrans" cxnId="{0E411B5D-F640-4946-988B-D8F6C3DBD4B2}">
      <dgm:prSet/>
      <dgm:spPr/>
      <dgm:t>
        <a:bodyPr/>
        <a:lstStyle/>
        <a:p>
          <a:endParaRPr lang="en-US"/>
        </a:p>
      </dgm:t>
    </dgm:pt>
    <dgm:pt modelId="{6D9A1755-F847-4423-BCEB-E648B4D181DB}" type="sibTrans" cxnId="{0E411B5D-F640-4946-988B-D8F6C3DBD4B2}">
      <dgm:prSet/>
      <dgm:spPr/>
      <dgm:t>
        <a:bodyPr/>
        <a:lstStyle/>
        <a:p>
          <a:endParaRPr lang="en-US"/>
        </a:p>
      </dgm:t>
    </dgm:pt>
    <dgm:pt modelId="{32F1A1CA-E089-48D3-BB42-FDEFE598E009}">
      <dgm:prSet/>
      <dgm:spPr/>
      <dgm:t>
        <a:bodyPr/>
        <a:lstStyle/>
        <a:p>
          <a:r>
            <a:rPr lang="en-US"/>
            <a:t>Running</a:t>
          </a:r>
        </a:p>
      </dgm:t>
    </dgm:pt>
    <dgm:pt modelId="{AFB4DCC1-D11F-450A-9F54-D225E1B277E6}" type="parTrans" cxnId="{3CC1CA19-2818-4BE6-B53A-247E1094EBE7}">
      <dgm:prSet/>
      <dgm:spPr/>
      <dgm:t>
        <a:bodyPr/>
        <a:lstStyle/>
        <a:p>
          <a:endParaRPr lang="en-US"/>
        </a:p>
      </dgm:t>
    </dgm:pt>
    <dgm:pt modelId="{E1FAB17E-0AAD-4AAE-96D2-AAA12205F1D5}" type="sibTrans" cxnId="{3CC1CA19-2818-4BE6-B53A-247E1094EBE7}">
      <dgm:prSet/>
      <dgm:spPr/>
      <dgm:t>
        <a:bodyPr/>
        <a:lstStyle/>
        <a:p>
          <a:endParaRPr lang="en-US"/>
        </a:p>
      </dgm:t>
    </dgm:pt>
    <dgm:pt modelId="{3097E56C-063A-437C-A406-03F8D359A8FD}">
      <dgm:prSet/>
      <dgm:spPr/>
      <dgm:t>
        <a:bodyPr/>
        <a:lstStyle/>
        <a:p>
          <a:r>
            <a:rPr lang="en-US"/>
            <a:t>Running really fast after pulling the level to untie the one.</a:t>
          </a:r>
        </a:p>
      </dgm:t>
    </dgm:pt>
    <dgm:pt modelId="{F28F6945-EB01-46A2-9A5B-0393371163CE}" type="parTrans" cxnId="{7B3C0A12-627B-4806-96E5-71E66C99026E}">
      <dgm:prSet/>
      <dgm:spPr/>
      <dgm:t>
        <a:bodyPr/>
        <a:lstStyle/>
        <a:p>
          <a:endParaRPr lang="en-US"/>
        </a:p>
      </dgm:t>
    </dgm:pt>
    <dgm:pt modelId="{A3E47060-D0F6-4B7B-A63A-73A1074F167C}" type="sibTrans" cxnId="{7B3C0A12-627B-4806-96E5-71E66C99026E}">
      <dgm:prSet/>
      <dgm:spPr/>
      <dgm:t>
        <a:bodyPr/>
        <a:lstStyle/>
        <a:p>
          <a:endParaRPr lang="en-US"/>
        </a:p>
      </dgm:t>
    </dgm:pt>
    <dgm:pt modelId="{882F3086-D36B-4640-98E4-89A96B7F8D5E}">
      <dgm:prSet/>
      <dgm:spPr/>
      <dgm:t>
        <a:bodyPr/>
        <a:lstStyle/>
        <a:p>
          <a:r>
            <a:rPr lang="en-US"/>
            <a:t>Jumping</a:t>
          </a:r>
        </a:p>
      </dgm:t>
    </dgm:pt>
    <dgm:pt modelId="{F43B2960-4DC5-41BD-9D1F-1A3C06097E13}" type="parTrans" cxnId="{FB7F39D5-AC74-40D1-9DC1-D9B3326640C1}">
      <dgm:prSet/>
      <dgm:spPr/>
      <dgm:t>
        <a:bodyPr/>
        <a:lstStyle/>
        <a:p>
          <a:endParaRPr lang="en-US"/>
        </a:p>
      </dgm:t>
    </dgm:pt>
    <dgm:pt modelId="{2E8D8C27-315B-497C-8717-791037F4B44C}" type="sibTrans" cxnId="{FB7F39D5-AC74-40D1-9DC1-D9B3326640C1}">
      <dgm:prSet/>
      <dgm:spPr/>
      <dgm:t>
        <a:bodyPr/>
        <a:lstStyle/>
        <a:p>
          <a:endParaRPr lang="en-US"/>
        </a:p>
      </dgm:t>
    </dgm:pt>
    <dgm:pt modelId="{804EAAF0-EDF3-4E42-AE1B-546B266838B7}">
      <dgm:prSet/>
      <dgm:spPr/>
      <dgm:t>
        <a:bodyPr/>
        <a:lstStyle/>
        <a:p>
          <a:r>
            <a:rPr lang="en-US"/>
            <a:t>Jumping in front of the train. </a:t>
          </a:r>
        </a:p>
      </dgm:t>
    </dgm:pt>
    <dgm:pt modelId="{9E38C020-0CAB-43EA-88CE-991F17E7EFEB}" type="parTrans" cxnId="{079ADEB0-B687-46BD-93D1-CDC7A31C8A22}">
      <dgm:prSet/>
      <dgm:spPr/>
      <dgm:t>
        <a:bodyPr/>
        <a:lstStyle/>
        <a:p>
          <a:endParaRPr lang="en-US"/>
        </a:p>
      </dgm:t>
    </dgm:pt>
    <dgm:pt modelId="{1A47E775-EDE5-4825-A254-896F9ED57FE2}" type="sibTrans" cxnId="{079ADEB0-B687-46BD-93D1-CDC7A31C8A22}">
      <dgm:prSet/>
      <dgm:spPr/>
      <dgm:t>
        <a:bodyPr/>
        <a:lstStyle/>
        <a:p>
          <a:endParaRPr lang="en-US"/>
        </a:p>
      </dgm:t>
    </dgm:pt>
    <dgm:pt modelId="{93E6B100-1BD4-4344-8B02-15CD67CFF01B}" type="pres">
      <dgm:prSet presAssocID="{6C32B3E5-DC47-410D-9517-55D79E337EE2}" presName="Name0" presStyleCnt="0">
        <dgm:presLayoutVars>
          <dgm:chMax/>
          <dgm:chPref/>
          <dgm:dir/>
          <dgm:animLvl val="lvl"/>
        </dgm:presLayoutVars>
      </dgm:prSet>
      <dgm:spPr/>
    </dgm:pt>
    <dgm:pt modelId="{BA8353AA-138C-4575-8AB4-87735714B73C}" type="pres">
      <dgm:prSet presAssocID="{7B4A77CA-B865-4CA7-AEEC-0A9A17385164}" presName="composite" presStyleCnt="0"/>
      <dgm:spPr/>
    </dgm:pt>
    <dgm:pt modelId="{5D74810E-D653-4603-8DBF-CD50328274DD}" type="pres">
      <dgm:prSet presAssocID="{7B4A77CA-B865-4CA7-AEEC-0A9A17385164}" presName="Parent1" presStyleLbl="node1" presStyleIdx="0" presStyleCnt="6">
        <dgm:presLayoutVars>
          <dgm:chMax val="1"/>
          <dgm:chPref val="1"/>
          <dgm:bulletEnabled val="1"/>
        </dgm:presLayoutVars>
      </dgm:prSet>
      <dgm:spPr/>
    </dgm:pt>
    <dgm:pt modelId="{66E55B5E-F0AE-47CB-8D36-9E33BE91C2C9}" type="pres">
      <dgm:prSet presAssocID="{7B4A77CA-B865-4CA7-AEEC-0A9A17385164}" presName="Childtext1" presStyleLbl="revTx" presStyleIdx="0" presStyleCnt="3">
        <dgm:presLayoutVars>
          <dgm:chMax val="0"/>
          <dgm:chPref val="0"/>
          <dgm:bulletEnabled val="1"/>
        </dgm:presLayoutVars>
      </dgm:prSet>
      <dgm:spPr/>
    </dgm:pt>
    <dgm:pt modelId="{03F51173-DD13-4978-9A66-D27DAE13C1BC}" type="pres">
      <dgm:prSet presAssocID="{7B4A77CA-B865-4CA7-AEEC-0A9A17385164}" presName="BalanceSpacing" presStyleCnt="0"/>
      <dgm:spPr/>
    </dgm:pt>
    <dgm:pt modelId="{69B7A00C-C18B-4615-BDA9-4CBA29E3AA92}" type="pres">
      <dgm:prSet presAssocID="{7B4A77CA-B865-4CA7-AEEC-0A9A17385164}" presName="BalanceSpacing1" presStyleCnt="0"/>
      <dgm:spPr/>
    </dgm:pt>
    <dgm:pt modelId="{A40C6950-16ED-4C61-B6CA-48450D4273E1}" type="pres">
      <dgm:prSet presAssocID="{57FE3931-0346-42F5-BD5C-9382C31FFB5E}" presName="Accent1Text" presStyleLbl="node1" presStyleIdx="1" presStyleCnt="6"/>
      <dgm:spPr/>
    </dgm:pt>
    <dgm:pt modelId="{DC502A67-3664-4A98-AC91-3E3CB0D56EB5}" type="pres">
      <dgm:prSet presAssocID="{57FE3931-0346-42F5-BD5C-9382C31FFB5E}" presName="spaceBetweenRectangles" presStyleCnt="0"/>
      <dgm:spPr/>
    </dgm:pt>
    <dgm:pt modelId="{4CC37EFE-F517-4C33-B0E7-B8C00CC308FC}" type="pres">
      <dgm:prSet presAssocID="{32F1A1CA-E089-48D3-BB42-FDEFE598E009}" presName="composite" presStyleCnt="0"/>
      <dgm:spPr/>
    </dgm:pt>
    <dgm:pt modelId="{BD447B67-848B-41A8-B3E1-1193A1E1406B}" type="pres">
      <dgm:prSet presAssocID="{32F1A1CA-E089-48D3-BB42-FDEFE598E009}" presName="Parent1" presStyleLbl="node1" presStyleIdx="2" presStyleCnt="6">
        <dgm:presLayoutVars>
          <dgm:chMax val="1"/>
          <dgm:chPref val="1"/>
          <dgm:bulletEnabled val="1"/>
        </dgm:presLayoutVars>
      </dgm:prSet>
      <dgm:spPr/>
    </dgm:pt>
    <dgm:pt modelId="{E2BF05F2-5C7D-408B-B693-E197C7564BD9}" type="pres">
      <dgm:prSet presAssocID="{32F1A1CA-E089-48D3-BB42-FDEFE598E009}" presName="Childtext1" presStyleLbl="revTx" presStyleIdx="1" presStyleCnt="3">
        <dgm:presLayoutVars>
          <dgm:chMax val="0"/>
          <dgm:chPref val="0"/>
          <dgm:bulletEnabled val="1"/>
        </dgm:presLayoutVars>
      </dgm:prSet>
      <dgm:spPr/>
    </dgm:pt>
    <dgm:pt modelId="{D500EE5F-3172-44CF-950B-BFC116A2C1B3}" type="pres">
      <dgm:prSet presAssocID="{32F1A1CA-E089-48D3-BB42-FDEFE598E009}" presName="BalanceSpacing" presStyleCnt="0"/>
      <dgm:spPr/>
    </dgm:pt>
    <dgm:pt modelId="{A16F4F42-DCF8-4546-A5B9-324766CC2BF6}" type="pres">
      <dgm:prSet presAssocID="{32F1A1CA-E089-48D3-BB42-FDEFE598E009}" presName="BalanceSpacing1" presStyleCnt="0"/>
      <dgm:spPr/>
    </dgm:pt>
    <dgm:pt modelId="{8E751020-4239-4220-99B0-F933FD8270E5}" type="pres">
      <dgm:prSet presAssocID="{E1FAB17E-0AAD-4AAE-96D2-AAA12205F1D5}" presName="Accent1Text" presStyleLbl="node1" presStyleIdx="3" presStyleCnt="6"/>
      <dgm:spPr/>
    </dgm:pt>
    <dgm:pt modelId="{0CF7A764-82B1-4D44-8B5B-D36AF6D382FF}" type="pres">
      <dgm:prSet presAssocID="{E1FAB17E-0AAD-4AAE-96D2-AAA12205F1D5}" presName="spaceBetweenRectangles" presStyleCnt="0"/>
      <dgm:spPr/>
    </dgm:pt>
    <dgm:pt modelId="{3E0B37E0-541B-48FC-9538-9E980429C9DF}" type="pres">
      <dgm:prSet presAssocID="{882F3086-D36B-4640-98E4-89A96B7F8D5E}" presName="composite" presStyleCnt="0"/>
      <dgm:spPr/>
    </dgm:pt>
    <dgm:pt modelId="{519FBB68-3A07-4AA3-8C35-6D33C65EDE0D}" type="pres">
      <dgm:prSet presAssocID="{882F3086-D36B-4640-98E4-89A96B7F8D5E}" presName="Parent1" presStyleLbl="node1" presStyleIdx="4" presStyleCnt="6">
        <dgm:presLayoutVars>
          <dgm:chMax val="1"/>
          <dgm:chPref val="1"/>
          <dgm:bulletEnabled val="1"/>
        </dgm:presLayoutVars>
      </dgm:prSet>
      <dgm:spPr/>
    </dgm:pt>
    <dgm:pt modelId="{96248775-2337-4F9D-808C-B39CACD5E2A1}" type="pres">
      <dgm:prSet presAssocID="{882F3086-D36B-4640-98E4-89A96B7F8D5E}" presName="Childtext1" presStyleLbl="revTx" presStyleIdx="2" presStyleCnt="3">
        <dgm:presLayoutVars>
          <dgm:chMax val="0"/>
          <dgm:chPref val="0"/>
          <dgm:bulletEnabled val="1"/>
        </dgm:presLayoutVars>
      </dgm:prSet>
      <dgm:spPr/>
    </dgm:pt>
    <dgm:pt modelId="{AC2DC2B9-97EB-4887-9A2C-3EC1B8A08E24}" type="pres">
      <dgm:prSet presAssocID="{882F3086-D36B-4640-98E4-89A96B7F8D5E}" presName="BalanceSpacing" presStyleCnt="0"/>
      <dgm:spPr/>
    </dgm:pt>
    <dgm:pt modelId="{D8C698C2-CAEC-4446-9919-CC336A428573}" type="pres">
      <dgm:prSet presAssocID="{882F3086-D36B-4640-98E4-89A96B7F8D5E}" presName="BalanceSpacing1" presStyleCnt="0"/>
      <dgm:spPr/>
    </dgm:pt>
    <dgm:pt modelId="{D59AC5C3-EF30-4FA0-9F5D-4AC196E101BD}" type="pres">
      <dgm:prSet presAssocID="{2E8D8C27-315B-497C-8717-791037F4B44C}" presName="Accent1Text" presStyleLbl="node1" presStyleIdx="5" presStyleCnt="6"/>
      <dgm:spPr/>
    </dgm:pt>
  </dgm:ptLst>
  <dgm:cxnLst>
    <dgm:cxn modelId="{7B3C0A12-627B-4806-96E5-71E66C99026E}" srcId="{32F1A1CA-E089-48D3-BB42-FDEFE598E009}" destId="{3097E56C-063A-437C-A406-03F8D359A8FD}" srcOrd="0" destOrd="0" parTransId="{F28F6945-EB01-46A2-9A5B-0393371163CE}" sibTransId="{A3E47060-D0F6-4B7B-A63A-73A1074F167C}"/>
    <dgm:cxn modelId="{3CC1CA19-2818-4BE6-B53A-247E1094EBE7}" srcId="{6C32B3E5-DC47-410D-9517-55D79E337EE2}" destId="{32F1A1CA-E089-48D3-BB42-FDEFE598E009}" srcOrd="1" destOrd="0" parTransId="{AFB4DCC1-D11F-450A-9F54-D225E1B277E6}" sibTransId="{E1FAB17E-0AAD-4AAE-96D2-AAA12205F1D5}"/>
    <dgm:cxn modelId="{7B69FC22-8D8E-45E0-A32E-5262C52CE35B}" type="presOf" srcId="{E1FAB17E-0AAD-4AAE-96D2-AAA12205F1D5}" destId="{8E751020-4239-4220-99B0-F933FD8270E5}" srcOrd="0" destOrd="0" presId="urn:microsoft.com/office/officeart/2008/layout/AlternatingHexagons"/>
    <dgm:cxn modelId="{0E411B5D-F640-4946-988B-D8F6C3DBD4B2}" srcId="{7B4A77CA-B865-4CA7-AEEC-0A9A17385164}" destId="{D92AC911-5DE6-4698-B245-22D5CE66A8AB}" srcOrd="0" destOrd="0" parTransId="{33119445-B7F8-442D-993B-BCE4F4C96FBA}" sibTransId="{6D9A1755-F847-4423-BCEB-E648B4D181DB}"/>
    <dgm:cxn modelId="{716AA46D-E7AC-4A78-8744-E5859F85EFF9}" type="presOf" srcId="{804EAAF0-EDF3-4E42-AE1B-546B266838B7}" destId="{96248775-2337-4F9D-808C-B39CACD5E2A1}" srcOrd="0" destOrd="0" presId="urn:microsoft.com/office/officeart/2008/layout/AlternatingHexagons"/>
    <dgm:cxn modelId="{19859C52-2E4A-49FC-B9C6-1931BDEFC5FC}" type="presOf" srcId="{57FE3931-0346-42F5-BD5C-9382C31FFB5E}" destId="{A40C6950-16ED-4C61-B6CA-48450D4273E1}" srcOrd="0" destOrd="0" presId="urn:microsoft.com/office/officeart/2008/layout/AlternatingHexagons"/>
    <dgm:cxn modelId="{F49EB87F-62A9-4BFF-9AA7-F85CCBF5CFD0}" srcId="{6C32B3E5-DC47-410D-9517-55D79E337EE2}" destId="{7B4A77CA-B865-4CA7-AEEC-0A9A17385164}" srcOrd="0" destOrd="0" parTransId="{A832DBC7-6601-4A53-89F6-F55BBE97B674}" sibTransId="{57FE3931-0346-42F5-BD5C-9382C31FFB5E}"/>
    <dgm:cxn modelId="{B82FAC84-554B-45AB-9A3F-15B7248F8CD1}" type="presOf" srcId="{D92AC911-5DE6-4698-B245-22D5CE66A8AB}" destId="{66E55B5E-F0AE-47CB-8D36-9E33BE91C2C9}" srcOrd="0" destOrd="0" presId="urn:microsoft.com/office/officeart/2008/layout/AlternatingHexagons"/>
    <dgm:cxn modelId="{4CF3B286-9ADB-45DB-9BB7-C7717037549C}" type="presOf" srcId="{3097E56C-063A-437C-A406-03F8D359A8FD}" destId="{E2BF05F2-5C7D-408B-B693-E197C7564BD9}" srcOrd="0" destOrd="0" presId="urn:microsoft.com/office/officeart/2008/layout/AlternatingHexagons"/>
    <dgm:cxn modelId="{B80E7CA0-317E-4B8F-9E47-E96A8D99748F}" type="presOf" srcId="{6C32B3E5-DC47-410D-9517-55D79E337EE2}" destId="{93E6B100-1BD4-4344-8B02-15CD67CFF01B}" srcOrd="0" destOrd="0" presId="urn:microsoft.com/office/officeart/2008/layout/AlternatingHexagons"/>
    <dgm:cxn modelId="{F4512CAB-F77E-4F61-9F1F-B652C15B16A2}" type="presOf" srcId="{32F1A1CA-E089-48D3-BB42-FDEFE598E009}" destId="{BD447B67-848B-41A8-B3E1-1193A1E1406B}" srcOrd="0" destOrd="0" presId="urn:microsoft.com/office/officeart/2008/layout/AlternatingHexagons"/>
    <dgm:cxn modelId="{079ADEB0-B687-46BD-93D1-CDC7A31C8A22}" srcId="{882F3086-D36B-4640-98E4-89A96B7F8D5E}" destId="{804EAAF0-EDF3-4E42-AE1B-546B266838B7}" srcOrd="0" destOrd="0" parTransId="{9E38C020-0CAB-43EA-88CE-991F17E7EFEB}" sibTransId="{1A47E775-EDE5-4825-A254-896F9ED57FE2}"/>
    <dgm:cxn modelId="{12D04AC9-D999-4201-B410-4C4D07809A6D}" type="presOf" srcId="{2E8D8C27-315B-497C-8717-791037F4B44C}" destId="{D59AC5C3-EF30-4FA0-9F5D-4AC196E101BD}" srcOrd="0" destOrd="0" presId="urn:microsoft.com/office/officeart/2008/layout/AlternatingHexagons"/>
    <dgm:cxn modelId="{FB7F39D5-AC74-40D1-9DC1-D9B3326640C1}" srcId="{6C32B3E5-DC47-410D-9517-55D79E337EE2}" destId="{882F3086-D36B-4640-98E4-89A96B7F8D5E}" srcOrd="2" destOrd="0" parTransId="{F43B2960-4DC5-41BD-9D1F-1A3C06097E13}" sibTransId="{2E8D8C27-315B-497C-8717-791037F4B44C}"/>
    <dgm:cxn modelId="{818262EE-C28B-4B46-ABCC-ED0CA260DF60}" type="presOf" srcId="{882F3086-D36B-4640-98E4-89A96B7F8D5E}" destId="{519FBB68-3A07-4AA3-8C35-6D33C65EDE0D}" srcOrd="0" destOrd="0" presId="urn:microsoft.com/office/officeart/2008/layout/AlternatingHexagons"/>
    <dgm:cxn modelId="{A8E7AFF5-E5E2-4743-8DB9-53ED7B46D1E0}" type="presOf" srcId="{7B4A77CA-B865-4CA7-AEEC-0A9A17385164}" destId="{5D74810E-D653-4603-8DBF-CD50328274DD}" srcOrd="0" destOrd="0" presId="urn:microsoft.com/office/officeart/2008/layout/AlternatingHexagons"/>
    <dgm:cxn modelId="{7DB4A3B3-646A-4570-A006-282CE826A09F}" type="presParOf" srcId="{93E6B100-1BD4-4344-8B02-15CD67CFF01B}" destId="{BA8353AA-138C-4575-8AB4-87735714B73C}" srcOrd="0" destOrd="0" presId="urn:microsoft.com/office/officeart/2008/layout/AlternatingHexagons"/>
    <dgm:cxn modelId="{08D2274D-EEB9-44C3-8669-9D11A0EBC58E}" type="presParOf" srcId="{BA8353AA-138C-4575-8AB4-87735714B73C}" destId="{5D74810E-D653-4603-8DBF-CD50328274DD}" srcOrd="0" destOrd="0" presId="urn:microsoft.com/office/officeart/2008/layout/AlternatingHexagons"/>
    <dgm:cxn modelId="{9FC997C4-D20B-40BF-81F4-43642482510F}" type="presParOf" srcId="{BA8353AA-138C-4575-8AB4-87735714B73C}" destId="{66E55B5E-F0AE-47CB-8D36-9E33BE91C2C9}" srcOrd="1" destOrd="0" presId="urn:microsoft.com/office/officeart/2008/layout/AlternatingHexagons"/>
    <dgm:cxn modelId="{C33C8792-F385-44AD-A633-0D10D2C990FC}" type="presParOf" srcId="{BA8353AA-138C-4575-8AB4-87735714B73C}" destId="{03F51173-DD13-4978-9A66-D27DAE13C1BC}" srcOrd="2" destOrd="0" presId="urn:microsoft.com/office/officeart/2008/layout/AlternatingHexagons"/>
    <dgm:cxn modelId="{ABF12677-2BFB-4341-BEFA-5833868A110F}" type="presParOf" srcId="{BA8353AA-138C-4575-8AB4-87735714B73C}" destId="{69B7A00C-C18B-4615-BDA9-4CBA29E3AA92}" srcOrd="3" destOrd="0" presId="urn:microsoft.com/office/officeart/2008/layout/AlternatingHexagons"/>
    <dgm:cxn modelId="{49A5C815-B348-4BC5-8F1D-3925FF98AB38}" type="presParOf" srcId="{BA8353AA-138C-4575-8AB4-87735714B73C}" destId="{A40C6950-16ED-4C61-B6CA-48450D4273E1}" srcOrd="4" destOrd="0" presId="urn:microsoft.com/office/officeart/2008/layout/AlternatingHexagons"/>
    <dgm:cxn modelId="{634E61B8-8937-43AD-8DB3-B5B1DDD37137}" type="presParOf" srcId="{93E6B100-1BD4-4344-8B02-15CD67CFF01B}" destId="{DC502A67-3664-4A98-AC91-3E3CB0D56EB5}" srcOrd="1" destOrd="0" presId="urn:microsoft.com/office/officeart/2008/layout/AlternatingHexagons"/>
    <dgm:cxn modelId="{D92B9538-6326-4477-A038-83AFEDC42945}" type="presParOf" srcId="{93E6B100-1BD4-4344-8B02-15CD67CFF01B}" destId="{4CC37EFE-F517-4C33-B0E7-B8C00CC308FC}" srcOrd="2" destOrd="0" presId="urn:microsoft.com/office/officeart/2008/layout/AlternatingHexagons"/>
    <dgm:cxn modelId="{21D5133E-1126-4DE0-B58E-A17B72D444CB}" type="presParOf" srcId="{4CC37EFE-F517-4C33-B0E7-B8C00CC308FC}" destId="{BD447B67-848B-41A8-B3E1-1193A1E1406B}" srcOrd="0" destOrd="0" presId="urn:microsoft.com/office/officeart/2008/layout/AlternatingHexagons"/>
    <dgm:cxn modelId="{EB3D4B74-25BD-471D-B132-46115A0BD08A}" type="presParOf" srcId="{4CC37EFE-F517-4C33-B0E7-B8C00CC308FC}" destId="{E2BF05F2-5C7D-408B-B693-E197C7564BD9}" srcOrd="1" destOrd="0" presId="urn:microsoft.com/office/officeart/2008/layout/AlternatingHexagons"/>
    <dgm:cxn modelId="{0A93DED1-DF57-4D74-86F2-26526F5AE22A}" type="presParOf" srcId="{4CC37EFE-F517-4C33-B0E7-B8C00CC308FC}" destId="{D500EE5F-3172-44CF-950B-BFC116A2C1B3}" srcOrd="2" destOrd="0" presId="urn:microsoft.com/office/officeart/2008/layout/AlternatingHexagons"/>
    <dgm:cxn modelId="{BDFEB0DF-6DA8-49E2-B986-5E7D48B35899}" type="presParOf" srcId="{4CC37EFE-F517-4C33-B0E7-B8C00CC308FC}" destId="{A16F4F42-DCF8-4546-A5B9-324766CC2BF6}" srcOrd="3" destOrd="0" presId="urn:microsoft.com/office/officeart/2008/layout/AlternatingHexagons"/>
    <dgm:cxn modelId="{9E78C61D-E722-42FC-A874-E40A893FDE33}" type="presParOf" srcId="{4CC37EFE-F517-4C33-B0E7-B8C00CC308FC}" destId="{8E751020-4239-4220-99B0-F933FD8270E5}" srcOrd="4" destOrd="0" presId="urn:microsoft.com/office/officeart/2008/layout/AlternatingHexagons"/>
    <dgm:cxn modelId="{2A8CD122-973D-4C82-AA71-52AD7EACBFAB}" type="presParOf" srcId="{93E6B100-1BD4-4344-8B02-15CD67CFF01B}" destId="{0CF7A764-82B1-4D44-8B5B-D36AF6D382FF}" srcOrd="3" destOrd="0" presId="urn:microsoft.com/office/officeart/2008/layout/AlternatingHexagons"/>
    <dgm:cxn modelId="{FB271507-E323-4BED-A341-3D4EE7411A4F}" type="presParOf" srcId="{93E6B100-1BD4-4344-8B02-15CD67CFF01B}" destId="{3E0B37E0-541B-48FC-9538-9E980429C9DF}" srcOrd="4" destOrd="0" presId="urn:microsoft.com/office/officeart/2008/layout/AlternatingHexagons"/>
    <dgm:cxn modelId="{27BCA2EE-B85B-4452-8055-8A4A6D49BCFE}" type="presParOf" srcId="{3E0B37E0-541B-48FC-9538-9E980429C9DF}" destId="{519FBB68-3A07-4AA3-8C35-6D33C65EDE0D}" srcOrd="0" destOrd="0" presId="urn:microsoft.com/office/officeart/2008/layout/AlternatingHexagons"/>
    <dgm:cxn modelId="{27B0A338-BE30-4CDD-9B30-68512ED7D31B}" type="presParOf" srcId="{3E0B37E0-541B-48FC-9538-9E980429C9DF}" destId="{96248775-2337-4F9D-808C-B39CACD5E2A1}" srcOrd="1" destOrd="0" presId="urn:microsoft.com/office/officeart/2008/layout/AlternatingHexagons"/>
    <dgm:cxn modelId="{5390B042-4307-4744-ACD5-ECA518BE9FEE}" type="presParOf" srcId="{3E0B37E0-541B-48FC-9538-9E980429C9DF}" destId="{AC2DC2B9-97EB-4887-9A2C-3EC1B8A08E24}" srcOrd="2" destOrd="0" presId="urn:microsoft.com/office/officeart/2008/layout/AlternatingHexagons"/>
    <dgm:cxn modelId="{4F1546B5-C64F-4C5E-BFFC-21DB2008E295}" type="presParOf" srcId="{3E0B37E0-541B-48FC-9538-9E980429C9DF}" destId="{D8C698C2-CAEC-4446-9919-CC336A428573}" srcOrd="3" destOrd="0" presId="urn:microsoft.com/office/officeart/2008/layout/AlternatingHexagons"/>
    <dgm:cxn modelId="{1D576238-A094-458E-AC9D-01928444CF7F}" type="presParOf" srcId="{3E0B37E0-541B-48FC-9538-9E980429C9DF}" destId="{D59AC5C3-EF30-4FA0-9F5D-4AC196E101BD}"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BB6D49-338E-44A4-8BBE-15758ADD8EB9}">
      <dsp:nvSpPr>
        <dsp:cNvPr id="0" name=""/>
        <dsp:cNvSpPr/>
      </dsp:nvSpPr>
      <dsp:spPr>
        <a:xfrm>
          <a:off x="0" y="1892"/>
          <a:ext cx="678425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688B6C3-587D-4760-A1DE-2982C209AFD9}">
      <dsp:nvSpPr>
        <dsp:cNvPr id="0" name=""/>
        <dsp:cNvSpPr/>
      </dsp:nvSpPr>
      <dsp:spPr>
        <a:xfrm>
          <a:off x="0" y="1892"/>
          <a:ext cx="6784259" cy="1290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book was the beginning of market economics.</a:t>
          </a:r>
          <a:endParaRPr lang="en-US" sz="2300" kern="1200"/>
        </a:p>
      </dsp:txBody>
      <dsp:txXfrm>
        <a:off x="0" y="1892"/>
        <a:ext cx="6784259" cy="1290434"/>
      </dsp:txXfrm>
    </dsp:sp>
    <dsp:sp modelId="{0F32F64B-94DF-4745-B208-442EE9F882F0}">
      <dsp:nvSpPr>
        <dsp:cNvPr id="0" name=""/>
        <dsp:cNvSpPr/>
      </dsp:nvSpPr>
      <dsp:spPr>
        <a:xfrm>
          <a:off x="0" y="1292326"/>
          <a:ext cx="678425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53B5ECB-713C-461D-A207-FF27403F28B7}">
      <dsp:nvSpPr>
        <dsp:cNvPr id="0" name=""/>
        <dsp:cNvSpPr/>
      </dsp:nvSpPr>
      <dsp:spPr>
        <a:xfrm>
          <a:off x="0" y="1292326"/>
          <a:ext cx="6784259" cy="1290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Smith said that if everyone did what was best for themselves, The result would be best for society.</a:t>
          </a:r>
          <a:endParaRPr lang="en-US" sz="2300" kern="1200" dirty="0"/>
        </a:p>
      </dsp:txBody>
      <dsp:txXfrm>
        <a:off x="0" y="1292326"/>
        <a:ext cx="6784259" cy="1290434"/>
      </dsp:txXfrm>
    </dsp:sp>
    <dsp:sp modelId="{FB39C4F4-4F4C-46D5-8144-D7B2C6B04C60}">
      <dsp:nvSpPr>
        <dsp:cNvPr id="0" name=""/>
        <dsp:cNvSpPr/>
      </dsp:nvSpPr>
      <dsp:spPr>
        <a:xfrm>
          <a:off x="0" y="2582760"/>
          <a:ext cx="678425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36591CF-ED8C-4275-AEF1-5017F480754B}">
      <dsp:nvSpPr>
        <dsp:cNvPr id="0" name=""/>
        <dsp:cNvSpPr/>
      </dsp:nvSpPr>
      <dsp:spPr>
        <a:xfrm>
          <a:off x="0" y="2582760"/>
          <a:ext cx="6784259" cy="1290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Before that, economics was about the King's personal interests, and the wealth of a nation was measured by the king's treasury but then came the Enlightenment.</a:t>
          </a:r>
          <a:endParaRPr lang="en-US" sz="2300" kern="1200" dirty="0"/>
        </a:p>
      </dsp:txBody>
      <dsp:txXfrm>
        <a:off x="0" y="2582760"/>
        <a:ext cx="6784259" cy="12904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F2D50F-8691-437D-8CE7-3EE10FBC533A}">
      <dsp:nvSpPr>
        <dsp:cNvPr id="0" name=""/>
        <dsp:cNvSpPr/>
      </dsp:nvSpPr>
      <dsp:spPr>
        <a:xfrm>
          <a:off x="0" y="680"/>
          <a:ext cx="6269038" cy="159164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02DBA3-75A8-4C80-9737-0F8632AE004A}">
      <dsp:nvSpPr>
        <dsp:cNvPr id="0" name=""/>
        <dsp:cNvSpPr/>
      </dsp:nvSpPr>
      <dsp:spPr>
        <a:xfrm>
          <a:off x="481473" y="358800"/>
          <a:ext cx="875405" cy="8754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D27395-6CAC-417B-9414-DA32B08D1B02}">
      <dsp:nvSpPr>
        <dsp:cNvPr id="0" name=""/>
        <dsp:cNvSpPr/>
      </dsp:nvSpPr>
      <dsp:spPr>
        <a:xfrm>
          <a:off x="1838352" y="680"/>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977900">
            <a:lnSpc>
              <a:spcPct val="90000"/>
            </a:lnSpc>
            <a:spcBef>
              <a:spcPct val="0"/>
            </a:spcBef>
            <a:spcAft>
              <a:spcPct val="35000"/>
            </a:spcAft>
            <a:buNone/>
          </a:pPr>
          <a:r>
            <a:rPr lang="en-GB" sz="2200" b="1" kern="1200"/>
            <a:t>Ethical theories are the rules and principles that determine right and wrong for any given situation	</a:t>
          </a:r>
          <a:endParaRPr lang="en-US" sz="2200" kern="1200"/>
        </a:p>
      </dsp:txBody>
      <dsp:txXfrm>
        <a:off x="1838352" y="680"/>
        <a:ext cx="4430685" cy="1591647"/>
      </dsp:txXfrm>
    </dsp:sp>
    <dsp:sp modelId="{56E3AE31-BD44-40DF-B016-4B2B268F5280}">
      <dsp:nvSpPr>
        <dsp:cNvPr id="0" name=""/>
        <dsp:cNvSpPr/>
      </dsp:nvSpPr>
      <dsp:spPr>
        <a:xfrm>
          <a:off x="0" y="1990238"/>
          <a:ext cx="6269038" cy="159164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A37894-BDD2-410B-A005-53CC5A2C7EE9}">
      <dsp:nvSpPr>
        <dsp:cNvPr id="0" name=""/>
        <dsp:cNvSpPr/>
      </dsp:nvSpPr>
      <dsp:spPr>
        <a:xfrm>
          <a:off x="481473" y="2348359"/>
          <a:ext cx="875405" cy="8754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EAC2B5-6075-4099-BBE5-43D3DF3E5E19}">
      <dsp:nvSpPr>
        <dsp:cNvPr id="0" name=""/>
        <dsp:cNvSpPr/>
      </dsp:nvSpPr>
      <dsp:spPr>
        <a:xfrm>
          <a:off x="1838352" y="1990238"/>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977900">
            <a:lnSpc>
              <a:spcPct val="90000"/>
            </a:lnSpc>
            <a:spcBef>
              <a:spcPct val="0"/>
            </a:spcBef>
            <a:spcAft>
              <a:spcPct val="35000"/>
            </a:spcAft>
            <a:buNone/>
          </a:pPr>
          <a:r>
            <a:rPr lang="en-GB" sz="2200" b="1" kern="1200"/>
            <a:t>Normative ethical theories</a:t>
          </a:r>
          <a:r>
            <a:rPr lang="en-GB" sz="2200" kern="1200"/>
            <a:t> are those that propose to prescribe the morally correct way of acting</a:t>
          </a:r>
          <a:endParaRPr lang="en-US" sz="2200" kern="1200"/>
        </a:p>
      </dsp:txBody>
      <dsp:txXfrm>
        <a:off x="1838352" y="1990238"/>
        <a:ext cx="4430685" cy="1591647"/>
      </dsp:txXfrm>
    </dsp:sp>
    <dsp:sp modelId="{AA8F3572-B084-46E3-B591-472152613FC0}">
      <dsp:nvSpPr>
        <dsp:cNvPr id="0" name=""/>
        <dsp:cNvSpPr/>
      </dsp:nvSpPr>
      <dsp:spPr>
        <a:xfrm>
          <a:off x="0" y="3979797"/>
          <a:ext cx="6269038" cy="159164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01E686-061B-49E8-896D-B04359AE45B7}">
      <dsp:nvSpPr>
        <dsp:cNvPr id="0" name=""/>
        <dsp:cNvSpPr/>
      </dsp:nvSpPr>
      <dsp:spPr>
        <a:xfrm>
          <a:off x="481473" y="4337918"/>
          <a:ext cx="875405" cy="8754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640DF8-C708-4DA9-9239-A9EBE1CC7C99}">
      <dsp:nvSpPr>
        <dsp:cNvPr id="0" name=""/>
        <dsp:cNvSpPr/>
      </dsp:nvSpPr>
      <dsp:spPr>
        <a:xfrm>
          <a:off x="1838352" y="3979797"/>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977900">
            <a:lnSpc>
              <a:spcPct val="90000"/>
            </a:lnSpc>
            <a:spcBef>
              <a:spcPct val="0"/>
            </a:spcBef>
            <a:spcAft>
              <a:spcPct val="35000"/>
            </a:spcAft>
            <a:buNone/>
          </a:pPr>
          <a:r>
            <a:rPr lang="en-GB" sz="2200" kern="1200"/>
            <a:t>As opposed to </a:t>
          </a:r>
          <a:r>
            <a:rPr lang="en-GB" sz="2200" b="1" kern="1200"/>
            <a:t>descriptive ethical theories </a:t>
          </a:r>
          <a:r>
            <a:rPr lang="en-GB" sz="2200" kern="1200"/>
            <a:t>which seek to describe how ethics decisions are actually made in business</a:t>
          </a:r>
          <a:endParaRPr lang="en-US" sz="2200" kern="1200"/>
        </a:p>
      </dsp:txBody>
      <dsp:txXfrm>
        <a:off x="1838352" y="3979797"/>
        <a:ext cx="4430685" cy="15916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2FB62B-56F9-4330-AEA0-C16139A7F14B}">
      <dsp:nvSpPr>
        <dsp:cNvPr id="0" name=""/>
        <dsp:cNvSpPr/>
      </dsp:nvSpPr>
      <dsp:spPr>
        <a:xfrm>
          <a:off x="0" y="2312"/>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590006-8D04-4974-A28B-0A3DC74F5381}">
      <dsp:nvSpPr>
        <dsp:cNvPr id="0" name=""/>
        <dsp:cNvSpPr/>
      </dsp:nvSpPr>
      <dsp:spPr>
        <a:xfrm>
          <a:off x="354561" y="266036"/>
          <a:ext cx="644657" cy="644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ABCE79-A8E2-486B-AE3B-DAA3914952D2}">
      <dsp:nvSpPr>
        <dsp:cNvPr id="0" name=""/>
        <dsp:cNvSpPr/>
      </dsp:nvSpPr>
      <dsp:spPr>
        <a:xfrm>
          <a:off x="1353781" y="2312"/>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844550">
            <a:lnSpc>
              <a:spcPct val="100000"/>
            </a:lnSpc>
            <a:spcBef>
              <a:spcPct val="0"/>
            </a:spcBef>
            <a:spcAft>
              <a:spcPct val="35000"/>
            </a:spcAft>
            <a:buNone/>
          </a:pPr>
          <a:r>
            <a:rPr lang="en-GB" sz="1900" kern="1200"/>
            <a:t>Basic questions in business tend to be quantitative, and money is frequently the bottom line: </a:t>
          </a:r>
          <a:endParaRPr lang="en-US" sz="1900" kern="1200"/>
        </a:p>
      </dsp:txBody>
      <dsp:txXfrm>
        <a:off x="1353781" y="2312"/>
        <a:ext cx="4915256" cy="1172105"/>
      </dsp:txXfrm>
    </dsp:sp>
    <dsp:sp modelId="{44EB0FE9-7A3D-44F1-80A2-96366D384C6A}">
      <dsp:nvSpPr>
        <dsp:cNvPr id="0" name=""/>
        <dsp:cNvSpPr/>
      </dsp:nvSpPr>
      <dsp:spPr>
        <a:xfrm>
          <a:off x="0" y="1467444"/>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33EF88-C953-4FD1-BAF2-B46B979B425E}">
      <dsp:nvSpPr>
        <dsp:cNvPr id="0" name=""/>
        <dsp:cNvSpPr/>
      </dsp:nvSpPr>
      <dsp:spPr>
        <a:xfrm>
          <a:off x="354561" y="1731167"/>
          <a:ext cx="644657" cy="644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BADF7D-0DCE-4538-B122-C634BF3C71BF}">
      <dsp:nvSpPr>
        <dsp:cNvPr id="0" name=""/>
        <dsp:cNvSpPr/>
      </dsp:nvSpPr>
      <dsp:spPr>
        <a:xfrm>
          <a:off x="1353781" y="1467444"/>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844550">
            <a:lnSpc>
              <a:spcPct val="100000"/>
            </a:lnSpc>
            <a:spcBef>
              <a:spcPct val="0"/>
            </a:spcBef>
            <a:spcAft>
              <a:spcPct val="35000"/>
            </a:spcAft>
            <a:buNone/>
          </a:pPr>
          <a:r>
            <a:rPr lang="en-GB" sz="1900" i="1" kern="1200"/>
            <a:t>How much is it worth? What’s my salary? What’s the company’s profit?</a:t>
          </a:r>
          <a:endParaRPr lang="en-US" sz="1900" kern="1200"/>
        </a:p>
      </dsp:txBody>
      <dsp:txXfrm>
        <a:off x="1353781" y="1467444"/>
        <a:ext cx="4915256" cy="1172105"/>
      </dsp:txXfrm>
    </dsp:sp>
    <dsp:sp modelId="{7776800D-B5B1-410F-81C6-B280BC70487B}">
      <dsp:nvSpPr>
        <dsp:cNvPr id="0" name=""/>
        <dsp:cNvSpPr/>
      </dsp:nvSpPr>
      <dsp:spPr>
        <a:xfrm>
          <a:off x="0" y="2932575"/>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20A74A-AAE6-4AA0-AE33-8EB57C7647D9}">
      <dsp:nvSpPr>
        <dsp:cNvPr id="0" name=""/>
        <dsp:cNvSpPr/>
      </dsp:nvSpPr>
      <dsp:spPr>
        <a:xfrm>
          <a:off x="354561" y="3196299"/>
          <a:ext cx="644657" cy="644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D98751-1C5C-4C7E-B675-29B3BB5B0521}">
      <dsp:nvSpPr>
        <dsp:cNvPr id="0" name=""/>
        <dsp:cNvSpPr/>
      </dsp:nvSpPr>
      <dsp:spPr>
        <a:xfrm>
          <a:off x="1353781" y="2932575"/>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844550">
            <a:lnSpc>
              <a:spcPct val="100000"/>
            </a:lnSpc>
            <a:spcBef>
              <a:spcPct val="0"/>
            </a:spcBef>
            <a:spcAft>
              <a:spcPct val="35000"/>
            </a:spcAft>
            <a:buNone/>
          </a:pPr>
          <a:r>
            <a:rPr lang="en-GB" sz="1900" kern="1200"/>
            <a:t>The basic question of utilitarianism is qualitative: </a:t>
          </a:r>
          <a:r>
            <a:rPr lang="en-GB" sz="1900" i="1" kern="1200"/>
            <a:t>how much happiness and sadness is there?</a:t>
          </a:r>
          <a:r>
            <a:rPr lang="en-GB" sz="1900" kern="1200"/>
            <a:t> </a:t>
          </a:r>
          <a:endParaRPr lang="en-US" sz="1900" kern="1200"/>
        </a:p>
      </dsp:txBody>
      <dsp:txXfrm>
        <a:off x="1353781" y="2932575"/>
        <a:ext cx="4915256" cy="1172105"/>
      </dsp:txXfrm>
    </dsp:sp>
    <dsp:sp modelId="{6AD055ED-D38D-4508-AB7E-B11850C666D4}">
      <dsp:nvSpPr>
        <dsp:cNvPr id="0" name=""/>
        <dsp:cNvSpPr/>
      </dsp:nvSpPr>
      <dsp:spPr>
        <a:xfrm>
          <a:off x="0" y="4397707"/>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35C3EC-A8EC-4075-96F2-180406B7FEA1}">
      <dsp:nvSpPr>
        <dsp:cNvPr id="0" name=""/>
        <dsp:cNvSpPr/>
      </dsp:nvSpPr>
      <dsp:spPr>
        <a:xfrm>
          <a:off x="354561" y="4661430"/>
          <a:ext cx="644657" cy="644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32B0BB-6EF1-4E38-82A5-04037FD4035D}">
      <dsp:nvSpPr>
        <dsp:cNvPr id="0" name=""/>
        <dsp:cNvSpPr/>
      </dsp:nvSpPr>
      <dsp:spPr>
        <a:xfrm>
          <a:off x="1353781" y="4397707"/>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844550">
            <a:lnSpc>
              <a:spcPct val="100000"/>
            </a:lnSpc>
            <a:spcBef>
              <a:spcPct val="0"/>
            </a:spcBef>
            <a:spcAft>
              <a:spcPct val="35000"/>
            </a:spcAft>
            <a:buNone/>
          </a:pPr>
          <a:r>
            <a:rPr lang="en-GB" sz="1900" kern="1200"/>
            <a:t>Businesses accustomed to bottom-line number decisions not happiness.</a:t>
          </a:r>
          <a:endParaRPr lang="en-US" sz="1900" kern="1200"/>
        </a:p>
      </dsp:txBody>
      <dsp:txXfrm>
        <a:off x="1353781" y="4397707"/>
        <a:ext cx="4915256" cy="11721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4810E-D653-4603-8DBF-CD50328274DD}">
      <dsp:nvSpPr>
        <dsp:cNvPr id="0" name=""/>
        <dsp:cNvSpPr/>
      </dsp:nvSpPr>
      <dsp:spPr>
        <a:xfrm rot="5400000">
          <a:off x="2419869" y="135324"/>
          <a:ext cx="1589301" cy="1382691"/>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Pulling</a:t>
          </a:r>
        </a:p>
      </dsp:txBody>
      <dsp:txXfrm rot="-5400000">
        <a:off x="2738643" y="279685"/>
        <a:ext cx="951753" cy="1093969"/>
      </dsp:txXfrm>
    </dsp:sp>
    <dsp:sp modelId="{66E55B5E-F0AE-47CB-8D36-9E33BE91C2C9}">
      <dsp:nvSpPr>
        <dsp:cNvPr id="0" name=""/>
        <dsp:cNvSpPr/>
      </dsp:nvSpPr>
      <dsp:spPr>
        <a:xfrm>
          <a:off x="3947823" y="349879"/>
          <a:ext cx="1773660" cy="95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Pulling the lever half-way and derailing the train.</a:t>
          </a:r>
        </a:p>
      </dsp:txBody>
      <dsp:txXfrm>
        <a:off x="3947823" y="349879"/>
        <a:ext cx="1773660" cy="953580"/>
      </dsp:txXfrm>
    </dsp:sp>
    <dsp:sp modelId="{A40C6950-16ED-4C61-B6CA-48450D4273E1}">
      <dsp:nvSpPr>
        <dsp:cNvPr id="0" name=""/>
        <dsp:cNvSpPr/>
      </dsp:nvSpPr>
      <dsp:spPr>
        <a:xfrm rot="5400000">
          <a:off x="926562" y="135324"/>
          <a:ext cx="1589301" cy="1382691"/>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1245336" y="279685"/>
        <a:ext cx="951753" cy="1093969"/>
      </dsp:txXfrm>
    </dsp:sp>
    <dsp:sp modelId="{BD447B67-848B-41A8-B3E1-1193A1E1406B}">
      <dsp:nvSpPr>
        <dsp:cNvPr id="0" name=""/>
        <dsp:cNvSpPr/>
      </dsp:nvSpPr>
      <dsp:spPr>
        <a:xfrm rot="5400000">
          <a:off x="1670355" y="1484323"/>
          <a:ext cx="1589301" cy="1382691"/>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Running</a:t>
          </a:r>
        </a:p>
      </dsp:txBody>
      <dsp:txXfrm rot="-5400000">
        <a:off x="1989129" y="1628684"/>
        <a:ext cx="951753" cy="1093969"/>
      </dsp:txXfrm>
    </dsp:sp>
    <dsp:sp modelId="{E2BF05F2-5C7D-408B-B693-E197C7564BD9}">
      <dsp:nvSpPr>
        <dsp:cNvPr id="0" name=""/>
        <dsp:cNvSpPr/>
      </dsp:nvSpPr>
      <dsp:spPr>
        <a:xfrm>
          <a:off x="0" y="1698878"/>
          <a:ext cx="1716445" cy="95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r" defTabSz="666750">
            <a:lnSpc>
              <a:spcPct val="90000"/>
            </a:lnSpc>
            <a:spcBef>
              <a:spcPct val="0"/>
            </a:spcBef>
            <a:spcAft>
              <a:spcPct val="35000"/>
            </a:spcAft>
            <a:buNone/>
          </a:pPr>
          <a:r>
            <a:rPr lang="en-US" sz="1500" kern="1200"/>
            <a:t>Running really fast after pulling the level to untie the one.</a:t>
          </a:r>
        </a:p>
      </dsp:txBody>
      <dsp:txXfrm>
        <a:off x="0" y="1698878"/>
        <a:ext cx="1716445" cy="953580"/>
      </dsp:txXfrm>
    </dsp:sp>
    <dsp:sp modelId="{8E751020-4239-4220-99B0-F933FD8270E5}">
      <dsp:nvSpPr>
        <dsp:cNvPr id="0" name=""/>
        <dsp:cNvSpPr/>
      </dsp:nvSpPr>
      <dsp:spPr>
        <a:xfrm rot="5400000">
          <a:off x="3163662" y="1484323"/>
          <a:ext cx="1589301" cy="1382691"/>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482436" y="1628684"/>
        <a:ext cx="951753" cy="1093969"/>
      </dsp:txXfrm>
    </dsp:sp>
    <dsp:sp modelId="{519FBB68-3A07-4AA3-8C35-6D33C65EDE0D}">
      <dsp:nvSpPr>
        <dsp:cNvPr id="0" name=""/>
        <dsp:cNvSpPr/>
      </dsp:nvSpPr>
      <dsp:spPr>
        <a:xfrm rot="5400000">
          <a:off x="2419869" y="2833321"/>
          <a:ext cx="1589301" cy="1382691"/>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Jumping</a:t>
          </a:r>
        </a:p>
      </dsp:txBody>
      <dsp:txXfrm rot="-5400000">
        <a:off x="2738643" y="2977682"/>
        <a:ext cx="951753" cy="1093969"/>
      </dsp:txXfrm>
    </dsp:sp>
    <dsp:sp modelId="{96248775-2337-4F9D-808C-B39CACD5E2A1}">
      <dsp:nvSpPr>
        <dsp:cNvPr id="0" name=""/>
        <dsp:cNvSpPr/>
      </dsp:nvSpPr>
      <dsp:spPr>
        <a:xfrm>
          <a:off x="3947823" y="3047877"/>
          <a:ext cx="1773660" cy="95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Jumping in front of the train. </a:t>
          </a:r>
        </a:p>
      </dsp:txBody>
      <dsp:txXfrm>
        <a:off x="3947823" y="3047877"/>
        <a:ext cx="1773660" cy="953580"/>
      </dsp:txXfrm>
    </dsp:sp>
    <dsp:sp modelId="{D59AC5C3-EF30-4FA0-9F5D-4AC196E101BD}">
      <dsp:nvSpPr>
        <dsp:cNvPr id="0" name=""/>
        <dsp:cNvSpPr/>
      </dsp:nvSpPr>
      <dsp:spPr>
        <a:xfrm rot="5400000">
          <a:off x="926562" y="2833321"/>
          <a:ext cx="1589301" cy="1382691"/>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1245336" y="2977682"/>
        <a:ext cx="951753" cy="109396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C708A4-566E-495E-B0FD-8D1F46B1D6CC}" type="datetimeFigureOut">
              <a:rPr lang="en-GB" smtClean="0"/>
              <a:t>25/11/2020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C6E664-E3D8-4FD6-9F83-582E5B1FCCF0}" type="slidenum">
              <a:rPr lang="en-GB" smtClean="0"/>
              <a:t>‹#›</a:t>
            </a:fld>
            <a:endParaRPr lang="en-GB"/>
          </a:p>
        </p:txBody>
      </p:sp>
    </p:spTree>
    <p:extLst>
      <p:ext uri="{BB962C8B-B14F-4D97-AF65-F5344CB8AC3E}">
        <p14:creationId xmlns:p14="http://schemas.microsoft.com/office/powerpoint/2010/main" val="889966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8" Type="http://schemas.openxmlformats.org/officeDocument/2006/relationships/hyperlink" Target="https://simple.wikipedia.org/wiki/Representation_(politics)" TargetMode="External"/><Relationship Id="rId13" Type="http://schemas.openxmlformats.org/officeDocument/2006/relationships/hyperlink" Target="https://simple.wikipedia.org/wiki/Boston" TargetMode="External"/><Relationship Id="rId3" Type="http://schemas.openxmlformats.org/officeDocument/2006/relationships/hyperlink" Target="https://simple.wikipedia.org/wiki/Protest" TargetMode="External"/><Relationship Id="rId7" Type="http://schemas.openxmlformats.org/officeDocument/2006/relationships/hyperlink" Target="https://simple.wikipedia.org/wiki/Boston_Tea_Party#cite_note-2" TargetMode="External"/><Relationship Id="rId12" Type="http://schemas.openxmlformats.org/officeDocument/2006/relationships/hyperlink" Target="https://simple.wikipedia.org/wiki/Ship" TargetMode="External"/><Relationship Id="rId2" Type="http://schemas.openxmlformats.org/officeDocument/2006/relationships/slide" Target="../slides/slide35.xml"/><Relationship Id="rId1" Type="http://schemas.openxmlformats.org/officeDocument/2006/relationships/notesMaster" Target="../notesMasters/notesMaster1.xml"/><Relationship Id="rId6" Type="http://schemas.openxmlformats.org/officeDocument/2006/relationships/hyperlink" Target="https://simple.wikipedia.org/wiki/George_III_of_Great_Britain" TargetMode="External"/><Relationship Id="rId11" Type="http://schemas.openxmlformats.org/officeDocument/2006/relationships/hyperlink" Target="https://simple.wikipedia.org/wiki/Native_American" TargetMode="External"/><Relationship Id="rId5" Type="http://schemas.openxmlformats.org/officeDocument/2006/relationships/hyperlink" Target="https://simple.wikipedia.org/wiki/Colony" TargetMode="External"/><Relationship Id="rId15" Type="http://schemas.openxmlformats.org/officeDocument/2006/relationships/hyperlink" Target="https://simple.wikipedia.org/wiki/Intolerable_Acts" TargetMode="External"/><Relationship Id="rId10" Type="http://schemas.openxmlformats.org/officeDocument/2006/relationships/hyperlink" Target="https://simple.wikipedia.org/wiki/Samuel_Adams" TargetMode="External"/><Relationship Id="rId4" Type="http://schemas.openxmlformats.org/officeDocument/2006/relationships/hyperlink" Target="https://simple.wikipedia.org/wiki/United_States" TargetMode="External"/><Relationship Id="rId9" Type="http://schemas.openxmlformats.org/officeDocument/2006/relationships/hyperlink" Target="https://simple.wikipedia.org/wiki/Sons_of_Liberty" TargetMode="External"/><Relationship Id="rId14" Type="http://schemas.openxmlformats.org/officeDocument/2006/relationships/hyperlink" Target="https://simple.wikipedia.org/wiki/Harbor"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Shape 96"/>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97" name="Shape 97"/>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Arial"/>
              <a:buNone/>
            </a:pPr>
            <a:r>
              <a:rPr lang="en-US" sz="1200" b="0" i="0" u="none" strike="noStrike" cap="none">
                <a:solidFill>
                  <a:schemeClr val="dk1"/>
                </a:solidFill>
                <a:latin typeface="Arial"/>
                <a:ea typeface="Arial"/>
                <a:cs typeface="Arial"/>
                <a:sym typeface="Arial"/>
              </a:rPr>
              <a:t>Slide 2 is list of textbook LO numbers and statements</a:t>
            </a:r>
          </a:p>
        </p:txBody>
      </p:sp>
      <p:sp>
        <p:nvSpPr>
          <p:cNvPr id="98" name="Shape 9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3</a:t>
            </a:fld>
            <a:endParaRPr kumimoji="0" lang="en-US" sz="1200" b="0" i="0" u="none" strike="noStrike" kern="1200" cap="none" spc="0" normalizeH="0" baseline="0" noProof="0">
              <a:ln>
                <a:noFill/>
              </a:ln>
              <a:solidFill>
                <a:prstClr val="black"/>
              </a:solidFill>
              <a:effectLst/>
              <a:uLnTx/>
              <a:uFillTx/>
              <a:latin typeface="Arial"/>
              <a:ea typeface="Arial"/>
              <a:cs typeface="Arial"/>
              <a:sym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Shape 11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1" name="Shape 111"/>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171450" lvl="0"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What is business ethics?</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Business ethics is the application of ethics to those institutions and activities we call business.</a:t>
            </a:r>
          </a:p>
          <a:p>
            <a:pPr marL="628650" lvl="1" indent="-171450">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What is the general process for preparing a discussion of business ethics?</a:t>
            </a: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Provide a framework of basic principles for understanding what is meant by the terms “good” and “right.”</a:t>
            </a: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Discuss methods of moral reasoning and some fundamental moral principles. </a:t>
            </a:r>
            <a:endParaRPr sz="2400" b="0" i="0" u="none" strike="noStrike" cap="none" dirty="0">
              <a:solidFill>
                <a:schemeClr val="dk1"/>
              </a:solidFill>
              <a:latin typeface="Arial"/>
              <a:ea typeface="Arial"/>
              <a:cs typeface="Arial"/>
              <a:sym typeface="Arial"/>
            </a:endParaRPr>
          </a:p>
        </p:txBody>
      </p:sp>
      <p:sp>
        <p:nvSpPr>
          <p:cNvPr id="112" name="Shape 112"/>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4</a:t>
            </a:fld>
            <a:endParaRPr kumimoji="0" lang="en-US" sz="1200" b="0" i="0" u="none" strike="noStrike" kern="1200" cap="none" spc="0" normalizeH="0" baseline="0" noProof="0">
              <a:ln>
                <a:noFill/>
              </a:ln>
              <a:solidFill>
                <a:prstClr val="black"/>
              </a:solidFill>
              <a:effectLst/>
              <a:uLnTx/>
              <a:uFillTx/>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1.1: Analyze the basic nature of business ethics</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the definitions and meanings of “ethics”?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Ethics studies the principles of conduct that govern individuals or groups.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Ethics consists of the rules by which individuals live their personal lives.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Ethics is the study of morality.</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What do we “do” when we study ethics?</a:t>
            </a: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We investigate morality and examine the results of that investigation.</a:t>
            </a:r>
            <a:r>
              <a:rPr lang="en-US" dirty="0"/>
              <a:t>	</a:t>
            </a:r>
          </a:p>
          <a:p>
            <a:pPr marL="457200" lvl="1" indent="0" fontAlgn="b">
              <a:buFont typeface="Arial" pitchFamily="34" charset="0"/>
              <a:buNone/>
            </a:pPr>
            <a:r>
              <a:rPr lang="en-US" dirty="0"/>
              <a:t>	</a:t>
            </a:r>
          </a:p>
          <a:p>
            <a:pPr marL="0" marR="0" lvl="0" indent="0" algn="l" rtl="0">
              <a:spcBef>
                <a:spcPts val="0"/>
              </a:spcBef>
              <a:buSzPct val="25000"/>
              <a:buNone/>
            </a:pPr>
            <a:r>
              <a:rPr lang="en-US" b="1" dirty="0"/>
              <a:t>1.1.1: Merck &amp; Co., Inc.</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is the Merck &amp; Co., Inc. river blindness issue?</a:t>
            </a:r>
            <a:endParaRPr lang="en-US"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Merck is a U.S. pharmaceutical company.</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River blindness is the name of a parasitic disease that causes blindness and intense physical and psychological discomfort.</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It is endemic in 30 African countries, six Latin American countries, and Yemen.</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Passed from person to person by a fly’s bite that passes a tiny worm that burrows under the skin.</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Merck scientists thought they discovered that one of their animal drugs, </a:t>
            </a:r>
            <a:r>
              <a:rPr lang="en-US" sz="1200" b="0" i="0" u="none" strike="noStrike" kern="1200" cap="none" dirty="0" err="1">
                <a:solidFill>
                  <a:schemeClr val="dk1"/>
                </a:solidFill>
                <a:effectLst/>
                <a:latin typeface="Arial"/>
                <a:ea typeface="Arial"/>
                <a:cs typeface="Arial"/>
                <a:sym typeface="Arial"/>
              </a:rPr>
              <a:t>Ivermectin</a:t>
            </a:r>
            <a:r>
              <a:rPr lang="en-US" sz="1200" b="0" i="0" u="none" strike="noStrike" kern="1200" cap="none" dirty="0">
                <a:solidFill>
                  <a:schemeClr val="dk1"/>
                </a:solidFill>
                <a:effectLst/>
                <a:latin typeface="Arial"/>
                <a:ea typeface="Arial"/>
                <a:cs typeface="Arial"/>
                <a:sym typeface="Arial"/>
              </a:rPr>
              <a:t>, might kill the parasite.</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question for Merck was whether to develop and test the drug that few in the affected areas could afford to buy.</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company decided to go forward because the potential human benefits were great.</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err="1">
                <a:solidFill>
                  <a:schemeClr val="dk1"/>
                </a:solidFill>
                <a:effectLst/>
                <a:latin typeface="Arial"/>
                <a:ea typeface="Arial"/>
                <a:cs typeface="Arial"/>
                <a:sym typeface="Arial"/>
              </a:rPr>
              <a:t>Mectizan</a:t>
            </a:r>
            <a:r>
              <a:rPr lang="en-US" sz="1200" b="0" i="0" u="none" strike="noStrike" kern="1200" cap="none" dirty="0">
                <a:solidFill>
                  <a:schemeClr val="dk1"/>
                </a:solidFill>
                <a:effectLst/>
                <a:latin typeface="Arial"/>
                <a:ea typeface="Arial"/>
                <a:cs typeface="Arial"/>
                <a:sym typeface="Arial"/>
              </a:rPr>
              <a:t> was the result, a once-yearly pill that would eradicate the parasite and prevent new infections. </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No one—not the World Health Organization or any government—would buy the pill. </a:t>
            </a: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Merck eventually decided to give the pill away—2.5 billion tablets by 2015.</a:t>
            </a:r>
            <a:endParaRPr lang="en-US" sz="24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5</a:t>
            </a:fld>
            <a:endParaRPr kumimoji="0" lang="en-US" sz="1200" b="0" i="0" u="none" strike="noStrike" kern="1200" cap="none" spc="0" normalizeH="0" baseline="0" noProof="0">
              <a:ln>
                <a:noFill/>
              </a:ln>
              <a:solidFill>
                <a:prstClr val="black"/>
              </a:solidFill>
              <a:effectLst/>
              <a:uLnTx/>
              <a:uFillTx/>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lvl="0" indent="-256032">
              <a:spcBef>
                <a:spcPts val="0"/>
              </a:spcBef>
            </a:pPr>
            <a:r>
              <a:rPr lang="en-US" b="1" dirty="0"/>
              <a:t>1.1.2: Clarifying Ethical Issues</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Why is ethical behavior a good long-term strategy for businesses?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Ethical behavior can give a company significant competitive advantages over companies that are not ethical.</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a:t>
            </a:r>
            <a:r>
              <a:rPr lang="en-US" sz="1200" b="1" i="0" u="none" strike="noStrike" cap="none" baseline="0" dirty="0">
                <a:solidFill>
                  <a:schemeClr val="dk1"/>
                </a:solidFill>
                <a:latin typeface="Arial"/>
                <a:ea typeface="Arial"/>
                <a:cs typeface="Arial"/>
                <a:sym typeface="Arial"/>
              </a:rPr>
              <a:t> </a:t>
            </a:r>
            <a:r>
              <a:rPr lang="en-US" sz="1200" b="1" i="0" u="none" strike="noStrike" cap="none" dirty="0">
                <a:solidFill>
                  <a:schemeClr val="dk1"/>
                </a:solidFill>
                <a:latin typeface="Arial"/>
                <a:ea typeface="Arial"/>
                <a:cs typeface="Arial"/>
                <a:sym typeface="Arial"/>
              </a:rPr>
              <a:t>– </a:t>
            </a:r>
            <a:r>
              <a:rPr lang="en-US" sz="1200" b="1" i="0" u="none" strike="noStrike" kern="1200" cap="none" dirty="0">
                <a:solidFill>
                  <a:schemeClr val="dk1"/>
                </a:solidFill>
                <a:effectLst/>
                <a:latin typeface="Arial"/>
                <a:ea typeface="Arial"/>
                <a:cs typeface="Arial"/>
                <a:sym typeface="Arial"/>
              </a:rPr>
              <a:t>If ethical behavior is the best choice for businesses, why don’t they all act accordingly?</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Not everyone thinks it’s in their best interest to act ethically.</a:t>
            </a: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It’s not always clear what the ethical course of action is.</a:t>
            </a:r>
            <a:endParaRPr lang="en-US" sz="24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6</a:t>
            </a:fld>
            <a:endParaRPr kumimoji="0" lang="en-US" sz="1200" b="0" i="0" u="none" strike="noStrike" kern="1200" cap="none" spc="0" normalizeH="0" baseline="0" noProof="0">
              <a:ln>
                <a:noFill/>
              </a:ln>
              <a:solidFill>
                <a:prstClr val="black"/>
              </a:solidFill>
              <a:effectLst/>
              <a:uLnTx/>
              <a:uFillTx/>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1.2: Emphasize the importance of moral reasoning and moral decision-making in business ethics</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is morality?</a:t>
            </a:r>
            <a:endParaRPr lang="en-GB" sz="12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As distinguished from the discipline known as ethics, morality is the set of standards an individual or a group has about what is right and wrong, or good and evil.</a:t>
            </a:r>
            <a:r>
              <a:rPr lang="en-US" dirty="0"/>
              <a:t>	</a:t>
            </a:r>
          </a:p>
          <a:p>
            <a:pPr marL="457200" lvl="1" indent="0" fontAlgn="b">
              <a:buFont typeface="Arial" pitchFamily="34" charset="0"/>
              <a:buNone/>
            </a:pPr>
            <a:r>
              <a:rPr lang="en-US" dirty="0"/>
              <a:t>	</a:t>
            </a:r>
          </a:p>
          <a:p>
            <a:pPr lvl="0" indent="-256032">
              <a:spcBef>
                <a:spcPts val="0"/>
              </a:spcBef>
            </a:pPr>
            <a:r>
              <a:rPr lang="en-US" b="1" dirty="0"/>
              <a:t>1.2.1: </a:t>
            </a:r>
            <a:r>
              <a:rPr lang="en-US" b="1" dirty="0" err="1"/>
              <a:t>BFGoodrich</a:t>
            </a:r>
            <a:endParaRPr lang="en-US" b="1" dirty="0"/>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Who is </a:t>
            </a:r>
            <a:r>
              <a:rPr lang="en-US" sz="1200" b="1" i="0" u="none" strike="noStrike" kern="1200" cap="none" dirty="0" err="1">
                <a:solidFill>
                  <a:schemeClr val="dk1"/>
                </a:solidFill>
                <a:effectLst/>
                <a:latin typeface="Arial"/>
                <a:ea typeface="Arial"/>
                <a:cs typeface="Arial"/>
                <a:sym typeface="Arial"/>
              </a:rPr>
              <a:t>BFGoodrich</a:t>
            </a:r>
            <a:r>
              <a:rPr lang="en-US" sz="1200" b="1" i="0" u="none" strike="noStrike" kern="1200" cap="none" dirty="0">
                <a:solidFill>
                  <a:schemeClr val="dk1"/>
                </a:solidFill>
                <a:effectLst/>
                <a:latin typeface="Arial"/>
                <a:ea typeface="Arial"/>
                <a:cs typeface="Arial"/>
                <a:sym typeface="Arial"/>
              </a:rPr>
              <a:t>?</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Vehicle parts manufacturer that won a military contract to design, test, and manufacture aircraft brakes for the U.S. Air Force’s A7-D aircraft.</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What error did </a:t>
            </a:r>
            <a:r>
              <a:rPr lang="en-US" sz="1200" b="1" i="0" u="none" strike="noStrike" kern="1200" cap="none" dirty="0" err="1">
                <a:solidFill>
                  <a:schemeClr val="dk1"/>
                </a:solidFill>
                <a:effectLst/>
                <a:latin typeface="Arial"/>
                <a:ea typeface="Arial"/>
                <a:cs typeface="Arial"/>
                <a:sym typeface="Arial"/>
              </a:rPr>
              <a:t>BFGoodrich</a:t>
            </a:r>
            <a:r>
              <a:rPr lang="en-US" sz="1200" b="1" i="0" u="none" strike="noStrike" kern="1200" cap="none" dirty="0">
                <a:solidFill>
                  <a:schemeClr val="dk1"/>
                </a:solidFill>
                <a:effectLst/>
                <a:latin typeface="Arial"/>
                <a:ea typeface="Arial"/>
                <a:cs typeface="Arial"/>
                <a:sym typeface="Arial"/>
              </a:rPr>
              <a:t> make?</a:t>
            </a: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It promised the Air Force it would deliver brakes to certain specs; that the brakes would be delivered on time; and that the brakes would pass the required tests.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 series of decisions based on the promises induced </a:t>
            </a:r>
            <a:r>
              <a:rPr lang="en-US" sz="1200" b="0" i="0" u="none" strike="noStrike" kern="1200" cap="none" dirty="0" err="1">
                <a:solidFill>
                  <a:schemeClr val="dk1"/>
                </a:solidFill>
                <a:effectLst/>
                <a:latin typeface="Arial"/>
                <a:ea typeface="Arial"/>
                <a:cs typeface="Arial"/>
                <a:sym typeface="Arial"/>
              </a:rPr>
              <a:t>BFGoodrich</a:t>
            </a:r>
            <a:r>
              <a:rPr lang="en-US" sz="1200" b="0" i="0" u="none" strike="noStrike" kern="1200" cap="none" dirty="0">
                <a:solidFill>
                  <a:schemeClr val="dk1"/>
                </a:solidFill>
                <a:effectLst/>
                <a:latin typeface="Arial"/>
                <a:ea typeface="Arial"/>
                <a:cs typeface="Arial"/>
                <a:sym typeface="Arial"/>
              </a:rPr>
              <a:t> to produce brakes that were not reliable, despite warnings from at least one of the engineers who developed the brakes.</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3</a:t>
            </a:r>
            <a:r>
              <a:rPr lang="en-US" sz="1200" b="1" i="0" u="none" strike="noStrike" cap="none" baseline="0" dirty="0">
                <a:solidFill>
                  <a:schemeClr val="dk1"/>
                </a:solidFill>
                <a:latin typeface="Arial"/>
                <a:ea typeface="Arial"/>
                <a:cs typeface="Arial"/>
                <a:sym typeface="Arial"/>
              </a:rPr>
              <a:t> </a:t>
            </a:r>
            <a:r>
              <a:rPr lang="en-US" sz="1200" b="1" i="0" u="none" strike="noStrike" cap="none" dirty="0">
                <a:solidFill>
                  <a:schemeClr val="dk1"/>
                </a:solidFill>
                <a:latin typeface="Arial"/>
                <a:ea typeface="Arial"/>
                <a:cs typeface="Arial"/>
                <a:sym typeface="Arial"/>
              </a:rPr>
              <a:t>– </a:t>
            </a:r>
            <a:r>
              <a:rPr lang="en-US" sz="1200" b="1" i="0" u="none" strike="noStrike" kern="1200" cap="none" dirty="0">
                <a:solidFill>
                  <a:schemeClr val="dk1"/>
                </a:solidFill>
                <a:effectLst/>
                <a:latin typeface="Arial"/>
                <a:ea typeface="Arial"/>
                <a:cs typeface="Arial"/>
                <a:sym typeface="Arial"/>
              </a:rPr>
              <a:t>What moral standards were reflected in the </a:t>
            </a:r>
            <a:r>
              <a:rPr lang="en-US" sz="1200" b="1" i="0" u="none" strike="noStrike" kern="1200" cap="none" dirty="0" err="1">
                <a:solidFill>
                  <a:schemeClr val="dk1"/>
                </a:solidFill>
                <a:effectLst/>
                <a:latin typeface="Arial"/>
                <a:ea typeface="Arial"/>
                <a:cs typeface="Arial"/>
                <a:sym typeface="Arial"/>
              </a:rPr>
              <a:t>BFGoodrich</a:t>
            </a:r>
            <a:r>
              <a:rPr lang="en-US" sz="1200" b="1" i="0" u="none" strike="noStrike" kern="1200" cap="none" dirty="0">
                <a:solidFill>
                  <a:schemeClr val="dk1"/>
                </a:solidFill>
                <a:effectLst/>
                <a:latin typeface="Arial"/>
                <a:ea typeface="Arial"/>
                <a:cs typeface="Arial"/>
                <a:sym typeface="Arial"/>
              </a:rPr>
              <a:t> employees interviewed about the case?</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One believed that as an engineer, he had an obligation “to do your best, no matter what it cost.” Another believed that it was wrong to lie and to endanger the lives of others, and he also believed that integrity is good, and dishonesty is bad.</a:t>
            </a:r>
            <a:endParaRPr lang="en-US" sz="44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7</a:t>
            </a:fld>
            <a:endParaRPr kumimoji="0" lang="en-US" sz="1200" b="0" i="0" u="none" strike="noStrike" kern="1200" cap="none" spc="0" normalizeH="0" baseline="0" noProof="0">
              <a:ln>
                <a:noFill/>
              </a:ln>
              <a:solidFill>
                <a:prstClr val="black"/>
              </a:solidFill>
              <a:effectLst/>
              <a:uLnTx/>
              <a:uFillTx/>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59DF4C1-073D-43C2-B281-EBCE3671B3D8}" type="slidenum">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9</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
        <p:nvSpPr>
          <p:cNvPr id="134147" name="Rectangle 2"/>
          <p:cNvSpPr>
            <a:spLocks noGrp="1" noRot="1" noChangeAspect="1" noChangeArrowheads="1" noTextEdit="1"/>
          </p:cNvSpPr>
          <p:nvPr>
            <p:ph type="sldImg"/>
          </p:nvPr>
        </p:nvSpPr>
        <p:spPr>
          <a:ln/>
        </p:spPr>
      </p:sp>
      <p:sp>
        <p:nvSpPr>
          <p:cNvPr id="1341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ea typeface="ＭＳ Ｐゴシック" panose="020B0600070205080204" pitchFamily="34" charset="-128"/>
              </a:rPr>
              <a:t>The derivation of the word company? Two Latin words, </a:t>
            </a:r>
            <a:r>
              <a:rPr lang="en-GB" altLang="en-US" i="1">
                <a:latin typeface="Arial" panose="020B0604020202020204" pitchFamily="34" charset="0"/>
                <a:ea typeface="ＭＳ Ｐゴシック" panose="020B0600070205080204" pitchFamily="34" charset="-128"/>
              </a:rPr>
              <a:t>cum </a:t>
            </a:r>
            <a:r>
              <a:rPr lang="en-GB" altLang="en-US">
                <a:latin typeface="Arial" panose="020B0604020202020204" pitchFamily="34" charset="0"/>
                <a:ea typeface="ＭＳ Ｐゴシック" panose="020B0600070205080204" pitchFamily="34" charset="-128"/>
              </a:rPr>
              <a:t>and </a:t>
            </a:r>
            <a:r>
              <a:rPr lang="en-GB" altLang="en-US" i="1">
                <a:latin typeface="Arial" panose="020B0604020202020204" pitchFamily="34" charset="0"/>
                <a:ea typeface="ＭＳ Ｐゴシック" panose="020B0600070205080204" pitchFamily="34" charset="-128"/>
              </a:rPr>
              <a:t>panis</a:t>
            </a:r>
            <a:r>
              <a:rPr lang="en-GB" altLang="en-US">
                <a:latin typeface="Arial" panose="020B0604020202020204" pitchFamily="34" charset="0"/>
                <a:ea typeface="ＭＳ Ｐゴシック" panose="020B0600070205080204" pitchFamily="34" charset="-128"/>
              </a:rPr>
              <a:t>, which mean breaking bread together</a:t>
            </a:r>
          </a:p>
        </p:txBody>
      </p:sp>
    </p:spTree>
    <p:extLst>
      <p:ext uri="{BB962C8B-B14F-4D97-AF65-F5344CB8AC3E}">
        <p14:creationId xmlns:p14="http://schemas.microsoft.com/office/powerpoint/2010/main" val="4227308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1.2.2: Moral and </a:t>
            </a:r>
            <a:r>
              <a:rPr lang="en-US" b="1" dirty="0" err="1"/>
              <a:t>Nonmoral</a:t>
            </a:r>
            <a:r>
              <a:rPr lang="en-US" b="1" dirty="0"/>
              <a:t> Standards and Norms</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moral standards?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Moral standards are the norms we have about the kinds of actions we believe are morally right and wrong.</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Moral standards what we believe to be morally good or morally bad.</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Moral norms can usually be expressed as general rules about our actions.</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Where do moral standards come from?</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“As children, we learn our moral standards from family, friends, and various societal influences such as church, school, television, magazines, music, and associations.”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“As we mature, our life experience and intellectual development may lead us to evaluate and, perhaps, revise these standards.”</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3 – </a:t>
            </a:r>
            <a:r>
              <a:rPr lang="en-US" sz="1200" b="1" i="0" u="none" strike="noStrike" kern="1200" cap="none" dirty="0">
                <a:solidFill>
                  <a:schemeClr val="dk1"/>
                </a:solidFill>
                <a:effectLst/>
                <a:latin typeface="Arial"/>
                <a:ea typeface="Arial"/>
                <a:cs typeface="Arial"/>
                <a:sym typeface="Arial"/>
              </a:rPr>
              <a:t>What are examples of </a:t>
            </a:r>
            <a:r>
              <a:rPr lang="en-US" sz="1200" b="1" i="0" u="none" strike="noStrike" kern="1200" cap="none" dirty="0" err="1">
                <a:solidFill>
                  <a:schemeClr val="dk1"/>
                </a:solidFill>
                <a:effectLst/>
                <a:latin typeface="Arial"/>
                <a:ea typeface="Arial"/>
                <a:cs typeface="Arial"/>
                <a:sym typeface="Arial"/>
              </a:rPr>
              <a:t>nonmoral</a:t>
            </a:r>
            <a:r>
              <a:rPr lang="en-US" sz="1200" b="1" i="0" u="none" strike="noStrike" kern="1200" cap="none" dirty="0">
                <a:solidFill>
                  <a:schemeClr val="dk1"/>
                </a:solidFill>
                <a:effectLst/>
                <a:latin typeface="Arial"/>
                <a:ea typeface="Arial"/>
                <a:cs typeface="Arial"/>
                <a:sym typeface="Arial"/>
              </a:rPr>
              <a:t> norms?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Standards of etiquette by which we judge people’s manners as good or bad. </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Rules of behavior set by parents, teachers, or other authorities.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norms we call the law by which we determine what is legally right and wrong. </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standards of language by which we judge what is grammatically right and wrong.</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standards of art by which we judge whether a painting or a song is good or bad.</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sports standards by which we judge how well a game of football or basketball is played.</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4 – </a:t>
            </a:r>
            <a:r>
              <a:rPr lang="en-US" sz="1200" b="1" i="0" u="none" strike="noStrike" kern="1200" cap="none" dirty="0">
                <a:solidFill>
                  <a:schemeClr val="dk1"/>
                </a:solidFill>
                <a:effectLst/>
                <a:latin typeface="Arial"/>
                <a:ea typeface="Arial"/>
                <a:cs typeface="Arial"/>
                <a:sym typeface="Arial"/>
              </a:rPr>
              <a:t>How do we distinguish between moral and </a:t>
            </a:r>
            <a:r>
              <a:rPr lang="en-US" sz="1200" b="1" i="0" u="none" strike="noStrike" kern="1200" cap="none" dirty="0" err="1">
                <a:solidFill>
                  <a:schemeClr val="dk1"/>
                </a:solidFill>
                <a:effectLst/>
                <a:latin typeface="Arial"/>
                <a:ea typeface="Arial"/>
                <a:cs typeface="Arial"/>
                <a:sym typeface="Arial"/>
              </a:rPr>
              <a:t>nonmoral</a:t>
            </a:r>
            <a:r>
              <a:rPr lang="en-US" sz="1200" b="1" i="0" u="none" strike="noStrike" kern="1200" cap="none" dirty="0">
                <a:solidFill>
                  <a:schemeClr val="dk1"/>
                </a:solidFill>
                <a:effectLst/>
                <a:latin typeface="Arial"/>
                <a:ea typeface="Arial"/>
                <a:cs typeface="Arial"/>
                <a:sym typeface="Arial"/>
              </a:rPr>
              <a:t> standards?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Studies show an innate ability to distinguish moral from </a:t>
            </a:r>
            <a:r>
              <a:rPr lang="en-US" sz="1200" b="0" i="0" u="none" strike="noStrike" kern="1200" cap="none" dirty="0" err="1">
                <a:solidFill>
                  <a:schemeClr val="dk1"/>
                </a:solidFill>
                <a:effectLst/>
                <a:latin typeface="Arial"/>
                <a:ea typeface="Arial"/>
                <a:cs typeface="Arial"/>
                <a:sym typeface="Arial"/>
              </a:rPr>
              <a:t>nonmoral</a:t>
            </a:r>
            <a:r>
              <a:rPr lang="en-US" sz="1200" b="0" i="0" u="none" strike="noStrike" kern="1200" cap="none" dirty="0">
                <a:solidFill>
                  <a:schemeClr val="dk1"/>
                </a:solidFill>
                <a:effectLst/>
                <a:latin typeface="Arial"/>
                <a:ea typeface="Arial"/>
                <a:cs typeface="Arial"/>
                <a:sym typeface="Arial"/>
              </a:rPr>
              <a:t> norms.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There are six characteristics of moral standards:</a:t>
            </a:r>
            <a:endParaRPr lang="en-GB" sz="2000" b="0" i="0" u="none" strike="noStrike" kern="1200" cap="none" dirty="0">
              <a:solidFill>
                <a:schemeClr val="dk1"/>
              </a:solidFill>
              <a:effectLst/>
              <a:latin typeface="Arial"/>
              <a:ea typeface="Arial"/>
              <a:cs typeface="Arial"/>
              <a:sym typeface="Arial"/>
            </a:endParaRPr>
          </a:p>
          <a:p>
            <a:pPr marL="1143000" lvl="2" indent="-228600" fontAlgn="b">
              <a:buFont typeface="+mj-lt"/>
              <a:buAutoNum type="arabicPeriod"/>
            </a:pPr>
            <a:r>
              <a:rPr lang="en-US" sz="1200" b="0" i="0" u="none" strike="noStrike" kern="1200" cap="none" dirty="0">
                <a:solidFill>
                  <a:schemeClr val="dk1"/>
                </a:solidFill>
                <a:effectLst/>
                <a:latin typeface="Arial"/>
                <a:ea typeface="Arial"/>
                <a:cs typeface="Arial"/>
                <a:sym typeface="Arial"/>
              </a:rPr>
              <a:t>Moral Standards Deal with Serious Matters.</a:t>
            </a:r>
            <a:endParaRPr lang="en-GB" sz="2000" b="0" i="0" u="none" strike="noStrike" kern="1200" cap="none" dirty="0">
              <a:solidFill>
                <a:schemeClr val="dk1"/>
              </a:solidFill>
              <a:effectLst/>
              <a:latin typeface="Arial"/>
              <a:ea typeface="Arial"/>
              <a:cs typeface="Arial"/>
              <a:sym typeface="Arial"/>
            </a:endParaRPr>
          </a:p>
          <a:p>
            <a:pPr marL="1143000" lvl="2" indent="-228600" fontAlgn="b">
              <a:buFont typeface="+mj-lt"/>
              <a:buAutoNum type="arabicPeriod"/>
            </a:pPr>
            <a:r>
              <a:rPr lang="en-US" sz="1200" b="0" i="0" u="none" strike="noStrike" kern="1200" cap="none" dirty="0">
                <a:solidFill>
                  <a:schemeClr val="dk1"/>
                </a:solidFill>
                <a:effectLst/>
                <a:latin typeface="Arial"/>
                <a:ea typeface="Arial"/>
                <a:cs typeface="Arial"/>
                <a:sym typeface="Arial"/>
              </a:rPr>
              <a:t>Moral Standards Are Preferred to Other Values.</a:t>
            </a:r>
            <a:endParaRPr lang="en-GB" sz="2000" b="0" i="0" u="none" strike="noStrike" kern="1200" cap="none" dirty="0">
              <a:solidFill>
                <a:schemeClr val="dk1"/>
              </a:solidFill>
              <a:effectLst/>
              <a:latin typeface="Arial"/>
              <a:ea typeface="Arial"/>
              <a:cs typeface="Arial"/>
              <a:sym typeface="Arial"/>
            </a:endParaRPr>
          </a:p>
          <a:p>
            <a:pPr marL="1143000" lvl="2" indent="-228600" fontAlgn="b">
              <a:buFont typeface="+mj-lt"/>
              <a:buAutoNum type="arabicPeriod"/>
            </a:pPr>
            <a:r>
              <a:rPr lang="en-US" sz="1200" b="0" i="0" u="none" strike="noStrike" kern="1200" cap="none" dirty="0">
                <a:solidFill>
                  <a:schemeClr val="dk1"/>
                </a:solidFill>
                <a:effectLst/>
                <a:latin typeface="Arial"/>
                <a:ea typeface="Arial"/>
                <a:cs typeface="Arial"/>
                <a:sym typeface="Arial"/>
              </a:rPr>
              <a:t>Moral Standards Are Independent of Authority.</a:t>
            </a:r>
            <a:endParaRPr lang="en-GB" sz="2000" b="0" i="0" u="none" strike="noStrike" kern="1200" cap="none" dirty="0">
              <a:solidFill>
                <a:schemeClr val="dk1"/>
              </a:solidFill>
              <a:effectLst/>
              <a:latin typeface="Arial"/>
              <a:ea typeface="Arial"/>
              <a:cs typeface="Arial"/>
              <a:sym typeface="Arial"/>
            </a:endParaRPr>
          </a:p>
          <a:p>
            <a:pPr marL="1143000" lvl="2" indent="-228600" fontAlgn="b">
              <a:buFont typeface="+mj-lt"/>
              <a:buAutoNum type="arabicPeriod"/>
            </a:pPr>
            <a:r>
              <a:rPr lang="en-US" sz="1200" b="0" i="0" u="none" strike="noStrike" kern="1200" cap="none" dirty="0">
                <a:solidFill>
                  <a:schemeClr val="dk1"/>
                </a:solidFill>
                <a:effectLst/>
                <a:latin typeface="Arial"/>
                <a:ea typeface="Arial"/>
                <a:cs typeface="Arial"/>
                <a:sym typeface="Arial"/>
              </a:rPr>
              <a:t>Moral Standards Are Universal.</a:t>
            </a:r>
            <a:endParaRPr lang="en-GB" sz="2000" b="0" i="0" u="none" strike="noStrike" kern="1200" cap="none" dirty="0">
              <a:solidFill>
                <a:schemeClr val="dk1"/>
              </a:solidFill>
              <a:effectLst/>
              <a:latin typeface="Arial"/>
              <a:ea typeface="Arial"/>
              <a:cs typeface="Arial"/>
              <a:sym typeface="Arial"/>
            </a:endParaRPr>
          </a:p>
          <a:p>
            <a:pPr marL="1143000" lvl="2" indent="-228600" fontAlgn="b">
              <a:buFont typeface="+mj-lt"/>
              <a:buAutoNum type="arabicPeriod"/>
            </a:pPr>
            <a:r>
              <a:rPr lang="en-US" sz="1200" b="0" i="0" u="none" strike="noStrike" kern="1200" cap="none" dirty="0">
                <a:solidFill>
                  <a:schemeClr val="dk1"/>
                </a:solidFill>
                <a:effectLst/>
                <a:latin typeface="Arial"/>
                <a:ea typeface="Arial"/>
                <a:cs typeface="Arial"/>
                <a:sym typeface="Arial"/>
              </a:rPr>
              <a:t>Moral Standards Are Determined Impartially.</a:t>
            </a:r>
            <a:endParaRPr lang="en-GB" sz="2000" b="0" i="0" u="none" strike="noStrike" kern="1200" cap="none" dirty="0">
              <a:solidFill>
                <a:schemeClr val="dk1"/>
              </a:solidFill>
              <a:effectLst/>
              <a:latin typeface="Arial"/>
              <a:ea typeface="Arial"/>
              <a:cs typeface="Arial"/>
              <a:sym typeface="Arial"/>
            </a:endParaRPr>
          </a:p>
          <a:p>
            <a:pPr marL="1143000" lvl="2" indent="-228600">
              <a:buFont typeface="+mj-lt"/>
              <a:buAutoNum type="arabicPeriod"/>
            </a:pPr>
            <a:r>
              <a:rPr lang="en-US" sz="1200" b="0" i="0" u="none" strike="noStrike" kern="1200" cap="none" dirty="0">
                <a:solidFill>
                  <a:schemeClr val="dk1"/>
                </a:solidFill>
                <a:effectLst/>
                <a:latin typeface="Arial"/>
                <a:ea typeface="Arial"/>
                <a:cs typeface="Arial"/>
                <a:sym typeface="Arial"/>
              </a:rPr>
              <a:t>Moral Standards Are Associated with Special Emotions and Vocabulary.</a:t>
            </a:r>
            <a:endParaRPr lang="en-US" sz="72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14</a:t>
            </a:fld>
            <a:endParaRPr kumimoji="0" lang="en-US" sz="1200" b="0" i="0" u="none" strike="noStrike" kern="1200" cap="none" spc="0" normalizeH="0" baseline="0" noProof="0">
              <a:ln>
                <a:noFill/>
              </a:ln>
              <a:solidFill>
                <a:prstClr val="black"/>
              </a:solidFill>
              <a:effectLst/>
              <a:uLnTx/>
              <a:uFillTx/>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lang="en-US" sz="72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15</a:t>
            </a:fld>
            <a:endParaRPr kumimoji="0" lang="en-US" sz="1200" b="0" i="0" u="none" strike="noStrike" kern="1200" cap="none" spc="0" normalizeH="0" baseline="0" noProof="0">
              <a:ln>
                <a:noFill/>
              </a:ln>
              <a:solidFill>
                <a:prstClr val="black"/>
              </a:solidFill>
              <a:effectLst/>
              <a:uLnTx/>
              <a:uFillTx/>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idx="10"/>
          </p:nvPr>
        </p:nvSpPr>
        <p:spPr/>
        <p:txBody>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1200" b="0" i="0" u="none" strike="noStrike" kern="1200" cap="none" spc="0" normalizeH="0" baseline="0" noProof="0" smtClean="0">
                <a:ln>
                  <a:noFill/>
                </a:ln>
                <a:solidFill>
                  <a:prstClr val="black"/>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16</a:t>
            </a:fld>
            <a:endParaRPr kumimoji="0" lang="en-US" sz="1200" b="0" i="0" u="none" strike="noStrike" kern="1200" cap="none" spc="0" normalizeH="0" baseline="0" noProof="0">
              <a:ln>
                <a:noFill/>
              </a:ln>
              <a:solidFill>
                <a:prstClr val="black"/>
              </a:solidFill>
              <a:effectLst/>
              <a:uLnTx/>
              <a:uFillTx/>
              <a:latin typeface="Arial"/>
              <a:ea typeface="Arial"/>
              <a:cs typeface="Arial"/>
              <a:sym typeface="Arial"/>
            </a:endParaRPr>
          </a:p>
        </p:txBody>
      </p:sp>
    </p:spTree>
    <p:extLst>
      <p:ext uri="{BB962C8B-B14F-4D97-AF65-F5344CB8AC3E}">
        <p14:creationId xmlns:p14="http://schemas.microsoft.com/office/powerpoint/2010/main" val="31354271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1.2.3: Refining the Concept of Ethics</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do ethical standards require?</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Good reasons for holding them.</a:t>
            </a:r>
          </a:p>
          <a:p>
            <a:pPr marL="457200" lvl="1" indent="0" fontAlgn="b">
              <a:buFont typeface="Arial" pitchFamily="34" charset="0"/>
              <a:buNone/>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What other disciplines study ethics?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Anthropology, sociology, and psychology.</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3 – </a:t>
            </a:r>
            <a:r>
              <a:rPr lang="en-US" sz="1200" b="1" i="0" u="none" strike="noStrike" kern="1200" cap="none" dirty="0">
                <a:solidFill>
                  <a:schemeClr val="dk1"/>
                </a:solidFill>
                <a:effectLst/>
                <a:latin typeface="Arial"/>
                <a:ea typeface="Arial"/>
                <a:cs typeface="Arial"/>
                <a:sym typeface="Arial"/>
              </a:rPr>
              <a:t>How do other disciplines’ study of morality differ from that enlisted by ethics?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These disciplines approach morality descriptively. A descriptive study attempts to explain the world as it is, not as it ought to be.</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Ethics approaches the study of morality prescriptively. As such, it is a normative study. A normative study aims to reach conclusions about what things are good or bad, or what actions are right or wrong. As such, it aims to discover what ought to be.</a:t>
            </a: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endParaRPr lang="en-US" sz="12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4 – </a:t>
            </a:r>
            <a:r>
              <a:rPr lang="en-US" sz="1200" b="1" i="0" u="none" strike="noStrike" kern="1200" cap="none" dirty="0">
                <a:solidFill>
                  <a:schemeClr val="dk1"/>
                </a:solidFill>
                <a:effectLst/>
                <a:latin typeface="Arial"/>
                <a:ea typeface="Arial"/>
                <a:cs typeface="Arial"/>
                <a:sym typeface="Arial"/>
              </a:rPr>
              <a:t>What does business ethics study?</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Business ethics studies moral standards and how they apply to:</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Modern social systems and organizations through which modern societies produce and distribute goods and services.</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Activities of the people who work within these organizations.</a:t>
            </a:r>
          </a:p>
          <a:p>
            <a:pPr marL="1085850" lvl="2" indent="-17145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5 – </a:t>
            </a:r>
            <a:r>
              <a:rPr lang="en-US" sz="1200" b="1" i="0" u="none" strike="noStrike" kern="1200" cap="none" dirty="0">
                <a:solidFill>
                  <a:schemeClr val="dk1"/>
                </a:solidFill>
                <a:effectLst/>
                <a:latin typeface="Arial"/>
                <a:ea typeface="Arial"/>
                <a:cs typeface="Arial"/>
                <a:sym typeface="Arial"/>
              </a:rPr>
              <a:t>How can the myriad issues that arise in business ethics be organized?</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Systemic issues.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Corporate issues.</a:t>
            </a: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Individual issues.</a:t>
            </a:r>
            <a:endParaRPr lang="en-US" sz="72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17</a:t>
            </a:fld>
            <a:endParaRPr kumimoji="0" lang="en-US" sz="1200" b="0" i="0" u="none" strike="noStrike" kern="1200" cap="none" spc="0" normalizeH="0" baseline="0" noProof="0">
              <a:ln>
                <a:noFill/>
              </a:ln>
              <a:solidFill>
                <a:prstClr val="black"/>
              </a:solidFill>
              <a:effectLst/>
              <a:uLnTx/>
              <a:uFillTx/>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1.2.4: Applying Ethical or Moral Concepts to Corporations</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How can we apply to businesses the moral standards that apply to individuals? In other words, how can business actions be moral or immoral? If individuals are the only moral agents, how can businesses be morally responsible?</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One view is that companies do act as moral agents.</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 moral agent is an individual who acts intentionally.</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An agent that can have rights and moral responsibilities is a moral agent.</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Since corporations engage in intentional actions, they can be moral agents.</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Objection: Companies don’t seem to act, or act intentionally, the way people do. Moreover, they do not have minds; they do not feel, e.g., pleasure or pain.</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Another view is that companies act like machines. They are not, therefore, morally responsible for what they do.</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Objection: Companies, unlike machines, consist of human beings who do act intentionally and are moral agents.</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Objection: Moral categories are designed for people; they involve reasons, feelings, and deliberations. Corporations don’t have these.</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Insofar as companies are constituted by people, and people are moral agents, the “legal fiction” of corporate personhood allows the law to treat corporations in many ways as they do individuals—both in terms of rights and responsibilities.</a:t>
            </a: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Corporations are at least morally responsible in a secondary or derivative sense, i.e., in the sense that their moral duties are derived from the individuals who make up the company.</a:t>
            </a:r>
          </a:p>
          <a:p>
            <a:pPr marL="1085850" lvl="2" indent="-171450" fontAlgn="b">
              <a:buFont typeface="Arial" pitchFamily="34" charset="0"/>
              <a:buChar char="•"/>
            </a:pPr>
            <a:endParaRPr lang="en-US" sz="1200" b="0" i="0" u="none" strike="noStrike" kern="1200" cap="none" dirty="0">
              <a:solidFill>
                <a:schemeClr val="dk1"/>
              </a:solidFill>
              <a:effectLst/>
              <a:latin typeface="Arial"/>
              <a:ea typeface="Arial"/>
              <a:cs typeface="Arial"/>
              <a:sym typeface="Arial"/>
            </a:endParaRPr>
          </a:p>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1.2.5: Objections to Business Ethics</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the arguments against applying ethical standards to business?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 free market economy ensures the maximum social benefit. So, business ethics is not required.</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Company employees, particularly managers, are obliged to be loyal to the company, not ethics. So, business ethics has no place in business.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Ethics only requires a company’s obedience to the law. So long as a company follows the law, business ethics isn’t needed.</a:t>
            </a:r>
          </a:p>
          <a:p>
            <a:pPr marL="457200" lvl="1" indent="0" fontAlgn="b">
              <a:buFont typeface="Arial" pitchFamily="34" charset="0"/>
              <a:buNone/>
            </a:pPr>
            <a:endParaRPr lang="en-GB" sz="20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What are the erroneous assumptions in these arguments? </a:t>
            </a:r>
            <a:endParaRPr lang="en-GB" sz="1600" b="1" i="0" u="none" strike="noStrike" kern="1200" cap="none" dirty="0">
              <a:solidFill>
                <a:schemeClr val="dk1"/>
              </a:solidFill>
              <a:effectLst/>
              <a:latin typeface="Arial"/>
              <a:ea typeface="Arial"/>
              <a:cs typeface="Arial"/>
              <a:sym typeface="Arial"/>
            </a:endParaRPr>
          </a:p>
          <a:p>
            <a:pPr marL="685800" lvl="1" indent="-228600">
              <a:buFont typeface="+mj-lt"/>
              <a:buAutoNum type="arabicPeriod"/>
            </a:pPr>
            <a:r>
              <a:rPr lang="en-US" sz="1200" b="0" i="0" u="none" strike="noStrike" kern="1200" cap="none" dirty="0">
                <a:solidFill>
                  <a:schemeClr val="dk1"/>
                </a:solidFill>
                <a:effectLst/>
                <a:latin typeface="Arial"/>
                <a:ea typeface="Arial"/>
                <a:cs typeface="Arial"/>
                <a:sym typeface="Arial"/>
              </a:rPr>
              <a:t>Most industrial markets are not “perfectly competitive.” Businesses that don’t have to compete can maximize profits, despite inefficient production.</a:t>
            </a:r>
            <a:endParaRPr lang="en-GB" sz="1600" b="0" i="0" u="none" strike="noStrike" kern="1200" cap="none" dirty="0">
              <a:solidFill>
                <a:schemeClr val="dk1"/>
              </a:solidFill>
              <a:effectLst/>
              <a:latin typeface="Arial"/>
              <a:ea typeface="Arial"/>
              <a:cs typeface="Arial"/>
              <a:sym typeface="Arial"/>
            </a:endParaRPr>
          </a:p>
          <a:p>
            <a:pPr marL="685800" lvl="1" indent="-228600">
              <a:buFont typeface="+mj-lt"/>
              <a:buAutoNum type="arabicPeriod"/>
            </a:pPr>
            <a:r>
              <a:rPr lang="en-US" sz="1200" b="0" i="0" u="none" strike="noStrike" kern="1200" cap="none" dirty="0">
                <a:solidFill>
                  <a:schemeClr val="dk1"/>
                </a:solidFill>
                <a:effectLst/>
                <a:latin typeface="Arial"/>
                <a:ea typeface="Arial"/>
                <a:cs typeface="Arial"/>
                <a:sym typeface="Arial"/>
              </a:rPr>
              <a:t>Steps taken to increase profits will necessarily be socially beneficial. They may, instead, harm society.</a:t>
            </a:r>
            <a:endParaRPr lang="en-GB" sz="1600" b="0" i="0" u="none" strike="noStrike" kern="1200" cap="none" dirty="0">
              <a:solidFill>
                <a:schemeClr val="dk1"/>
              </a:solidFill>
              <a:effectLst/>
              <a:latin typeface="Arial"/>
              <a:ea typeface="Arial"/>
              <a:cs typeface="Arial"/>
              <a:sym typeface="Arial"/>
            </a:endParaRPr>
          </a:p>
          <a:p>
            <a:pPr marL="685800" lvl="1" indent="-228600">
              <a:buFont typeface="+mj-lt"/>
              <a:buAutoNum type="arabicPeriod"/>
            </a:pPr>
            <a:r>
              <a:rPr lang="en-US" sz="1200" b="0" i="0" u="none" strike="noStrike" kern="1200" cap="none" dirty="0">
                <a:solidFill>
                  <a:schemeClr val="dk1"/>
                </a:solidFill>
                <a:effectLst/>
                <a:latin typeface="Arial"/>
                <a:ea typeface="Arial"/>
                <a:cs typeface="Arial"/>
                <a:sym typeface="Arial"/>
              </a:rPr>
              <a:t>Producing what society wants suffices as a production of what society values. People, however, value different things.</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A moral standard that managers should pursue their firm’s interests. This is a standard that not everyone accepts—and it is itself normative, which shows that ethics does matter in business. </a:t>
            </a:r>
            <a:endParaRPr lang="en-US" sz="144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18</a:t>
            </a:fld>
            <a:endParaRPr kumimoji="0" lang="en-US" sz="1200" b="0" i="0" u="none" strike="noStrike" kern="1200" cap="none" spc="0" normalizeH="0" baseline="0" noProof="0">
              <a:ln>
                <a:noFill/>
              </a:ln>
              <a:solidFill>
                <a:prstClr val="black"/>
              </a:solidFill>
              <a:effectLst/>
              <a:uLnTx/>
              <a:uFillTx/>
              <a:latin typeface="Arial"/>
              <a:ea typeface="Arial"/>
              <a:cs typeface="Arial"/>
              <a:sym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1.2.6: The Case for Ethics in Business</a:t>
            </a:r>
          </a:p>
          <a:p>
            <a:pPr marL="0" marR="0" lvl="0" indent="0" algn="l" rtl="0">
              <a:spcBef>
                <a:spcPts val="0"/>
              </a:spcBef>
              <a:buSzPct val="25000"/>
              <a:buNone/>
            </a:pPr>
            <a:endParaRPr sz="1200" b="1"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is the case for business ethics?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 business will collapse if its employees behave unethically. So, some business ethics are required for a business to remain viable.</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A stable society is required for firms to conduct business, and a stable society requires ethics. So, it is in a business’ best interest to promote business ethics.</a:t>
            </a:r>
            <a:endParaRPr lang="en-US" sz="216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19</a:t>
            </a:fld>
            <a:endParaRPr kumimoji="0" lang="en-US" sz="1200" b="0" i="0" u="none" strike="noStrike" kern="1200" cap="none" spc="0" normalizeH="0" baseline="0" noProof="0">
              <a:ln>
                <a:noFill/>
              </a:ln>
              <a:solidFill>
                <a:prstClr val="black"/>
              </a:solidFill>
              <a:effectLst/>
              <a:uLnTx/>
              <a:uFillTx/>
              <a:latin typeface="Arial"/>
              <a:ea typeface="Arial"/>
              <a:cs typeface="Arial"/>
              <a:sym typeface="Aria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1.2.7: Business Ethics and Corporate Social Responsibility</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is corporate social responsibility (CRS)?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It is the corporation’s responsibilities or obligations to society.</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What are some views of CRS?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Some argue that there is no CRS, i.e., no obligation to do anything except maximize shareholder or stockholder profits. This is the shareholder view, based on Milton Friedman’s theory.</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Objections to Friedman’s view include the criticisms that:</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Shareholders are employers to whom the employees are obligated. Legally, the corporation is the employer; shareholders are not the owners of the company, only owners of stock.</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Executives are not obligated to run the company the way shareholders want it to be run.</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stakeholder theory, presented by Edward Freeman and David Reed, asserts that a stakeholder is “any identifiable group or individual who can affect the achievement of an organization’s objectives or who is affected by the achievement of an organization’s objectives.”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As such, stakeholders can harm, benefit, or influence a company.</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This theory asserts that a company should be run for the benefit of a business’ stakeholders.</a:t>
            </a: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endParaRPr lang="en-US" sz="1200" b="1"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3 – </a:t>
            </a:r>
            <a:r>
              <a:rPr lang="en-US" sz="1200" b="1" i="0" u="none" strike="noStrike" kern="1200" cap="none" dirty="0">
                <a:solidFill>
                  <a:schemeClr val="dk1"/>
                </a:solidFill>
                <a:effectLst/>
                <a:latin typeface="Arial"/>
                <a:ea typeface="Arial"/>
                <a:cs typeface="Arial"/>
                <a:sym typeface="Arial"/>
              </a:rPr>
              <a:t>What are the two main types of argument in support of the stakeholder theory?</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Instrumental arguments focus on the best interests of the corporation, which include being responsive to stakeholders.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Normative arguments that corporations have obligations to be responsive to all stakeholders; the overriding concept here is fairness.</a:t>
            </a: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endParaRPr lang="en-US" sz="1200" b="1"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4 – </a:t>
            </a:r>
            <a:r>
              <a:rPr lang="en-US" sz="1200" b="1" i="0" u="none" strike="noStrike" kern="1200" cap="none" dirty="0">
                <a:solidFill>
                  <a:schemeClr val="dk1"/>
                </a:solidFill>
                <a:effectLst/>
                <a:latin typeface="Arial"/>
                <a:ea typeface="Arial"/>
                <a:cs typeface="Arial"/>
                <a:sym typeface="Arial"/>
              </a:rPr>
              <a:t>What is the distinction between business ethics and CRS?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CRS is the larger concept into which business ethics fits.</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At the same time, business ethics serves as a justification for CSR.</a:t>
            </a:r>
            <a:endParaRPr lang="en-US" sz="216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20</a:t>
            </a:fld>
            <a:endParaRPr kumimoji="0" lang="en-US" sz="1200" b="0" i="0" u="none" strike="noStrike" kern="1200" cap="none" spc="0" normalizeH="0" baseline="0" noProof="0">
              <a:ln>
                <a:noFill/>
              </a:ln>
              <a:solidFill>
                <a:prstClr val="black"/>
              </a:solidFill>
              <a:effectLst/>
              <a:uLnTx/>
              <a:uFillTx/>
              <a:latin typeface="Arial"/>
              <a:ea typeface="Arial"/>
              <a:cs typeface="Arial"/>
              <a:sym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1.3: Ethical Issues in International Business</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the types of technology related to new technologies?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Information technology.</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Nanotechnology.</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Biotechnology.</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What are the main issues in new technologies?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Risk and new technologies: predictability of risks, cost benefit analysis of potential risks, and knowledge of and consent to risks.</a:t>
            </a: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endParaRPr lang="en-US" sz="1200" b="1"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3 – </a:t>
            </a:r>
            <a:r>
              <a:rPr lang="en-US" sz="1200" b="1" i="0" u="none" strike="noStrike" kern="1200" cap="none" dirty="0">
                <a:solidFill>
                  <a:schemeClr val="dk1"/>
                </a:solidFill>
                <a:effectLst/>
                <a:latin typeface="Arial"/>
                <a:ea typeface="Arial"/>
                <a:cs typeface="Arial"/>
                <a:sym typeface="Arial"/>
              </a:rPr>
              <a:t>What is globalization?</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connection between and among nations that allows for goods, services, capital, knowledge, and cultural artifacts move to across national borders at an increasing rate.</a:t>
            </a:r>
          </a:p>
          <a:p>
            <a:pPr marL="628650" lvl="1" indent="-171450">
              <a:buFont typeface="Arial" pitchFamily="34" charset="0"/>
              <a:buChar char="•"/>
            </a:pPr>
            <a:endParaRPr lang="en-US" sz="1200" b="0" i="0" u="none" strike="noStrike" kern="1200" cap="none" dirty="0">
              <a:solidFill>
                <a:schemeClr val="dk1"/>
              </a:solidFill>
              <a:effectLst/>
              <a:latin typeface="Arial"/>
              <a:ea typeface="Arial"/>
              <a:cs typeface="Arial"/>
              <a:sym typeface="Arial"/>
            </a:endParaRPr>
          </a:p>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1.3.1: Technology and Business Ethics</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is technology?</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Those methods, processes, and tools that humans invent to manipulate and control their environment.</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How do technological advances introduce new ethical issues?</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Fair trade.</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Just pricing.</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Opportunities for deception, e.g. stock price manipulation.</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Labor exploitation.</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Environmental impact.</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3 – </a:t>
            </a:r>
            <a:r>
              <a:rPr lang="en-US" sz="1200" b="1" i="0" u="none" strike="noStrike" kern="1200" cap="none" dirty="0">
                <a:solidFill>
                  <a:schemeClr val="dk1"/>
                </a:solidFill>
                <a:effectLst/>
                <a:latin typeface="Arial"/>
                <a:ea typeface="Arial"/>
                <a:cs typeface="Arial"/>
                <a:sym typeface="Arial"/>
              </a:rPr>
              <a:t>What are the ethical issues in information technology?</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Privacy and big data: Given the vast amounts of information that can be collected, there are concerns that private information is jeopardized.</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Property rights and information: Computer programs can be copied many times over, which leads to questions of the extent of ownership of that copy.</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Environmental concerns nanotechnology: It is unclear how negative the impact on the environment could be. Carbon nanotubes, for example, cause cancer in rats who inhale them.</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Biotechnology and genetic engineering: Whether, and to what extent, it is ethical to manipulate nature are at the fore of the ethics of biotechnology.</a:t>
            </a:r>
            <a:endParaRPr lang="en-US" sz="486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23</a:t>
            </a:fld>
            <a:endParaRPr kumimoji="0" lang="en-US" sz="1200" b="0" i="0" u="none" strike="noStrike" kern="1200" cap="none" spc="0" normalizeH="0" baseline="0" noProof="0">
              <a:ln>
                <a:noFill/>
              </a:ln>
              <a:solidFill>
                <a:prstClr val="black"/>
              </a:solidFill>
              <a:effectLst/>
              <a:uLnTx/>
              <a:uFillTx/>
              <a:latin typeface="Arial"/>
              <a:ea typeface="Arial"/>
              <a:cs typeface="Arial"/>
              <a:sym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1.3.2: Globalization and Business Ethics</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the advantages and disadvantages of globalization?</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Advantages: Multinational corporations have brought jobs and skills to developing countries, thereby elevating the standard of living in these places; corporations have specialized in producing those goods that they can produce most efficiently, and trade for what they do not make.</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Disadvantages: Accusations have been leveled against corporation for significant harms against people and the environment, e.g., destruction of local cultures and environmental waste; globalization allows for mobilization that creates unfair demands on host countries; developing nations cannot cope with the risks of new technologies.</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What sort of ethical problems are created by globalization?</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Managers of corporations operating in foreign countries do not always understand, e.g., local cultures, financial markets, laws, and governmental processes. Should the managers follow these or their home countries? The main ethical problem becomes one of relativism.</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3 – </a:t>
            </a:r>
            <a:r>
              <a:rPr lang="en-US" sz="1200" b="1" i="0" u="none" strike="noStrike" kern="1200" cap="none" dirty="0">
                <a:solidFill>
                  <a:schemeClr val="dk1"/>
                </a:solidFill>
                <a:effectLst/>
                <a:latin typeface="Arial"/>
                <a:ea typeface="Arial"/>
                <a:cs typeface="Arial"/>
                <a:sym typeface="Arial"/>
              </a:rPr>
              <a:t>What is ethical relativism?</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view that morality is relative to groups, cultures, or nations. Therefore, there are no independent, objective moral truths.</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Criticisms include:</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 argument that relativism is only superficial.</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There are similar more fundamental moral beliefs shared by people around the world.</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Differences in beliefs does not entail the claim that there are no moral truths.</a:t>
            </a:r>
            <a:endParaRPr lang="en-GB" sz="2000" b="0" i="0" u="none" strike="noStrike" kern="1200" cap="none" dirty="0">
              <a:solidFill>
                <a:schemeClr val="dk1"/>
              </a:solidFill>
              <a:effectLst/>
              <a:latin typeface="Arial"/>
              <a:ea typeface="Arial"/>
              <a:cs typeface="Arial"/>
              <a:sym typeface="Arial"/>
            </a:endParaRPr>
          </a:p>
          <a:p>
            <a:pPr marL="1085850" lvl="2"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Relativism leads to incoherent consequences, such as being committed to avoiding criticism of practices such as slavery.</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Relativism privileges the moral standards widely accepted in a given society, but this does not imply they cannot be criticized. </a:t>
            </a:r>
            <a:endParaRPr lang="en-US" sz="72900" b="1"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24</a:t>
            </a:fld>
            <a:endParaRPr kumimoji="0" lang="en-US" sz="1200" b="0" i="0" u="none" strike="noStrike" kern="1200" cap="none" spc="0" normalizeH="0" baseline="0" noProof="0">
              <a:ln>
                <a:noFill/>
              </a:ln>
              <a:solidFill>
                <a:prstClr val="black"/>
              </a:solidFill>
              <a:effectLst/>
              <a:uLnTx/>
              <a:uFillTx/>
              <a:latin typeface="Arial"/>
              <a:ea typeface="Arial"/>
              <a:cs typeface="Arial"/>
              <a:sym typeface="Aria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Crane &amp; Matten 2010, 19-20</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17161A-20DE-4888-9D7C-809779BB82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7855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Globalisation can be a synonym for market liberalisation, where the power has moved to markets away from governments. Globalisation may be defined in many ways but central is the withdrawal of governments (</a:t>
            </a:r>
            <a:r>
              <a:rPr lang="en-GB" sz="1200" kern="1200" dirty="0" err="1">
                <a:solidFill>
                  <a:schemeClr val="tx1"/>
                </a:solidFill>
                <a:effectLst/>
                <a:latin typeface="+mn-lt"/>
                <a:ea typeface="+mn-ea"/>
                <a:cs typeface="+mn-cs"/>
              </a:rPr>
              <a:t>Mikler</a:t>
            </a:r>
            <a:r>
              <a:rPr lang="en-GB" sz="1200" kern="1200" dirty="0">
                <a:solidFill>
                  <a:schemeClr val="tx1"/>
                </a:solidFill>
                <a:effectLst/>
                <a:latin typeface="+mn-lt"/>
                <a:ea typeface="+mn-ea"/>
                <a:cs typeface="+mn-cs"/>
              </a:rPr>
              <a:t>, 2008). There are other implications that stem from the assertion that markets are now “the masters over the governments of states” (Strange, 1996, p. 4). Gambling is an archetypal example of an industry which, by its nature challenges governments (Strange, 1997). </a:t>
            </a:r>
            <a:r>
              <a:rPr lang="en-GB" sz="1200" kern="1200" dirty="0" err="1">
                <a:solidFill>
                  <a:schemeClr val="tx1"/>
                </a:solidFill>
                <a:effectLst/>
                <a:latin typeface="+mn-lt"/>
                <a:ea typeface="+mn-ea"/>
                <a:cs typeface="+mn-cs"/>
              </a:rPr>
              <a:t>Mikler</a:t>
            </a:r>
            <a:r>
              <a:rPr lang="en-GB" sz="1200" kern="1200" dirty="0">
                <a:solidFill>
                  <a:schemeClr val="tx1"/>
                </a:solidFill>
                <a:effectLst/>
                <a:latin typeface="+mn-lt"/>
                <a:ea typeface="+mn-ea"/>
                <a:cs typeface="+mn-cs"/>
              </a:rPr>
              <a:t> (2008) argues that governments have the issue of economic gain (employment, revenue) provided by global markets in return for liberalisation. If governments are unable to effectively regulate organisations, then organisations take their role and accept responsibility for their actions due to the withdrawal of government (</a:t>
            </a:r>
            <a:r>
              <a:rPr lang="en-GB" sz="1200" kern="1200" dirty="0" err="1">
                <a:solidFill>
                  <a:schemeClr val="tx1"/>
                </a:solidFill>
                <a:effectLst/>
                <a:latin typeface="+mn-lt"/>
                <a:ea typeface="+mn-ea"/>
                <a:cs typeface="+mn-cs"/>
              </a:rPr>
              <a:t>Korten</a:t>
            </a:r>
            <a:r>
              <a:rPr lang="en-GB" sz="1200" kern="1200" dirty="0">
                <a:solidFill>
                  <a:schemeClr val="tx1"/>
                </a:solidFill>
                <a:effectLst/>
                <a:latin typeface="+mn-lt"/>
                <a:ea typeface="+mn-ea"/>
                <a:cs typeface="+mn-cs"/>
              </a:rPr>
              <a:t> quoted in Lawrence et al, 2005, p. 47). However, it has been argued by Strange that there has been an ebbing of authority away from governments leading, to a situation of non-authority. When it comes to the gambling industry arguably the operators are the masters of the governments.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internet facilitated globalisation (Dicken, 2003, p. 85). OG drove technological innovation for secure payments and interactive services and massively multiplayer online role-playing games (MMORPG) </a:t>
            </a:r>
            <a:r>
              <a:rPr lang="en-GB" sz="1200" i="1" kern="1200" dirty="0">
                <a:solidFill>
                  <a:schemeClr val="tx1"/>
                </a:solidFill>
                <a:effectLst/>
                <a:latin typeface="+mn-lt"/>
                <a:ea typeface="+mn-ea"/>
                <a:cs typeface="+mn-cs"/>
              </a:rPr>
              <a:t>drove improvements in graphics. </a:t>
            </a:r>
            <a:r>
              <a:rPr lang="en-GB" sz="1200" kern="1200" dirty="0">
                <a:solidFill>
                  <a:schemeClr val="tx1"/>
                </a:solidFill>
                <a:effectLst/>
                <a:latin typeface="+mn-lt"/>
                <a:ea typeface="+mn-ea"/>
                <a:cs typeface="+mn-cs"/>
              </a:rPr>
              <a:t>National regulations may have been ineffective controlling an online industry and </a:t>
            </a:r>
            <a:r>
              <a:rPr lang="en-GB" sz="1200" kern="1200" dirty="0" err="1">
                <a:solidFill>
                  <a:schemeClr val="tx1"/>
                </a:solidFill>
                <a:effectLst/>
                <a:latin typeface="+mn-lt"/>
                <a:ea typeface="+mn-ea"/>
                <a:cs typeface="+mn-cs"/>
              </a:rPr>
              <a:t>Strange’s</a:t>
            </a:r>
            <a:r>
              <a:rPr lang="en-GB" sz="1200" kern="1200" dirty="0">
                <a:solidFill>
                  <a:schemeClr val="tx1"/>
                </a:solidFill>
                <a:effectLst/>
                <a:latin typeface="+mn-lt"/>
                <a:ea typeface="+mn-ea"/>
                <a:cs typeface="+mn-cs"/>
              </a:rPr>
              <a:t> assertion of government non-authority fits in well with an industry using the internet to deliver gambling to consumers.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 are implications for the globalisation of gambling. McMillen (1996, p. 11) wrote that “the shift in gambling development from local-national to international levels has resulted in a shift in power to the global or supranational level. It has also shifted policy emphasis from social to economic imperatives. Gambling is no longer a social activity shaped primarily by community needs and values. Gambling has become big business, reclassified as part of the entertainment sector and integrated into mainstream economic development. What was once a cultural and social expression characterised by diversity and localised control is now a highly competitive global industry.”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Globalisation is an undertaking to make markets and politics the same throughout the world, a process whereby organisations develop influence on an international level aided by technology and transformed gambling. Governments embraced globalised gambling but failed to legislate despite the risks of ‘PG.’  </a:t>
            </a:r>
            <a:r>
              <a:rPr lang="en-GB" sz="1200" kern="1200" dirty="0" err="1">
                <a:solidFill>
                  <a:schemeClr val="tx1"/>
                </a:solidFill>
                <a:effectLst/>
                <a:latin typeface="+mn-lt"/>
                <a:ea typeface="+mn-ea"/>
                <a:cs typeface="+mn-cs"/>
              </a:rPr>
              <a:t>Gainsbury</a:t>
            </a:r>
            <a:r>
              <a:rPr lang="en-GB" sz="1200" kern="1200" dirty="0">
                <a:solidFill>
                  <a:schemeClr val="tx1"/>
                </a:solidFill>
                <a:effectLst/>
                <a:latin typeface="+mn-lt"/>
                <a:ea typeface="+mn-ea"/>
                <a:cs typeface="+mn-cs"/>
              </a:rPr>
              <a:t> et al (2014) argue that because of these changes, jurisdictions need to harmonise PH policies. However, the UK does not have an appropriate policy to deal with ‘PG,’ however PH strategy similar to ones for alcoholism or drug abuse is required (Davies, 2016).</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17161A-20DE-4888-9D7C-809779BB82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72111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Globalisation can be a synonym for market liberalisation, where the power has moved to markets away from governments. Globalisation may be defined in many ways but central is the withdrawal of governments (</a:t>
            </a:r>
            <a:r>
              <a:rPr lang="en-GB" sz="1200" kern="1200" dirty="0" err="1">
                <a:solidFill>
                  <a:schemeClr val="tx1"/>
                </a:solidFill>
                <a:effectLst/>
                <a:latin typeface="+mn-lt"/>
                <a:ea typeface="+mn-ea"/>
                <a:cs typeface="+mn-cs"/>
              </a:rPr>
              <a:t>Mikler</a:t>
            </a:r>
            <a:r>
              <a:rPr lang="en-GB" sz="1200" kern="1200" dirty="0">
                <a:solidFill>
                  <a:schemeClr val="tx1"/>
                </a:solidFill>
                <a:effectLst/>
                <a:latin typeface="+mn-lt"/>
                <a:ea typeface="+mn-ea"/>
                <a:cs typeface="+mn-cs"/>
              </a:rPr>
              <a:t>, 2008). There are other implications that stem from the assertion that markets are now “the masters over the governments of states” (Strange, 1996, p. 4). Gambling is an archetypal example of an industry which, by its nature challenges governments (Strange, 1997). </a:t>
            </a:r>
            <a:r>
              <a:rPr lang="en-GB" sz="1200" kern="1200" dirty="0" err="1">
                <a:solidFill>
                  <a:schemeClr val="tx1"/>
                </a:solidFill>
                <a:effectLst/>
                <a:latin typeface="+mn-lt"/>
                <a:ea typeface="+mn-ea"/>
                <a:cs typeface="+mn-cs"/>
              </a:rPr>
              <a:t>Mikler</a:t>
            </a:r>
            <a:r>
              <a:rPr lang="en-GB" sz="1200" kern="1200" dirty="0">
                <a:solidFill>
                  <a:schemeClr val="tx1"/>
                </a:solidFill>
                <a:effectLst/>
                <a:latin typeface="+mn-lt"/>
                <a:ea typeface="+mn-ea"/>
                <a:cs typeface="+mn-cs"/>
              </a:rPr>
              <a:t> (2008) argues that governments have the issue of economic gain (employment, revenue) provided by global markets in return for liberalisation. If governments are unable to effectively regulate organisations, then organisations take their role and accept responsibility for their actions due to the withdrawal of government (</a:t>
            </a:r>
            <a:r>
              <a:rPr lang="en-GB" sz="1200" kern="1200" dirty="0" err="1">
                <a:solidFill>
                  <a:schemeClr val="tx1"/>
                </a:solidFill>
                <a:effectLst/>
                <a:latin typeface="+mn-lt"/>
                <a:ea typeface="+mn-ea"/>
                <a:cs typeface="+mn-cs"/>
              </a:rPr>
              <a:t>Korten</a:t>
            </a:r>
            <a:r>
              <a:rPr lang="en-GB" sz="1200" kern="1200" dirty="0">
                <a:solidFill>
                  <a:schemeClr val="tx1"/>
                </a:solidFill>
                <a:effectLst/>
                <a:latin typeface="+mn-lt"/>
                <a:ea typeface="+mn-ea"/>
                <a:cs typeface="+mn-cs"/>
              </a:rPr>
              <a:t> quoted in Lawrence et al, 2005, p. 47). However, it has been argued by Strange that there has been an ebbing of authority away from governments leading, to a situation of non-authority. When it comes to the gambling industry arguably the operators are the masters of the governments.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internet facilitated globalisation (Dicken, 2003, p. 85). OG drove technological innovation for secure payments and interactive services and massively multiplayer online role-playing games (MMORPG) </a:t>
            </a:r>
            <a:r>
              <a:rPr lang="en-GB" sz="1200" i="1" kern="1200" dirty="0">
                <a:solidFill>
                  <a:schemeClr val="tx1"/>
                </a:solidFill>
                <a:effectLst/>
                <a:latin typeface="+mn-lt"/>
                <a:ea typeface="+mn-ea"/>
                <a:cs typeface="+mn-cs"/>
              </a:rPr>
              <a:t>drove improvements in graphics. </a:t>
            </a:r>
            <a:r>
              <a:rPr lang="en-GB" sz="1200" kern="1200" dirty="0">
                <a:solidFill>
                  <a:schemeClr val="tx1"/>
                </a:solidFill>
                <a:effectLst/>
                <a:latin typeface="+mn-lt"/>
                <a:ea typeface="+mn-ea"/>
                <a:cs typeface="+mn-cs"/>
              </a:rPr>
              <a:t>National regulations may have been ineffective controlling an online industry and </a:t>
            </a:r>
            <a:r>
              <a:rPr lang="en-GB" sz="1200" kern="1200" dirty="0" err="1">
                <a:solidFill>
                  <a:schemeClr val="tx1"/>
                </a:solidFill>
                <a:effectLst/>
                <a:latin typeface="+mn-lt"/>
                <a:ea typeface="+mn-ea"/>
                <a:cs typeface="+mn-cs"/>
              </a:rPr>
              <a:t>Strange’s</a:t>
            </a:r>
            <a:r>
              <a:rPr lang="en-GB" sz="1200" kern="1200" dirty="0">
                <a:solidFill>
                  <a:schemeClr val="tx1"/>
                </a:solidFill>
                <a:effectLst/>
                <a:latin typeface="+mn-lt"/>
                <a:ea typeface="+mn-ea"/>
                <a:cs typeface="+mn-cs"/>
              </a:rPr>
              <a:t> assertion of government non-authority fits in well with an industry using the internet to deliver gambling to consumers.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 are implications for the globalisation of gambling. McMillen (1996, p. 11) wrote that “the shift in gambling development from local-national to international levels has resulted in a shift in power to the global or supranational level. It has also shifted policy emphasis from social to economic imperatives. Gambling is no longer a social activity shaped primarily by community needs and values. Gambling has become big business, reclassified as part of the entertainment sector and integrated into mainstream economic development. What was once a cultural and social expression characterised by diversity and localised control is now a highly competitive global industry.”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Globalisation is an undertaking to make markets and politics the same throughout the world, a process whereby organisations develop influence on an international level aided by technology and transformed gambling. Governments embraced globalised gambling but failed to legislate despite the risks of ‘PG.’  </a:t>
            </a:r>
            <a:r>
              <a:rPr lang="en-GB" sz="1200" kern="1200" dirty="0" err="1">
                <a:solidFill>
                  <a:schemeClr val="tx1"/>
                </a:solidFill>
                <a:effectLst/>
                <a:latin typeface="+mn-lt"/>
                <a:ea typeface="+mn-ea"/>
                <a:cs typeface="+mn-cs"/>
              </a:rPr>
              <a:t>Gainsbury</a:t>
            </a:r>
            <a:r>
              <a:rPr lang="en-GB" sz="1200" kern="1200" dirty="0">
                <a:solidFill>
                  <a:schemeClr val="tx1"/>
                </a:solidFill>
                <a:effectLst/>
                <a:latin typeface="+mn-lt"/>
                <a:ea typeface="+mn-ea"/>
                <a:cs typeface="+mn-cs"/>
              </a:rPr>
              <a:t> et al (2014) argue that because of these changes, jurisdictions need to harmonise PH policies. However, the UK does not have an appropriate policy to deal with ‘PG,’ however PH strategy similar to ones for alcoholism or drug abuse is required (Davies, 2016).</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17161A-20DE-4888-9D7C-809779BB82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4033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Boston Tea Party</a:t>
            </a:r>
            <a:r>
              <a:rPr lang="en-GB" sz="1200" b="0" i="0" kern="1200" dirty="0">
                <a:solidFill>
                  <a:schemeClr val="tx1"/>
                </a:solidFill>
                <a:effectLst/>
                <a:latin typeface="+mn-lt"/>
                <a:ea typeface="+mn-ea"/>
                <a:cs typeface="+mn-cs"/>
              </a:rPr>
              <a:t> was a </a:t>
            </a:r>
            <a:r>
              <a:rPr lang="en-GB" sz="1200" b="0" i="0" u="none" strike="noStrike" kern="1200" dirty="0">
                <a:solidFill>
                  <a:schemeClr val="tx1"/>
                </a:solidFill>
                <a:effectLst/>
                <a:latin typeface="+mn-lt"/>
                <a:ea typeface="+mn-ea"/>
                <a:cs typeface="+mn-cs"/>
                <a:hlinkClick r:id="rId3" tooltip="Protest"/>
              </a:rPr>
              <a:t>protest</a:t>
            </a:r>
            <a:r>
              <a:rPr lang="en-GB" sz="1200" b="0" i="0" kern="1200" dirty="0">
                <a:solidFill>
                  <a:schemeClr val="tx1"/>
                </a:solidFill>
                <a:effectLst/>
                <a:latin typeface="+mn-lt"/>
                <a:ea typeface="+mn-ea"/>
                <a:cs typeface="+mn-cs"/>
              </a:rPr>
              <a:t> by </a:t>
            </a:r>
            <a:r>
              <a:rPr lang="en-GB" sz="1200" b="0" i="0" u="none" strike="noStrike" kern="1200" dirty="0">
                <a:solidFill>
                  <a:schemeClr val="tx1"/>
                </a:solidFill>
                <a:effectLst/>
                <a:latin typeface="+mn-lt"/>
                <a:ea typeface="+mn-ea"/>
                <a:cs typeface="+mn-cs"/>
                <a:hlinkClick r:id="rId4" tooltip="United States"/>
              </a:rPr>
              <a:t>American</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5" tooltip="Colony"/>
              </a:rPr>
              <a:t>colonists</a:t>
            </a:r>
            <a:r>
              <a:rPr lang="en-GB" sz="1200" b="0" i="0" kern="1200" dirty="0">
                <a:solidFill>
                  <a:schemeClr val="tx1"/>
                </a:solidFill>
                <a:effectLst/>
                <a:latin typeface="+mn-lt"/>
                <a:ea typeface="+mn-ea"/>
                <a:cs typeface="+mn-cs"/>
              </a:rPr>
              <a:t> (These people were known as patriots) against King </a:t>
            </a:r>
            <a:r>
              <a:rPr lang="en-GB" sz="1200" b="0" i="0" u="none" strike="noStrike" kern="1200" dirty="0">
                <a:solidFill>
                  <a:schemeClr val="tx1"/>
                </a:solidFill>
                <a:effectLst/>
                <a:latin typeface="+mn-lt"/>
                <a:ea typeface="+mn-ea"/>
                <a:cs typeface="+mn-cs"/>
                <a:hlinkClick r:id="rId6" tooltip="George III of Great Britain"/>
              </a:rPr>
              <a:t>George III</a:t>
            </a:r>
            <a:r>
              <a:rPr lang="en-GB" sz="1200" b="0" i="0" kern="1200" dirty="0">
                <a:solidFill>
                  <a:schemeClr val="tx1"/>
                </a:solidFill>
                <a:effectLst/>
                <a:latin typeface="+mn-lt"/>
                <a:ea typeface="+mn-ea"/>
                <a:cs typeface="+mn-cs"/>
              </a:rPr>
              <a:t>'s rule in </a:t>
            </a:r>
            <a:r>
              <a:rPr lang="en-GB" sz="1200" b="0" i="0" u="none" strike="noStrike" kern="1200" dirty="0">
                <a:solidFill>
                  <a:schemeClr val="tx1"/>
                </a:solidFill>
                <a:effectLst/>
                <a:latin typeface="+mn-lt"/>
                <a:ea typeface="+mn-ea"/>
                <a:cs typeface="+mn-cs"/>
                <a:hlinkClick r:id="rId4" tooltip="United States"/>
              </a:rPr>
              <a:t>America</a:t>
            </a:r>
            <a:r>
              <a:rPr lang="en-GB" sz="1200" b="0" i="0" kern="1200" dirty="0">
                <a:solidFill>
                  <a:schemeClr val="tx1"/>
                </a:solidFill>
                <a:effectLst/>
                <a:latin typeface="+mn-lt"/>
                <a:ea typeface="+mn-ea"/>
                <a:cs typeface="+mn-cs"/>
              </a:rPr>
              <a:t>. It happened on December 16, 1773.</a:t>
            </a:r>
            <a:r>
              <a:rPr lang="en-GB" sz="1200" b="0" i="0" u="none" strike="noStrike" kern="1200" baseline="30000" dirty="0">
                <a:solidFill>
                  <a:schemeClr val="tx1"/>
                </a:solidFill>
                <a:effectLst/>
                <a:latin typeface="+mn-lt"/>
                <a:ea typeface="+mn-ea"/>
                <a:cs typeface="+mn-cs"/>
                <a:hlinkClick r:id="rId7"/>
              </a:rPr>
              <a:t>[2]</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Boston Tea Party was an act of protest against the British for the Tea Act, one of several new attempts to tax colonists. The Americans had no one to speak for them in the British government. They were frustrated that they were being taxed by the government but had no part in how the government was run. They did not think it was right to pay taxes when they did not have a </a:t>
            </a:r>
            <a:r>
              <a:rPr lang="en-GB" sz="1200" b="0" i="0" u="none" strike="noStrike" kern="1200" dirty="0">
                <a:solidFill>
                  <a:schemeClr val="tx1"/>
                </a:solidFill>
                <a:effectLst/>
                <a:latin typeface="+mn-lt"/>
                <a:ea typeface="+mn-ea"/>
                <a:cs typeface="+mn-cs"/>
                <a:hlinkClick r:id="rId8" tooltip="Representation (politics)"/>
              </a:rPr>
              <a:t>representative</a:t>
            </a:r>
            <a:r>
              <a:rPr lang="en-GB" sz="1200" b="0" i="0" kern="1200" dirty="0">
                <a:solidFill>
                  <a:schemeClr val="tx1"/>
                </a:solidFill>
                <a:effectLst/>
                <a:latin typeface="+mn-lt"/>
                <a:ea typeface="+mn-ea"/>
                <a:cs typeface="+mn-cs"/>
              </a:rPr>
              <a:t> in the government ("No taxation without representation!"). Also, merchants selling their goods would lose their profit because of the taxes. The Americans began purchasing smuggled goods, which were much cheaper.</a:t>
            </a:r>
          </a:p>
          <a:p>
            <a:r>
              <a:rPr lang="en-GB" sz="1200" b="0" i="0" kern="1200" dirty="0">
                <a:solidFill>
                  <a:schemeClr val="tx1"/>
                </a:solidFill>
                <a:effectLst/>
                <a:latin typeface="+mn-lt"/>
                <a:ea typeface="+mn-ea"/>
                <a:cs typeface="+mn-cs"/>
              </a:rPr>
              <a:t>To show how angry they were, the </a:t>
            </a:r>
            <a:r>
              <a:rPr lang="en-GB" sz="1200" b="1" i="0" u="none" strike="noStrike" kern="1200" dirty="0">
                <a:solidFill>
                  <a:schemeClr val="tx1"/>
                </a:solidFill>
                <a:effectLst/>
                <a:latin typeface="+mn-lt"/>
                <a:ea typeface="+mn-ea"/>
                <a:cs typeface="+mn-cs"/>
                <a:hlinkClick r:id="rId9" tooltip="Sons of Liberty"/>
              </a:rPr>
              <a:t>Sons of Liberty</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led by </a:t>
            </a:r>
            <a:r>
              <a:rPr lang="en-GB" sz="1200" b="0" i="0" u="none" strike="noStrike" kern="1200" dirty="0">
                <a:solidFill>
                  <a:schemeClr val="tx1"/>
                </a:solidFill>
                <a:effectLst/>
                <a:latin typeface="+mn-lt"/>
                <a:ea typeface="+mn-ea"/>
                <a:cs typeface="+mn-cs"/>
                <a:hlinkClick r:id="rId10" tooltip="Samuel Adams"/>
              </a:rPr>
              <a:t>Samuel Adams</a:t>
            </a:r>
            <a:r>
              <a:rPr lang="en-GB" sz="1200" b="0" i="0" kern="1200" dirty="0">
                <a:solidFill>
                  <a:schemeClr val="tx1"/>
                </a:solidFill>
                <a:effectLst/>
                <a:latin typeface="+mn-lt"/>
                <a:ea typeface="+mn-ea"/>
                <a:cs typeface="+mn-cs"/>
              </a:rPr>
              <a:t>, dressed up as </a:t>
            </a:r>
            <a:r>
              <a:rPr lang="en-GB" sz="1200" b="0" i="0" u="none" strike="noStrike" kern="1200" dirty="0">
                <a:solidFill>
                  <a:schemeClr val="tx1"/>
                </a:solidFill>
                <a:effectLst/>
                <a:latin typeface="+mn-lt"/>
                <a:ea typeface="+mn-ea"/>
                <a:cs typeface="+mn-cs"/>
                <a:hlinkClick r:id="rId11" tooltip="Native American"/>
              </a:rPr>
              <a:t>Native Americans</a:t>
            </a:r>
            <a:r>
              <a:rPr lang="en-GB" sz="1200" b="0" i="0" kern="1200" dirty="0">
                <a:solidFill>
                  <a:schemeClr val="tx1"/>
                </a:solidFill>
                <a:effectLst/>
                <a:latin typeface="+mn-lt"/>
                <a:ea typeface="+mn-ea"/>
                <a:cs typeface="+mn-cs"/>
              </a:rPr>
              <a:t> and went onto </a:t>
            </a:r>
            <a:r>
              <a:rPr lang="en-GB" sz="1200" b="0" i="0" u="none" strike="noStrike" kern="1200" dirty="0">
                <a:solidFill>
                  <a:schemeClr val="tx1"/>
                </a:solidFill>
                <a:effectLst/>
                <a:latin typeface="+mn-lt"/>
                <a:ea typeface="+mn-ea"/>
                <a:cs typeface="+mn-cs"/>
                <a:hlinkClick r:id="rId12" tooltip="Ship"/>
              </a:rPr>
              <a:t>ships</a:t>
            </a:r>
            <a:r>
              <a:rPr lang="en-GB" sz="1200" b="0" i="0" kern="1200" dirty="0">
                <a:solidFill>
                  <a:schemeClr val="tx1"/>
                </a:solidFill>
                <a:effectLst/>
                <a:latin typeface="+mn-lt"/>
                <a:ea typeface="+mn-ea"/>
                <a:cs typeface="+mn-cs"/>
              </a:rPr>
              <a:t> in the </a:t>
            </a:r>
            <a:r>
              <a:rPr lang="en-GB" sz="1200" b="0" i="0" u="none" strike="noStrike" kern="1200" dirty="0">
                <a:solidFill>
                  <a:schemeClr val="tx1"/>
                </a:solidFill>
                <a:effectLst/>
                <a:latin typeface="+mn-lt"/>
                <a:ea typeface="+mn-ea"/>
                <a:cs typeface="+mn-cs"/>
                <a:hlinkClick r:id="rId13" tooltip="Boston"/>
              </a:rPr>
              <a:t>Boston</a:t>
            </a:r>
            <a:r>
              <a:rPr lang="en-GB" sz="1200" b="0" i="0"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hlinkClick r:id="rId14" tooltip="Harbor"/>
              </a:rPr>
              <a:t>Harbor</a:t>
            </a:r>
            <a:r>
              <a:rPr lang="en-GB" sz="1200" b="0" i="0" kern="1200" dirty="0">
                <a:solidFill>
                  <a:schemeClr val="tx1"/>
                </a:solidFill>
                <a:effectLst/>
                <a:latin typeface="+mn-lt"/>
                <a:ea typeface="+mn-ea"/>
                <a:cs typeface="+mn-cs"/>
              </a:rPr>
              <a:t>. They took boxes of tea and dumped them into the water. The British government was enraged about this. Parliament made even stricter laws for the colonies, later called the </a:t>
            </a:r>
            <a:r>
              <a:rPr lang="en-GB" sz="1200" b="0" i="0" u="none" strike="noStrike" kern="1200" dirty="0">
                <a:solidFill>
                  <a:schemeClr val="tx1"/>
                </a:solidFill>
                <a:effectLst/>
                <a:latin typeface="+mn-lt"/>
                <a:ea typeface="+mn-ea"/>
                <a:cs typeface="+mn-cs"/>
                <a:hlinkClick r:id="rId15" tooltip="Intolerable Acts"/>
              </a:rPr>
              <a:t>Intolerable Acts</a:t>
            </a:r>
            <a:r>
              <a:rPr lang="en-GB" sz="1200" b="0" i="0" kern="1200" dirty="0">
                <a:solidFill>
                  <a:schemeClr val="tx1"/>
                </a:solidFill>
                <a:effectLst/>
                <a:latin typeface="+mn-lt"/>
                <a:ea typeface="+mn-ea"/>
                <a:cs typeface="+mn-cs"/>
              </a:rPr>
              <a:t>. One of the Acts closed Boston </a:t>
            </a:r>
            <a:r>
              <a:rPr lang="en-GB" sz="1200" b="0" i="0" kern="1200" dirty="0" err="1">
                <a:solidFill>
                  <a:schemeClr val="tx1"/>
                </a:solidFill>
                <a:effectLst/>
                <a:latin typeface="+mn-lt"/>
                <a:ea typeface="+mn-ea"/>
                <a:cs typeface="+mn-cs"/>
              </a:rPr>
              <a:t>Harbor</a:t>
            </a:r>
            <a:r>
              <a:rPr lang="en-GB" sz="1200" b="0" i="0" kern="1200" dirty="0">
                <a:solidFill>
                  <a:schemeClr val="tx1"/>
                </a:solidFill>
                <a:effectLst/>
                <a:latin typeface="+mn-lt"/>
                <a:ea typeface="+mn-ea"/>
                <a:cs typeface="+mn-cs"/>
              </a:rPr>
              <a:t> until the colonists paid for all the tea they dumped. Another took away the right of Boston to govern itself.</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17161A-20DE-4888-9D7C-809779BB825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49853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first seven virtues listed are the classical virtues derived from the Greeks and the Christian church. Humility is often a useful virtue, but some who lack it seem to achieve great success. Truthfulness is necessary, as Kant argued, to have any kind of functioning civil (or mercantile) society. Of the classical virtues, it can be argued that they really do not apply very much to business, since they represent spiritual values. On the other hand, who can live without spiritual values? The problem is integrating them into global businesses in a meaningful way. If you answered with one of the seven virtues, how do you think about it in the context of business vs. home life? Perhaps the business notion of Service to Others, or servant leadership captures some the traditional virtues. Service to others also has religious connotations and relies on knowledge, justice, and perhaps faith. One virtue often overlooked is "prudence" or "rational self-interest." This is a virtue that many actually pursue, but are often reluctant to call a virtue. Actually, it is a virtue, recognized by Aristotle, and it can be argued that it is essential to success in a competitive, global economy. It may be (as some might argue) that we ought not really think of "virtues" as having a place in business, but only more neutral characteristics such as competitiveness, or the ability to communicate. If your answer was along these lines, you may be thinking in a more practical/real-world manner (pragmatism). Previous participants in this survey have suggested quite a number of characteristics, including optimism, leadership, self-interest, fairness, and integrity./</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B613BE9-D3B4-4F1C-80D0-C762BFCA75F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08447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4B9D679-4557-2C42-8909-15702106856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3298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F2936-5849-4B6E-8E14-C9381EE8C2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74A3BC3-A968-4B72-938D-D36707CF2E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BD90C19-4AFC-4927-BFE9-EB006F30093F}"/>
              </a:ext>
            </a:extLst>
          </p:cNvPr>
          <p:cNvSpPr>
            <a:spLocks noGrp="1"/>
          </p:cNvSpPr>
          <p:nvPr>
            <p:ph type="dt" sz="half" idx="10"/>
          </p:nvPr>
        </p:nvSpPr>
        <p:spPr/>
        <p:txBody>
          <a:bodyPr/>
          <a:lstStyle/>
          <a:p>
            <a:fld id="{5CCB6852-D535-4EC9-878B-7EB9C8EE9AD2}" type="datetimeFigureOut">
              <a:rPr lang="en-GB" smtClean="0"/>
              <a:t>25/11/2020</a:t>
            </a:fld>
            <a:endParaRPr lang="en-GB"/>
          </a:p>
        </p:txBody>
      </p:sp>
      <p:sp>
        <p:nvSpPr>
          <p:cNvPr id="5" name="Footer Placeholder 4">
            <a:extLst>
              <a:ext uri="{FF2B5EF4-FFF2-40B4-BE49-F238E27FC236}">
                <a16:creationId xmlns:a16="http://schemas.microsoft.com/office/drawing/2014/main" id="{E0DDD325-2BEF-4727-94AB-3133ECCF16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632C84-C177-4E1E-A61E-3983C1BE595C}"/>
              </a:ext>
            </a:extLst>
          </p:cNvPr>
          <p:cNvSpPr>
            <a:spLocks noGrp="1"/>
          </p:cNvSpPr>
          <p:nvPr>
            <p:ph type="sldNum" sz="quarter" idx="12"/>
          </p:nvPr>
        </p:nvSpPr>
        <p:spPr/>
        <p:txBody>
          <a:bodyPr/>
          <a:lstStyle/>
          <a:p>
            <a:fld id="{26E9403B-44E7-484E-A585-66852CBC2A8E}" type="slidenum">
              <a:rPr lang="en-GB" smtClean="0"/>
              <a:t>‹#›</a:t>
            </a:fld>
            <a:endParaRPr lang="en-GB"/>
          </a:p>
        </p:txBody>
      </p:sp>
    </p:spTree>
    <p:extLst>
      <p:ext uri="{BB962C8B-B14F-4D97-AF65-F5344CB8AC3E}">
        <p14:creationId xmlns:p14="http://schemas.microsoft.com/office/powerpoint/2010/main" val="902291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3D652-96E5-4272-A8DE-B55231B16A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323224-66FC-4D1B-B0FC-680C68106F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412470-A0DD-4123-90CB-D5106E125EA5}"/>
              </a:ext>
            </a:extLst>
          </p:cNvPr>
          <p:cNvSpPr>
            <a:spLocks noGrp="1"/>
          </p:cNvSpPr>
          <p:nvPr>
            <p:ph type="dt" sz="half" idx="10"/>
          </p:nvPr>
        </p:nvSpPr>
        <p:spPr/>
        <p:txBody>
          <a:bodyPr/>
          <a:lstStyle/>
          <a:p>
            <a:fld id="{5CCB6852-D535-4EC9-878B-7EB9C8EE9AD2}" type="datetimeFigureOut">
              <a:rPr lang="en-GB" smtClean="0"/>
              <a:t>25/11/2020</a:t>
            </a:fld>
            <a:endParaRPr lang="en-GB"/>
          </a:p>
        </p:txBody>
      </p:sp>
      <p:sp>
        <p:nvSpPr>
          <p:cNvPr id="5" name="Footer Placeholder 4">
            <a:extLst>
              <a:ext uri="{FF2B5EF4-FFF2-40B4-BE49-F238E27FC236}">
                <a16:creationId xmlns:a16="http://schemas.microsoft.com/office/drawing/2014/main" id="{7598DD95-73A6-4495-82C0-67A335B68D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3A7417-9B0A-4B24-AF3E-317EB811CC21}"/>
              </a:ext>
            </a:extLst>
          </p:cNvPr>
          <p:cNvSpPr>
            <a:spLocks noGrp="1"/>
          </p:cNvSpPr>
          <p:nvPr>
            <p:ph type="sldNum" sz="quarter" idx="12"/>
          </p:nvPr>
        </p:nvSpPr>
        <p:spPr/>
        <p:txBody>
          <a:bodyPr/>
          <a:lstStyle/>
          <a:p>
            <a:fld id="{26E9403B-44E7-484E-A585-66852CBC2A8E}" type="slidenum">
              <a:rPr lang="en-GB" smtClean="0"/>
              <a:t>‹#›</a:t>
            </a:fld>
            <a:endParaRPr lang="en-GB"/>
          </a:p>
        </p:txBody>
      </p:sp>
    </p:spTree>
    <p:extLst>
      <p:ext uri="{BB962C8B-B14F-4D97-AF65-F5344CB8AC3E}">
        <p14:creationId xmlns:p14="http://schemas.microsoft.com/office/powerpoint/2010/main" val="281481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80965-4BB4-4C93-B3B1-72DD7CFE94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3B2EE12-E45E-4A0B-BFB4-38E843A309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568608-1B3A-44EA-837F-48A1AB51262B}"/>
              </a:ext>
            </a:extLst>
          </p:cNvPr>
          <p:cNvSpPr>
            <a:spLocks noGrp="1"/>
          </p:cNvSpPr>
          <p:nvPr>
            <p:ph type="dt" sz="half" idx="10"/>
          </p:nvPr>
        </p:nvSpPr>
        <p:spPr/>
        <p:txBody>
          <a:bodyPr/>
          <a:lstStyle/>
          <a:p>
            <a:fld id="{5CCB6852-D535-4EC9-878B-7EB9C8EE9AD2}" type="datetimeFigureOut">
              <a:rPr lang="en-GB" smtClean="0"/>
              <a:t>25/11/2020</a:t>
            </a:fld>
            <a:endParaRPr lang="en-GB"/>
          </a:p>
        </p:txBody>
      </p:sp>
      <p:sp>
        <p:nvSpPr>
          <p:cNvPr id="5" name="Footer Placeholder 4">
            <a:extLst>
              <a:ext uri="{FF2B5EF4-FFF2-40B4-BE49-F238E27FC236}">
                <a16:creationId xmlns:a16="http://schemas.microsoft.com/office/drawing/2014/main" id="{7F18710C-BFB6-4702-BE9A-1A3FD25D31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F7C3F2-9C63-4F70-A72E-493DA4F494F9}"/>
              </a:ext>
            </a:extLst>
          </p:cNvPr>
          <p:cNvSpPr>
            <a:spLocks noGrp="1"/>
          </p:cNvSpPr>
          <p:nvPr>
            <p:ph type="sldNum" sz="quarter" idx="12"/>
          </p:nvPr>
        </p:nvSpPr>
        <p:spPr/>
        <p:txBody>
          <a:bodyPr/>
          <a:lstStyle/>
          <a:p>
            <a:fld id="{26E9403B-44E7-484E-A585-66852CBC2A8E}" type="slidenum">
              <a:rPr lang="en-GB" smtClean="0"/>
              <a:t>‹#›</a:t>
            </a:fld>
            <a:endParaRPr lang="en-GB"/>
          </a:p>
        </p:txBody>
      </p:sp>
    </p:spTree>
    <p:extLst>
      <p:ext uri="{BB962C8B-B14F-4D97-AF65-F5344CB8AC3E}">
        <p14:creationId xmlns:p14="http://schemas.microsoft.com/office/powerpoint/2010/main" val="2793545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62C12-9DE4-44B1-804D-7C4D93D2CA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07DB73-6F59-4542-B841-448A8F176C5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B9A031-5024-4698-9A74-C26D27FD82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03BCAE-2C1B-426A-8D4D-D6512EA4F6CD}"/>
              </a:ext>
            </a:extLst>
          </p:cNvPr>
          <p:cNvSpPr>
            <a:spLocks noGrp="1"/>
          </p:cNvSpPr>
          <p:nvPr>
            <p:ph type="dt" sz="half" idx="10"/>
          </p:nvPr>
        </p:nvSpPr>
        <p:spPr/>
        <p:txBody>
          <a:bodyPr/>
          <a:lstStyle/>
          <a:p>
            <a:fld id="{5CCB6852-D535-4EC9-878B-7EB9C8EE9AD2}" type="datetimeFigureOut">
              <a:rPr lang="en-GB" smtClean="0"/>
              <a:t>25/11/2020</a:t>
            </a:fld>
            <a:endParaRPr lang="en-GB"/>
          </a:p>
        </p:txBody>
      </p:sp>
      <p:sp>
        <p:nvSpPr>
          <p:cNvPr id="6" name="Footer Placeholder 5">
            <a:extLst>
              <a:ext uri="{FF2B5EF4-FFF2-40B4-BE49-F238E27FC236}">
                <a16:creationId xmlns:a16="http://schemas.microsoft.com/office/drawing/2014/main" id="{E92BECF5-03E8-4E4C-BFEF-A154612B89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921D1F-1701-4646-A148-5F7971938CD6}"/>
              </a:ext>
            </a:extLst>
          </p:cNvPr>
          <p:cNvSpPr>
            <a:spLocks noGrp="1"/>
          </p:cNvSpPr>
          <p:nvPr>
            <p:ph type="sldNum" sz="quarter" idx="12"/>
          </p:nvPr>
        </p:nvSpPr>
        <p:spPr/>
        <p:txBody>
          <a:bodyPr/>
          <a:lstStyle/>
          <a:p>
            <a:fld id="{26E9403B-44E7-484E-A585-66852CBC2A8E}" type="slidenum">
              <a:rPr lang="en-GB" smtClean="0"/>
              <a:t>‹#›</a:t>
            </a:fld>
            <a:endParaRPr lang="en-GB"/>
          </a:p>
        </p:txBody>
      </p:sp>
    </p:spTree>
    <p:extLst>
      <p:ext uri="{BB962C8B-B14F-4D97-AF65-F5344CB8AC3E}">
        <p14:creationId xmlns:p14="http://schemas.microsoft.com/office/powerpoint/2010/main" val="3650587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CED34-75F1-40DC-9DB3-1A60963AD3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F27D26-000F-4FD2-89C5-D518ECA9FD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EEB120-8B44-4BD7-9D3A-F33D2A3A5B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4644134-5A0D-42BF-9684-3F0011DFED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8BEADA-AD3F-4C5E-B61C-73F2F9FE106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1249FF-9D1F-4A01-B727-BE9F8CDA182F}"/>
              </a:ext>
            </a:extLst>
          </p:cNvPr>
          <p:cNvSpPr>
            <a:spLocks noGrp="1"/>
          </p:cNvSpPr>
          <p:nvPr>
            <p:ph type="dt" sz="half" idx="10"/>
          </p:nvPr>
        </p:nvSpPr>
        <p:spPr/>
        <p:txBody>
          <a:bodyPr/>
          <a:lstStyle/>
          <a:p>
            <a:fld id="{5CCB6852-D535-4EC9-878B-7EB9C8EE9AD2}" type="datetimeFigureOut">
              <a:rPr lang="en-GB" smtClean="0"/>
              <a:t>25/11/2020</a:t>
            </a:fld>
            <a:endParaRPr lang="en-GB"/>
          </a:p>
        </p:txBody>
      </p:sp>
      <p:sp>
        <p:nvSpPr>
          <p:cNvPr id="8" name="Footer Placeholder 7">
            <a:extLst>
              <a:ext uri="{FF2B5EF4-FFF2-40B4-BE49-F238E27FC236}">
                <a16:creationId xmlns:a16="http://schemas.microsoft.com/office/drawing/2014/main" id="{4A727DA7-BEB9-4D8D-AF2E-A5458D674A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278F4D-5C3B-4157-BA6A-655AA7A4C720}"/>
              </a:ext>
            </a:extLst>
          </p:cNvPr>
          <p:cNvSpPr>
            <a:spLocks noGrp="1"/>
          </p:cNvSpPr>
          <p:nvPr>
            <p:ph type="sldNum" sz="quarter" idx="12"/>
          </p:nvPr>
        </p:nvSpPr>
        <p:spPr/>
        <p:txBody>
          <a:bodyPr/>
          <a:lstStyle/>
          <a:p>
            <a:fld id="{26E9403B-44E7-484E-A585-66852CBC2A8E}" type="slidenum">
              <a:rPr lang="en-GB" smtClean="0"/>
              <a:t>‹#›</a:t>
            </a:fld>
            <a:endParaRPr lang="en-GB"/>
          </a:p>
        </p:txBody>
      </p:sp>
    </p:spTree>
    <p:extLst>
      <p:ext uri="{BB962C8B-B14F-4D97-AF65-F5344CB8AC3E}">
        <p14:creationId xmlns:p14="http://schemas.microsoft.com/office/powerpoint/2010/main" val="3851853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50F6F-9F80-4318-AE65-48233D84F0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383CBE7-C306-4DAA-8934-3B11C4CCA441}"/>
              </a:ext>
            </a:extLst>
          </p:cNvPr>
          <p:cNvSpPr>
            <a:spLocks noGrp="1"/>
          </p:cNvSpPr>
          <p:nvPr>
            <p:ph type="dt" sz="half" idx="10"/>
          </p:nvPr>
        </p:nvSpPr>
        <p:spPr/>
        <p:txBody>
          <a:bodyPr/>
          <a:lstStyle/>
          <a:p>
            <a:fld id="{5CCB6852-D535-4EC9-878B-7EB9C8EE9AD2}" type="datetimeFigureOut">
              <a:rPr lang="en-GB" smtClean="0"/>
              <a:t>25/11/2020</a:t>
            </a:fld>
            <a:endParaRPr lang="en-GB"/>
          </a:p>
        </p:txBody>
      </p:sp>
      <p:sp>
        <p:nvSpPr>
          <p:cNvPr id="4" name="Footer Placeholder 3">
            <a:extLst>
              <a:ext uri="{FF2B5EF4-FFF2-40B4-BE49-F238E27FC236}">
                <a16:creationId xmlns:a16="http://schemas.microsoft.com/office/drawing/2014/main" id="{BE066614-ECDF-4BCE-9ABB-8EE4963AC4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6264C5-A6B8-4C30-A385-FD025A95D494}"/>
              </a:ext>
            </a:extLst>
          </p:cNvPr>
          <p:cNvSpPr>
            <a:spLocks noGrp="1"/>
          </p:cNvSpPr>
          <p:nvPr>
            <p:ph type="sldNum" sz="quarter" idx="12"/>
          </p:nvPr>
        </p:nvSpPr>
        <p:spPr/>
        <p:txBody>
          <a:bodyPr/>
          <a:lstStyle/>
          <a:p>
            <a:fld id="{26E9403B-44E7-484E-A585-66852CBC2A8E}" type="slidenum">
              <a:rPr lang="en-GB" smtClean="0"/>
              <a:t>‹#›</a:t>
            </a:fld>
            <a:endParaRPr lang="en-GB"/>
          </a:p>
        </p:txBody>
      </p:sp>
    </p:spTree>
    <p:extLst>
      <p:ext uri="{BB962C8B-B14F-4D97-AF65-F5344CB8AC3E}">
        <p14:creationId xmlns:p14="http://schemas.microsoft.com/office/powerpoint/2010/main" val="2349918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FB221C-46DE-4A0A-8CAD-7A8E3957801C}"/>
              </a:ext>
            </a:extLst>
          </p:cNvPr>
          <p:cNvSpPr>
            <a:spLocks noGrp="1"/>
          </p:cNvSpPr>
          <p:nvPr>
            <p:ph type="dt" sz="half" idx="10"/>
          </p:nvPr>
        </p:nvSpPr>
        <p:spPr/>
        <p:txBody>
          <a:bodyPr/>
          <a:lstStyle/>
          <a:p>
            <a:fld id="{5CCB6852-D535-4EC9-878B-7EB9C8EE9AD2}" type="datetimeFigureOut">
              <a:rPr lang="en-GB" smtClean="0"/>
              <a:t>25/11/2020</a:t>
            </a:fld>
            <a:endParaRPr lang="en-GB"/>
          </a:p>
        </p:txBody>
      </p:sp>
      <p:sp>
        <p:nvSpPr>
          <p:cNvPr id="3" name="Footer Placeholder 2">
            <a:extLst>
              <a:ext uri="{FF2B5EF4-FFF2-40B4-BE49-F238E27FC236}">
                <a16:creationId xmlns:a16="http://schemas.microsoft.com/office/drawing/2014/main" id="{A9A5DACF-0754-406F-89B7-BEE8BFD47E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10294E9-AE27-42E1-A5EB-90A1F927B0C3}"/>
              </a:ext>
            </a:extLst>
          </p:cNvPr>
          <p:cNvSpPr>
            <a:spLocks noGrp="1"/>
          </p:cNvSpPr>
          <p:nvPr>
            <p:ph type="sldNum" sz="quarter" idx="12"/>
          </p:nvPr>
        </p:nvSpPr>
        <p:spPr/>
        <p:txBody>
          <a:bodyPr/>
          <a:lstStyle/>
          <a:p>
            <a:fld id="{26E9403B-44E7-484E-A585-66852CBC2A8E}" type="slidenum">
              <a:rPr lang="en-GB" smtClean="0"/>
              <a:t>‹#›</a:t>
            </a:fld>
            <a:endParaRPr lang="en-GB"/>
          </a:p>
        </p:txBody>
      </p:sp>
    </p:spTree>
    <p:extLst>
      <p:ext uri="{BB962C8B-B14F-4D97-AF65-F5344CB8AC3E}">
        <p14:creationId xmlns:p14="http://schemas.microsoft.com/office/powerpoint/2010/main" val="1444281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5D128-C447-4077-8EDE-11A2CAB0D0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A15F9B-6ACD-4D23-903D-B7037B28AA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05F0CF4-7C39-41F0-9819-803C261202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A63643-B761-49D0-B163-1980498EC72B}"/>
              </a:ext>
            </a:extLst>
          </p:cNvPr>
          <p:cNvSpPr>
            <a:spLocks noGrp="1"/>
          </p:cNvSpPr>
          <p:nvPr>
            <p:ph type="dt" sz="half" idx="10"/>
          </p:nvPr>
        </p:nvSpPr>
        <p:spPr/>
        <p:txBody>
          <a:bodyPr/>
          <a:lstStyle/>
          <a:p>
            <a:fld id="{5CCB6852-D535-4EC9-878B-7EB9C8EE9AD2}" type="datetimeFigureOut">
              <a:rPr lang="en-GB" smtClean="0"/>
              <a:t>25/11/2020</a:t>
            </a:fld>
            <a:endParaRPr lang="en-GB"/>
          </a:p>
        </p:txBody>
      </p:sp>
      <p:sp>
        <p:nvSpPr>
          <p:cNvPr id="6" name="Footer Placeholder 5">
            <a:extLst>
              <a:ext uri="{FF2B5EF4-FFF2-40B4-BE49-F238E27FC236}">
                <a16:creationId xmlns:a16="http://schemas.microsoft.com/office/drawing/2014/main" id="{1A0653DE-B1B9-405F-B3C0-F205AEF3F2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278123-4911-4CC9-9EFA-0F2DCA990FA8}"/>
              </a:ext>
            </a:extLst>
          </p:cNvPr>
          <p:cNvSpPr>
            <a:spLocks noGrp="1"/>
          </p:cNvSpPr>
          <p:nvPr>
            <p:ph type="sldNum" sz="quarter" idx="12"/>
          </p:nvPr>
        </p:nvSpPr>
        <p:spPr/>
        <p:txBody>
          <a:bodyPr/>
          <a:lstStyle/>
          <a:p>
            <a:fld id="{26E9403B-44E7-484E-A585-66852CBC2A8E}" type="slidenum">
              <a:rPr lang="en-GB" smtClean="0"/>
              <a:t>‹#›</a:t>
            </a:fld>
            <a:endParaRPr lang="en-GB"/>
          </a:p>
        </p:txBody>
      </p:sp>
    </p:spTree>
    <p:extLst>
      <p:ext uri="{BB962C8B-B14F-4D97-AF65-F5344CB8AC3E}">
        <p14:creationId xmlns:p14="http://schemas.microsoft.com/office/powerpoint/2010/main" val="3113850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C0DC0-00A7-4021-A0C9-FDBDCA15AF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54D1E3-640D-46FF-862E-E386B4135D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3214E2-2F0A-438C-98F8-C13D506F28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E04D0B-A556-4170-A16B-24E8C74A78BB}"/>
              </a:ext>
            </a:extLst>
          </p:cNvPr>
          <p:cNvSpPr>
            <a:spLocks noGrp="1"/>
          </p:cNvSpPr>
          <p:nvPr>
            <p:ph type="dt" sz="half" idx="10"/>
          </p:nvPr>
        </p:nvSpPr>
        <p:spPr/>
        <p:txBody>
          <a:bodyPr/>
          <a:lstStyle/>
          <a:p>
            <a:fld id="{5CCB6852-D535-4EC9-878B-7EB9C8EE9AD2}" type="datetimeFigureOut">
              <a:rPr lang="en-GB" smtClean="0"/>
              <a:t>25/11/2020</a:t>
            </a:fld>
            <a:endParaRPr lang="en-GB"/>
          </a:p>
        </p:txBody>
      </p:sp>
      <p:sp>
        <p:nvSpPr>
          <p:cNvPr id="6" name="Footer Placeholder 5">
            <a:extLst>
              <a:ext uri="{FF2B5EF4-FFF2-40B4-BE49-F238E27FC236}">
                <a16:creationId xmlns:a16="http://schemas.microsoft.com/office/drawing/2014/main" id="{9F0589E2-EFA3-4EFA-B934-C2E6333735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3011E9-1F1F-4D12-8793-893B3C1A9371}"/>
              </a:ext>
            </a:extLst>
          </p:cNvPr>
          <p:cNvSpPr>
            <a:spLocks noGrp="1"/>
          </p:cNvSpPr>
          <p:nvPr>
            <p:ph type="sldNum" sz="quarter" idx="12"/>
          </p:nvPr>
        </p:nvSpPr>
        <p:spPr/>
        <p:txBody>
          <a:bodyPr/>
          <a:lstStyle/>
          <a:p>
            <a:fld id="{26E9403B-44E7-484E-A585-66852CBC2A8E}" type="slidenum">
              <a:rPr lang="en-GB" smtClean="0"/>
              <a:t>‹#›</a:t>
            </a:fld>
            <a:endParaRPr lang="en-GB"/>
          </a:p>
        </p:txBody>
      </p:sp>
    </p:spTree>
    <p:extLst>
      <p:ext uri="{BB962C8B-B14F-4D97-AF65-F5344CB8AC3E}">
        <p14:creationId xmlns:p14="http://schemas.microsoft.com/office/powerpoint/2010/main" val="576388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439E5-92C1-43D6-BF61-E418DDACFA9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9AC860-8317-4A7C-A617-0EEEED00FE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E766E-C991-49E6-9B2E-D62B338C3A5A}"/>
              </a:ext>
            </a:extLst>
          </p:cNvPr>
          <p:cNvSpPr>
            <a:spLocks noGrp="1"/>
          </p:cNvSpPr>
          <p:nvPr>
            <p:ph type="dt" sz="half" idx="10"/>
          </p:nvPr>
        </p:nvSpPr>
        <p:spPr/>
        <p:txBody>
          <a:bodyPr/>
          <a:lstStyle/>
          <a:p>
            <a:fld id="{5CCB6852-D535-4EC9-878B-7EB9C8EE9AD2}" type="datetimeFigureOut">
              <a:rPr lang="en-GB" smtClean="0"/>
              <a:t>25/11/2020</a:t>
            </a:fld>
            <a:endParaRPr lang="en-GB"/>
          </a:p>
        </p:txBody>
      </p:sp>
      <p:sp>
        <p:nvSpPr>
          <p:cNvPr id="5" name="Footer Placeholder 4">
            <a:extLst>
              <a:ext uri="{FF2B5EF4-FFF2-40B4-BE49-F238E27FC236}">
                <a16:creationId xmlns:a16="http://schemas.microsoft.com/office/drawing/2014/main" id="{42F1BAA1-0889-4DC8-A05E-30A912B2D7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02F433-1310-4A3D-A56A-3A9D0BD7F1CA}"/>
              </a:ext>
            </a:extLst>
          </p:cNvPr>
          <p:cNvSpPr>
            <a:spLocks noGrp="1"/>
          </p:cNvSpPr>
          <p:nvPr>
            <p:ph type="sldNum" sz="quarter" idx="12"/>
          </p:nvPr>
        </p:nvSpPr>
        <p:spPr/>
        <p:txBody>
          <a:bodyPr/>
          <a:lstStyle/>
          <a:p>
            <a:fld id="{26E9403B-44E7-484E-A585-66852CBC2A8E}" type="slidenum">
              <a:rPr lang="en-GB" smtClean="0"/>
              <a:t>‹#›</a:t>
            </a:fld>
            <a:endParaRPr lang="en-GB"/>
          </a:p>
        </p:txBody>
      </p:sp>
    </p:spTree>
    <p:extLst>
      <p:ext uri="{BB962C8B-B14F-4D97-AF65-F5344CB8AC3E}">
        <p14:creationId xmlns:p14="http://schemas.microsoft.com/office/powerpoint/2010/main" val="1535621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35EA51-9398-425B-8858-965B5E7361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5F51F5-3BD4-4512-91AE-0183FF97014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5D9DA7-29E5-4939-9314-206B73B6B4F2}"/>
              </a:ext>
            </a:extLst>
          </p:cNvPr>
          <p:cNvSpPr>
            <a:spLocks noGrp="1"/>
          </p:cNvSpPr>
          <p:nvPr>
            <p:ph type="dt" sz="half" idx="10"/>
          </p:nvPr>
        </p:nvSpPr>
        <p:spPr/>
        <p:txBody>
          <a:bodyPr/>
          <a:lstStyle/>
          <a:p>
            <a:fld id="{5CCB6852-D535-4EC9-878B-7EB9C8EE9AD2}" type="datetimeFigureOut">
              <a:rPr lang="en-GB" smtClean="0"/>
              <a:t>25/11/2020</a:t>
            </a:fld>
            <a:endParaRPr lang="en-GB"/>
          </a:p>
        </p:txBody>
      </p:sp>
      <p:sp>
        <p:nvSpPr>
          <p:cNvPr id="5" name="Footer Placeholder 4">
            <a:extLst>
              <a:ext uri="{FF2B5EF4-FFF2-40B4-BE49-F238E27FC236}">
                <a16:creationId xmlns:a16="http://schemas.microsoft.com/office/drawing/2014/main" id="{253BA05D-E0B9-499A-B5A3-A8CACB4855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5793AD-A062-4053-84B1-93E30D85DD16}"/>
              </a:ext>
            </a:extLst>
          </p:cNvPr>
          <p:cNvSpPr>
            <a:spLocks noGrp="1"/>
          </p:cNvSpPr>
          <p:nvPr>
            <p:ph type="sldNum" sz="quarter" idx="12"/>
          </p:nvPr>
        </p:nvSpPr>
        <p:spPr/>
        <p:txBody>
          <a:bodyPr/>
          <a:lstStyle/>
          <a:p>
            <a:fld id="{26E9403B-44E7-484E-A585-66852CBC2A8E}" type="slidenum">
              <a:rPr lang="en-GB" smtClean="0"/>
              <a:t>‹#›</a:t>
            </a:fld>
            <a:endParaRPr lang="en-GB"/>
          </a:p>
        </p:txBody>
      </p:sp>
    </p:spTree>
    <p:extLst>
      <p:ext uri="{BB962C8B-B14F-4D97-AF65-F5344CB8AC3E}">
        <p14:creationId xmlns:p14="http://schemas.microsoft.com/office/powerpoint/2010/main" val="19247569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CE8FD-5046-45D4-976C-3D0FDFD142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66E480-6142-4558-8E37-95AAE07DA5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E1372F-44E9-45B7-8F14-4A1E409AF286}"/>
              </a:ext>
            </a:extLst>
          </p:cNvPr>
          <p:cNvSpPr>
            <a:spLocks noGrp="1"/>
          </p:cNvSpPr>
          <p:nvPr>
            <p:ph type="dt" sz="half" idx="10"/>
          </p:nvPr>
        </p:nvSpPr>
        <p:spPr/>
        <p:txBody>
          <a:bodyPr/>
          <a:lstStyle/>
          <a:p>
            <a:fld id="{BC884C04-9B21-4FAB-8B8C-8C92871CF9AA}" type="datetimeFigureOut">
              <a:rPr lang="en-GB" smtClean="0"/>
              <a:t>24/11/2020</a:t>
            </a:fld>
            <a:endParaRPr lang="en-GB"/>
          </a:p>
        </p:txBody>
      </p:sp>
      <p:sp>
        <p:nvSpPr>
          <p:cNvPr id="5" name="Footer Placeholder 4">
            <a:extLst>
              <a:ext uri="{FF2B5EF4-FFF2-40B4-BE49-F238E27FC236}">
                <a16:creationId xmlns:a16="http://schemas.microsoft.com/office/drawing/2014/main" id="{BEA2395D-A9C2-47C1-BCA0-2FB3035E0D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06AEA6-8950-4210-A3D7-F241CBC27A53}"/>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31522029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90912-2A5A-456C-93BE-EA0C13D1C0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6A94FD-0022-4538-AB09-5799F19FCC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94F59C-F7E4-4E09-ACB2-53615F889C07}"/>
              </a:ext>
            </a:extLst>
          </p:cNvPr>
          <p:cNvSpPr>
            <a:spLocks noGrp="1"/>
          </p:cNvSpPr>
          <p:nvPr>
            <p:ph type="dt" sz="half" idx="10"/>
          </p:nvPr>
        </p:nvSpPr>
        <p:spPr/>
        <p:txBody>
          <a:bodyPr/>
          <a:lstStyle/>
          <a:p>
            <a:fld id="{BC884C04-9B21-4FAB-8B8C-8C92871CF9AA}" type="datetimeFigureOut">
              <a:rPr lang="en-GB" smtClean="0"/>
              <a:t>24/11/2020</a:t>
            </a:fld>
            <a:endParaRPr lang="en-GB"/>
          </a:p>
        </p:txBody>
      </p:sp>
      <p:sp>
        <p:nvSpPr>
          <p:cNvPr id="5" name="Footer Placeholder 4">
            <a:extLst>
              <a:ext uri="{FF2B5EF4-FFF2-40B4-BE49-F238E27FC236}">
                <a16:creationId xmlns:a16="http://schemas.microsoft.com/office/drawing/2014/main" id="{3D41CD6F-9B77-42F4-A1CA-3EE2F641E4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04DF1C-1102-40C5-8456-D4BA8B871228}"/>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40927797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2FD13-5072-4F64-BF98-12CBAE9E19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88B016-8A7A-495B-BD78-17A2457CC3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8F5E5-8D73-4B45-94DE-1984D2E93787}"/>
              </a:ext>
            </a:extLst>
          </p:cNvPr>
          <p:cNvSpPr>
            <a:spLocks noGrp="1"/>
          </p:cNvSpPr>
          <p:nvPr>
            <p:ph type="dt" sz="half" idx="10"/>
          </p:nvPr>
        </p:nvSpPr>
        <p:spPr/>
        <p:txBody>
          <a:bodyPr/>
          <a:lstStyle/>
          <a:p>
            <a:fld id="{BC884C04-9B21-4FAB-8B8C-8C92871CF9AA}" type="datetimeFigureOut">
              <a:rPr lang="en-GB" smtClean="0"/>
              <a:t>24/11/2020</a:t>
            </a:fld>
            <a:endParaRPr lang="en-GB"/>
          </a:p>
        </p:txBody>
      </p:sp>
      <p:sp>
        <p:nvSpPr>
          <p:cNvPr id="5" name="Footer Placeholder 4">
            <a:extLst>
              <a:ext uri="{FF2B5EF4-FFF2-40B4-BE49-F238E27FC236}">
                <a16:creationId xmlns:a16="http://schemas.microsoft.com/office/drawing/2014/main" id="{A8EE72A7-CB56-43C5-BE91-77604BED93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293F38-2390-43D2-8590-AAC52317E1AF}"/>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22984324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1BACC-8E6C-442D-AB42-DEB413AB75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52323A-5E26-45EC-B1D4-2C44615E3B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8E3EB0-BC27-43B5-83CE-C1654968F8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9CD24AB-61F6-464C-9926-32EC8853C113}"/>
              </a:ext>
            </a:extLst>
          </p:cNvPr>
          <p:cNvSpPr>
            <a:spLocks noGrp="1"/>
          </p:cNvSpPr>
          <p:nvPr>
            <p:ph type="dt" sz="half" idx="10"/>
          </p:nvPr>
        </p:nvSpPr>
        <p:spPr/>
        <p:txBody>
          <a:bodyPr/>
          <a:lstStyle/>
          <a:p>
            <a:fld id="{BC884C04-9B21-4FAB-8B8C-8C92871CF9AA}" type="datetimeFigureOut">
              <a:rPr lang="en-GB" smtClean="0"/>
              <a:t>24/11/2020</a:t>
            </a:fld>
            <a:endParaRPr lang="en-GB"/>
          </a:p>
        </p:txBody>
      </p:sp>
      <p:sp>
        <p:nvSpPr>
          <p:cNvPr id="6" name="Footer Placeholder 5">
            <a:extLst>
              <a:ext uri="{FF2B5EF4-FFF2-40B4-BE49-F238E27FC236}">
                <a16:creationId xmlns:a16="http://schemas.microsoft.com/office/drawing/2014/main" id="{3F93B51D-E528-40A7-93E2-5409374BBA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7BE66C-9CF4-4E12-86D9-6B925DFC6EA2}"/>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4177899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C8F28-A3F0-4468-A8D8-71C1E80C7D1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84D580-C7F1-4813-8CE2-FCEEC23952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EAFEAA-37C3-4915-AE2F-9BB823C36B0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188E70-99D1-4D3D-A69A-3E0756B181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82A3C9-60C2-4AA8-A167-8171230E0FF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639CCB-E629-43F6-876F-F41DEEE4FE97}"/>
              </a:ext>
            </a:extLst>
          </p:cNvPr>
          <p:cNvSpPr>
            <a:spLocks noGrp="1"/>
          </p:cNvSpPr>
          <p:nvPr>
            <p:ph type="dt" sz="half" idx="10"/>
          </p:nvPr>
        </p:nvSpPr>
        <p:spPr/>
        <p:txBody>
          <a:bodyPr/>
          <a:lstStyle/>
          <a:p>
            <a:fld id="{BC884C04-9B21-4FAB-8B8C-8C92871CF9AA}" type="datetimeFigureOut">
              <a:rPr lang="en-GB" smtClean="0"/>
              <a:t>24/11/2020</a:t>
            </a:fld>
            <a:endParaRPr lang="en-GB"/>
          </a:p>
        </p:txBody>
      </p:sp>
      <p:sp>
        <p:nvSpPr>
          <p:cNvPr id="8" name="Footer Placeholder 7">
            <a:extLst>
              <a:ext uri="{FF2B5EF4-FFF2-40B4-BE49-F238E27FC236}">
                <a16:creationId xmlns:a16="http://schemas.microsoft.com/office/drawing/2014/main" id="{36999151-BBBA-4AB2-A7E0-455B16FECB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C64108-2902-4501-BC03-4D1030C05565}"/>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24450262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FBC9F-EA88-4B4E-9C09-D8034CFDD3C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4A8A08-5218-4C44-98F9-230B882F556B}"/>
              </a:ext>
            </a:extLst>
          </p:cNvPr>
          <p:cNvSpPr>
            <a:spLocks noGrp="1"/>
          </p:cNvSpPr>
          <p:nvPr>
            <p:ph type="dt" sz="half" idx="10"/>
          </p:nvPr>
        </p:nvSpPr>
        <p:spPr/>
        <p:txBody>
          <a:bodyPr/>
          <a:lstStyle/>
          <a:p>
            <a:fld id="{BC884C04-9B21-4FAB-8B8C-8C92871CF9AA}" type="datetimeFigureOut">
              <a:rPr lang="en-GB" smtClean="0"/>
              <a:t>24/11/2020</a:t>
            </a:fld>
            <a:endParaRPr lang="en-GB"/>
          </a:p>
        </p:txBody>
      </p:sp>
      <p:sp>
        <p:nvSpPr>
          <p:cNvPr id="4" name="Footer Placeholder 3">
            <a:extLst>
              <a:ext uri="{FF2B5EF4-FFF2-40B4-BE49-F238E27FC236}">
                <a16:creationId xmlns:a16="http://schemas.microsoft.com/office/drawing/2014/main" id="{030D1214-3888-49C5-940D-2FEB886C9C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018C07-83CD-440D-8A7C-01426126B80D}"/>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16104481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FCE37B-A1A3-4D74-9CCE-46077E29D106}"/>
              </a:ext>
            </a:extLst>
          </p:cNvPr>
          <p:cNvSpPr>
            <a:spLocks noGrp="1"/>
          </p:cNvSpPr>
          <p:nvPr>
            <p:ph type="dt" sz="half" idx="10"/>
          </p:nvPr>
        </p:nvSpPr>
        <p:spPr/>
        <p:txBody>
          <a:bodyPr/>
          <a:lstStyle/>
          <a:p>
            <a:fld id="{BC884C04-9B21-4FAB-8B8C-8C92871CF9AA}" type="datetimeFigureOut">
              <a:rPr lang="en-GB" smtClean="0"/>
              <a:t>24/11/2020</a:t>
            </a:fld>
            <a:endParaRPr lang="en-GB"/>
          </a:p>
        </p:txBody>
      </p:sp>
      <p:sp>
        <p:nvSpPr>
          <p:cNvPr id="3" name="Footer Placeholder 2">
            <a:extLst>
              <a:ext uri="{FF2B5EF4-FFF2-40B4-BE49-F238E27FC236}">
                <a16:creationId xmlns:a16="http://schemas.microsoft.com/office/drawing/2014/main" id="{0254600C-7666-4D62-9641-BD51AEF9B4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008884-95D6-4564-8C65-744400FE72EA}"/>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27324121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302B2-D6F9-4933-B303-48E83BFECA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CC2145-8E11-4852-9F5B-3D2B3CED93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B312FCD-B910-4453-A8EC-89682CA723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E52BB1-8D21-44FC-80C2-F80DE0096A80}"/>
              </a:ext>
            </a:extLst>
          </p:cNvPr>
          <p:cNvSpPr>
            <a:spLocks noGrp="1"/>
          </p:cNvSpPr>
          <p:nvPr>
            <p:ph type="dt" sz="half" idx="10"/>
          </p:nvPr>
        </p:nvSpPr>
        <p:spPr/>
        <p:txBody>
          <a:bodyPr/>
          <a:lstStyle/>
          <a:p>
            <a:fld id="{BC884C04-9B21-4FAB-8B8C-8C92871CF9AA}" type="datetimeFigureOut">
              <a:rPr lang="en-GB" smtClean="0"/>
              <a:t>24/11/2020</a:t>
            </a:fld>
            <a:endParaRPr lang="en-GB"/>
          </a:p>
        </p:txBody>
      </p:sp>
      <p:sp>
        <p:nvSpPr>
          <p:cNvPr id="6" name="Footer Placeholder 5">
            <a:extLst>
              <a:ext uri="{FF2B5EF4-FFF2-40B4-BE49-F238E27FC236}">
                <a16:creationId xmlns:a16="http://schemas.microsoft.com/office/drawing/2014/main" id="{09885153-F5F1-4C7A-914B-06A383B423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F1C304-F8BB-48B2-A6A0-807E7CB00C19}"/>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31944179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BFD17-F8D2-4173-8ADD-5E76BD118C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0AE22A-FB0F-4C1F-BE36-AB554FEB47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3A7FDFC-3FDF-484C-836E-4CFD0C01FA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9EE5FE-BC85-4AA9-8466-6256ADC50898}"/>
              </a:ext>
            </a:extLst>
          </p:cNvPr>
          <p:cNvSpPr>
            <a:spLocks noGrp="1"/>
          </p:cNvSpPr>
          <p:nvPr>
            <p:ph type="dt" sz="half" idx="10"/>
          </p:nvPr>
        </p:nvSpPr>
        <p:spPr/>
        <p:txBody>
          <a:bodyPr/>
          <a:lstStyle/>
          <a:p>
            <a:fld id="{BC884C04-9B21-4FAB-8B8C-8C92871CF9AA}" type="datetimeFigureOut">
              <a:rPr lang="en-GB" smtClean="0"/>
              <a:t>24/11/2020</a:t>
            </a:fld>
            <a:endParaRPr lang="en-GB"/>
          </a:p>
        </p:txBody>
      </p:sp>
      <p:sp>
        <p:nvSpPr>
          <p:cNvPr id="6" name="Footer Placeholder 5">
            <a:extLst>
              <a:ext uri="{FF2B5EF4-FFF2-40B4-BE49-F238E27FC236}">
                <a16:creationId xmlns:a16="http://schemas.microsoft.com/office/drawing/2014/main" id="{E17C2C47-412C-49A4-8C55-DFBB87B81F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E1ED3D-739D-4738-9FE5-34716F648BFC}"/>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9903069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B55AC-2771-44D7-8D43-9C6D4D281B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CE3B28-9A74-4B32-88A6-302BC307C0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C18E60-18D0-4C3A-B993-60BA07DCE8FF}"/>
              </a:ext>
            </a:extLst>
          </p:cNvPr>
          <p:cNvSpPr>
            <a:spLocks noGrp="1"/>
          </p:cNvSpPr>
          <p:nvPr>
            <p:ph type="dt" sz="half" idx="10"/>
          </p:nvPr>
        </p:nvSpPr>
        <p:spPr/>
        <p:txBody>
          <a:bodyPr/>
          <a:lstStyle/>
          <a:p>
            <a:fld id="{BC884C04-9B21-4FAB-8B8C-8C92871CF9AA}" type="datetimeFigureOut">
              <a:rPr lang="en-GB" smtClean="0"/>
              <a:t>24/11/2020</a:t>
            </a:fld>
            <a:endParaRPr lang="en-GB"/>
          </a:p>
        </p:txBody>
      </p:sp>
      <p:sp>
        <p:nvSpPr>
          <p:cNvPr id="5" name="Footer Placeholder 4">
            <a:extLst>
              <a:ext uri="{FF2B5EF4-FFF2-40B4-BE49-F238E27FC236}">
                <a16:creationId xmlns:a16="http://schemas.microsoft.com/office/drawing/2014/main" id="{22C08E1F-7302-4DEB-8E87-1CEDAE66FC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34C65C-4C20-4373-A7BF-883FE27D5421}"/>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41059285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CEDC1B-D84C-4598-9786-3121ABFF76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B6C744-F0E4-4D2F-B824-0993CD01F4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888236-DCDE-4E7A-BF2D-8FC23D42EBC3}"/>
              </a:ext>
            </a:extLst>
          </p:cNvPr>
          <p:cNvSpPr>
            <a:spLocks noGrp="1"/>
          </p:cNvSpPr>
          <p:nvPr>
            <p:ph type="dt" sz="half" idx="10"/>
          </p:nvPr>
        </p:nvSpPr>
        <p:spPr/>
        <p:txBody>
          <a:bodyPr/>
          <a:lstStyle/>
          <a:p>
            <a:fld id="{BC884C04-9B21-4FAB-8B8C-8C92871CF9AA}" type="datetimeFigureOut">
              <a:rPr lang="en-GB" smtClean="0"/>
              <a:t>24/11/2020</a:t>
            </a:fld>
            <a:endParaRPr lang="en-GB"/>
          </a:p>
        </p:txBody>
      </p:sp>
      <p:sp>
        <p:nvSpPr>
          <p:cNvPr id="5" name="Footer Placeholder 4">
            <a:extLst>
              <a:ext uri="{FF2B5EF4-FFF2-40B4-BE49-F238E27FC236}">
                <a16:creationId xmlns:a16="http://schemas.microsoft.com/office/drawing/2014/main" id="{567CF469-B114-4424-B880-3E05620BEB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724E31-EE9D-4790-BB1B-A6F618FF6C95}"/>
              </a:ext>
            </a:extLst>
          </p:cNvPr>
          <p:cNvSpPr>
            <a:spLocks noGrp="1"/>
          </p:cNvSpPr>
          <p:nvPr>
            <p:ph type="sldNum" sz="quarter" idx="12"/>
          </p:nvPr>
        </p:nvSpPr>
        <p:spPr/>
        <p:txBody>
          <a:bodyPr/>
          <a:lstStyle/>
          <a:p>
            <a:fld id="{0A0AB791-3509-4EA9-A1C6-6FC34F0A5B92}" type="slidenum">
              <a:rPr lang="en-GB" smtClean="0"/>
              <a:t>‹#›</a:t>
            </a:fld>
            <a:endParaRPr lang="en-GB"/>
          </a:p>
        </p:txBody>
      </p:sp>
    </p:spTree>
    <p:extLst>
      <p:ext uri="{BB962C8B-B14F-4D97-AF65-F5344CB8AC3E}">
        <p14:creationId xmlns:p14="http://schemas.microsoft.com/office/powerpoint/2010/main" val="100420785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Learning Objectives">
    <p:spTree>
      <p:nvGrpSpPr>
        <p:cNvPr id="1" name="Shape 26"/>
        <p:cNvGrpSpPr/>
        <p:nvPr/>
      </p:nvGrpSpPr>
      <p:grpSpPr>
        <a:xfrm>
          <a:off x="0" y="0"/>
          <a:ext cx="0" cy="0"/>
          <a:chOff x="0" y="0"/>
          <a:chExt cx="0" cy="0"/>
        </a:xfrm>
      </p:grpSpPr>
      <p:sp>
        <p:nvSpPr>
          <p:cNvPr id="27" name="Shape 27"/>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8" name="Shape 28"/>
          <p:cNvSpPr txBox="1">
            <a:spLocks noGrp="1"/>
          </p:cNvSpPr>
          <p:nvPr>
            <p:ph type="body" idx="1"/>
          </p:nvPr>
        </p:nvSpPr>
        <p:spPr>
          <a:xfrm>
            <a:off x="609600" y="1600201"/>
            <a:ext cx="10972800" cy="4525963"/>
          </a:xfrm>
          <a:prstGeom prst="rect">
            <a:avLst/>
          </a:prstGeom>
          <a:noFill/>
          <a:ln>
            <a:noFill/>
          </a:ln>
        </p:spPr>
        <p:txBody>
          <a:bodyPr lIns="91425" tIns="91425" rIns="91425" bIns="91425" anchor="t" anchorCtr="0"/>
          <a:lstStyle>
            <a:lvl1pPr marL="118871" marR="0" lvl="0" indent="-93471" algn="l" rtl="0">
              <a:spcBef>
                <a:spcPts val="1500"/>
              </a:spcBef>
              <a:buClr>
                <a:srgbClr val="007FA3"/>
              </a:buClr>
              <a:buSzPct val="25000"/>
              <a:buFont typeface="Arial"/>
              <a:buChar char="•"/>
              <a:defRPr sz="1600" b="0" i="0" u="none" strike="noStrike" cap="none">
                <a:solidFill>
                  <a:schemeClr val="dk1"/>
                </a:solidFill>
                <a:latin typeface="Arial"/>
                <a:ea typeface="Arial"/>
                <a:cs typeface="Arial"/>
                <a:sym typeface="Arial"/>
              </a:defRPr>
            </a:lvl1pPr>
            <a:lvl2pPr marL="569913" marR="0" lvl="1" indent="-188912"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a:p>
        </p:txBody>
      </p:sp>
      <p:sp>
        <p:nvSpPr>
          <p:cNvPr id="29" name="Shape 29"/>
          <p:cNvSpPr txBox="1">
            <a:spLocks noGrp="1"/>
          </p:cNvSpPr>
          <p:nvPr>
            <p:ph type="ftr" idx="11"/>
          </p:nvPr>
        </p:nvSpPr>
        <p:spPr>
          <a:xfrm>
            <a:off x="125293" y="6172200"/>
            <a:ext cx="1146047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0" name="Shape 30"/>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1" name="Shape 31"/>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a:solidFill>
                <a:schemeClr val="lt1"/>
              </a:solidFill>
              <a:latin typeface="Arial"/>
              <a:ea typeface="Arial"/>
              <a:cs typeface="Arial"/>
              <a:sym typeface="Arial"/>
            </a:endParaRPr>
          </a:p>
        </p:txBody>
      </p:sp>
    </p:spTree>
    <p:extLst>
      <p:ext uri="{BB962C8B-B14F-4D97-AF65-F5344CB8AC3E}">
        <p14:creationId xmlns:p14="http://schemas.microsoft.com/office/powerpoint/2010/main" val="205952675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C847E5-EC19-4A1E-B530-F28616F4EED9}"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289380320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C847E5-EC19-4A1E-B530-F28616F4EED9}"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7107308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C847E5-EC19-4A1E-B530-F28616F4EED9}"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DFBD78-4F54-48C9-9D8B-E39A2F4F69D3}" type="slidenum">
              <a:rPr lang="en-GB" smtClean="0"/>
              <a:t>‹#›</a:t>
            </a:fld>
            <a:endParaRPr lang="en-GB"/>
          </a:p>
        </p:txBody>
      </p:sp>
      <p:pic>
        <p:nvPicPr>
          <p:cNvPr id="7" name="Picture 6">
            <a:extLst>
              <a:ext uri="{FF2B5EF4-FFF2-40B4-BE49-F238E27FC236}">
                <a16:creationId xmlns:a16="http://schemas.microsoft.com/office/drawing/2014/main" id="{E272FF83-DE77-48E6-8237-BDC4E826D2DD}"/>
              </a:ext>
            </a:extLst>
          </p:cNvPr>
          <p:cNvPicPr>
            <a:picLocks noChangeAspect="1"/>
          </p:cNvPicPr>
          <p:nvPr userDrawn="1"/>
        </p:nvPicPr>
        <p:blipFill rotWithShape="1">
          <a:blip r:embed="rId2">
            <a:alphaModFix amt="35000"/>
          </a:blip>
          <a:srcRect t="8568" r="1" b="1"/>
          <a:stretch/>
        </p:blipFill>
        <p:spPr>
          <a:xfrm>
            <a:off x="-4243" y="10"/>
            <a:ext cx="12196243" cy="6857990"/>
          </a:xfrm>
          <a:prstGeom prst="rect">
            <a:avLst/>
          </a:prstGeom>
        </p:spPr>
      </p:pic>
    </p:spTree>
    <p:extLst>
      <p:ext uri="{BB962C8B-B14F-4D97-AF65-F5344CB8AC3E}">
        <p14:creationId xmlns:p14="http://schemas.microsoft.com/office/powerpoint/2010/main" val="7982086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C847E5-EC19-4A1E-B530-F28616F4EED9}"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16720868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C847E5-EC19-4A1E-B530-F28616F4EED9}" type="datetimeFigureOut">
              <a:rPr lang="en-GB" smtClean="0"/>
              <a:t>24/11/2020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42348455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C847E5-EC19-4A1E-B530-F28616F4EED9}" type="datetimeFigureOut">
              <a:rPr lang="en-GB" smtClean="0"/>
              <a:t>24/11/2020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27807507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C847E5-EC19-4A1E-B530-F28616F4EED9}" type="datetimeFigureOut">
              <a:rPr lang="en-GB" smtClean="0"/>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307746288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C847E5-EC19-4A1E-B530-F28616F4EED9}"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320187260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C847E5-EC19-4A1E-B530-F28616F4EED9}"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318709635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C847E5-EC19-4A1E-B530-F28616F4EED9}"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82659378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C847E5-EC19-4A1E-B530-F28616F4EED9}"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1375761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1.jpe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328B3-3881-44C9-95FB-7DF922D66C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59DAA4-D0A4-4201-B78B-E0302B96877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200DC5-728A-41F8-B91E-63FEC95F00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CB6852-D535-4EC9-878B-7EB9C8EE9AD2}" type="datetimeFigureOut">
              <a:rPr lang="en-GB" smtClean="0"/>
              <a:t>25/11/2020</a:t>
            </a:fld>
            <a:endParaRPr lang="en-GB"/>
          </a:p>
        </p:txBody>
      </p:sp>
      <p:sp>
        <p:nvSpPr>
          <p:cNvPr id="5" name="Footer Placeholder 4">
            <a:extLst>
              <a:ext uri="{FF2B5EF4-FFF2-40B4-BE49-F238E27FC236}">
                <a16:creationId xmlns:a16="http://schemas.microsoft.com/office/drawing/2014/main" id="{E6096BC3-DC04-43BD-AE44-8CE80FC208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63864A0-99C3-49D5-BE99-A337CA0182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E9403B-44E7-484E-A585-66852CBC2A8E}" type="slidenum">
              <a:rPr lang="en-GB" smtClean="0"/>
              <a:t>‹#›</a:t>
            </a:fld>
            <a:endParaRPr lang="en-GB"/>
          </a:p>
        </p:txBody>
      </p:sp>
    </p:spTree>
    <p:extLst>
      <p:ext uri="{BB962C8B-B14F-4D97-AF65-F5344CB8AC3E}">
        <p14:creationId xmlns:p14="http://schemas.microsoft.com/office/powerpoint/2010/main" val="20493078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E62CAF-4CDB-4B57-B20B-C0C42EA5EF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87C6B0-0ED4-4677-A21C-30FED11D41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DFD88F-F549-4CD7-A8B0-DA99FF067E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884C04-9B21-4FAB-8B8C-8C92871CF9AA}" type="datetimeFigureOut">
              <a:rPr lang="en-GB" smtClean="0"/>
              <a:t>24/11/2020</a:t>
            </a:fld>
            <a:endParaRPr lang="en-GB"/>
          </a:p>
        </p:txBody>
      </p:sp>
      <p:sp>
        <p:nvSpPr>
          <p:cNvPr id="5" name="Footer Placeholder 4">
            <a:extLst>
              <a:ext uri="{FF2B5EF4-FFF2-40B4-BE49-F238E27FC236}">
                <a16:creationId xmlns:a16="http://schemas.microsoft.com/office/drawing/2014/main" id="{90D4CB3A-6EF5-4B39-85F6-24556D2082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63B41F3-50EB-4A04-8AE7-72C533C31C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0AB791-3509-4EA9-A1C6-6FC34F0A5B92}" type="slidenum">
              <a:rPr lang="en-GB" smtClean="0"/>
              <a:t>‹#›</a:t>
            </a:fld>
            <a:endParaRPr lang="en-GB"/>
          </a:p>
        </p:txBody>
      </p:sp>
    </p:spTree>
    <p:extLst>
      <p:ext uri="{BB962C8B-B14F-4D97-AF65-F5344CB8AC3E}">
        <p14:creationId xmlns:p14="http://schemas.microsoft.com/office/powerpoint/2010/main" val="388381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C847E5-EC19-4A1E-B530-F28616F4EED9}" type="datetimeFigureOut">
              <a:rPr lang="en-GB" smtClean="0"/>
              <a:t>24/11/2020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DFBD78-4F54-48C9-9D8B-E39A2F4F69D3}" type="slidenum">
              <a:rPr lang="en-GB" smtClean="0"/>
              <a:t>‹#›</a:t>
            </a:fld>
            <a:endParaRPr lang="en-GB"/>
          </a:p>
        </p:txBody>
      </p:sp>
      <p:pic>
        <p:nvPicPr>
          <p:cNvPr id="7" name="Picture 6">
            <a:extLst>
              <a:ext uri="{FF2B5EF4-FFF2-40B4-BE49-F238E27FC236}">
                <a16:creationId xmlns:a16="http://schemas.microsoft.com/office/drawing/2014/main" id="{E0A23C3E-6B9E-4FD4-B120-F6DCB738F177}"/>
              </a:ext>
            </a:extLst>
          </p:cNvPr>
          <p:cNvPicPr>
            <a:picLocks noChangeAspect="1"/>
          </p:cNvPicPr>
          <p:nvPr userDrawn="1"/>
        </p:nvPicPr>
        <p:blipFill rotWithShape="1">
          <a:blip r:embed="rId13">
            <a:alphaModFix amt="35000"/>
          </a:blip>
          <a:srcRect t="8568" r="1" b="1"/>
          <a:stretch/>
        </p:blipFill>
        <p:spPr>
          <a:xfrm>
            <a:off x="-4243" y="10"/>
            <a:ext cx="12196243" cy="6857990"/>
          </a:xfrm>
          <a:prstGeom prst="rect">
            <a:avLst/>
          </a:prstGeom>
        </p:spPr>
      </p:pic>
    </p:spTree>
    <p:extLst>
      <p:ext uri="{BB962C8B-B14F-4D97-AF65-F5344CB8AC3E}">
        <p14:creationId xmlns:p14="http://schemas.microsoft.com/office/powerpoint/2010/main" val="2862789184"/>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hyperlink" Target="http://people.wku.edu/haiwang.yuan/China/proverbs/audio/renxinbuzu.mp3" TargetMode="Externa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13.xml"/><Relationship Id="rId1" Type="http://schemas.openxmlformats.org/officeDocument/2006/relationships/video" Target="https://www.youtube.com/embed/Ys6skqxQKMk?feature=oembed"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0.xml"/></Relationships>
</file>

<file path=ppt/slides/_rels/slide4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5.xml"/></Relationships>
</file>

<file path=ppt/slides/_rels/slide4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30.xml"/></Relationships>
</file>

<file path=ppt/slides/_rels/slide5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5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5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5.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5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0.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4.png"/></Relationships>
</file>

<file path=ppt/slides/_rels/slide59.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30.xml"/></Relationships>
</file>

<file path=ppt/slides/_rels/slide6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0.xml"/></Relationships>
</file>

<file path=ppt/slides/_rels/slide6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0.xml"/></Relationships>
</file>

<file path=ppt/slides/_rels/slide62.xml.rels><?xml version="1.0" encoding="UTF-8" standalone="yes"?>
<Relationships xmlns="http://schemas.openxmlformats.org/package/2006/relationships"><Relationship Id="rId2" Type="http://schemas.openxmlformats.org/officeDocument/2006/relationships/hyperlink" Target="https://www.creativitypost.com/article/infinity_war_deontology_vs._teleology-1" TargetMode="External"/><Relationship Id="rId1" Type="http://schemas.openxmlformats.org/officeDocument/2006/relationships/slideLayout" Target="../slideLayouts/slideLayout26.xml"/></Relationships>
</file>

<file path=ppt/slides/_rels/slide63.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30.xml"/></Relationships>
</file>

<file path=ppt/slides/_rels/slide6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5.xml"/></Relationships>
</file>

<file path=ppt/slides/_rels/slide6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9.xml"/></Relationships>
</file>

<file path=ppt/slides/_rels/slide6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9.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6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2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5.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30.xml"/></Relationships>
</file>

<file path=ppt/slides/_rels/slide7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7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7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7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8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9.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8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8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8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85.xml.rels><?xml version="1.0" encoding="UTF-8" standalone="yes"?>
<Relationships xmlns="http://schemas.openxmlformats.org/package/2006/relationships"><Relationship Id="rId3" Type="http://schemas.openxmlformats.org/officeDocument/2006/relationships/image" Target="../media/image34.tiff"/><Relationship Id="rId2" Type="http://schemas.openxmlformats.org/officeDocument/2006/relationships/notesSlide" Target="../notesSlides/notesSlide21.xml"/><Relationship Id="rId1" Type="http://schemas.openxmlformats.org/officeDocument/2006/relationships/slideLayout" Target="../slideLayouts/slideLayout25.xml"/><Relationship Id="rId4" Type="http://schemas.openxmlformats.org/officeDocument/2006/relationships/image" Target="../media/image35.tiff"/></Relationships>
</file>

<file path=ppt/slides/_rels/slide8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8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8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9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9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9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9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9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9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5.xml"/></Relationships>
</file>

<file path=ppt/slides/_rels/slide9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9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30.xml"/></Relationships>
</file>

<file path=ppt/slides/_rels/slide98.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9.xml"/></Relationships>
</file>

<file path=ppt/slides/_rels/slide9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8.jpeg"/><Relationship Id="rId1" Type="http://schemas.openxmlformats.org/officeDocument/2006/relationships/slideLayout" Target="../slideLayouts/slideLayout2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10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30.xml"/></Relationships>
</file>

<file path=ppt/slides/_rels/slide10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30.xml"/></Relationships>
</file>

<file path=ppt/slides/_rels/slide10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slideLayout" Target="../slideLayouts/slideLayout29.xml"/><Relationship Id="rId1" Type="http://schemas.openxmlformats.org/officeDocument/2006/relationships/video" Target="https://www.youtube.com/embed/6WB3Q5EF4Sg?feature=oembed" TargetMode="External"/></Relationships>
</file>

<file path=ppt/slides/_rels/slide10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slideLayout" Target="../slideLayouts/slideLayout29.xml"/><Relationship Id="rId1" Type="http://schemas.openxmlformats.org/officeDocument/2006/relationships/video" Target="https://www.youtube.com/embed/FypPSJfCRFk?feature=oembed" TargetMode="External"/></Relationships>
</file>

<file path=ppt/slides/_rels/slide10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9.xml"/></Relationships>
</file>

<file path=ppt/slides/_rels/slide10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30.xml"/></Relationships>
</file>

<file path=ppt/slides/_rels/slide10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10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10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9.xml"/></Relationships>
</file>

<file path=ppt/slides/_rels/slide1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1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1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1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114.xml.rels><?xml version="1.0" encoding="UTF-8" standalone="yes"?>
<Relationships xmlns="http://schemas.openxmlformats.org/package/2006/relationships"><Relationship Id="rId3" Type="http://schemas.openxmlformats.org/officeDocument/2006/relationships/hyperlink" Target="http://digilib.stiem.ac.id:8080/xmlui/bitstream/handle/123456789/154/Accounting_Finance_Lessons_Of_Enron_A_Case_Study_9789812790309.pdf?sequence=1&amp;isAllowed=y" TargetMode="External"/><Relationship Id="rId2" Type="http://schemas.openxmlformats.org/officeDocument/2006/relationships/image" Target="../media/image55.jpeg"/><Relationship Id="rId1" Type="http://schemas.openxmlformats.org/officeDocument/2006/relationships/slideLayout" Target="../slideLayouts/slideLayout25.xml"/></Relationships>
</file>

<file path=ppt/slides/_rels/slide1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1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1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50A958F-EAE2-47CC-9CA9-D86799057A0C}"/>
              </a:ext>
            </a:extLst>
          </p:cNvPr>
          <p:cNvPicPr>
            <a:picLocks noChangeAspect="1"/>
          </p:cNvPicPr>
          <p:nvPr/>
        </p:nvPicPr>
        <p:blipFill rotWithShape="1">
          <a:blip r:embed="rId2"/>
          <a:srcRect b="88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97B11D-8B2C-4835-8C12-E59CEDC41A3B}"/>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endParaRPr lang="en-GB" sz="5200">
              <a:solidFill>
                <a:srgbClr val="FFFFFF"/>
              </a:solidFill>
            </a:endParaRPr>
          </a:p>
        </p:txBody>
      </p:sp>
      <p:sp>
        <p:nvSpPr>
          <p:cNvPr id="3" name="Subtitle 2">
            <a:extLst>
              <a:ext uri="{FF2B5EF4-FFF2-40B4-BE49-F238E27FC236}">
                <a16:creationId xmlns:a16="http://schemas.microsoft.com/office/drawing/2014/main" id="{0D3BE7CA-F6A4-4D92-99A2-37AD604C73E7}"/>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a:solidFill>
                <a:srgbClr val="FFFFFF"/>
              </a:solidFill>
            </a:endParaRPr>
          </a:p>
        </p:txBody>
      </p:sp>
    </p:spTree>
    <p:extLst>
      <p:ext uri="{BB962C8B-B14F-4D97-AF65-F5344CB8AC3E}">
        <p14:creationId xmlns:p14="http://schemas.microsoft.com/office/powerpoint/2010/main" val="743204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E084FA8-9C29-4F79-9FC1-7AD074677467}"/>
              </a:ext>
            </a:extLst>
          </p:cNvPr>
          <p:cNvPicPr>
            <a:picLocks noChangeAspect="1"/>
          </p:cNvPicPr>
          <p:nvPr/>
        </p:nvPicPr>
        <p:blipFill rotWithShape="1">
          <a:blip r:embed="rId2"/>
          <a:srcRect t="976" b="13797"/>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black"/>
              </a:buClr>
              <a:buSzPct val="100000"/>
              <a:buFont typeface="Arial"/>
              <a:buNone/>
              <a:tabLst/>
              <a:defRPr/>
            </a:pPr>
            <a:endParaRPr kumimoji="0" lang="en-US" sz="1600" b="0" i="0" u="none" strike="noStrike" kern="1200" cap="all"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E31723-AE93-4F5C-A572-8A4AA3705630}"/>
              </a:ext>
            </a:extLst>
          </p:cNvPr>
          <p:cNvSpPr>
            <a:spLocks noGrp="1"/>
          </p:cNvSpPr>
          <p:nvPr>
            <p:ph type="ctrTitle"/>
          </p:nvPr>
        </p:nvSpPr>
        <p:spPr>
          <a:xfrm>
            <a:off x="8022021" y="3231931"/>
            <a:ext cx="3852041" cy="1834056"/>
          </a:xfrm>
        </p:spPr>
        <p:txBody>
          <a:bodyPr>
            <a:normAutofit/>
          </a:bodyPr>
          <a:lstStyle/>
          <a:p>
            <a:r>
              <a:rPr lang="en-GB" sz="4000" dirty="0"/>
              <a:t>21</a:t>
            </a:r>
            <a:r>
              <a:rPr lang="en-GB" sz="4000" baseline="30000" dirty="0"/>
              <a:t>st</a:t>
            </a:r>
            <a:r>
              <a:rPr lang="en-GB" sz="4000" dirty="0"/>
              <a:t> Century Business and Societal Ethics</a:t>
            </a:r>
          </a:p>
        </p:txBody>
      </p:sp>
      <p:sp>
        <p:nvSpPr>
          <p:cNvPr id="3" name="Subtitle 2">
            <a:extLst>
              <a:ext uri="{FF2B5EF4-FFF2-40B4-BE49-F238E27FC236}">
                <a16:creationId xmlns:a16="http://schemas.microsoft.com/office/drawing/2014/main" id="{9BB19BAC-73F6-4941-A209-ED70EA56A0E5}"/>
              </a:ext>
            </a:extLst>
          </p:cNvPr>
          <p:cNvSpPr>
            <a:spLocks noGrp="1"/>
          </p:cNvSpPr>
          <p:nvPr>
            <p:ph type="subTitle" idx="1"/>
          </p:nvPr>
        </p:nvSpPr>
        <p:spPr>
          <a:xfrm>
            <a:off x="7782910" y="5242675"/>
            <a:ext cx="4330262" cy="683284"/>
          </a:xfrm>
        </p:spPr>
        <p:txBody>
          <a:bodyPr>
            <a:normAutofit/>
          </a:bodyPr>
          <a:lstStyle/>
          <a:p>
            <a:r>
              <a:rPr lang="en-GB" sz="2000" dirty="0"/>
              <a:t>Dr Caroline Jawad 2020</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0062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99"/>
        <p:cNvGrpSpPr/>
        <p:nvPr/>
      </p:nvGrpSpPr>
      <p:grpSpPr>
        <a:xfrm>
          <a:off x="0" y="0"/>
          <a:ext cx="0" cy="0"/>
          <a:chOff x="0" y="0"/>
          <a:chExt cx="0" cy="0"/>
        </a:xfrm>
      </p:grpSpPr>
      <p:sp useBgFill="1">
        <p:nvSpPr>
          <p:cNvPr id="103" name="Rectangle 10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4" name="Freeform: Shape 107">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0" name="Shape 100"/>
          <p:cNvSpPr txBox="1">
            <a:spLocks noGrp="1"/>
          </p:cNvSpPr>
          <p:nvPr>
            <p:ph type="title"/>
          </p:nvPr>
        </p:nvSpPr>
        <p:spPr>
          <a:xfrm>
            <a:off x="838200" y="365125"/>
            <a:ext cx="10515600" cy="1325563"/>
          </a:xfrm>
          <a:prstGeom prst="rect">
            <a:avLst/>
          </a:prstGeom>
        </p:spPr>
        <p:txBody>
          <a:bodyPr vert="horz" lIns="91440" tIns="45720" rIns="91440" bIns="45720" rtlCol="0" anchor="ctr" anchorCtr="0">
            <a:normAutofit/>
          </a:bodyPr>
          <a:lstStyle/>
          <a:p>
            <a:pPr>
              <a:lnSpc>
                <a:spcPct val="90000"/>
              </a:lnSpc>
              <a:spcBef>
                <a:spcPct val="0"/>
              </a:spcBef>
              <a:buSzPct val="25000"/>
            </a:pPr>
            <a:r>
              <a:rPr lang="en-US" sz="4400" kern="1200">
                <a:solidFill>
                  <a:schemeClr val="tx1"/>
                </a:solidFill>
                <a:latin typeface="+mj-lt"/>
                <a:ea typeface="+mj-ea"/>
                <a:cs typeface="+mj-cs"/>
              </a:rPr>
              <a:t>Learning Objectives</a:t>
            </a:r>
          </a:p>
        </p:txBody>
      </p:sp>
      <p:sp>
        <p:nvSpPr>
          <p:cNvPr id="105" name="Arc 10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1" name="Shape 101"/>
          <p:cNvSpPr txBox="1">
            <a:spLocks noGrp="1"/>
          </p:cNvSpPr>
          <p:nvPr>
            <p:ph type="body" idx="1"/>
          </p:nvPr>
        </p:nvSpPr>
        <p:spPr>
          <a:xfrm>
            <a:off x="838200" y="1825625"/>
            <a:ext cx="10515600" cy="4351338"/>
          </a:xfrm>
          <a:prstGeom prst="rect">
            <a:avLst/>
          </a:prstGeom>
        </p:spPr>
        <p:txBody>
          <a:bodyPr vert="horz" lIns="91440" tIns="45720" rIns="91440" bIns="45720" rtlCol="0" anchorCtr="0">
            <a:normAutofit/>
          </a:bodyPr>
          <a:lstStyle/>
          <a:p>
            <a:pPr indent="-228600">
              <a:spcBef>
                <a:spcPts val="0"/>
              </a:spcBef>
              <a:buClr>
                <a:schemeClr val="lt1"/>
              </a:buClr>
              <a:buFont typeface="Arial" panose="020B0604020202020204" pitchFamily="34" charset="0"/>
              <a:buChar char="•"/>
            </a:pPr>
            <a:r>
              <a:rPr lang="en-US" b="1" dirty="0">
                <a:solidFill>
                  <a:schemeClr val="tx1"/>
                </a:solidFill>
                <a:latin typeface="+mn-lt"/>
                <a:ea typeface="+mn-ea"/>
                <a:cs typeface="+mn-cs"/>
              </a:rPr>
              <a:t>1.1</a:t>
            </a:r>
            <a:r>
              <a:rPr lang="en-US" dirty="0">
                <a:solidFill>
                  <a:schemeClr val="tx1"/>
                </a:solidFill>
                <a:latin typeface="+mn-lt"/>
                <a:ea typeface="+mn-ea"/>
                <a:cs typeface="+mn-cs"/>
              </a:rPr>
              <a:t> Analyze the basic nature of business ethics</a:t>
            </a:r>
          </a:p>
          <a:p>
            <a:pPr indent="-228600">
              <a:buClr>
                <a:schemeClr val="lt1"/>
              </a:buClr>
              <a:buFont typeface="Arial" panose="020B0604020202020204" pitchFamily="34" charset="0"/>
              <a:buChar char="•"/>
            </a:pPr>
            <a:r>
              <a:rPr lang="en-US" b="1" dirty="0">
                <a:solidFill>
                  <a:schemeClr val="tx1"/>
                </a:solidFill>
                <a:latin typeface="+mn-lt"/>
                <a:ea typeface="+mn-ea"/>
                <a:cs typeface="+mn-cs"/>
              </a:rPr>
              <a:t>1.2 </a:t>
            </a:r>
            <a:r>
              <a:rPr lang="en-US" dirty="0">
                <a:solidFill>
                  <a:schemeClr val="tx1"/>
                </a:solidFill>
                <a:latin typeface="+mn-lt"/>
                <a:ea typeface="+mn-ea"/>
                <a:cs typeface="+mn-cs"/>
              </a:rPr>
              <a:t>Emphasize the importance of moral reasoning and moral decision-making in business ethics</a:t>
            </a:r>
          </a:p>
          <a:p>
            <a:pPr indent="-228600">
              <a:buClr>
                <a:schemeClr val="lt1"/>
              </a:buClr>
              <a:buFont typeface="Arial" panose="020B0604020202020204" pitchFamily="34" charset="0"/>
              <a:buChar char="•"/>
            </a:pPr>
            <a:r>
              <a:rPr lang="en-US" b="1" dirty="0">
                <a:solidFill>
                  <a:schemeClr val="tx1"/>
                </a:solidFill>
                <a:latin typeface="+mn-lt"/>
                <a:ea typeface="+mn-ea"/>
                <a:cs typeface="+mn-cs"/>
              </a:rPr>
              <a:t>1.3</a:t>
            </a:r>
            <a:r>
              <a:rPr lang="en-US" dirty="0">
                <a:solidFill>
                  <a:schemeClr val="tx1"/>
                </a:solidFill>
                <a:latin typeface="+mn-lt"/>
                <a:ea typeface="+mn-ea"/>
                <a:cs typeface="+mn-cs"/>
              </a:rPr>
              <a:t> Examine ethical issues arising from globalization and international business connections and practices</a:t>
            </a:r>
          </a:p>
          <a:p>
            <a:pPr indent="-228600">
              <a:buClr>
                <a:schemeClr val="lt1"/>
              </a:buClr>
              <a:buFont typeface="Arial" panose="020B0604020202020204" pitchFamily="34" charset="0"/>
              <a:buChar char="•"/>
            </a:pPr>
            <a:r>
              <a:rPr lang="en-US" b="1" dirty="0">
                <a:solidFill>
                  <a:schemeClr val="tx1"/>
                </a:solidFill>
                <a:latin typeface="+mn-lt"/>
                <a:ea typeface="+mn-ea"/>
                <a:cs typeface="+mn-cs"/>
              </a:rPr>
              <a:t>1.4 </a:t>
            </a:r>
            <a:r>
              <a:rPr lang="en-US" dirty="0">
                <a:solidFill>
                  <a:schemeClr val="tx1"/>
                </a:solidFill>
                <a:latin typeface="+mn-lt"/>
                <a:ea typeface="+mn-ea"/>
                <a:cs typeface="+mn-cs"/>
              </a:rPr>
              <a:t>Explain the deep foundations and structure of moral reasoning</a:t>
            </a:r>
          </a:p>
          <a:p>
            <a:pPr indent="-228600">
              <a:buClr>
                <a:schemeClr val="lt1"/>
              </a:buClr>
              <a:buFont typeface="Arial" panose="020B0604020202020204" pitchFamily="34" charset="0"/>
              <a:buChar char="•"/>
            </a:pPr>
            <a:r>
              <a:rPr lang="en-US" b="1" dirty="0">
                <a:solidFill>
                  <a:schemeClr val="tx1"/>
                </a:solidFill>
                <a:latin typeface="+mn-lt"/>
                <a:ea typeface="+mn-ea"/>
                <a:cs typeface="+mn-cs"/>
              </a:rPr>
              <a:t>1.5 </a:t>
            </a:r>
            <a:r>
              <a:rPr lang="en-US" dirty="0">
                <a:solidFill>
                  <a:schemeClr val="tx1"/>
                </a:solidFill>
                <a:latin typeface="+mn-lt"/>
                <a:ea typeface="+mn-ea"/>
                <a:cs typeface="+mn-cs"/>
              </a:rPr>
              <a:t>Assess the factors that define and refine the concept of moral responsibility</a:t>
            </a:r>
          </a:p>
          <a:p>
            <a:pPr indent="-228600">
              <a:buClr>
                <a:schemeClr val="lt1"/>
              </a:buClr>
              <a:buFont typeface="Arial" panose="020B0604020202020204" pitchFamily="34" charset="0"/>
              <a:buChar char="•"/>
            </a:pPr>
            <a:endParaRPr lang="en-US" dirty="0">
              <a:solidFill>
                <a:schemeClr val="tx1"/>
              </a:solidFill>
              <a:latin typeface="+mn-lt"/>
              <a:ea typeface="+mn-ea"/>
              <a:cs typeface="+mn-cs"/>
            </a:endParaRPr>
          </a:p>
          <a:p>
            <a:pPr indent="-228600">
              <a:buClr>
                <a:schemeClr val="lt1"/>
              </a:buClr>
              <a:buFont typeface="Arial" panose="020B0604020202020204" pitchFamily="34" charset="0"/>
              <a:buChar char="•"/>
            </a:pPr>
            <a:endParaRPr lang="en-US" dirty="0">
              <a:solidFill>
                <a:schemeClr val="tx1"/>
              </a:solidFill>
              <a:latin typeface="+mn-lt"/>
              <a:ea typeface="+mn-ea"/>
              <a:cs typeface="+mn-cs"/>
            </a:endParaRPr>
          </a:p>
          <a:p>
            <a:pPr indent="-228600">
              <a:buClr>
                <a:schemeClr val="lt1"/>
              </a:buClr>
              <a:buFont typeface="Arial" panose="020B0604020202020204" pitchFamily="34" charset="0"/>
              <a:buChar char="•"/>
            </a:pPr>
            <a:endParaRPr lang="en-US" dirty="0">
              <a:solidFill>
                <a:schemeClr val="tx1"/>
              </a:solidFill>
              <a:latin typeface="+mn-lt"/>
              <a:ea typeface="+mn-ea"/>
              <a:cs typeface="+mn-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3"/>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 name="Freeform: Shape 12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4" name="Shape 114"/>
          <p:cNvSpPr txBox="1">
            <a:spLocks noGrp="1"/>
          </p:cNvSpPr>
          <p:nvPr>
            <p:ph type="title"/>
          </p:nvPr>
        </p:nvSpPr>
        <p:spPr>
          <a:xfrm>
            <a:off x="838200" y="365125"/>
            <a:ext cx="10515600" cy="1325563"/>
          </a:xfrm>
          <a:prstGeom prst="rect">
            <a:avLst/>
          </a:prstGeom>
        </p:spPr>
        <p:txBody>
          <a:bodyPr vert="horz" lIns="0" tIns="0" rIns="0" bIns="0" rtlCol="0" anchorCtr="0">
            <a:normAutofit/>
          </a:bodyPr>
          <a:lstStyle/>
          <a:p>
            <a:pPr lvl="0">
              <a:buSzPct val="25000"/>
            </a:pPr>
            <a:r>
              <a:rPr lang="en-US"/>
              <a:t>Introduction: Ethics and Business</a:t>
            </a:r>
            <a:endParaRPr lang="en-US" b="1">
              <a:latin typeface="Times New Roman"/>
              <a:ea typeface="Times New Roman"/>
              <a:cs typeface="Times New Roman"/>
              <a:sym typeface="Times New Roman"/>
            </a:endParaRPr>
          </a:p>
        </p:txBody>
      </p:sp>
      <p:sp>
        <p:nvSpPr>
          <p:cNvPr id="124" name="Arc 12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5" name="Shape 115"/>
          <p:cNvSpPr txBox="1">
            <a:spLocks noGrp="1"/>
          </p:cNvSpPr>
          <p:nvPr>
            <p:ph type="body" idx="1"/>
          </p:nvPr>
        </p:nvSpPr>
        <p:spPr>
          <a:xfrm>
            <a:off x="838200" y="1825625"/>
            <a:ext cx="10515600" cy="4351338"/>
          </a:xfrm>
          <a:prstGeom prst="rect">
            <a:avLst/>
          </a:prstGeom>
        </p:spPr>
        <p:txBody>
          <a:bodyPr vert="horz" lIns="0" tIns="0" rIns="0" bIns="0" rtlCol="0" anchorCtr="0">
            <a:normAutofit/>
          </a:bodyPr>
          <a:lstStyle/>
          <a:p>
            <a:pPr lvl="0"/>
            <a:r>
              <a:rPr lang="en-US"/>
              <a:t>Key Questions to be Explored:</a:t>
            </a:r>
          </a:p>
          <a:p>
            <a:pPr lvl="1"/>
            <a:r>
              <a:rPr lang="en-US"/>
              <a:t>Definition of ethics.</a:t>
            </a:r>
            <a:endParaRPr lang="en-GB"/>
          </a:p>
          <a:p>
            <a:pPr lvl="2"/>
            <a:r>
              <a:rPr lang="en-US"/>
              <a:t>Study </a:t>
            </a:r>
            <a:r>
              <a:rPr lang="en-US" dirty="0"/>
              <a:t>of right and wrong.</a:t>
            </a:r>
            <a:endParaRPr lang="en-GB" dirty="0"/>
          </a:p>
          <a:p>
            <a:pPr lvl="2"/>
            <a:r>
              <a:rPr lang="en-US" dirty="0"/>
              <a:t>Application of ethical theories to business.</a:t>
            </a:r>
            <a:endParaRPr lang="en-GB" dirty="0"/>
          </a:p>
          <a:p>
            <a:pPr lvl="1"/>
            <a:r>
              <a:rPr lang="en-US"/>
              <a:t>Definition of business ethics.</a:t>
            </a:r>
            <a:endParaRPr lang="en-GB"/>
          </a:p>
          <a:p>
            <a:pPr lvl="1"/>
            <a:r>
              <a:rPr lang="en-US"/>
              <a:t>Process for preparing to discuss business ethics.</a:t>
            </a:r>
            <a:endParaRPr lang="en-GB"/>
          </a:p>
          <a:p>
            <a:pPr lvl="2"/>
            <a:r>
              <a:rPr lang="en-US"/>
              <a:t>Conceptual </a:t>
            </a:r>
            <a:r>
              <a:rPr lang="en-US" dirty="0"/>
              <a:t>frameworks.</a:t>
            </a:r>
            <a:endParaRPr lang="en-GB" dirty="0"/>
          </a:p>
          <a:p>
            <a:pPr lvl="2"/>
            <a:r>
              <a:rPr lang="en-US" dirty="0"/>
              <a:t>Moral principles.</a:t>
            </a:r>
            <a:endParaRPr lang="en-GB" dirty="0"/>
          </a:p>
          <a:p>
            <a:pPr lvl="2"/>
            <a:r>
              <a:rPr lang="en-US" dirty="0"/>
              <a:t>Methods of moral reasoning.</a:t>
            </a:r>
          </a:p>
          <a:p>
            <a:pPr lvl="2"/>
            <a:r>
              <a:rPr lang="en-US"/>
              <a:t>Errors in moral reasoning.</a:t>
            </a:r>
            <a:endParaRPr lang="en-US" b="0" i="0" u="none" strike="noStrike" cap="none">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9" name="Freeform: Shape 12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1" name="Shape 121"/>
          <p:cNvSpPr txBox="1">
            <a:spLocks noGrp="1"/>
          </p:cNvSpPr>
          <p:nvPr>
            <p:ph type="title"/>
          </p:nvPr>
        </p:nvSpPr>
        <p:spPr>
          <a:xfrm>
            <a:off x="838200" y="365125"/>
            <a:ext cx="10515600" cy="1325563"/>
          </a:xfrm>
          <a:prstGeom prst="rect">
            <a:avLst/>
          </a:prstGeom>
        </p:spPr>
        <p:txBody>
          <a:bodyPr vert="horz" lIns="0" tIns="0" rIns="0" bIns="0" rtlCol="0" anchorCtr="0">
            <a:normAutofit/>
          </a:bodyPr>
          <a:lstStyle/>
          <a:p>
            <a:pPr lvl="0">
              <a:buSzPct val="25000"/>
            </a:pPr>
            <a:r>
              <a:rPr lang="en-US" dirty="0"/>
              <a:t>1.1: The Nature of Business Ethics (1 of 2)</a:t>
            </a:r>
            <a:endParaRPr lang="en-US" b="1">
              <a:latin typeface="Times New Roman"/>
              <a:ea typeface="Times New Roman"/>
              <a:cs typeface="Times New Roman"/>
              <a:sym typeface="Times New Roman"/>
            </a:endParaRPr>
          </a:p>
        </p:txBody>
      </p:sp>
      <p:sp>
        <p:nvSpPr>
          <p:cNvPr id="131" name="Arc 1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2" name="Shape 122"/>
          <p:cNvSpPr txBox="1">
            <a:spLocks noGrp="1"/>
          </p:cNvSpPr>
          <p:nvPr>
            <p:ph type="body" idx="1"/>
          </p:nvPr>
        </p:nvSpPr>
        <p:spPr>
          <a:xfrm>
            <a:off x="838200" y="1825625"/>
            <a:ext cx="10515600" cy="4351338"/>
          </a:xfrm>
          <a:prstGeom prst="rect">
            <a:avLst/>
          </a:prstGeom>
        </p:spPr>
        <p:txBody>
          <a:bodyPr vert="horz" lIns="0" tIns="0" rIns="0" bIns="0" rtlCol="0" anchorCtr="0">
            <a:normAutofit/>
          </a:bodyPr>
          <a:lstStyle/>
          <a:p>
            <a:pPr indent="-256032">
              <a:spcBef>
                <a:spcPts val="0"/>
              </a:spcBef>
            </a:pPr>
            <a:r>
              <a:rPr lang="en-US" sz="1700" dirty="0"/>
              <a:t>1.1: Analyze the basic nature of business ethics</a:t>
            </a:r>
            <a:endParaRPr lang="en-US" sz="1700" dirty="0">
              <a:latin typeface="Arial"/>
              <a:ea typeface="Arial"/>
              <a:cs typeface="Arial"/>
              <a:sym typeface="Arial"/>
            </a:endParaRPr>
          </a:p>
          <a:p>
            <a:pPr lvl="1" fontAlgn="b"/>
            <a:r>
              <a:rPr lang="en-US" sz="1700" dirty="0"/>
              <a:t>What is ethics?</a:t>
            </a:r>
            <a:endParaRPr lang="en-GB" sz="1700" dirty="0"/>
          </a:p>
          <a:p>
            <a:pPr lvl="2" fontAlgn="b"/>
            <a:r>
              <a:rPr lang="en-US" sz="1700" dirty="0"/>
              <a:t>Principles of conduct.</a:t>
            </a:r>
            <a:endParaRPr lang="en-GB" sz="1700" dirty="0"/>
          </a:p>
          <a:p>
            <a:pPr lvl="2" fontAlgn="b"/>
            <a:r>
              <a:rPr lang="en-US" sz="1700" dirty="0"/>
              <a:t>Personal rules.</a:t>
            </a:r>
            <a:endParaRPr lang="en-GB" sz="1700" dirty="0"/>
          </a:p>
          <a:p>
            <a:pPr lvl="2" fontAlgn="b"/>
            <a:r>
              <a:rPr lang="en-US" sz="1700" dirty="0"/>
              <a:t>Study of morality.</a:t>
            </a:r>
            <a:endParaRPr lang="en-GB" sz="1700" dirty="0"/>
          </a:p>
          <a:p>
            <a:pPr lvl="1" fontAlgn="b"/>
            <a:r>
              <a:rPr lang="en-US" sz="1700" dirty="0"/>
              <a:t>Ethics as investigation</a:t>
            </a:r>
            <a:endParaRPr lang="en-GB" sz="1700" dirty="0"/>
          </a:p>
          <a:p>
            <a:pPr lvl="2"/>
            <a:r>
              <a:rPr lang="en-US" sz="1700" dirty="0"/>
              <a:t>It doesn’t simply tell you what is right or wrong, but investigates what these concepts mean.</a:t>
            </a:r>
          </a:p>
          <a:p>
            <a:pPr indent="-256032"/>
            <a:r>
              <a:rPr lang="en-US" sz="1700" dirty="0"/>
              <a:t>1.1.1: Merck &amp; Co., Inc.</a:t>
            </a:r>
          </a:p>
          <a:p>
            <a:pPr lvl="1" fontAlgn="b"/>
            <a:r>
              <a:rPr lang="en-US" sz="1700" dirty="0"/>
              <a:t>What was the ethical dilemma facing Merck &amp; Co., Inc.?</a:t>
            </a:r>
            <a:endParaRPr lang="en-GB" sz="1700" dirty="0"/>
          </a:p>
          <a:p>
            <a:pPr lvl="2" fontAlgn="b"/>
            <a:r>
              <a:rPr lang="en-US" sz="1700" dirty="0"/>
              <a:t>Whether to develop a drug that could help millions of people, but lose money.</a:t>
            </a:r>
            <a:endParaRPr lang="en-GB" sz="1700" dirty="0"/>
          </a:p>
          <a:p>
            <a:pPr lvl="2" fontAlgn="b"/>
            <a:r>
              <a:rPr lang="en-US" sz="1700" dirty="0"/>
              <a:t>Merck chose to develop the drug, which it eventually had to give away.</a:t>
            </a:r>
            <a:endParaRPr lang="en-GB" sz="1700" dirty="0"/>
          </a:p>
          <a:p>
            <a:pPr marL="857250" lvl="2" indent="0">
              <a:buNone/>
            </a:pPr>
            <a:endParaRPr lang="en-US" sz="1700" b="0" i="0" u="none" strike="noStrike" cap="none" dirty="0">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9" name="Freeform: Shape 12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1" name="Shape 121"/>
          <p:cNvSpPr txBox="1">
            <a:spLocks noGrp="1"/>
          </p:cNvSpPr>
          <p:nvPr>
            <p:ph type="title"/>
          </p:nvPr>
        </p:nvSpPr>
        <p:spPr>
          <a:xfrm>
            <a:off x="838200" y="365125"/>
            <a:ext cx="10515600" cy="1325563"/>
          </a:xfrm>
          <a:prstGeom prst="rect">
            <a:avLst/>
          </a:prstGeom>
        </p:spPr>
        <p:txBody>
          <a:bodyPr vert="horz" lIns="0" tIns="0" rIns="0" bIns="0" rtlCol="0" anchorCtr="0">
            <a:normAutofit/>
          </a:bodyPr>
          <a:lstStyle/>
          <a:p>
            <a:pPr lvl="0">
              <a:buSzPct val="25000"/>
            </a:pPr>
            <a:r>
              <a:rPr lang="en-US" dirty="0"/>
              <a:t>1.1: The Nature of Business Ethics (2 of 2)</a:t>
            </a:r>
            <a:endParaRPr lang="en-US" b="1">
              <a:latin typeface="Times New Roman"/>
              <a:ea typeface="Times New Roman"/>
              <a:cs typeface="Times New Roman"/>
              <a:sym typeface="Times New Roman"/>
            </a:endParaRPr>
          </a:p>
        </p:txBody>
      </p:sp>
      <p:sp>
        <p:nvSpPr>
          <p:cNvPr id="131" name="Arc 1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2" name="Shape 122"/>
          <p:cNvSpPr txBox="1">
            <a:spLocks noGrp="1"/>
          </p:cNvSpPr>
          <p:nvPr>
            <p:ph type="body" idx="1"/>
          </p:nvPr>
        </p:nvSpPr>
        <p:spPr>
          <a:xfrm>
            <a:off x="838200" y="1825625"/>
            <a:ext cx="10515600" cy="4351338"/>
          </a:xfrm>
          <a:prstGeom prst="rect">
            <a:avLst/>
          </a:prstGeom>
        </p:spPr>
        <p:txBody>
          <a:bodyPr vert="horz" lIns="0" tIns="0" rIns="0" bIns="0" rtlCol="0" anchorCtr="0">
            <a:normAutofit/>
          </a:bodyPr>
          <a:lstStyle/>
          <a:p>
            <a:pPr lvl="1" fontAlgn="b"/>
            <a:r>
              <a:rPr lang="en-US" dirty="0"/>
              <a:t>What was a further consequence of the river blindness story?</a:t>
            </a:r>
            <a:endParaRPr lang="en-GB" dirty="0"/>
          </a:p>
          <a:p>
            <a:pPr lvl="2" fontAlgn="b"/>
            <a:r>
              <a:rPr lang="en-US" dirty="0"/>
              <a:t>Merck developed programs to help distribute the drug, and to extend the program to include treatment of a related disease.</a:t>
            </a:r>
          </a:p>
          <a:p>
            <a:pPr indent="-256032"/>
            <a:r>
              <a:rPr lang="en-US" dirty="0"/>
              <a:t>1.1.2: Clarifying Ethical Issues</a:t>
            </a:r>
          </a:p>
          <a:p>
            <a:pPr lvl="1" fontAlgn="b"/>
            <a:r>
              <a:rPr lang="en-US" dirty="0"/>
              <a:t>Why should businesses be ethical?</a:t>
            </a:r>
            <a:endParaRPr lang="en-GB" dirty="0"/>
          </a:p>
          <a:p>
            <a:pPr lvl="2" fontAlgn="b"/>
            <a:r>
              <a:rPr lang="en-US" dirty="0"/>
              <a:t>Competitive advantage.</a:t>
            </a:r>
            <a:endParaRPr lang="en-GB" dirty="0"/>
          </a:p>
          <a:p>
            <a:pPr lvl="2" fontAlgn="b"/>
            <a:r>
              <a:rPr lang="en-US" dirty="0"/>
              <a:t>Merck story.</a:t>
            </a:r>
            <a:endParaRPr lang="en-GB" dirty="0"/>
          </a:p>
          <a:p>
            <a:pPr lvl="1" fontAlgn="b"/>
            <a:r>
              <a:rPr lang="en-US" dirty="0"/>
              <a:t>Why aren’t all businesses ethical?</a:t>
            </a:r>
            <a:endParaRPr lang="en-GB" dirty="0"/>
          </a:p>
          <a:p>
            <a:pPr lvl="2" fontAlgn="b"/>
            <a:r>
              <a:rPr lang="en-US" dirty="0"/>
              <a:t>Some people think it’s better to be unethical if they can get away with it.</a:t>
            </a:r>
          </a:p>
          <a:p>
            <a:pPr lvl="2" fontAlgn="b"/>
            <a:r>
              <a:rPr lang="en-US" dirty="0"/>
              <a:t>Some people don’t know how to make sense of their ethical choices.</a:t>
            </a:r>
            <a:endParaRPr lang="en-GB" dirty="0"/>
          </a:p>
        </p:txBody>
      </p:sp>
    </p:spTree>
    <p:extLst>
      <p:ext uri="{BB962C8B-B14F-4D97-AF65-F5344CB8AC3E}">
        <p14:creationId xmlns:p14="http://schemas.microsoft.com/office/powerpoint/2010/main" val="3138290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1.2: Moral Reasoning and Moral Decision Making (1 of 7)</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2000"/>
              <a:t>1.2: Emphasize the importance of moral reasoning and moral decision-making in business ethics</a:t>
            </a:r>
            <a:endParaRPr lang="en-US" sz="2000">
              <a:latin typeface="Arial"/>
              <a:ea typeface="Arial"/>
              <a:cs typeface="Arial"/>
              <a:sym typeface="Arial"/>
            </a:endParaRPr>
          </a:p>
          <a:p>
            <a:pPr lvl="1" fontAlgn="b"/>
            <a:r>
              <a:rPr lang="en-US" sz="2000"/>
              <a:t>What is morality?</a:t>
            </a:r>
            <a:endParaRPr lang="en-GB" sz="2000"/>
          </a:p>
          <a:p>
            <a:pPr lvl="2"/>
            <a:r>
              <a:rPr lang="en-US" dirty="0"/>
              <a:t>The standards that an individual or a group has about what is right and wrong, or good and evil.</a:t>
            </a:r>
          </a:p>
          <a:p>
            <a:pPr indent="-256032"/>
            <a:r>
              <a:rPr lang="en-US" sz="2000"/>
              <a:t>1.2.1: BFGoodrich</a:t>
            </a:r>
          </a:p>
          <a:p>
            <a:pPr lvl="1" fontAlgn="b"/>
            <a:r>
              <a:rPr lang="en-US" sz="2000"/>
              <a:t>What is the difference between the decision-making process in the Merck case and the one involving BFGoodrich?</a:t>
            </a:r>
            <a:endParaRPr lang="en-GB" sz="2000"/>
          </a:p>
          <a:p>
            <a:pPr lvl="2" fontAlgn="b"/>
            <a:r>
              <a:rPr lang="en-US"/>
              <a:t>BFGoodrich’s</a:t>
            </a:r>
            <a:r>
              <a:rPr lang="en-US" dirty="0"/>
              <a:t> decision-making was based on what would benefit the company.</a:t>
            </a:r>
            <a:endParaRPr lang="en-GB"/>
          </a:p>
          <a:p>
            <a:pPr lvl="1" fontAlgn="b"/>
            <a:r>
              <a:rPr lang="en-US" sz="2000"/>
              <a:t>What moral standards were reflected in the BFGoodrich employees interviewed about the case?</a:t>
            </a:r>
            <a:endParaRPr lang="en-GB" sz="2000"/>
          </a:p>
          <a:p>
            <a:pPr lvl="2"/>
            <a:r>
              <a:rPr lang="en-US" dirty="0"/>
              <a:t>One believed that as an engineer, he had an obligation “to do your best, no matter what it cost.” Another believed that it was wrong to lie and to endanger the lives of others, and he also believed that integrity is good, and dishonesty is bad.</a:t>
            </a:r>
            <a:endParaRPr lang="en-US" b="0" i="0" u="none" strike="noStrike" cap="none">
              <a:latin typeface="Arial"/>
              <a:ea typeface="Arial"/>
              <a:cs typeface="Arial"/>
              <a:sym typeface="Arial"/>
            </a:endParaRPr>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2914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Please fill in the blank or blanks</a:t>
            </a:r>
          </a:p>
        </p:txBody>
      </p:sp>
      <p:sp>
        <p:nvSpPr>
          <p:cNvPr id="3" name="Content Placeholder 2"/>
          <p:cNvSpPr>
            <a:spLocks noGrp="1"/>
          </p:cNvSpPr>
          <p:nvPr>
            <p:ph idx="1"/>
          </p:nvPr>
        </p:nvSpPr>
        <p:spPr/>
        <p:txBody>
          <a:bodyPr/>
          <a:lstStyle/>
          <a:p>
            <a:r>
              <a:rPr lang="en-GB" dirty="0"/>
              <a:t>Law is to justice, as medicine is to health, as business is to  .................................</a:t>
            </a:r>
          </a:p>
          <a:p>
            <a:endParaRPr lang="en-GB" dirty="0"/>
          </a:p>
          <a:p>
            <a:pPr marL="0" indent="0">
              <a:buNone/>
            </a:pPr>
            <a:r>
              <a:rPr lang="en-GB" dirty="0"/>
              <a:t> </a:t>
            </a:r>
          </a:p>
          <a:p>
            <a:endParaRPr lang="en-GB" dirty="0"/>
          </a:p>
        </p:txBody>
      </p:sp>
    </p:spTree>
    <p:extLst>
      <p:ext uri="{BB962C8B-B14F-4D97-AF65-F5344CB8AC3E}">
        <p14:creationId xmlns:p14="http://schemas.microsoft.com/office/powerpoint/2010/main" val="1811626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a:t>Why do businesses exist?</a:t>
            </a:r>
          </a:p>
        </p:txBody>
      </p:sp>
      <p:sp>
        <p:nvSpPr>
          <p:cNvPr id="7171" name="Rectangle 3"/>
          <p:cNvSpPr>
            <a:spLocks noGrp="1" noChangeArrowheads="1"/>
          </p:cNvSpPr>
          <p:nvPr>
            <p:ph idx="1"/>
          </p:nvPr>
        </p:nvSpPr>
        <p:spPr/>
        <p:txBody>
          <a:bodyPr/>
          <a:lstStyle/>
          <a:p>
            <a:pPr eaLnBrk="1" hangingPunct="1"/>
            <a:r>
              <a:rPr lang="en-GB" altLang="en-US" b="1" dirty="0">
                <a:solidFill>
                  <a:srgbClr val="FF0000"/>
                </a:solidFill>
              </a:rPr>
              <a:t>What is the purpose of a business, or, in the bigger picture, any economic system?</a:t>
            </a:r>
          </a:p>
          <a:p>
            <a:pPr eaLnBrk="1" hangingPunct="1"/>
            <a:r>
              <a:rPr lang="en-GB" altLang="en-US" dirty="0"/>
              <a:t>How does this origin translate in today’s business environment? </a:t>
            </a:r>
          </a:p>
          <a:p>
            <a:pPr eaLnBrk="1" hangingPunct="1"/>
            <a:r>
              <a:rPr lang="en-GB" altLang="en-US" dirty="0"/>
              <a:t>What are or should be the goals of the modern </a:t>
            </a:r>
            <a:r>
              <a:rPr lang="en-US" altLang="en-US" dirty="0" err="1"/>
              <a:t>organisation</a:t>
            </a:r>
            <a:r>
              <a:rPr lang="en-GB" altLang="en-US" dirty="0"/>
              <a:t>? </a:t>
            </a:r>
          </a:p>
        </p:txBody>
      </p:sp>
    </p:spTree>
    <p:extLst>
      <p:ext uri="{BB962C8B-B14F-4D97-AF65-F5344CB8AC3E}">
        <p14:creationId xmlns:p14="http://schemas.microsoft.com/office/powerpoint/2010/main" val="71498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60078-239D-41D4-B284-EAF8C38F2315}"/>
              </a:ext>
            </a:extLst>
          </p:cNvPr>
          <p:cNvSpPr>
            <a:spLocks noGrp="1"/>
          </p:cNvSpPr>
          <p:nvPr>
            <p:ph type="title"/>
          </p:nvPr>
        </p:nvSpPr>
        <p:spPr/>
        <p:txBody>
          <a:bodyPr/>
          <a:lstStyle/>
          <a:p>
            <a:r>
              <a:rPr lang="en-GB" dirty="0" err="1"/>
              <a:t>BFGoodrich</a:t>
            </a:r>
            <a:r>
              <a:rPr lang="en-GB" dirty="0"/>
              <a:t> questions ?</a:t>
            </a:r>
          </a:p>
        </p:txBody>
      </p:sp>
      <p:sp>
        <p:nvSpPr>
          <p:cNvPr id="3" name="Content Placeholder 2">
            <a:extLst>
              <a:ext uri="{FF2B5EF4-FFF2-40B4-BE49-F238E27FC236}">
                <a16:creationId xmlns:a16="http://schemas.microsoft.com/office/drawing/2014/main" id="{9B7EF151-2296-44F6-A9D7-129D8D88F7A2}"/>
              </a:ext>
            </a:extLst>
          </p:cNvPr>
          <p:cNvSpPr>
            <a:spLocks noGrp="1"/>
          </p:cNvSpPr>
          <p:nvPr>
            <p:ph idx="1"/>
          </p:nvPr>
        </p:nvSpPr>
        <p:spPr/>
        <p:txBody>
          <a:bodyPr/>
          <a:lstStyle/>
          <a:p>
            <a:r>
              <a:rPr lang="en-GB" dirty="0"/>
              <a:t>What are the relevant facts of the </a:t>
            </a:r>
            <a:r>
              <a:rPr lang="en-GB" dirty="0" err="1"/>
              <a:t>BFGoodrich</a:t>
            </a:r>
            <a:r>
              <a:rPr lang="en-GB" dirty="0"/>
              <a:t> case ?</a:t>
            </a:r>
          </a:p>
          <a:p>
            <a:r>
              <a:rPr lang="en-GB" dirty="0"/>
              <a:t>Key observations ?</a:t>
            </a:r>
          </a:p>
          <a:p>
            <a:r>
              <a:rPr lang="en-GB" dirty="0"/>
              <a:t>What recommendations do you suggest should be put in place at </a:t>
            </a:r>
            <a:r>
              <a:rPr lang="en-GB" dirty="0" err="1"/>
              <a:t>BFGoodrich</a:t>
            </a:r>
            <a:r>
              <a:rPr lang="en-GB" dirty="0"/>
              <a:t> ?</a:t>
            </a:r>
          </a:p>
          <a:p>
            <a:endParaRPr lang="en-GB" dirty="0"/>
          </a:p>
        </p:txBody>
      </p:sp>
    </p:spTree>
    <p:extLst>
      <p:ext uri="{BB962C8B-B14F-4D97-AF65-F5344CB8AC3E}">
        <p14:creationId xmlns:p14="http://schemas.microsoft.com/office/powerpoint/2010/main" val="2165908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302C9-8722-459E-A175-7B6E8139E857}"/>
              </a:ext>
            </a:extLst>
          </p:cNvPr>
          <p:cNvSpPr>
            <a:spLocks noGrp="1"/>
          </p:cNvSpPr>
          <p:nvPr>
            <p:ph type="title"/>
          </p:nvPr>
        </p:nvSpPr>
        <p:spPr/>
        <p:txBody>
          <a:bodyPr/>
          <a:lstStyle/>
          <a:p>
            <a:r>
              <a:rPr lang="en-GB" dirty="0"/>
              <a:t>1</a:t>
            </a:r>
          </a:p>
        </p:txBody>
      </p:sp>
      <p:sp>
        <p:nvSpPr>
          <p:cNvPr id="3" name="Content Placeholder 2">
            <a:extLst>
              <a:ext uri="{FF2B5EF4-FFF2-40B4-BE49-F238E27FC236}">
                <a16:creationId xmlns:a16="http://schemas.microsoft.com/office/drawing/2014/main" id="{C9BE853D-CB26-4137-B564-750FD533D5DD}"/>
              </a:ext>
            </a:extLst>
          </p:cNvPr>
          <p:cNvSpPr>
            <a:spLocks noGrp="1"/>
          </p:cNvSpPr>
          <p:nvPr>
            <p:ph idx="1"/>
          </p:nvPr>
        </p:nvSpPr>
        <p:spPr/>
        <p:txBody>
          <a:bodyPr>
            <a:normAutofit/>
          </a:bodyPr>
          <a:lstStyle/>
          <a:p>
            <a:r>
              <a:rPr lang="en-GB" dirty="0"/>
              <a:t>On June 18, 1967, the </a:t>
            </a:r>
            <a:r>
              <a:rPr lang="en-GB" dirty="0" err="1"/>
              <a:t>B.F.Goodrich</a:t>
            </a:r>
            <a:r>
              <a:rPr lang="en-GB" dirty="0"/>
              <a:t> Wheel and Brake Plant in Troy, Ohio, received a contract to supply wheels and brakes for the new Air Force light attack aircraft. Following brake failure at the June, 1968 flight tests, and the ensuing accusations by a former B.F. Goodrich employee, Kermit </a:t>
            </a:r>
            <a:r>
              <a:rPr lang="en-GB" dirty="0" err="1"/>
              <a:t>Vandivier</a:t>
            </a:r>
            <a:r>
              <a:rPr lang="en-GB" dirty="0"/>
              <a:t>, regarding qualification test report falsification and ethical misconduct on the part of specific B.F. Goodrich personnel, Senator William Proxmire (D-Wisconsin) requested a governmental inquiry into the brake qualification testing performed by the B.F. Goodrich Troy Plant.</a:t>
            </a:r>
          </a:p>
        </p:txBody>
      </p:sp>
    </p:spTree>
    <p:extLst>
      <p:ext uri="{BB962C8B-B14F-4D97-AF65-F5344CB8AC3E}">
        <p14:creationId xmlns:p14="http://schemas.microsoft.com/office/powerpoint/2010/main" val="2038747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39EC4-443A-4459-90AC-5A5BA3227E57}"/>
              </a:ext>
            </a:extLst>
          </p:cNvPr>
          <p:cNvSpPr>
            <a:spLocks noGrp="1"/>
          </p:cNvSpPr>
          <p:nvPr>
            <p:ph type="title"/>
          </p:nvPr>
        </p:nvSpPr>
        <p:spPr/>
        <p:txBody>
          <a:bodyPr/>
          <a:lstStyle/>
          <a:p>
            <a:r>
              <a:rPr lang="en-GB" dirty="0"/>
              <a:t>2</a:t>
            </a:r>
          </a:p>
        </p:txBody>
      </p:sp>
      <p:sp>
        <p:nvSpPr>
          <p:cNvPr id="3" name="Content Placeholder 2">
            <a:extLst>
              <a:ext uri="{FF2B5EF4-FFF2-40B4-BE49-F238E27FC236}">
                <a16:creationId xmlns:a16="http://schemas.microsoft.com/office/drawing/2014/main" id="{4EA972CF-A762-4403-B088-AFDBA22F136E}"/>
              </a:ext>
            </a:extLst>
          </p:cNvPr>
          <p:cNvSpPr>
            <a:spLocks noGrp="1"/>
          </p:cNvSpPr>
          <p:nvPr>
            <p:ph idx="1"/>
          </p:nvPr>
        </p:nvSpPr>
        <p:spPr/>
        <p:txBody>
          <a:bodyPr/>
          <a:lstStyle/>
          <a:p>
            <a:r>
              <a:rPr lang="en-GB" dirty="0"/>
              <a:t>The case shows how engineers can be responsible for failed innovation, how easy it is for events to escalate (in this case, to a formal Congressional hearing) when people fail to communicate and get their facts straight, and how innovative design often makes testing procedures obsolete, or worse yet, shows that they were in fact erroneous. </a:t>
            </a:r>
          </a:p>
        </p:txBody>
      </p:sp>
    </p:spTree>
    <p:extLst>
      <p:ext uri="{BB962C8B-B14F-4D97-AF65-F5344CB8AC3E}">
        <p14:creationId xmlns:p14="http://schemas.microsoft.com/office/powerpoint/2010/main" val="2285574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6B192-D4DA-4280-BEA8-39E2B1D68C2A}"/>
              </a:ext>
            </a:extLst>
          </p:cNvPr>
          <p:cNvSpPr>
            <a:spLocks noGrp="1"/>
          </p:cNvSpPr>
          <p:nvPr>
            <p:ph type="title"/>
          </p:nvPr>
        </p:nvSpPr>
        <p:spPr/>
        <p:txBody>
          <a:bodyPr/>
          <a:lstStyle/>
          <a:p>
            <a:r>
              <a:rPr lang="en-GB" dirty="0"/>
              <a:t>3</a:t>
            </a:r>
          </a:p>
        </p:txBody>
      </p:sp>
      <p:sp>
        <p:nvSpPr>
          <p:cNvPr id="3" name="Content Placeholder 2">
            <a:extLst>
              <a:ext uri="{FF2B5EF4-FFF2-40B4-BE49-F238E27FC236}">
                <a16:creationId xmlns:a16="http://schemas.microsoft.com/office/drawing/2014/main" id="{68B62F4A-287F-45ED-814C-7230DAEC59E5}"/>
              </a:ext>
            </a:extLst>
          </p:cNvPr>
          <p:cNvSpPr>
            <a:spLocks noGrp="1"/>
          </p:cNvSpPr>
          <p:nvPr>
            <p:ph idx="1"/>
          </p:nvPr>
        </p:nvSpPr>
        <p:spPr/>
        <p:txBody>
          <a:bodyPr/>
          <a:lstStyle/>
          <a:p>
            <a:pPr lvl="0"/>
            <a:r>
              <a:rPr lang="en-GB" dirty="0"/>
              <a:t>Rediscovering and restoring individual responsibility and accountability,</a:t>
            </a:r>
          </a:p>
          <a:p>
            <a:pPr lvl="0"/>
            <a:r>
              <a:rPr lang="en-GB" dirty="0"/>
              <a:t>Reinstitute decision making tool in cooperate strata in order to eliminate impersonal rule and</a:t>
            </a:r>
          </a:p>
          <a:p>
            <a:pPr lvl="0"/>
            <a:r>
              <a:rPr lang="en-GB" dirty="0"/>
              <a:t>Embrace democratic models of decision making, responsibility and accountability</a:t>
            </a:r>
          </a:p>
          <a:p>
            <a:endParaRPr lang="en-GB" dirty="0"/>
          </a:p>
        </p:txBody>
      </p:sp>
    </p:spTree>
    <p:extLst>
      <p:ext uri="{BB962C8B-B14F-4D97-AF65-F5344CB8AC3E}">
        <p14:creationId xmlns:p14="http://schemas.microsoft.com/office/powerpoint/2010/main" val="4019507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1.2: Moral Reasoning and Moral Decision Making (2 of 7)</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2000"/>
              <a:t>1.2.2: Moral and Nonmoral Standards and Norms</a:t>
            </a:r>
            <a:endParaRPr lang="en-US" sz="2000">
              <a:latin typeface="Arial"/>
              <a:ea typeface="Arial"/>
              <a:cs typeface="Arial"/>
              <a:sym typeface="Arial"/>
            </a:endParaRPr>
          </a:p>
          <a:p>
            <a:pPr lvl="1" fontAlgn="b"/>
            <a:r>
              <a:rPr lang="en-US" sz="2000"/>
              <a:t>Defining a moral standard:</a:t>
            </a:r>
            <a:endParaRPr lang="en-GB" sz="2000"/>
          </a:p>
          <a:p>
            <a:pPr lvl="2" fontAlgn="b"/>
            <a:r>
              <a:rPr lang="en-US" dirty="0"/>
              <a:t>What we believe is morally good or morally bad.</a:t>
            </a:r>
            <a:endParaRPr lang="en-GB"/>
          </a:p>
          <a:p>
            <a:pPr lvl="2" fontAlgn="b"/>
            <a:r>
              <a:rPr lang="en-US" dirty="0"/>
              <a:t>Norms expressed as rules about our actions.</a:t>
            </a:r>
            <a:endParaRPr lang="en-GB"/>
          </a:p>
          <a:p>
            <a:pPr lvl="1" fontAlgn="b"/>
            <a:r>
              <a:rPr lang="en-US" sz="2000"/>
              <a:t>The sources of moral standards:</a:t>
            </a:r>
            <a:endParaRPr lang="en-GB" sz="2000"/>
          </a:p>
          <a:p>
            <a:pPr lvl="2" fontAlgn="b"/>
            <a:r>
              <a:rPr lang="en-US" dirty="0"/>
              <a:t>Family, friends, and various societal influences.</a:t>
            </a:r>
            <a:endParaRPr lang="en-GB"/>
          </a:p>
          <a:p>
            <a:pPr lvl="2" fontAlgn="b"/>
            <a:r>
              <a:rPr lang="en-US" dirty="0"/>
              <a:t>Reflection upon our moral standards.</a:t>
            </a:r>
            <a:endParaRPr lang="en-GB"/>
          </a:p>
          <a:p>
            <a:pPr lvl="1" fontAlgn="b"/>
            <a:r>
              <a:rPr lang="en-US" sz="2000"/>
              <a:t>Examples of nonmoral norms:</a:t>
            </a:r>
            <a:endParaRPr lang="en-GB" sz="2000"/>
          </a:p>
          <a:p>
            <a:pPr lvl="2" fontAlgn="b"/>
            <a:r>
              <a:rPr lang="en-US" dirty="0"/>
              <a:t>Etiquette.</a:t>
            </a:r>
            <a:endParaRPr lang="en-GB"/>
          </a:p>
          <a:p>
            <a:pPr lvl="2" fontAlgn="b"/>
            <a:r>
              <a:rPr lang="en-US" dirty="0"/>
              <a:t>Rules of behavior.</a:t>
            </a:r>
            <a:endParaRPr lang="en-GB"/>
          </a:p>
          <a:p>
            <a:pPr lvl="2" fontAlgn="b"/>
            <a:r>
              <a:rPr lang="en-US" dirty="0"/>
              <a:t>Law.</a:t>
            </a:r>
            <a:endParaRPr lang="en-GB"/>
          </a:p>
          <a:p>
            <a:pPr lvl="2" fontAlgn="b"/>
            <a:r>
              <a:rPr lang="en-US" dirty="0"/>
              <a:t>Language standards.</a:t>
            </a:r>
            <a:endParaRPr lang="en-GB"/>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6639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1.2: Moral Reasoning and Moral Decision Making (3 of 7)</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lvl="1" fontAlgn="b"/>
            <a:r>
              <a:rPr lang="en-US" sz="2000"/>
              <a:t>Six characteristics of moral standards:</a:t>
            </a:r>
            <a:endParaRPr lang="en-GB" sz="2000"/>
          </a:p>
          <a:p>
            <a:pPr marL="1301750" lvl="2" indent="-342900" fontAlgn="b">
              <a:buFont typeface="+mj-lt"/>
              <a:buAutoNum type="arabicPeriod"/>
            </a:pPr>
            <a:r>
              <a:rPr lang="en-US" dirty="0"/>
              <a:t>Cover serious matters,</a:t>
            </a:r>
            <a:endParaRPr lang="en-GB"/>
          </a:p>
          <a:p>
            <a:pPr marL="1301750" lvl="2" indent="-342900" fontAlgn="b">
              <a:buFont typeface="+mj-lt"/>
              <a:buAutoNum type="arabicPeriod"/>
            </a:pPr>
            <a:r>
              <a:rPr lang="en-US" dirty="0"/>
              <a:t>Preferred over other values,</a:t>
            </a:r>
            <a:endParaRPr lang="en-GB"/>
          </a:p>
          <a:p>
            <a:pPr marL="1301750" lvl="2" indent="-342900" fontAlgn="b">
              <a:buFont typeface="+mj-lt"/>
              <a:buAutoNum type="arabicPeriod"/>
            </a:pPr>
            <a:r>
              <a:rPr lang="en-US" dirty="0"/>
              <a:t>Are independent of authority,</a:t>
            </a:r>
            <a:endParaRPr lang="en-GB"/>
          </a:p>
          <a:p>
            <a:pPr marL="1301750" lvl="2" indent="-342900" fontAlgn="b">
              <a:buFont typeface="+mj-lt"/>
              <a:buAutoNum type="arabicPeriod"/>
            </a:pPr>
            <a:r>
              <a:rPr lang="en-US" dirty="0"/>
              <a:t>Are universal,</a:t>
            </a:r>
            <a:endParaRPr lang="en-GB"/>
          </a:p>
          <a:p>
            <a:pPr marL="1301750" lvl="2" indent="-342900" fontAlgn="b">
              <a:buFont typeface="+mj-lt"/>
              <a:buAutoNum type="arabicPeriod"/>
            </a:pPr>
            <a:r>
              <a:rPr lang="en-US" dirty="0"/>
              <a:t>Are impartial,</a:t>
            </a:r>
            <a:endParaRPr lang="en-GB"/>
          </a:p>
          <a:p>
            <a:pPr marL="1301750" lvl="2" indent="-342900">
              <a:buFont typeface="+mj-lt"/>
              <a:buAutoNum type="arabicPeriod"/>
            </a:pPr>
            <a:r>
              <a:rPr lang="en-US" dirty="0"/>
              <a:t>Enlist special vocabulary and emotions,</a:t>
            </a:r>
            <a:endParaRPr lang="en-US" b="0" i="0" u="none" strike="noStrike" cap="none">
              <a:latin typeface="Arial"/>
              <a:ea typeface="Arial"/>
              <a:cs typeface="Arial"/>
              <a:sym typeface="Arial"/>
            </a:endParaRPr>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87613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045B59B-615E-4718-A150-42DE5D03E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6CF29CD-38B8-4924-BA11-6D6051748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61518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hape 157"/>
          <p:cNvSpPr txBox="1">
            <a:spLocks noGrp="1"/>
          </p:cNvSpPr>
          <p:nvPr>
            <p:ph type="title"/>
          </p:nvPr>
        </p:nvSpPr>
        <p:spPr>
          <a:xfrm>
            <a:off x="707011" y="365760"/>
            <a:ext cx="10765410" cy="1207269"/>
          </a:xfrm>
          <a:prstGeom prst="rect">
            <a:avLst/>
          </a:prstGeom>
        </p:spPr>
        <p:txBody>
          <a:bodyPr vert="horz" lIns="91440" tIns="45720" rIns="91440" bIns="45720" rtlCol="0" anchor="b" anchorCtr="0">
            <a:normAutofit/>
          </a:bodyPr>
          <a:lstStyle/>
          <a:p>
            <a:pPr lvl="0" algn="ctr">
              <a:buSzPct val="25000"/>
            </a:pPr>
            <a:r>
              <a:rPr lang="en-US" sz="5100" b="1" kern="1200">
                <a:solidFill>
                  <a:srgbClr val="FFFFFF"/>
                </a:solidFill>
                <a:latin typeface="+mj-lt"/>
                <a:ea typeface="+mj-ea"/>
                <a:cs typeface="+mj-cs"/>
                <a:sym typeface="Times New Roman"/>
              </a:rPr>
              <a:t>Table 1.1: </a:t>
            </a:r>
            <a:r>
              <a:rPr lang="en-US" sz="5100" kern="1200">
                <a:solidFill>
                  <a:srgbClr val="FFFFFF"/>
                </a:solidFill>
                <a:latin typeface="+mj-lt"/>
                <a:ea typeface="+mj-ea"/>
                <a:cs typeface="+mj-cs"/>
              </a:rPr>
              <a:t>Moral versus Nonmoral Norms</a:t>
            </a:r>
            <a:endParaRPr lang="en-US" sz="5100" b="1" kern="1200">
              <a:solidFill>
                <a:srgbClr val="FFFFFF"/>
              </a:solidFill>
              <a:latin typeface="+mj-lt"/>
              <a:ea typeface="+mj-ea"/>
              <a:cs typeface="+mj-cs"/>
              <a:sym typeface="Times New Roman"/>
            </a:endParaRPr>
          </a:p>
        </p:txBody>
      </p:sp>
      <p:graphicFrame>
        <p:nvGraphicFramePr>
          <p:cNvPr id="5" name="Shape 143"/>
          <p:cNvGraphicFramePr/>
          <p:nvPr/>
        </p:nvGraphicFramePr>
        <p:xfrm>
          <a:off x="1520612" y="2943847"/>
          <a:ext cx="9161145" cy="3275980"/>
        </p:xfrm>
        <a:graphic>
          <a:graphicData uri="http://schemas.openxmlformats.org/drawingml/2006/table">
            <a:tbl>
              <a:tblPr firstRow="1" bandRow="1"/>
              <a:tblGrid>
                <a:gridCol w="4481954">
                  <a:extLst>
                    <a:ext uri="{9D8B030D-6E8A-4147-A177-3AD203B41FA5}">
                      <a16:colId xmlns:a16="http://schemas.microsoft.com/office/drawing/2014/main" val="20000"/>
                    </a:ext>
                  </a:extLst>
                </a:gridCol>
                <a:gridCol w="4679191">
                  <a:extLst>
                    <a:ext uri="{9D8B030D-6E8A-4147-A177-3AD203B41FA5}">
                      <a16:colId xmlns:a16="http://schemas.microsoft.com/office/drawing/2014/main" val="20001"/>
                    </a:ext>
                  </a:extLst>
                </a:gridCol>
              </a:tblGrid>
              <a:tr h="534973">
                <a:tc>
                  <a:txBody>
                    <a:bodyPr/>
                    <a:lstStyle/>
                    <a:p>
                      <a:pPr marL="0" marR="0" lvl="0" indent="0" algn="ctr" rtl="0">
                        <a:spcBef>
                          <a:spcPts val="0"/>
                        </a:spcBef>
                        <a:buSzPct val="25000"/>
                        <a:buNone/>
                      </a:pPr>
                      <a:r>
                        <a:rPr lang="en-US" sz="2500" b="1" u="none" strike="noStrike" cap="none">
                          <a:solidFill>
                            <a:schemeClr val="lt1"/>
                          </a:solidFill>
                          <a:latin typeface="Arial"/>
                          <a:ea typeface="Arial"/>
                          <a:cs typeface="Arial"/>
                          <a:sym typeface="Arial"/>
                        </a:rPr>
                        <a:t>Group 1</a:t>
                      </a:r>
                    </a:p>
                  </a:txBody>
                  <a:tcPr marL="99473" marR="99473" marT="49736" marB="497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marL="0" marR="0" lvl="0" indent="0" algn="ctr" rtl="0">
                        <a:spcBef>
                          <a:spcPts val="0"/>
                        </a:spcBef>
                        <a:buSzPct val="25000"/>
                        <a:buNone/>
                      </a:pPr>
                      <a:r>
                        <a:rPr lang="en-US" sz="2500" b="1" u="none" strike="noStrike" cap="none">
                          <a:solidFill>
                            <a:schemeClr val="lt1"/>
                          </a:solidFill>
                          <a:latin typeface="Arial"/>
                          <a:ea typeface="Arial"/>
                          <a:cs typeface="Arial"/>
                          <a:sym typeface="Arial"/>
                        </a:rPr>
                        <a:t>Group 2</a:t>
                      </a:r>
                    </a:p>
                  </a:txBody>
                  <a:tcPr marL="99473" marR="99473" marT="49736" marB="497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FA3"/>
                    </a:solidFill>
                  </a:tcPr>
                </a:tc>
                <a:extLst>
                  <a:ext uri="{0D108BD9-81ED-4DB2-BD59-A6C34878D82A}">
                    <a16:rowId xmlns:a16="http://schemas.microsoft.com/office/drawing/2014/main" val="10000"/>
                  </a:ext>
                </a:extLst>
              </a:tr>
              <a:tr h="913669">
                <a:tc>
                  <a:txBody>
                    <a:bodyPr/>
                    <a:lstStyle/>
                    <a:p>
                      <a:pPr marL="0" marR="0" lvl="0" indent="0" algn="l" rtl="0">
                        <a:spcBef>
                          <a:spcPts val="0"/>
                        </a:spcBef>
                        <a:buSzPct val="25000"/>
                        <a:buNone/>
                      </a:pPr>
                      <a:r>
                        <a:rPr lang="en-US" sz="2500" b="0" i="0" u="none" strike="noStrike" cap="none">
                          <a:solidFill>
                            <a:schemeClr val="dk1"/>
                          </a:solidFill>
                          <a:latin typeface="Arial"/>
                          <a:ea typeface="Arial"/>
                          <a:cs typeface="Arial"/>
                          <a:sym typeface="Arial"/>
                        </a:rPr>
                        <a:t>“Do not harm other people.”</a:t>
                      </a:r>
                      <a:endParaRPr lang="en-US" sz="2500" u="none" strike="noStrike" cap="none"/>
                    </a:p>
                  </a:txBody>
                  <a:tcPr marL="99473" marR="99473" marT="49736" marB="497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marL="0" marR="0" lvl="0" indent="0" algn="l" rtl="0">
                        <a:spcBef>
                          <a:spcPts val="0"/>
                        </a:spcBef>
                        <a:buSzPct val="25000"/>
                        <a:buNone/>
                      </a:pPr>
                      <a:r>
                        <a:rPr lang="en-US" sz="2500" b="0" i="0" u="none" strike="noStrike" cap="none">
                          <a:solidFill>
                            <a:schemeClr val="dk1"/>
                          </a:solidFill>
                          <a:latin typeface="Arial"/>
                          <a:ea typeface="Arial"/>
                          <a:cs typeface="Arial"/>
                          <a:sym typeface="Arial"/>
                        </a:rPr>
                        <a:t>“Do not eat with your mouth open.”</a:t>
                      </a:r>
                      <a:endParaRPr lang="en-US" sz="2500" u="none" strike="noStrike" cap="none"/>
                    </a:p>
                  </a:txBody>
                  <a:tcPr marL="99473" marR="99473" marT="49736" marB="497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913669">
                <a:tc>
                  <a:txBody>
                    <a:bodyPr/>
                    <a:lstStyle/>
                    <a:p>
                      <a:pPr algn="l"/>
                      <a:r>
                        <a:rPr lang="en-US" sz="2500" b="0" i="0" u="none" strike="noStrike" cap="none">
                          <a:solidFill>
                            <a:schemeClr val="dk1"/>
                          </a:solidFill>
                          <a:latin typeface="Arial"/>
                          <a:ea typeface="Arial"/>
                          <a:cs typeface="Arial"/>
                          <a:sym typeface="Arial"/>
                        </a:rPr>
                        <a:t>“Do not steal what belongs to others.”</a:t>
                      </a:r>
                      <a:endParaRPr lang="en-IN" sz="2500"/>
                    </a:p>
                  </a:txBody>
                  <a:tcPr marL="99473" marR="99473" marT="49736" marB="497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l"/>
                      <a:r>
                        <a:rPr lang="en-US" sz="2500" b="0" i="0" u="none" strike="noStrike" cap="none">
                          <a:solidFill>
                            <a:schemeClr val="dk1"/>
                          </a:solidFill>
                          <a:latin typeface="Arial"/>
                          <a:ea typeface="Arial"/>
                          <a:cs typeface="Arial"/>
                          <a:sym typeface="Arial"/>
                        </a:rPr>
                        <a:t>“Do not chew gum in class.”</a:t>
                      </a:r>
                      <a:endParaRPr lang="en-IN" sz="2500"/>
                    </a:p>
                  </a:txBody>
                  <a:tcPr marL="99473" marR="99473" marT="49736" marB="497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913669">
                <a:tc>
                  <a:txBody>
                    <a:bodyPr/>
                    <a:lstStyle/>
                    <a:p>
                      <a:pPr marL="0" marR="0" lvl="0" indent="0" algn="l" rtl="0">
                        <a:spcBef>
                          <a:spcPts val="0"/>
                        </a:spcBef>
                        <a:buSzPct val="25000"/>
                        <a:buNone/>
                      </a:pPr>
                      <a:r>
                        <a:rPr lang="en-US" sz="2500" b="0" i="0" u="none" strike="noStrike" cap="none">
                          <a:solidFill>
                            <a:schemeClr val="dk1"/>
                          </a:solidFill>
                          <a:latin typeface="Arial"/>
                          <a:ea typeface="Arial"/>
                          <a:cs typeface="Arial"/>
                          <a:sym typeface="Arial"/>
                        </a:rPr>
                        <a:t>“Do not lie to other people.”</a:t>
                      </a:r>
                      <a:endParaRPr lang="en-US" sz="2500" u="none" strike="noStrike" cap="none"/>
                    </a:p>
                  </a:txBody>
                  <a:tcPr marL="99473" marR="99473" marT="49736" marB="497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marL="0" marR="0" lvl="0" indent="0" algn="l" rtl="0">
                        <a:spcBef>
                          <a:spcPts val="0"/>
                        </a:spcBef>
                        <a:buSzPct val="25000"/>
                        <a:buNone/>
                      </a:pPr>
                      <a:r>
                        <a:rPr lang="en-US" sz="2500" b="0" i="0" u="none" strike="noStrike" cap="none">
                          <a:solidFill>
                            <a:schemeClr val="dk1"/>
                          </a:solidFill>
                          <a:latin typeface="Arial"/>
                          <a:ea typeface="Arial"/>
                          <a:cs typeface="Arial"/>
                          <a:sym typeface="Arial"/>
                        </a:rPr>
                        <a:t>“Do not wear socks that do not match.”</a:t>
                      </a:r>
                      <a:endParaRPr lang="en-US" sz="2500" u="none" strike="noStrike" cap="none"/>
                    </a:p>
                  </a:txBody>
                  <a:tcPr marL="99473" marR="99473" marT="49736" marB="497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82517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1.2: Moral Reasoning and Moral Decision Making (4 of 7)</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2000"/>
              <a:t>1.2.3: Refining the Concept of Ethics</a:t>
            </a:r>
            <a:endParaRPr lang="en-US" sz="2000">
              <a:latin typeface="Arial"/>
              <a:ea typeface="Arial"/>
              <a:cs typeface="Arial"/>
              <a:sym typeface="Arial"/>
            </a:endParaRPr>
          </a:p>
          <a:p>
            <a:pPr lvl="1" fontAlgn="b"/>
            <a:r>
              <a:rPr lang="en-US" sz="2000"/>
              <a:t>Ethical standards require good reasons for one to hold them.</a:t>
            </a:r>
            <a:endParaRPr lang="en-GB" sz="2000"/>
          </a:p>
          <a:p>
            <a:pPr lvl="1" fontAlgn="b"/>
            <a:r>
              <a:rPr lang="en-US" sz="2000"/>
              <a:t>Two ways to approach ethics:</a:t>
            </a:r>
            <a:endParaRPr lang="en-GB" sz="2000"/>
          </a:p>
          <a:p>
            <a:pPr lvl="2" fontAlgn="b"/>
            <a:r>
              <a:rPr lang="en-US" dirty="0"/>
              <a:t>Descriptively.</a:t>
            </a:r>
            <a:endParaRPr lang="en-GB"/>
          </a:p>
          <a:p>
            <a:pPr lvl="2" fontAlgn="b"/>
            <a:r>
              <a:rPr lang="en-US" dirty="0"/>
              <a:t>Prescriptively.</a:t>
            </a:r>
            <a:endParaRPr lang="en-GB"/>
          </a:p>
          <a:p>
            <a:pPr lvl="1" fontAlgn="b"/>
            <a:r>
              <a:rPr lang="en-US" sz="2000"/>
              <a:t>Which of the following two questions enlists a descriptive approach, and which enlists a prescriptive approach?</a:t>
            </a:r>
            <a:endParaRPr lang="en-GB" sz="2000"/>
          </a:p>
          <a:p>
            <a:pPr lvl="2" fontAlgn="b"/>
            <a:r>
              <a:rPr lang="en-US" dirty="0"/>
              <a:t>“Do Americans believe that bribery is wrong?” [Descriptive]</a:t>
            </a:r>
            <a:endParaRPr lang="en-GB"/>
          </a:p>
          <a:p>
            <a:pPr lvl="2" fontAlgn="b"/>
            <a:r>
              <a:rPr lang="en-US" dirty="0"/>
              <a:t>“Is bribery wrong?” [Prescriptive]</a:t>
            </a:r>
            <a:endParaRPr lang="en-GB"/>
          </a:p>
          <a:p>
            <a:pPr lvl="1" fontAlgn="b"/>
            <a:r>
              <a:rPr lang="en-US" sz="2000"/>
              <a:t>Business ethics studies moral standards as applied to business.</a:t>
            </a:r>
            <a:endParaRPr lang="en-GB" sz="2000"/>
          </a:p>
          <a:p>
            <a:pPr lvl="1"/>
            <a:r>
              <a:rPr lang="en-US" sz="2000"/>
              <a:t>Business ethics issues can be sorted into systemic, corporate, and individual issues.</a:t>
            </a:r>
            <a:endParaRPr lang="en-US" sz="2000" b="0" i="0" u="none" strike="noStrike" cap="none">
              <a:latin typeface="Arial"/>
              <a:ea typeface="Arial"/>
              <a:cs typeface="Arial"/>
              <a:sym typeface="Arial"/>
            </a:endParaRPr>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5834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1.2: Moral Reasoning and Moral Decision Making (5 of 7)</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2000"/>
              <a:t>1.2.4: Applying Ethical or Moral Concepts to Corporations</a:t>
            </a:r>
            <a:endParaRPr lang="en-US" sz="2000">
              <a:latin typeface="Arial"/>
              <a:ea typeface="Arial"/>
              <a:cs typeface="Arial"/>
              <a:sym typeface="Arial"/>
            </a:endParaRPr>
          </a:p>
          <a:p>
            <a:pPr lvl="1" fontAlgn="b"/>
            <a:r>
              <a:rPr lang="en-US" sz="2000"/>
              <a:t>Corporate personhood.</a:t>
            </a:r>
            <a:endParaRPr lang="en-GB" sz="2000"/>
          </a:p>
          <a:p>
            <a:pPr lvl="2" fontAlgn="b"/>
            <a:r>
              <a:rPr lang="en-US" dirty="0"/>
              <a:t>Corporations do not qualify as moral agents. So, they cannot be morally responsible for what they do.</a:t>
            </a:r>
            <a:endParaRPr lang="en-GB"/>
          </a:p>
          <a:p>
            <a:pPr lvl="2" fontAlgn="b"/>
            <a:r>
              <a:rPr lang="en-US" dirty="0"/>
              <a:t>Corporations are like machines in some ways, and so not responsible for what they do.</a:t>
            </a:r>
          </a:p>
          <a:p>
            <a:pPr lvl="2" fontAlgn="b"/>
            <a:r>
              <a:rPr lang="en-US" dirty="0"/>
              <a:t>Corporations can be secondarily or derivatively morally responsible for their actions.</a:t>
            </a:r>
          </a:p>
          <a:p>
            <a:pPr indent="-256032"/>
            <a:r>
              <a:rPr lang="en-US" sz="2000"/>
              <a:t>1.2.5: Objections to Business Ethics</a:t>
            </a:r>
          </a:p>
          <a:p>
            <a:pPr lvl="1" fontAlgn="b"/>
            <a:r>
              <a:rPr lang="en-US" sz="2000"/>
              <a:t>Arguments against business ethics:</a:t>
            </a:r>
            <a:endParaRPr lang="en-GB" sz="2000"/>
          </a:p>
          <a:p>
            <a:pPr lvl="2" fontAlgn="b"/>
            <a:r>
              <a:rPr lang="en-US" dirty="0"/>
              <a:t>Free market builds in ethics.</a:t>
            </a:r>
            <a:endParaRPr lang="en-GB"/>
          </a:p>
          <a:p>
            <a:pPr lvl="2" fontAlgn="b"/>
            <a:r>
              <a:rPr lang="en-US" dirty="0"/>
              <a:t>Employee loyalty.</a:t>
            </a:r>
            <a:endParaRPr lang="en-GB"/>
          </a:p>
          <a:p>
            <a:pPr lvl="2" fontAlgn="b"/>
            <a:r>
              <a:rPr lang="en-US" dirty="0"/>
              <a:t>Law.</a:t>
            </a:r>
            <a:endParaRPr lang="en-GB"/>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26292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1.2: Moral Reasoning and Moral Decision Making (6 of 7)</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lvl="1" fontAlgn="b"/>
            <a:r>
              <a:rPr lang="en-US" sz="2000"/>
              <a:t>Objections to arguments against business ethics:</a:t>
            </a:r>
            <a:endParaRPr lang="en-GB" sz="2000"/>
          </a:p>
          <a:p>
            <a:pPr lvl="2" fontAlgn="b"/>
            <a:r>
              <a:rPr lang="en-US" dirty="0"/>
              <a:t>There is no “perfectly competitive” condition.</a:t>
            </a:r>
            <a:endParaRPr lang="en-GB"/>
          </a:p>
          <a:p>
            <a:pPr lvl="2" fontAlgn="b"/>
            <a:r>
              <a:rPr lang="en-US" dirty="0"/>
              <a:t>Increasing profits do not necessitate social benefit.</a:t>
            </a:r>
            <a:endParaRPr lang="en-GB"/>
          </a:p>
          <a:p>
            <a:pPr lvl="1"/>
            <a:r>
              <a:rPr lang="en-US" sz="2000"/>
              <a:t>Not everyone values the same things.</a:t>
            </a:r>
          </a:p>
          <a:p>
            <a:pPr indent="-256032"/>
            <a:r>
              <a:rPr lang="en-US" sz="2000"/>
              <a:t>1.2.6: The Case for Ethics in Business</a:t>
            </a:r>
            <a:endParaRPr lang="en-US" sz="2000">
              <a:latin typeface="Arial"/>
              <a:ea typeface="Arial"/>
              <a:cs typeface="Arial"/>
              <a:sym typeface="Arial"/>
            </a:endParaRPr>
          </a:p>
          <a:p>
            <a:pPr lvl="1" fontAlgn="b"/>
            <a:r>
              <a:rPr lang="en-US" sz="2000"/>
              <a:t>The case for business ethics.</a:t>
            </a:r>
            <a:endParaRPr lang="en-GB" sz="2000"/>
          </a:p>
          <a:p>
            <a:pPr lvl="2" fontAlgn="b"/>
            <a:r>
              <a:rPr lang="en-US" dirty="0"/>
              <a:t>Businesses require ethical employees.</a:t>
            </a:r>
          </a:p>
          <a:p>
            <a:pPr lvl="2" fontAlgn="b"/>
            <a:r>
              <a:rPr lang="en-US" dirty="0"/>
              <a:t>Businesses require an ethical society.</a:t>
            </a:r>
          </a:p>
          <a:p>
            <a:pPr marL="1016000" lvl="2" indent="0" fontAlgn="b">
              <a:buNone/>
            </a:pPr>
            <a:endParaRPr lang="en-US" dirty="0"/>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06014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1.2: Moral Reasoning and Moral Decision Making (7 of 7)</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2000"/>
              <a:t>1.2.7: Business Ethics and Corporate Social Responsibility</a:t>
            </a:r>
          </a:p>
          <a:p>
            <a:pPr lvl="1" fontAlgn="b"/>
            <a:r>
              <a:rPr lang="en-US" sz="2000"/>
              <a:t>Corporate Social Responsibility (CRS)</a:t>
            </a:r>
            <a:endParaRPr lang="en-GB" sz="2000"/>
          </a:p>
          <a:p>
            <a:pPr lvl="2" fontAlgn="b"/>
            <a:r>
              <a:rPr lang="en-US" dirty="0"/>
              <a:t>A corporation’s responsibilities or obligations to society.</a:t>
            </a:r>
            <a:endParaRPr lang="en-GB"/>
          </a:p>
          <a:p>
            <a:pPr lvl="2" fontAlgn="b"/>
            <a:r>
              <a:rPr lang="en-US" dirty="0"/>
              <a:t>Shareholder view (Friedman).</a:t>
            </a:r>
            <a:endParaRPr lang="en-GB"/>
          </a:p>
          <a:p>
            <a:pPr lvl="2" fontAlgn="b"/>
            <a:r>
              <a:rPr lang="en-US" dirty="0"/>
              <a:t>Stakeholder view (Freeman and Reed).</a:t>
            </a:r>
            <a:endParaRPr lang="en-GB"/>
          </a:p>
          <a:p>
            <a:pPr lvl="1" fontAlgn="b"/>
            <a:r>
              <a:rPr lang="en-US" sz="2000"/>
              <a:t>Two types of arguments in support of stakeholder view:</a:t>
            </a:r>
            <a:endParaRPr lang="en-GB" sz="2000"/>
          </a:p>
          <a:p>
            <a:pPr lvl="2" fontAlgn="b"/>
            <a:r>
              <a:rPr lang="en-US" dirty="0"/>
              <a:t>Instrumental.</a:t>
            </a:r>
          </a:p>
          <a:p>
            <a:pPr lvl="2" fontAlgn="b"/>
            <a:r>
              <a:rPr lang="en-US" dirty="0"/>
              <a:t>Normative.</a:t>
            </a:r>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34359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345BFB3-FEA5-4462-A9A7-5D81AA34F0E3}"/>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defRPr/>
            </a:pPr>
            <a:r>
              <a:rPr lang="en-US" sz="3400" b="1" kern="1200" dirty="0">
                <a:solidFill>
                  <a:schemeClr val="tx1"/>
                </a:solidFill>
                <a:latin typeface="+mj-lt"/>
                <a:ea typeface="+mj-ea"/>
                <a:cs typeface="+mj-cs"/>
              </a:rPr>
              <a:t>A man's greed is like a snake that wants to swallow an elephant.</a:t>
            </a:r>
            <a:br>
              <a:rPr lang="en-US" sz="3400" b="1" kern="1200" dirty="0">
                <a:solidFill>
                  <a:schemeClr val="tx1"/>
                </a:solidFill>
                <a:latin typeface="+mj-lt"/>
                <a:ea typeface="+mj-ea"/>
                <a:cs typeface="+mj-cs"/>
              </a:rPr>
            </a:br>
            <a:r>
              <a:rPr lang="en-US" sz="3400" b="1" kern="1200" dirty="0">
                <a:solidFill>
                  <a:schemeClr val="tx1"/>
                </a:solidFill>
                <a:latin typeface="+mj-lt"/>
                <a:ea typeface="+mj-ea"/>
                <a:cs typeface="+mj-cs"/>
              </a:rPr>
              <a:t>(Chinese original: </a:t>
            </a:r>
            <a:r>
              <a:rPr lang="en-US" sz="3400" b="1" kern="1200" dirty="0" err="1">
                <a:solidFill>
                  <a:schemeClr val="tx1"/>
                </a:solidFill>
                <a:latin typeface="+mj-lt"/>
                <a:ea typeface="+mj-ea"/>
                <a:cs typeface="+mj-cs"/>
              </a:rPr>
              <a:t>人心不足蛇吞象</a:t>
            </a:r>
            <a:r>
              <a:rPr lang="en-US" sz="3400" b="1" kern="1200" dirty="0">
                <a:solidFill>
                  <a:schemeClr val="tx1"/>
                </a:solidFill>
                <a:latin typeface="+mj-lt"/>
                <a:ea typeface="+mj-ea"/>
                <a:cs typeface="+mj-cs"/>
              </a:rPr>
              <a:t>； Chinese Pinyin: Audio </a:t>
            </a:r>
            <a:r>
              <a:rPr lang="en-US" sz="3400" b="1" kern="1200" dirty="0" err="1">
                <a:solidFill>
                  <a:schemeClr val="tx1"/>
                </a:solidFill>
                <a:latin typeface="+mj-lt"/>
                <a:ea typeface="+mj-ea"/>
                <a:cs typeface="+mj-cs"/>
              </a:rPr>
              <a:t>Rén</a:t>
            </a:r>
            <a:r>
              <a:rPr lang="en-US" sz="3400" b="1" kern="1200" dirty="0">
                <a:solidFill>
                  <a:schemeClr val="tx1"/>
                </a:solidFill>
                <a:latin typeface="+mj-lt"/>
                <a:ea typeface="+mj-ea"/>
                <a:cs typeface="+mj-cs"/>
              </a:rPr>
              <a:t> </a:t>
            </a:r>
            <a:r>
              <a:rPr lang="en-US" sz="3400" b="1" kern="1200" dirty="0" err="1">
                <a:solidFill>
                  <a:schemeClr val="tx1"/>
                </a:solidFill>
                <a:latin typeface="+mj-lt"/>
                <a:ea typeface="+mj-ea"/>
                <a:cs typeface="+mj-cs"/>
              </a:rPr>
              <a:t>xīn</a:t>
            </a:r>
            <a:r>
              <a:rPr lang="en-US" sz="3400" b="1" kern="1200" dirty="0">
                <a:solidFill>
                  <a:schemeClr val="tx1"/>
                </a:solidFill>
                <a:latin typeface="+mj-lt"/>
                <a:ea typeface="+mj-ea"/>
                <a:cs typeface="+mj-cs"/>
              </a:rPr>
              <a:t> </a:t>
            </a:r>
            <a:r>
              <a:rPr lang="en-US" sz="3400" b="1" kern="1200" dirty="0" err="1">
                <a:solidFill>
                  <a:schemeClr val="tx1"/>
                </a:solidFill>
                <a:latin typeface="+mj-lt"/>
                <a:ea typeface="+mj-ea"/>
                <a:cs typeface="+mj-cs"/>
              </a:rPr>
              <a:t>bù</a:t>
            </a:r>
            <a:r>
              <a:rPr lang="en-US" sz="3400" b="1" kern="1200" dirty="0">
                <a:solidFill>
                  <a:schemeClr val="tx1"/>
                </a:solidFill>
                <a:latin typeface="+mj-lt"/>
                <a:ea typeface="+mj-ea"/>
                <a:cs typeface="+mj-cs"/>
              </a:rPr>
              <a:t> </a:t>
            </a:r>
            <a:r>
              <a:rPr lang="en-US" sz="3400" b="1" kern="1200" dirty="0" err="1">
                <a:solidFill>
                  <a:schemeClr val="tx1"/>
                </a:solidFill>
                <a:latin typeface="+mj-lt"/>
                <a:ea typeface="+mj-ea"/>
                <a:cs typeface="+mj-cs"/>
              </a:rPr>
              <a:t>zú</a:t>
            </a:r>
            <a:r>
              <a:rPr lang="en-US" sz="3400" b="1" kern="1200" dirty="0">
                <a:solidFill>
                  <a:schemeClr val="tx1"/>
                </a:solidFill>
                <a:latin typeface="+mj-lt"/>
                <a:ea typeface="+mj-ea"/>
                <a:cs typeface="+mj-cs"/>
              </a:rPr>
              <a:t> </a:t>
            </a:r>
            <a:r>
              <a:rPr lang="en-US" sz="3400" b="1" kern="1200" dirty="0" err="1">
                <a:solidFill>
                  <a:schemeClr val="tx1"/>
                </a:solidFill>
                <a:latin typeface="+mj-lt"/>
                <a:ea typeface="+mj-ea"/>
                <a:cs typeface="+mj-cs"/>
              </a:rPr>
              <a:t>shé</a:t>
            </a:r>
            <a:r>
              <a:rPr lang="en-US" sz="3400" b="1" kern="1200" dirty="0">
                <a:solidFill>
                  <a:schemeClr val="tx1"/>
                </a:solidFill>
                <a:latin typeface="+mj-lt"/>
                <a:ea typeface="+mj-ea"/>
                <a:cs typeface="+mj-cs"/>
              </a:rPr>
              <a:t> </a:t>
            </a:r>
            <a:r>
              <a:rPr lang="en-US" sz="3400" b="1" kern="1200" dirty="0" err="1">
                <a:solidFill>
                  <a:schemeClr val="tx1"/>
                </a:solidFill>
                <a:latin typeface="+mj-lt"/>
                <a:ea typeface="+mj-ea"/>
                <a:cs typeface="+mj-cs"/>
              </a:rPr>
              <a:t>tūn</a:t>
            </a:r>
            <a:r>
              <a:rPr lang="en-US" sz="3400" b="1" kern="1200" dirty="0">
                <a:solidFill>
                  <a:schemeClr val="tx1"/>
                </a:solidFill>
                <a:latin typeface="+mj-lt"/>
                <a:ea typeface="+mj-ea"/>
                <a:cs typeface="+mj-cs"/>
              </a:rPr>
              <a:t> </a:t>
            </a:r>
            <a:r>
              <a:rPr lang="en-US" sz="3400" b="1" kern="1200" dirty="0" err="1">
                <a:solidFill>
                  <a:schemeClr val="tx1"/>
                </a:solidFill>
                <a:latin typeface="+mj-lt"/>
                <a:ea typeface="+mj-ea"/>
                <a:cs typeface="+mj-cs"/>
              </a:rPr>
              <a:t>xiàng</a:t>
            </a:r>
            <a:r>
              <a:rPr lang="en-US" sz="3400" b="1" kern="1200" dirty="0">
                <a:solidFill>
                  <a:schemeClr val="tx1"/>
                </a:solidFill>
                <a:latin typeface="+mj-lt"/>
                <a:ea typeface="+mj-ea"/>
                <a:cs typeface="+mj-cs"/>
              </a:rPr>
              <a:t>.)</a:t>
            </a:r>
            <a:br>
              <a:rPr lang="en-US" sz="3400" b="1" kern="1200" dirty="0">
                <a:solidFill>
                  <a:schemeClr val="tx1"/>
                </a:solidFill>
                <a:latin typeface="+mj-lt"/>
                <a:ea typeface="+mj-ea"/>
                <a:cs typeface="+mj-cs"/>
              </a:rPr>
            </a:br>
            <a:r>
              <a:rPr lang="en-US" sz="3400" b="1" kern="1200" dirty="0">
                <a:solidFill>
                  <a:schemeClr val="tx1"/>
                </a:solidFill>
                <a:latin typeface="+mj-lt"/>
                <a:ea typeface="+mj-ea"/>
                <a:cs typeface="+mj-cs"/>
                <a:hlinkClick r:id="rId2"/>
              </a:rPr>
              <a:t>http://people.wku.edu/haiwang.yuan/China/proverbs/audio/renxinbuzu.mp3</a:t>
            </a:r>
            <a:endParaRPr lang="en-US" sz="3400" b="1" kern="1200" dirty="0">
              <a:solidFill>
                <a:schemeClr val="tx1"/>
              </a:solidFill>
              <a:latin typeface="+mj-lt"/>
              <a:ea typeface="+mj-ea"/>
              <a:cs typeface="+mj-c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D129C-866C-4982-97D4-26524CBE6F14}"/>
              </a:ext>
            </a:extLst>
          </p:cNvPr>
          <p:cNvSpPr>
            <a:spLocks noGrp="1"/>
          </p:cNvSpPr>
          <p:nvPr>
            <p:ph type="title"/>
          </p:nvPr>
        </p:nvSpPr>
        <p:spPr/>
        <p:txBody>
          <a:bodyPr/>
          <a:lstStyle/>
          <a:p>
            <a:r>
              <a:rPr lang="en-GB" dirty="0"/>
              <a:t>World Economic Forum Xi Jinping</a:t>
            </a:r>
          </a:p>
        </p:txBody>
      </p:sp>
      <p:pic>
        <p:nvPicPr>
          <p:cNvPr id="4" name="Online Media 3" title="Xi Jinping: We Must Face Up To The Problems Of Globalisation">
            <a:hlinkClick r:id="" action="ppaction://media"/>
            <a:extLst>
              <a:ext uri="{FF2B5EF4-FFF2-40B4-BE49-F238E27FC236}">
                <a16:creationId xmlns:a16="http://schemas.microsoft.com/office/drawing/2014/main" id="{782E8C0B-E458-442F-B30A-18DB87E7AD0B}"/>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1235560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1.3: Ethical Issues in International Business (1 of 3)</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2000" dirty="0"/>
              <a:t>1.3: Examine ethical issues arising from globalization and international business connections and practices</a:t>
            </a:r>
          </a:p>
          <a:p>
            <a:pPr lvl="1" fontAlgn="b"/>
            <a:r>
              <a:rPr lang="en-US" sz="2000" dirty="0"/>
              <a:t>Technology and Globalization</a:t>
            </a:r>
            <a:endParaRPr lang="en-GB" sz="2000" dirty="0"/>
          </a:p>
          <a:p>
            <a:pPr lvl="2" fontAlgn="b"/>
            <a:r>
              <a:rPr lang="en-US" dirty="0"/>
              <a:t>Types of new technologies.</a:t>
            </a:r>
            <a:endParaRPr lang="en-GB" dirty="0"/>
          </a:p>
          <a:p>
            <a:pPr lvl="2" fontAlgn="b"/>
            <a:r>
              <a:rPr lang="en-US" dirty="0"/>
              <a:t>Significant issues in international business and new technologies.</a:t>
            </a:r>
          </a:p>
          <a:p>
            <a:pPr lvl="2" fontAlgn="b"/>
            <a:r>
              <a:rPr lang="en-US" dirty="0"/>
              <a:t>Globalization.</a:t>
            </a:r>
          </a:p>
          <a:p>
            <a:pPr indent="-256032"/>
            <a:r>
              <a:rPr lang="en-US" sz="2000" dirty="0"/>
              <a:t>1.3.1: Technology and Business Ethics</a:t>
            </a:r>
          </a:p>
          <a:p>
            <a:pPr lvl="1" fontAlgn="b"/>
            <a:r>
              <a:rPr lang="en-US" sz="2000" dirty="0"/>
              <a:t>Ethical issues raised through technological advancements</a:t>
            </a:r>
            <a:endParaRPr lang="en-GB" sz="2000" dirty="0"/>
          </a:p>
          <a:p>
            <a:pPr lvl="2"/>
            <a:r>
              <a:rPr lang="en-US" dirty="0"/>
              <a:t>Industrial and agricultural revolutions: Labor, fair trade, deception and stock manipulation.</a:t>
            </a:r>
            <a:endParaRPr lang="en-GB" dirty="0"/>
          </a:p>
          <a:p>
            <a:pPr lvl="2"/>
            <a:r>
              <a:rPr lang="en-US" dirty="0"/>
              <a:t>Information technology: risk, privacy, and property rights.</a:t>
            </a:r>
          </a:p>
          <a:p>
            <a:pPr lvl="2"/>
            <a:r>
              <a:rPr lang="en-US" dirty="0"/>
              <a:t>Nanotechnology and biotechnology: risk and dangerous products.</a:t>
            </a:r>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45631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p:nvSpPr>
          <p:cNvPr id="127"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a:t>1.3: Ethical Issues in International Business (2 of 3)</a:t>
            </a:r>
            <a:endParaRPr lang="en-US" sz="3600" b="1">
              <a:latin typeface="Times New Roman"/>
              <a:ea typeface="Times New Roman"/>
              <a:cs typeface="Times New Roman"/>
              <a:sym typeface="Times New Roman"/>
            </a:endParaRPr>
          </a:p>
        </p:txBody>
      </p:sp>
      <p:sp>
        <p:nvSpPr>
          <p:cNvPr id="122" name="Shape 122"/>
          <p:cNvSpPr txBox="1">
            <a:spLocks noGrp="1"/>
          </p:cNvSpPr>
          <p:nvPr>
            <p:ph type="body"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1900"/>
              <a:t>1.3.2: Globalization and Business Ethics</a:t>
            </a:r>
          </a:p>
          <a:p>
            <a:pPr lvl="1" fontAlgn="b"/>
            <a:r>
              <a:rPr lang="en-US" sz="1900"/>
              <a:t>Globalization</a:t>
            </a:r>
            <a:endParaRPr lang="en-GB" sz="1900"/>
          </a:p>
          <a:p>
            <a:pPr lvl="2" fontAlgn="b"/>
            <a:r>
              <a:rPr lang="en-US" sz="1900"/>
              <a:t>Largely driven by multinationals.</a:t>
            </a:r>
            <a:endParaRPr lang="en-GB" sz="1900"/>
          </a:p>
          <a:p>
            <a:pPr lvl="2" fontAlgn="b"/>
            <a:r>
              <a:rPr lang="en-US" sz="1900"/>
              <a:t>Benefits to developing countries including jobs, skills, income, technology, a decrease in poverty, specialization.</a:t>
            </a:r>
            <a:endParaRPr lang="en-GB" sz="1900"/>
          </a:p>
          <a:p>
            <a:pPr lvl="2" fontAlgn="b"/>
            <a:r>
              <a:rPr lang="en-US" sz="1900"/>
              <a:t>Blamed for, e.g., rising inequality, cultural losses, a “race to the bottom,” introduction of inappropriate technologies into developing countries.</a:t>
            </a:r>
            <a:endParaRPr lang="en-GB" sz="1900"/>
          </a:p>
          <a:p>
            <a:pPr lvl="2" fontAlgn="b"/>
            <a:r>
              <a:rPr lang="en-US" sz="1900"/>
              <a:t>Differences in laws, governments, practices, levels of development, and cultural understandings raise ethical problems, which suggests ethical relativism.</a:t>
            </a:r>
            <a:endParaRPr lang="en-GB" sz="1900"/>
          </a:p>
          <a:p>
            <a:pPr lvl="2" fontAlgn="b"/>
            <a:r>
              <a:rPr lang="en-US" sz="1900"/>
              <a:t>Criticisms of ethical relativism: </a:t>
            </a:r>
            <a:endParaRPr lang="en-GB" sz="1900"/>
          </a:p>
          <a:p>
            <a:pPr lvl="3" fontAlgn="b"/>
            <a:r>
              <a:rPr lang="en-US" sz="1900"/>
              <a:t>Some moral standards are found in all societies.</a:t>
            </a:r>
            <a:endParaRPr lang="en-GB" sz="1900"/>
          </a:p>
          <a:p>
            <a:pPr lvl="3" fontAlgn="b"/>
            <a:r>
              <a:rPr lang="en-US" sz="1900"/>
              <a:t>Moral differences do not logically imply relativism.</a:t>
            </a:r>
            <a:endParaRPr lang="en-GB" sz="1900"/>
          </a:p>
          <a:p>
            <a:pPr lvl="3" fontAlgn="b"/>
            <a:r>
              <a:rPr lang="en-US" sz="1900"/>
              <a:t>Relativism has incoherent consequences.</a:t>
            </a:r>
          </a:p>
          <a:p>
            <a:pPr lvl="3" fontAlgn="b"/>
            <a:r>
              <a:rPr lang="en-US" sz="1900"/>
              <a:t>Societal standards are not above criticism.</a:t>
            </a:r>
          </a:p>
        </p:txBody>
      </p:sp>
      <p:sp>
        <p:nvSpPr>
          <p:cNvPr id="129"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 name="Isosceles Triangle 1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 name="Isosceles Triangle 1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 name="Rectangle 1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5771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1333D0-C146-40FD-9403-A4ED7FD93FE3}"/>
              </a:ext>
            </a:extLst>
          </p:cNvPr>
          <p:cNvSpPr>
            <a:spLocks noGrp="1"/>
          </p:cNvSpPr>
          <p:nvPr>
            <p:ph type="title"/>
          </p:nvPr>
        </p:nvSpPr>
        <p:spPr>
          <a:xfrm>
            <a:off x="686834" y="1153572"/>
            <a:ext cx="3200400" cy="4461163"/>
          </a:xfrm>
        </p:spPr>
        <p:txBody>
          <a:bodyPr>
            <a:normAutofit/>
          </a:bodyPr>
          <a:lstStyle/>
          <a:p>
            <a:r>
              <a:rPr lang="en-GB">
                <a:solidFill>
                  <a:srgbClr val="FFFFFF"/>
                </a:solidFill>
              </a:rPr>
              <a:t>Crane and Matten</a:t>
            </a:r>
            <a:br>
              <a:rPr lang="en-GB">
                <a:solidFill>
                  <a:srgbClr val="FFFFFF"/>
                </a:solidFill>
              </a:rPr>
            </a:br>
            <a:r>
              <a:rPr lang="en-GB">
                <a:solidFill>
                  <a:srgbClr val="FFFFFF"/>
                </a:solidFill>
              </a:rPr>
              <a:t>(2010, p. 19-20)</a:t>
            </a:r>
          </a:p>
        </p:txBody>
      </p:sp>
      <p:sp>
        <p:nvSpPr>
          <p:cNvPr id="8"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9F0427B-6785-4999-9926-B67332526376}"/>
              </a:ext>
            </a:extLst>
          </p:cNvPr>
          <p:cNvSpPr>
            <a:spLocks noGrp="1"/>
          </p:cNvSpPr>
          <p:nvPr>
            <p:ph idx="1"/>
          </p:nvPr>
        </p:nvSpPr>
        <p:spPr>
          <a:xfrm>
            <a:off x="4447308" y="591344"/>
            <a:ext cx="6906491" cy="5585619"/>
          </a:xfrm>
        </p:spPr>
        <p:txBody>
          <a:bodyPr anchor="ctr">
            <a:normAutofit/>
          </a:bodyPr>
          <a:lstStyle/>
          <a:p>
            <a:r>
              <a:rPr lang="en-GB" b="1" dirty="0"/>
              <a:t>Globalisation </a:t>
            </a:r>
            <a:r>
              <a:rPr lang="en-GB" dirty="0"/>
              <a:t>is the process diminishing the necessity of common and shared territorial basis for social, economic, and political activities, processes and relations leading to ongoing integration of political, social and economic interactions at transnational level.</a:t>
            </a:r>
          </a:p>
        </p:txBody>
      </p:sp>
      <p:sp>
        <p:nvSpPr>
          <p:cNvPr id="4" name="Star: 5 Points 3">
            <a:extLst>
              <a:ext uri="{FF2B5EF4-FFF2-40B4-BE49-F238E27FC236}">
                <a16:creationId xmlns:a16="http://schemas.microsoft.com/office/drawing/2014/main" id="{F26F953B-4B20-4431-A40A-90199169AD20}"/>
              </a:ext>
            </a:extLst>
          </p:cNvPr>
          <p:cNvSpPr/>
          <p:nvPr/>
        </p:nvSpPr>
        <p:spPr>
          <a:xfrm>
            <a:off x="838200" y="523799"/>
            <a:ext cx="1533379" cy="1314601"/>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69697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EC978-78CC-4804-9723-EC3F7E186797}"/>
              </a:ext>
            </a:extLst>
          </p:cNvPr>
          <p:cNvSpPr>
            <a:spLocks noGrp="1"/>
          </p:cNvSpPr>
          <p:nvPr>
            <p:ph type="title"/>
          </p:nvPr>
        </p:nvSpPr>
        <p:spPr/>
        <p:txBody>
          <a:bodyPr/>
          <a:lstStyle/>
          <a:p>
            <a:r>
              <a:rPr lang="en-GB" dirty="0" err="1"/>
              <a:t>Lamba</a:t>
            </a:r>
            <a:r>
              <a:rPr lang="en-GB" dirty="0"/>
              <a:t> and Malhotra (2009)</a:t>
            </a:r>
          </a:p>
        </p:txBody>
      </p:sp>
      <p:sp>
        <p:nvSpPr>
          <p:cNvPr id="3" name="Content Placeholder 2">
            <a:extLst>
              <a:ext uri="{FF2B5EF4-FFF2-40B4-BE49-F238E27FC236}">
                <a16:creationId xmlns:a16="http://schemas.microsoft.com/office/drawing/2014/main" id="{B5C2C7C5-0469-42E4-BE70-D60048CF6AE2}"/>
              </a:ext>
            </a:extLst>
          </p:cNvPr>
          <p:cNvSpPr>
            <a:spLocks noGrp="1"/>
          </p:cNvSpPr>
          <p:nvPr>
            <p:ph idx="1"/>
          </p:nvPr>
        </p:nvSpPr>
        <p:spPr/>
        <p:txBody>
          <a:bodyPr/>
          <a:lstStyle/>
          <a:p>
            <a:r>
              <a:rPr lang="en-GB" dirty="0"/>
              <a:t>Technology is the vital force in the modern form of business globalisation. Technology has helped us in overcoming the major hurdles of globalisation and international trade such as trade barrier, lack of common ethical standard, transportation cost and delay in information exchange, thereby changing the market place.</a:t>
            </a:r>
          </a:p>
          <a:p>
            <a:endParaRPr lang="en-GB" dirty="0"/>
          </a:p>
          <a:p>
            <a:r>
              <a:rPr lang="en-GB" dirty="0" err="1"/>
              <a:t>Lamba</a:t>
            </a:r>
            <a:r>
              <a:rPr lang="en-GB" dirty="0"/>
              <a:t>, T. and Malhotra, H. (2009). Role of Technology in Globalization with Reference to Business Continuity. </a:t>
            </a:r>
            <a:r>
              <a:rPr lang="en-GB" i="1" dirty="0"/>
              <a:t>Global Journal of Enterprise Information System, </a:t>
            </a:r>
            <a:r>
              <a:rPr lang="en-GB" dirty="0"/>
              <a:t>Vol 1, Issue 2, pp. 1-19.</a:t>
            </a:r>
          </a:p>
          <a:p>
            <a:pPr marL="0" indent="0">
              <a:buNone/>
            </a:pPr>
            <a:endParaRPr lang="en-GB" dirty="0"/>
          </a:p>
          <a:p>
            <a:endParaRPr lang="en-GB" dirty="0"/>
          </a:p>
        </p:txBody>
      </p:sp>
    </p:spTree>
    <p:extLst>
      <p:ext uri="{BB962C8B-B14F-4D97-AF65-F5344CB8AC3E}">
        <p14:creationId xmlns:p14="http://schemas.microsoft.com/office/powerpoint/2010/main" val="21048562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1334EB-CB08-49C5-8246-DB98DBC394A0}"/>
              </a:ext>
            </a:extLst>
          </p:cNvPr>
          <p:cNvPicPr>
            <a:picLocks noChangeAspect="1"/>
          </p:cNvPicPr>
          <p:nvPr/>
        </p:nvPicPr>
        <p:blipFill rotWithShape="1">
          <a:blip r:embed="rId2"/>
          <a:srcRect l="16012" r="19621" b="-2"/>
          <a:stretch/>
        </p:blipFill>
        <p:spPr>
          <a:xfrm>
            <a:off x="643467" y="643467"/>
            <a:ext cx="5372099" cy="5571066"/>
          </a:xfrm>
          <a:prstGeom prst="rect">
            <a:avLst/>
          </a:prstGeom>
        </p:spPr>
      </p:pic>
      <p:pic>
        <p:nvPicPr>
          <p:cNvPr id="5" name="Picture 4">
            <a:extLst>
              <a:ext uri="{FF2B5EF4-FFF2-40B4-BE49-F238E27FC236}">
                <a16:creationId xmlns:a16="http://schemas.microsoft.com/office/drawing/2014/main" id="{54F0D395-C9AE-481E-A399-4590365D45CD}"/>
              </a:ext>
            </a:extLst>
          </p:cNvPr>
          <p:cNvPicPr>
            <a:picLocks noChangeAspect="1"/>
          </p:cNvPicPr>
          <p:nvPr/>
        </p:nvPicPr>
        <p:blipFill rotWithShape="1">
          <a:blip r:embed="rId3"/>
          <a:srcRect l="23014" r="22744" b="-1"/>
          <a:stretch/>
        </p:blipFill>
        <p:spPr>
          <a:xfrm>
            <a:off x="6176432" y="643467"/>
            <a:ext cx="5372100" cy="5571066"/>
          </a:xfrm>
          <a:prstGeom prst="rect">
            <a:avLst/>
          </a:prstGeom>
        </p:spPr>
      </p:pic>
    </p:spTree>
    <p:extLst>
      <p:ext uri="{BB962C8B-B14F-4D97-AF65-F5344CB8AC3E}">
        <p14:creationId xmlns:p14="http://schemas.microsoft.com/office/powerpoint/2010/main" val="15102337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6C292-51B7-4EAF-AF32-86BEC5B94285}"/>
              </a:ext>
            </a:extLst>
          </p:cNvPr>
          <p:cNvSpPr>
            <a:spLocks noGrp="1"/>
          </p:cNvSpPr>
          <p:nvPr>
            <p:ph type="title"/>
          </p:nvPr>
        </p:nvSpPr>
        <p:spPr>
          <a:xfrm>
            <a:off x="808638" y="386930"/>
            <a:ext cx="9236700" cy="1188950"/>
          </a:xfrm>
        </p:spPr>
        <p:txBody>
          <a:bodyPr anchor="b">
            <a:normAutofit/>
          </a:bodyPr>
          <a:lstStyle/>
          <a:p>
            <a:r>
              <a:rPr lang="en-GB" sz="5400"/>
              <a:t>Globalisation applied</a:t>
            </a:r>
          </a:p>
        </p:txBody>
      </p:sp>
      <p:sp>
        <p:nvSpPr>
          <p:cNvPr id="3" name="Content Placeholder 2">
            <a:extLst>
              <a:ext uri="{FF2B5EF4-FFF2-40B4-BE49-F238E27FC236}">
                <a16:creationId xmlns:a16="http://schemas.microsoft.com/office/drawing/2014/main" id="{33016EE6-E8DB-4369-BF73-EFAC30B946C2}"/>
              </a:ext>
            </a:extLst>
          </p:cNvPr>
          <p:cNvSpPr>
            <a:spLocks noGrp="1"/>
          </p:cNvSpPr>
          <p:nvPr>
            <p:ph idx="1"/>
          </p:nvPr>
        </p:nvSpPr>
        <p:spPr>
          <a:xfrm>
            <a:off x="793660" y="2599509"/>
            <a:ext cx="10143668" cy="3435531"/>
          </a:xfrm>
        </p:spPr>
        <p:txBody>
          <a:bodyPr anchor="ctr">
            <a:normAutofit/>
          </a:bodyPr>
          <a:lstStyle/>
          <a:p>
            <a:r>
              <a:rPr lang="en-GB" sz="2400" dirty="0"/>
              <a:t>Globalisation has powerful economic, political, cultural and social dimensions.</a:t>
            </a:r>
          </a:p>
          <a:p>
            <a:r>
              <a:rPr lang="en-GB" sz="2400" dirty="0"/>
              <a:t>Two  examples:</a:t>
            </a:r>
          </a:p>
          <a:p>
            <a:r>
              <a:rPr lang="en-GB" sz="2400" dirty="0"/>
              <a:t>Delocalisation means we deal with distant systems and technologies involving no face-to-face interaction. Distance and territory moves into a new realm for business and activity and communication can be truly global. Delocalisation also can apply to neighbourhoods which are increasingly influenced by individuals and systems operating in other parts of the world.</a:t>
            </a:r>
          </a:p>
          <a:p>
            <a:r>
              <a:rPr lang="en-GB" sz="2400" dirty="0"/>
              <a:t>New technologies combined with the passion for profit and global reach, brings with it risks, particularly relevant to global ethics.</a:t>
            </a:r>
          </a:p>
          <a:p>
            <a:endParaRPr lang="en-GB" sz="2400" dirty="0"/>
          </a:p>
        </p:txBody>
      </p:sp>
    </p:spTree>
    <p:extLst>
      <p:ext uri="{BB962C8B-B14F-4D97-AF65-F5344CB8AC3E}">
        <p14:creationId xmlns:p14="http://schemas.microsoft.com/office/powerpoint/2010/main" val="10628126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4FCB8-7777-46FB-9DFF-F35CE327CEFF}"/>
              </a:ext>
            </a:extLst>
          </p:cNvPr>
          <p:cNvSpPr>
            <a:spLocks noGrp="1"/>
          </p:cNvSpPr>
          <p:nvPr>
            <p:ph type="title"/>
          </p:nvPr>
        </p:nvSpPr>
        <p:spPr>
          <a:xfrm>
            <a:off x="808638" y="386930"/>
            <a:ext cx="9236700" cy="1188950"/>
          </a:xfrm>
        </p:spPr>
        <p:txBody>
          <a:bodyPr anchor="b">
            <a:normAutofit/>
          </a:bodyPr>
          <a:lstStyle/>
          <a:p>
            <a:r>
              <a:rPr lang="en-GB" sz="5400"/>
              <a:t>Globalisation = liberalisation ??</a:t>
            </a:r>
          </a:p>
        </p:txBody>
      </p:sp>
      <p:sp>
        <p:nvSpPr>
          <p:cNvPr id="3" name="Content Placeholder 2">
            <a:extLst>
              <a:ext uri="{FF2B5EF4-FFF2-40B4-BE49-F238E27FC236}">
                <a16:creationId xmlns:a16="http://schemas.microsoft.com/office/drawing/2014/main" id="{0929406D-D107-4DED-9241-B273E2E94D24}"/>
              </a:ext>
            </a:extLst>
          </p:cNvPr>
          <p:cNvSpPr>
            <a:spLocks noGrp="1"/>
          </p:cNvSpPr>
          <p:nvPr>
            <p:ph idx="1"/>
          </p:nvPr>
        </p:nvSpPr>
        <p:spPr>
          <a:xfrm>
            <a:off x="793660" y="2599509"/>
            <a:ext cx="10143668" cy="3435531"/>
          </a:xfrm>
        </p:spPr>
        <p:txBody>
          <a:bodyPr anchor="ctr">
            <a:normAutofit/>
          </a:bodyPr>
          <a:lstStyle/>
          <a:p>
            <a:r>
              <a:rPr lang="en-GB" sz="2000" dirty="0"/>
              <a:t>Power has moved to markets away from governments. </a:t>
            </a:r>
          </a:p>
          <a:p>
            <a:r>
              <a:rPr lang="en-GB" sz="2000" dirty="0"/>
              <a:t>Globalisation may be defined in many ways but central is the withdrawal of governments (</a:t>
            </a:r>
            <a:r>
              <a:rPr lang="en-GB" sz="2000" dirty="0" err="1"/>
              <a:t>Mikler</a:t>
            </a:r>
            <a:r>
              <a:rPr lang="en-GB" sz="2000" dirty="0"/>
              <a:t>, 2008). </a:t>
            </a:r>
          </a:p>
          <a:p>
            <a:r>
              <a:rPr lang="en-GB" sz="2000" dirty="0"/>
              <a:t>There are other implications that stem from the assertion that markets are now “the masters over the governments of states” (Strange, 1996, p. 4). </a:t>
            </a:r>
          </a:p>
          <a:p>
            <a:r>
              <a:rPr lang="en-GB" sz="2000" dirty="0" err="1"/>
              <a:t>Mikler</a:t>
            </a:r>
            <a:r>
              <a:rPr lang="en-GB" sz="2000" dirty="0"/>
              <a:t> (2008) argues that governments have the issue of economic gain (employment, revenue) provided by global markets in return for liberalisation. If governments are unable to effectively regulate organisations, then organisations take their role and accept responsibility for their actions due to the withdrawal of government (</a:t>
            </a:r>
            <a:r>
              <a:rPr lang="en-GB" sz="2000" dirty="0" err="1"/>
              <a:t>Korten</a:t>
            </a:r>
            <a:r>
              <a:rPr lang="en-GB" sz="2000" dirty="0"/>
              <a:t> quoted in Lawrence et al, 2005, p. 47).  </a:t>
            </a:r>
          </a:p>
          <a:p>
            <a:endParaRPr lang="en-GB" sz="2000" dirty="0"/>
          </a:p>
        </p:txBody>
      </p:sp>
    </p:spTree>
    <p:extLst>
      <p:ext uri="{BB962C8B-B14F-4D97-AF65-F5344CB8AC3E}">
        <p14:creationId xmlns:p14="http://schemas.microsoft.com/office/powerpoint/2010/main" val="1014041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5E576B9A-5896-49E7-9D95-0D603CFB769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60CDD1A5-92A6-4083-8102-E2525F53CDE5}"/>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Globalisation &amp; Stiglitz (2004)</a:t>
            </a:r>
          </a:p>
        </p:txBody>
      </p:sp>
    </p:spTree>
    <p:extLst>
      <p:ext uri="{BB962C8B-B14F-4D97-AF65-F5344CB8AC3E}">
        <p14:creationId xmlns:p14="http://schemas.microsoft.com/office/powerpoint/2010/main" val="4206197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4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6"/>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BB039A8F-846F-41D0-8641-734E69EB8FD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C2B4E9-912D-424E-BC4C-95A47DA3C66D}"/>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altLang="en-US" sz="5200">
                <a:solidFill>
                  <a:srgbClr val="FFFFFF"/>
                </a:solidFill>
              </a:rPr>
              <a:t>IS THERE AN ETHICAL DIMENSION TO ECONOMIC BEHAVIOUR?</a:t>
            </a:r>
            <a:endParaRPr lang="en-US" sz="5200">
              <a:solidFill>
                <a:srgbClr val="FFFFFF"/>
              </a:solidFill>
            </a:endParaRPr>
          </a:p>
        </p:txBody>
      </p:sp>
    </p:spTree>
    <p:extLst>
      <p:ext uri="{BB962C8B-B14F-4D97-AF65-F5344CB8AC3E}">
        <p14:creationId xmlns:p14="http://schemas.microsoft.com/office/powerpoint/2010/main" val="1421877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5308" name="Picture 55301">
            <a:extLst>
              <a:ext uri="{FF2B5EF4-FFF2-40B4-BE49-F238E27FC236}">
                <a16:creationId xmlns:a16="http://schemas.microsoft.com/office/drawing/2014/main" id="{07D6D5EF-AE31-47EA-87CA-3D26BA5CD957}"/>
              </a:ext>
            </a:extLst>
          </p:cNvPr>
          <p:cNvPicPr>
            <a:picLocks noChangeAspect="1"/>
          </p:cNvPicPr>
          <p:nvPr/>
        </p:nvPicPr>
        <p:blipFill rotWithShape="1">
          <a:blip r:embed="rId2">
            <a:duotone>
              <a:prstClr val="black"/>
              <a:schemeClr val="tx2">
                <a:tint val="45000"/>
                <a:satMod val="400000"/>
              </a:schemeClr>
            </a:duotone>
          </a:blip>
          <a:srcRect t="7865" b="7865"/>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B4147794-66B7-4CDE-BC75-BBDC48B2F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9481" y="0"/>
            <a:ext cx="7718119" cy="685800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55298" name="Title 1">
            <a:extLst>
              <a:ext uri="{FF2B5EF4-FFF2-40B4-BE49-F238E27FC236}">
                <a16:creationId xmlns:a16="http://schemas.microsoft.com/office/drawing/2014/main" id="{C12FA330-C348-4A19-A000-9A49E22C9AFA}"/>
              </a:ext>
            </a:extLst>
          </p:cNvPr>
          <p:cNvSpPr>
            <a:spLocks noGrp="1"/>
          </p:cNvSpPr>
          <p:nvPr>
            <p:ph type="title"/>
          </p:nvPr>
        </p:nvSpPr>
        <p:spPr>
          <a:xfrm>
            <a:off x="4050889" y="365758"/>
            <a:ext cx="6784259" cy="1828800"/>
          </a:xfrm>
        </p:spPr>
        <p:txBody>
          <a:bodyPr>
            <a:normAutofit/>
          </a:bodyPr>
          <a:lstStyle/>
          <a:p>
            <a:pPr eaLnBrk="1" hangingPunct="1"/>
            <a:r>
              <a:rPr lang="en-GB" altLang="en-US" sz="4800">
                <a:solidFill>
                  <a:schemeClr val="tx1">
                    <a:lumMod val="85000"/>
                    <a:lumOff val="15000"/>
                  </a:schemeClr>
                </a:solidFill>
              </a:rPr>
              <a:t>Adam Smith and Wealth of Nations (1776)</a:t>
            </a:r>
          </a:p>
        </p:txBody>
      </p:sp>
      <p:sp>
        <p:nvSpPr>
          <p:cNvPr id="84" name="Rectangle 83">
            <a:extLst>
              <a:ext uri="{FF2B5EF4-FFF2-40B4-BE49-F238E27FC236}">
                <a16:creationId xmlns:a16="http://schemas.microsoft.com/office/drawing/2014/main" id="{41202E79-1236-4DF8-9921-F47A0B079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1">
              <a:lumMod val="85000"/>
              <a:lumOff val="1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5309" name="Content Placeholder 2">
            <a:extLst>
              <a:ext uri="{FF2B5EF4-FFF2-40B4-BE49-F238E27FC236}">
                <a16:creationId xmlns:a16="http://schemas.microsoft.com/office/drawing/2014/main" id="{4FBEA47F-C910-46E7-B9D8-E2A53ACF650C}"/>
              </a:ext>
            </a:extLst>
          </p:cNvPr>
          <p:cNvGraphicFramePr>
            <a:graphicFrameLocks noGrp="1"/>
          </p:cNvGraphicFramePr>
          <p:nvPr>
            <p:ph idx="1"/>
          </p:nvPr>
        </p:nvGraphicFramePr>
        <p:xfrm>
          <a:off x="4050889" y="2324100"/>
          <a:ext cx="6784259" cy="38750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349"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35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351"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346" name="Title 1">
            <a:extLst>
              <a:ext uri="{FF2B5EF4-FFF2-40B4-BE49-F238E27FC236}">
                <a16:creationId xmlns:a16="http://schemas.microsoft.com/office/drawing/2014/main" id="{2191109E-7FE6-4C2E-B9BE-59C40610E411}"/>
              </a:ext>
            </a:extLst>
          </p:cNvPr>
          <p:cNvSpPr>
            <a:spLocks noGrp="1"/>
          </p:cNvSpPr>
          <p:nvPr>
            <p:ph type="title"/>
          </p:nvPr>
        </p:nvSpPr>
        <p:spPr>
          <a:xfrm>
            <a:off x="958506" y="800392"/>
            <a:ext cx="10264697" cy="1212102"/>
          </a:xfrm>
        </p:spPr>
        <p:txBody>
          <a:bodyPr>
            <a:normAutofit/>
          </a:bodyPr>
          <a:lstStyle/>
          <a:p>
            <a:pPr eaLnBrk="1" hangingPunct="1"/>
            <a:r>
              <a:rPr lang="en-GB" altLang="en-US" sz="4000">
                <a:solidFill>
                  <a:srgbClr val="FFFFFF"/>
                </a:solidFill>
              </a:rPr>
              <a:t>Continued</a:t>
            </a:r>
          </a:p>
        </p:txBody>
      </p:sp>
      <p:sp>
        <p:nvSpPr>
          <p:cNvPr id="57347" name="Content Placeholder 2">
            <a:extLst>
              <a:ext uri="{FF2B5EF4-FFF2-40B4-BE49-F238E27FC236}">
                <a16:creationId xmlns:a16="http://schemas.microsoft.com/office/drawing/2014/main" id="{B6E2DE39-575B-486D-B3D8-B35F6163EEE1}"/>
              </a:ext>
            </a:extLst>
          </p:cNvPr>
          <p:cNvSpPr>
            <a:spLocks noGrp="1"/>
          </p:cNvSpPr>
          <p:nvPr>
            <p:ph idx="1"/>
          </p:nvPr>
        </p:nvSpPr>
        <p:spPr>
          <a:xfrm>
            <a:off x="1367624" y="2490436"/>
            <a:ext cx="9708995" cy="3567173"/>
          </a:xfrm>
        </p:spPr>
        <p:txBody>
          <a:bodyPr anchor="ctr">
            <a:normAutofit/>
          </a:bodyPr>
          <a:lstStyle/>
          <a:p>
            <a:pPr eaLnBrk="1" hangingPunct="1"/>
            <a:r>
              <a:rPr lang="en-GB" altLang="en-US" sz="2400"/>
              <a:t>Smith said what's important is what's best for the whole nation, and that wealth should be measured by the yearly income of the nation. </a:t>
            </a:r>
          </a:p>
          <a:p>
            <a:pPr eaLnBrk="1" hangingPunct="1"/>
            <a:r>
              <a:rPr lang="en-GB" altLang="en-US" sz="2400"/>
              <a:t>Prices naturally adjust to having more or less of something: supply and demand. If there is too much of something (more supply), prices go down so that people have more reason to buy it. </a:t>
            </a:r>
          </a:p>
          <a:p>
            <a:pPr eaLnBrk="1" hangingPunct="1"/>
            <a:r>
              <a:rPr lang="en-GB" altLang="en-US" sz="2400"/>
              <a:t>If a lot of people want something (high demand), there may not be enough of it (scarcity); there will be a competition among the people who want to buy it, and some people will agree to pay more to get what they want, and prices go up.</a:t>
            </a:r>
          </a:p>
          <a:p>
            <a:pPr eaLnBrk="1" hangingPunct="1"/>
            <a:endParaRPr lang="en-GB" altLang="en-US" sz="24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386" name="Picture 2" descr="The Boston Tea Party - HISTORY">
            <a:extLst>
              <a:ext uri="{FF2B5EF4-FFF2-40B4-BE49-F238E27FC236}">
                <a16:creationId xmlns:a16="http://schemas.microsoft.com/office/drawing/2014/main" id="{AE65396E-65BD-42BF-AB23-AA6AB4519E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837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black"/>
              </a:buClr>
              <a:buSzPct val="100000"/>
              <a:buFont typeface="Arial"/>
              <a:buNone/>
              <a:tabLst/>
              <a:defRPr/>
            </a:pPr>
            <a:endParaRPr kumimoji="0" lang="en-US" sz="1600" b="0" i="0" u="none" strike="noStrike" kern="1200" cap="all" spc="0" normalizeH="0" baseline="0" noProof="0">
              <a:ln>
                <a:noFill/>
              </a:ln>
              <a:solidFill>
                <a:prstClr val="black"/>
              </a:solidFill>
              <a:effectLst/>
              <a:uLnTx/>
              <a:uFillTx/>
              <a:latin typeface="Calibri" panose="020F0502020204030204"/>
              <a:ea typeface="+mn-ea"/>
              <a:cs typeface="+mn-cs"/>
            </a:endParaRPr>
          </a:p>
        </p:txBody>
      </p:sp>
      <p:sp>
        <p:nvSpPr>
          <p:cNvPr id="58370" name="Title 1">
            <a:extLst>
              <a:ext uri="{FF2B5EF4-FFF2-40B4-BE49-F238E27FC236}">
                <a16:creationId xmlns:a16="http://schemas.microsoft.com/office/drawing/2014/main" id="{2D04134C-349C-4A6A-8271-F9A833F238E3}"/>
              </a:ext>
            </a:extLst>
          </p:cNvPr>
          <p:cNvSpPr>
            <a:spLocks noGrp="1"/>
          </p:cNvSpPr>
          <p:nvPr>
            <p:ph type="title"/>
          </p:nvPr>
        </p:nvSpPr>
        <p:spPr>
          <a:xfrm>
            <a:off x="709448" y="1913950"/>
            <a:ext cx="4204137" cy="1342754"/>
          </a:xfrm>
        </p:spPr>
        <p:txBody>
          <a:bodyPr>
            <a:normAutofit/>
          </a:bodyPr>
          <a:lstStyle/>
          <a:p>
            <a:pPr algn="ctr" eaLnBrk="1" hangingPunct="1"/>
            <a:r>
              <a:rPr lang="en-GB" altLang="en-US" sz="3600"/>
              <a:t>Boston Tea Party</a:t>
            </a:r>
          </a:p>
        </p:txBody>
      </p:sp>
      <p:cxnSp>
        <p:nvCxnSpPr>
          <p:cNvPr id="75" name="Straight Connector 74">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58371" name="Content Placeholder 2">
            <a:extLst>
              <a:ext uri="{FF2B5EF4-FFF2-40B4-BE49-F238E27FC236}">
                <a16:creationId xmlns:a16="http://schemas.microsoft.com/office/drawing/2014/main" id="{323A96B5-41D3-4657-BB8E-03AC561B2B8E}"/>
              </a:ext>
            </a:extLst>
          </p:cNvPr>
          <p:cNvSpPr>
            <a:spLocks noGrp="1"/>
          </p:cNvSpPr>
          <p:nvPr>
            <p:ph idx="1"/>
          </p:nvPr>
        </p:nvSpPr>
        <p:spPr>
          <a:xfrm>
            <a:off x="525516" y="3417573"/>
            <a:ext cx="4593021" cy="2619839"/>
          </a:xfrm>
        </p:spPr>
        <p:txBody>
          <a:bodyPr anchor="ctr">
            <a:normAutofit/>
          </a:bodyPr>
          <a:lstStyle/>
          <a:p>
            <a:pPr eaLnBrk="1" hangingPunct="1"/>
            <a:r>
              <a:rPr lang="en-GB" altLang="en-US" sz="1500"/>
              <a:t>Smith said markets should be free. At the time, some big companies (like the East India Company) were controlled by the government. Sometimes the ruler were made that were good for themselves but not for workers or customers. </a:t>
            </a:r>
          </a:p>
          <a:p>
            <a:pPr eaLnBrk="1" hangingPunct="1"/>
            <a:r>
              <a:rPr lang="en-GB" altLang="en-US" sz="1500"/>
              <a:t>For example, in the American colonies, colonists could grow cotton but were not allowed to make clothing from it. They had to ship it to England to be made into clothing, then buy it back after it was finished.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BA2AB4-0863-43BA-A938-0DAF2D88CAFA}"/>
              </a:ext>
            </a:extLst>
          </p:cNvPr>
          <p:cNvPicPr>
            <a:picLocks noChangeAspect="1"/>
          </p:cNvPicPr>
          <p:nvPr/>
        </p:nvPicPr>
        <p:blipFill rotWithShape="1">
          <a:blip r:embed="rId3"/>
          <a:srcRect t="10496" b="14504"/>
          <a:stretch/>
        </p:blipFill>
        <p:spPr>
          <a:xfrm>
            <a:off x="20" y="10"/>
            <a:ext cx="12191980" cy="6857990"/>
          </a:xfrm>
          <a:prstGeom prst="rect">
            <a:avLst/>
          </a:prstGeom>
        </p:spPr>
      </p:pic>
      <p:sp>
        <p:nvSpPr>
          <p:cNvPr id="72"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black"/>
              </a:buClr>
              <a:buSzPct val="100000"/>
              <a:buFont typeface="Arial"/>
              <a:buNone/>
              <a:tabLst/>
              <a:defRPr/>
            </a:pPr>
            <a:endParaRPr kumimoji="0" lang="en-US" sz="1600" b="0" i="0" u="none" strike="noStrike" kern="1200" cap="all" spc="0" normalizeH="0" baseline="0" noProof="0">
              <a:ln>
                <a:noFill/>
              </a:ln>
              <a:solidFill>
                <a:prstClr val="black"/>
              </a:solidFill>
              <a:effectLst/>
              <a:uLnTx/>
              <a:uFillTx/>
              <a:latin typeface="Calibri" panose="020F0502020204030204"/>
              <a:ea typeface="+mn-ea"/>
              <a:cs typeface="+mn-cs"/>
            </a:endParaRPr>
          </a:p>
        </p:txBody>
      </p:sp>
      <p:sp>
        <p:nvSpPr>
          <p:cNvPr id="59394" name="Title 1">
            <a:extLst>
              <a:ext uri="{FF2B5EF4-FFF2-40B4-BE49-F238E27FC236}">
                <a16:creationId xmlns:a16="http://schemas.microsoft.com/office/drawing/2014/main" id="{A4073818-B389-4C32-BC48-668F7EB1C993}"/>
              </a:ext>
            </a:extLst>
          </p:cNvPr>
          <p:cNvSpPr>
            <a:spLocks noGrp="1"/>
          </p:cNvSpPr>
          <p:nvPr>
            <p:ph type="title"/>
          </p:nvPr>
        </p:nvSpPr>
        <p:spPr>
          <a:xfrm>
            <a:off x="709448" y="1913950"/>
            <a:ext cx="4204137" cy="1342754"/>
          </a:xfrm>
        </p:spPr>
        <p:txBody>
          <a:bodyPr>
            <a:normAutofit/>
          </a:bodyPr>
          <a:lstStyle/>
          <a:p>
            <a:pPr algn="ctr" eaLnBrk="1" hangingPunct="1"/>
            <a:r>
              <a:rPr lang="en-GB" altLang="en-US" sz="3600"/>
              <a:t>Continued</a:t>
            </a:r>
          </a:p>
        </p:txBody>
      </p:sp>
      <p:cxnSp>
        <p:nvCxnSpPr>
          <p:cNvPr id="74" name="Straight Connector 73">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59395" name="Content Placeholder 2">
            <a:extLst>
              <a:ext uri="{FF2B5EF4-FFF2-40B4-BE49-F238E27FC236}">
                <a16:creationId xmlns:a16="http://schemas.microsoft.com/office/drawing/2014/main" id="{8E17B3EA-F6A6-4EB8-9829-F26569FC4A48}"/>
              </a:ext>
            </a:extLst>
          </p:cNvPr>
          <p:cNvSpPr>
            <a:spLocks noGrp="1"/>
          </p:cNvSpPr>
          <p:nvPr>
            <p:ph idx="1"/>
          </p:nvPr>
        </p:nvSpPr>
        <p:spPr>
          <a:xfrm>
            <a:off x="525516" y="3417573"/>
            <a:ext cx="4593021" cy="2619839"/>
          </a:xfrm>
        </p:spPr>
        <p:txBody>
          <a:bodyPr anchor="ctr">
            <a:normAutofit/>
          </a:bodyPr>
          <a:lstStyle/>
          <a:p>
            <a:pPr eaLnBrk="1" hangingPunct="1"/>
            <a:r>
              <a:rPr lang="en-GB" altLang="en-US" sz="1700"/>
              <a:t>Smith said this was bad for individuals and for society. He thought it was better for money to flow freely and naturally between buyers and sellers without outside interference. </a:t>
            </a:r>
          </a:p>
          <a:p>
            <a:pPr eaLnBrk="1" hangingPunct="1"/>
            <a:r>
              <a:rPr lang="en-GB" altLang="en-US" sz="1700"/>
              <a:t>Money would naturally go to the sellers who made the best product at the best price. This way if people did what was best for them, it would end up being best for society as a whole, almost like an "invisible hand" was guiding everything.</a:t>
            </a:r>
          </a:p>
          <a:p>
            <a:pPr eaLnBrk="1" hangingPunct="1"/>
            <a:endParaRPr lang="en-GB" altLang="en-US" sz="17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421"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42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418" name="Title 1">
            <a:extLst>
              <a:ext uri="{FF2B5EF4-FFF2-40B4-BE49-F238E27FC236}">
                <a16:creationId xmlns:a16="http://schemas.microsoft.com/office/drawing/2014/main" id="{12E31145-7B90-41DB-8721-E8423F7D5137}"/>
              </a:ext>
            </a:extLst>
          </p:cNvPr>
          <p:cNvSpPr>
            <a:spLocks noGrp="1"/>
          </p:cNvSpPr>
          <p:nvPr>
            <p:ph type="title"/>
          </p:nvPr>
        </p:nvSpPr>
        <p:spPr>
          <a:xfrm>
            <a:off x="958506" y="800392"/>
            <a:ext cx="10264697" cy="1212102"/>
          </a:xfrm>
        </p:spPr>
        <p:txBody>
          <a:bodyPr>
            <a:normAutofit/>
          </a:bodyPr>
          <a:lstStyle/>
          <a:p>
            <a:pPr eaLnBrk="1" hangingPunct="1"/>
            <a:r>
              <a:rPr lang="en-GB" altLang="en-US" sz="4000">
                <a:solidFill>
                  <a:srgbClr val="FFFFFF"/>
                </a:solidFill>
              </a:rPr>
              <a:t>Invisible Hand</a:t>
            </a:r>
          </a:p>
        </p:txBody>
      </p:sp>
      <p:sp>
        <p:nvSpPr>
          <p:cNvPr id="60419" name="Content Placeholder 2">
            <a:extLst>
              <a:ext uri="{FF2B5EF4-FFF2-40B4-BE49-F238E27FC236}">
                <a16:creationId xmlns:a16="http://schemas.microsoft.com/office/drawing/2014/main" id="{A3FEDA5F-7B18-40AE-88EF-2C3680D7A758}"/>
              </a:ext>
            </a:extLst>
          </p:cNvPr>
          <p:cNvSpPr>
            <a:spLocks noGrp="1"/>
          </p:cNvSpPr>
          <p:nvPr>
            <p:ph idx="1"/>
          </p:nvPr>
        </p:nvSpPr>
        <p:spPr>
          <a:xfrm>
            <a:off x="1367624" y="2490436"/>
            <a:ext cx="9708995" cy="3567173"/>
          </a:xfrm>
        </p:spPr>
        <p:txBody>
          <a:bodyPr anchor="ctr">
            <a:normAutofit/>
          </a:bodyPr>
          <a:lstStyle/>
          <a:p>
            <a:pPr eaLnBrk="1" hangingPunct="1"/>
            <a:r>
              <a:rPr lang="en-GB" altLang="en-US" sz="2400"/>
              <a:t>The ability to self-regulate and to ensure maximum efficiency, however, is threatened by monopolies, tax preferences, lobbying groups, and other “privileges” extended to certain members of the economy at the expense of others. </a:t>
            </a:r>
          </a:p>
          <a:p>
            <a:pPr eaLnBrk="1" hangingPunct="1"/>
            <a:r>
              <a:rPr lang="en-GB" altLang="en-US" sz="2400" b="1"/>
              <a:t>It also explains how the poor should be treated, and how their workplaces overall destroy them mentally, making them incapable for any other positions.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6"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D5B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517"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4514" name="Picture 2" descr="Adam Smith - need to fight poverty by PathtoEnlighten on DeviantArt">
            <a:extLst>
              <a:ext uri="{FF2B5EF4-FFF2-40B4-BE49-F238E27FC236}">
                <a16:creationId xmlns:a16="http://schemas.microsoft.com/office/drawing/2014/main" id="{03FA481A-9665-4C41-B982-19B3A67BD4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8431"/>
          <a:stretch/>
        </p:blipFill>
        <p:spPr bwMode="auto">
          <a:xfrm>
            <a:off x="653770" y="643467"/>
            <a:ext cx="10884460"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01988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5"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26"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27"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22" name="Rectangle 2">
            <a:extLst>
              <a:ext uri="{FF2B5EF4-FFF2-40B4-BE49-F238E27FC236}">
                <a16:creationId xmlns:a16="http://schemas.microsoft.com/office/drawing/2014/main" id="{5D2298A4-1CB0-48EB-BB97-3726F026E89E}"/>
              </a:ext>
            </a:extLst>
          </p:cNvPr>
          <p:cNvSpPr>
            <a:spLocks noGrp="1" noChangeArrowheads="1"/>
          </p:cNvSpPr>
          <p:nvPr>
            <p:ph type="title"/>
          </p:nvPr>
        </p:nvSpPr>
        <p:spPr>
          <a:xfrm>
            <a:off x="958506" y="800392"/>
            <a:ext cx="10264697" cy="1212102"/>
          </a:xfrm>
        </p:spPr>
        <p:txBody>
          <a:bodyPr>
            <a:normAutofit/>
          </a:bodyPr>
          <a:lstStyle/>
          <a:p>
            <a:r>
              <a:rPr lang="en-US" altLang="en-US" sz="4000">
                <a:solidFill>
                  <a:srgbClr val="FFFFFF"/>
                </a:solidFill>
              </a:rPr>
              <a:t>ADAM SMITH’S INVISIBLE HAND</a:t>
            </a:r>
          </a:p>
        </p:txBody>
      </p:sp>
      <p:sp>
        <p:nvSpPr>
          <p:cNvPr id="5123" name="Rectangle 3">
            <a:extLst>
              <a:ext uri="{FF2B5EF4-FFF2-40B4-BE49-F238E27FC236}">
                <a16:creationId xmlns:a16="http://schemas.microsoft.com/office/drawing/2014/main" id="{D7E2CA41-FFA4-4D64-BE6F-58A200A83964}"/>
              </a:ext>
            </a:extLst>
          </p:cNvPr>
          <p:cNvSpPr>
            <a:spLocks noGrp="1" noChangeArrowheads="1"/>
          </p:cNvSpPr>
          <p:nvPr>
            <p:ph type="body" idx="1"/>
          </p:nvPr>
        </p:nvSpPr>
        <p:spPr>
          <a:xfrm>
            <a:off x="1367624" y="2490436"/>
            <a:ext cx="9708995" cy="3567173"/>
          </a:xfrm>
        </p:spPr>
        <p:txBody>
          <a:bodyPr anchor="ctr">
            <a:normAutofit/>
          </a:bodyPr>
          <a:lstStyle/>
          <a:p>
            <a:r>
              <a:rPr lang="en-US" altLang="en-US" sz="2400"/>
              <a:t>Implication:  individual’s only need to think about self-interest.</a:t>
            </a:r>
          </a:p>
          <a:p>
            <a:r>
              <a:rPr lang="en-US" altLang="en-US" sz="2400"/>
              <a:t>But only leads to efficiency:  ethical issues remain about distribution of income.</a:t>
            </a:r>
          </a:p>
          <a:p>
            <a:r>
              <a:rPr lang="en-US" altLang="en-US" sz="2400"/>
              <a:t>Market efficiency v market inefficiency ? Or is there more complexity ?</a:t>
            </a:r>
          </a:p>
          <a:p>
            <a:pPr lvl="1">
              <a:buFontTx/>
              <a:buNone/>
            </a:pPr>
            <a:endParaRPr lang="en-US" altLang="en-US" dirty="0"/>
          </a:p>
          <a:p>
            <a:endParaRPr lang="en-US" altLang="en-US" sz="24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3"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70" name="Rectangle 2">
            <a:extLst>
              <a:ext uri="{FF2B5EF4-FFF2-40B4-BE49-F238E27FC236}">
                <a16:creationId xmlns:a16="http://schemas.microsoft.com/office/drawing/2014/main" id="{DAD555C8-3999-43F6-A321-4EB5401884CA}"/>
              </a:ext>
            </a:extLst>
          </p:cNvPr>
          <p:cNvSpPr>
            <a:spLocks noGrp="1" noChangeArrowheads="1"/>
          </p:cNvSpPr>
          <p:nvPr>
            <p:ph type="title"/>
          </p:nvPr>
        </p:nvSpPr>
        <p:spPr>
          <a:xfrm>
            <a:off x="958506" y="800392"/>
            <a:ext cx="10264697" cy="1212102"/>
          </a:xfrm>
        </p:spPr>
        <p:txBody>
          <a:bodyPr>
            <a:normAutofit/>
          </a:bodyPr>
          <a:lstStyle/>
          <a:p>
            <a:r>
              <a:rPr lang="en-US" altLang="en-US" sz="4000">
                <a:solidFill>
                  <a:srgbClr val="FFFFFF"/>
                </a:solidFill>
              </a:rPr>
              <a:t>MARKET FAILURES ARE PERVASIVE</a:t>
            </a:r>
            <a:br>
              <a:rPr lang="en-US" altLang="en-US" sz="4000">
                <a:solidFill>
                  <a:srgbClr val="FFFFFF"/>
                </a:solidFill>
              </a:rPr>
            </a:br>
            <a:endParaRPr lang="en-US" altLang="en-US" sz="4000">
              <a:solidFill>
                <a:srgbClr val="FFFFFF"/>
              </a:solidFill>
            </a:endParaRPr>
          </a:p>
        </p:txBody>
      </p:sp>
      <p:sp>
        <p:nvSpPr>
          <p:cNvPr id="7171" name="Rectangle 3">
            <a:extLst>
              <a:ext uri="{FF2B5EF4-FFF2-40B4-BE49-F238E27FC236}">
                <a16:creationId xmlns:a16="http://schemas.microsoft.com/office/drawing/2014/main" id="{236D7EE4-1CBB-48F9-9E4F-4A1233398559}"/>
              </a:ext>
            </a:extLst>
          </p:cNvPr>
          <p:cNvSpPr>
            <a:spLocks noGrp="1" noChangeArrowheads="1"/>
          </p:cNvSpPr>
          <p:nvPr>
            <p:ph type="body" idx="1"/>
          </p:nvPr>
        </p:nvSpPr>
        <p:spPr>
          <a:xfrm>
            <a:off x="1367624" y="2490436"/>
            <a:ext cx="9708995" cy="3567173"/>
          </a:xfrm>
        </p:spPr>
        <p:txBody>
          <a:bodyPr anchor="ctr">
            <a:normAutofit/>
          </a:bodyPr>
          <a:lstStyle/>
          <a:p>
            <a:pPr lvl="1"/>
            <a:r>
              <a:rPr lang="en-US" altLang="en-US" dirty="0"/>
              <a:t>Externalities – such as environmental pollution.</a:t>
            </a:r>
          </a:p>
          <a:p>
            <a:pPr lvl="1"/>
            <a:r>
              <a:rPr lang="en-US" altLang="en-US" dirty="0"/>
              <a:t>Lack of competition—exploiting the use of market power.</a:t>
            </a:r>
          </a:p>
          <a:p>
            <a:pPr lvl="1"/>
            <a:r>
              <a:rPr lang="en-US" altLang="en-US" dirty="0"/>
              <a:t>Incomplete markets—poor countries bear risk, rather than risk being transferred to those most able to bear it.</a:t>
            </a:r>
          </a:p>
          <a:p>
            <a:pPr lvl="1"/>
            <a:r>
              <a:rPr lang="en-US" altLang="en-US" dirty="0"/>
              <a:t>Information problems. **</a:t>
            </a:r>
          </a:p>
          <a:p>
            <a:endParaRPr lang="en-US" altLang="en-US" sz="24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57"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158"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15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154" name="Rectangle 2">
            <a:extLst>
              <a:ext uri="{FF2B5EF4-FFF2-40B4-BE49-F238E27FC236}">
                <a16:creationId xmlns:a16="http://schemas.microsoft.com/office/drawing/2014/main" id="{35B2E33D-6AB8-4047-BEA5-6FEAD43FCA0D}"/>
              </a:ext>
            </a:extLst>
          </p:cNvPr>
          <p:cNvSpPr>
            <a:spLocks noGrp="1" noChangeArrowheads="1"/>
          </p:cNvSpPr>
          <p:nvPr>
            <p:ph type="title"/>
          </p:nvPr>
        </p:nvSpPr>
        <p:spPr>
          <a:xfrm>
            <a:off x="958506" y="800392"/>
            <a:ext cx="10264697" cy="1212102"/>
          </a:xfrm>
        </p:spPr>
        <p:txBody>
          <a:bodyPr>
            <a:normAutofit/>
          </a:bodyPr>
          <a:lstStyle/>
          <a:p>
            <a:r>
              <a:rPr lang="en-US" altLang="en-US" sz="2500" dirty="0" err="1">
                <a:solidFill>
                  <a:srgbClr val="FFFFFF"/>
                </a:solidFill>
              </a:rPr>
              <a:t>Globalisation</a:t>
            </a:r>
            <a:r>
              <a:rPr lang="en-US" altLang="en-US" sz="2500" dirty="0">
                <a:solidFill>
                  <a:srgbClr val="FFFFFF"/>
                </a:solidFill>
              </a:rPr>
              <a:t> OF POLITICS, SENSE OF SOCIAL JUSTICE NOT KEPT PACE WITH ECONOMIC GLOBALIZATION</a:t>
            </a:r>
            <a:br>
              <a:rPr lang="en-US" altLang="en-US" sz="2500" dirty="0">
                <a:solidFill>
                  <a:srgbClr val="FFFFFF"/>
                </a:solidFill>
              </a:rPr>
            </a:br>
            <a:endParaRPr lang="en-US" altLang="en-US" sz="2500" dirty="0">
              <a:solidFill>
                <a:srgbClr val="FFFFFF"/>
              </a:solidFill>
            </a:endParaRPr>
          </a:p>
        </p:txBody>
      </p:sp>
      <p:sp>
        <p:nvSpPr>
          <p:cNvPr id="49155" name="Rectangle 3">
            <a:extLst>
              <a:ext uri="{FF2B5EF4-FFF2-40B4-BE49-F238E27FC236}">
                <a16:creationId xmlns:a16="http://schemas.microsoft.com/office/drawing/2014/main" id="{16D68184-ADB9-4191-9A0D-0F864E5A0724}"/>
              </a:ext>
            </a:extLst>
          </p:cNvPr>
          <p:cNvSpPr>
            <a:spLocks noGrp="1" noChangeArrowheads="1"/>
          </p:cNvSpPr>
          <p:nvPr>
            <p:ph type="body" idx="1"/>
          </p:nvPr>
        </p:nvSpPr>
        <p:spPr>
          <a:xfrm>
            <a:off x="1367624" y="2490436"/>
            <a:ext cx="9708995" cy="3567173"/>
          </a:xfrm>
        </p:spPr>
        <p:txBody>
          <a:bodyPr anchor="ctr">
            <a:normAutofit/>
          </a:bodyPr>
          <a:lstStyle/>
          <a:p>
            <a:pPr lvl="1">
              <a:buFontTx/>
              <a:buNone/>
            </a:pPr>
            <a:r>
              <a:rPr lang="en-US" altLang="en-US" dirty="0"/>
              <a:t>Adam Smith’s invisible hand only applied to </a:t>
            </a:r>
            <a:r>
              <a:rPr lang="en-US" altLang="en-US" i="1" dirty="0"/>
              <a:t>market </a:t>
            </a:r>
            <a:r>
              <a:rPr lang="en-US" altLang="en-US" i="1"/>
              <a:t>behaviour</a:t>
            </a:r>
            <a:r>
              <a:rPr lang="en-US" altLang="en-US" i="1" dirty="0"/>
              <a:t>. </a:t>
            </a:r>
          </a:p>
          <a:p>
            <a:pPr lvl="1"/>
            <a:r>
              <a:rPr lang="en-US" altLang="en-US"/>
              <a:t>Globalisation</a:t>
            </a:r>
            <a:r>
              <a:rPr lang="en-US" altLang="en-US" dirty="0"/>
              <a:t> debate involves </a:t>
            </a:r>
            <a:r>
              <a:rPr lang="en-US" altLang="en-US" i="1" dirty="0"/>
              <a:t>political </a:t>
            </a:r>
            <a:r>
              <a:rPr lang="en-US" altLang="en-US" i="1"/>
              <a:t>behaviour</a:t>
            </a:r>
            <a:r>
              <a:rPr lang="en-US" altLang="en-US" i="1" dirty="0"/>
              <a:t>.</a:t>
            </a:r>
          </a:p>
          <a:p>
            <a:pPr lvl="1"/>
            <a:r>
              <a:rPr lang="en-US" altLang="en-US" dirty="0"/>
              <a:t>Choice of institutions, policies, rules to govern globalization.</a:t>
            </a:r>
          </a:p>
          <a:p>
            <a:pPr lvl="1">
              <a:buFontTx/>
              <a:buNone/>
            </a:pPr>
            <a:r>
              <a:rPr lang="en-US" altLang="en-US" dirty="0"/>
              <a:t>Neither politics nor “morals” temper  unfettered capitalism—recognition of market failures and social contract.</a:t>
            </a:r>
          </a:p>
          <a:p>
            <a:pPr lvl="2"/>
            <a:r>
              <a:rPr lang="en-US" altLang="en-US" sz="2400" dirty="0"/>
              <a:t>Failure of democracy at international level, lack of voice of poor, makes emphasis on “morals” all the more important.</a:t>
            </a:r>
          </a:p>
          <a:p>
            <a:pPr lvl="2"/>
            <a:r>
              <a:rPr lang="en-US" altLang="en-US" sz="2400" dirty="0"/>
              <a:t>But there is a moral failure as well as a political failure.</a:t>
            </a:r>
          </a:p>
          <a:p>
            <a:pPr lvl="1">
              <a:buFontTx/>
              <a:buNone/>
            </a:pPr>
            <a:endParaRPr lang="en-US" altLang="en-US" dirty="0"/>
          </a:p>
          <a:p>
            <a:endParaRPr lang="en-US" altLang="en-US" sz="24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09"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5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11"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06" name="Rectangle 2">
            <a:extLst>
              <a:ext uri="{FF2B5EF4-FFF2-40B4-BE49-F238E27FC236}">
                <a16:creationId xmlns:a16="http://schemas.microsoft.com/office/drawing/2014/main" id="{E212A4A2-D8D2-48F8-B089-4A100477304A}"/>
              </a:ext>
            </a:extLst>
          </p:cNvPr>
          <p:cNvSpPr>
            <a:spLocks noGrp="1" noChangeArrowheads="1"/>
          </p:cNvSpPr>
          <p:nvPr>
            <p:ph type="title"/>
          </p:nvPr>
        </p:nvSpPr>
        <p:spPr>
          <a:xfrm>
            <a:off x="958506" y="800392"/>
            <a:ext cx="10264697" cy="1212102"/>
          </a:xfrm>
        </p:spPr>
        <p:txBody>
          <a:bodyPr>
            <a:normAutofit/>
          </a:bodyPr>
          <a:lstStyle/>
          <a:p>
            <a:r>
              <a:rPr lang="en-US" altLang="en-US" sz="3700">
                <a:solidFill>
                  <a:srgbClr val="FFFFFF"/>
                </a:solidFill>
              </a:rPr>
              <a:t>But there is a moral failure as well as a political failure</a:t>
            </a:r>
            <a:br>
              <a:rPr lang="en-US" altLang="en-US" sz="3700">
                <a:solidFill>
                  <a:srgbClr val="FFFFFF"/>
                </a:solidFill>
              </a:rPr>
            </a:br>
            <a:endParaRPr lang="en-US" altLang="en-US" sz="3700">
              <a:solidFill>
                <a:srgbClr val="FFFFFF"/>
              </a:solidFill>
            </a:endParaRPr>
          </a:p>
        </p:txBody>
      </p:sp>
      <p:sp>
        <p:nvSpPr>
          <p:cNvPr id="21507" name="Rectangle 3">
            <a:extLst>
              <a:ext uri="{FF2B5EF4-FFF2-40B4-BE49-F238E27FC236}">
                <a16:creationId xmlns:a16="http://schemas.microsoft.com/office/drawing/2014/main" id="{F58A7767-AEB6-44ED-9A2C-1B6A84B0B142}"/>
              </a:ext>
            </a:extLst>
          </p:cNvPr>
          <p:cNvSpPr>
            <a:spLocks noGrp="1" noChangeArrowheads="1"/>
          </p:cNvSpPr>
          <p:nvPr>
            <p:ph type="body" idx="1"/>
          </p:nvPr>
        </p:nvSpPr>
        <p:spPr>
          <a:xfrm>
            <a:off x="1367624" y="2490436"/>
            <a:ext cx="9708995" cy="3567173"/>
          </a:xfrm>
        </p:spPr>
        <p:txBody>
          <a:bodyPr anchor="ctr">
            <a:normAutofit/>
          </a:bodyPr>
          <a:lstStyle/>
          <a:p>
            <a:pPr lvl="1">
              <a:buFontTx/>
              <a:buNone/>
            </a:pPr>
            <a:r>
              <a:rPr lang="en-US" altLang="en-US" dirty="0"/>
              <a:t>Think differently about poor abroad, at home:</a:t>
            </a:r>
          </a:p>
          <a:p>
            <a:pPr lvl="2"/>
            <a:r>
              <a:rPr lang="en-US" altLang="en-US" sz="2400" dirty="0"/>
              <a:t>Job destruction at home bad, even if more job creation abroad, among people who are poorer.</a:t>
            </a:r>
          </a:p>
          <a:p>
            <a:pPr lvl="2"/>
            <a:r>
              <a:rPr lang="en-US" altLang="en-US" sz="2400" dirty="0"/>
              <a:t>Not consistent with any </a:t>
            </a:r>
            <a:r>
              <a:rPr lang="en-US" altLang="en-US" sz="2400"/>
              <a:t>“anonymous” equalitarian social welfare </a:t>
            </a:r>
            <a:r>
              <a:rPr lang="en-US" altLang="en-US" sz="2400" dirty="0"/>
              <a:t>function.</a:t>
            </a:r>
          </a:p>
          <a:p>
            <a:pPr lvl="2"/>
            <a:r>
              <a:rPr lang="en-GB" altLang="en-US" sz="2400" dirty="0"/>
              <a:t>Such as unemployment benefits, create a risk-sharing economy in which the threat of potential economic difficulties befalling any one person is protected by the majority.</a:t>
            </a:r>
            <a:endParaRPr lang="en-US" altLang="en-US" sz="24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3"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3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3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30" name="Rectangle 2">
            <a:extLst>
              <a:ext uri="{FF2B5EF4-FFF2-40B4-BE49-F238E27FC236}">
                <a16:creationId xmlns:a16="http://schemas.microsoft.com/office/drawing/2014/main" id="{210C00CE-A318-4BC1-AC70-AFF1225C6259}"/>
              </a:ext>
            </a:extLst>
          </p:cNvPr>
          <p:cNvSpPr>
            <a:spLocks noGrp="1" noChangeArrowheads="1"/>
          </p:cNvSpPr>
          <p:nvPr>
            <p:ph type="title"/>
          </p:nvPr>
        </p:nvSpPr>
        <p:spPr>
          <a:xfrm>
            <a:off x="958506" y="800392"/>
            <a:ext cx="10264697" cy="1212102"/>
          </a:xfrm>
        </p:spPr>
        <p:txBody>
          <a:bodyPr>
            <a:normAutofit/>
          </a:bodyPr>
          <a:lstStyle/>
          <a:p>
            <a:r>
              <a:rPr lang="en-US" altLang="en-US" sz="2500">
                <a:solidFill>
                  <a:srgbClr val="FFFFFF"/>
                </a:solidFill>
              </a:rPr>
              <a:t>RELATIONS BETWEEN COUNTRIES DICTATED BY PRINCIPLES OF ECONOMIC POWER, NOT ETHICAL PRINCIPLES</a:t>
            </a:r>
            <a:br>
              <a:rPr lang="en-US" altLang="en-US" sz="2500">
                <a:solidFill>
                  <a:srgbClr val="FFFFFF"/>
                </a:solidFill>
              </a:rPr>
            </a:br>
            <a:endParaRPr lang="en-US" altLang="en-US" sz="2500">
              <a:solidFill>
                <a:srgbClr val="FFFFFF"/>
              </a:solidFill>
            </a:endParaRPr>
          </a:p>
        </p:txBody>
      </p:sp>
      <p:sp>
        <p:nvSpPr>
          <p:cNvPr id="22531" name="Rectangle 3">
            <a:extLst>
              <a:ext uri="{FF2B5EF4-FFF2-40B4-BE49-F238E27FC236}">
                <a16:creationId xmlns:a16="http://schemas.microsoft.com/office/drawing/2014/main" id="{6E606845-56A4-4CCB-A9CC-412218B3AA18}"/>
              </a:ext>
            </a:extLst>
          </p:cNvPr>
          <p:cNvSpPr>
            <a:spLocks noGrp="1" noChangeArrowheads="1"/>
          </p:cNvSpPr>
          <p:nvPr>
            <p:ph type="body" idx="1"/>
          </p:nvPr>
        </p:nvSpPr>
        <p:spPr>
          <a:xfrm>
            <a:off x="1367624" y="2490436"/>
            <a:ext cx="9708995" cy="3567173"/>
          </a:xfrm>
        </p:spPr>
        <p:txBody>
          <a:bodyPr anchor="ctr">
            <a:normAutofit/>
          </a:bodyPr>
          <a:lstStyle/>
          <a:p>
            <a:pPr lvl="1">
              <a:buFont typeface="Courier New" panose="02070309020205020404" pitchFamily="49" charset="0"/>
              <a:buNone/>
            </a:pPr>
            <a:endParaRPr lang="en-US" altLang="en-US" dirty="0"/>
          </a:p>
          <a:p>
            <a:pPr lvl="1">
              <a:buFont typeface="Courier New" panose="02070309020205020404" pitchFamily="49" charset="0"/>
              <a:buNone/>
            </a:pPr>
            <a:r>
              <a:rPr lang="en-US" altLang="en-US" dirty="0"/>
              <a:t>Brexit (or other trade ministers) instructed to get best deal for special interests in their country, not to get “fair” agreement.</a:t>
            </a:r>
          </a:p>
          <a:p>
            <a:pPr lvl="1"/>
            <a:r>
              <a:rPr lang="en-US" altLang="en-US" dirty="0"/>
              <a:t>Market failures are persistent.</a:t>
            </a:r>
          </a:p>
          <a:p>
            <a:pPr lvl="1"/>
            <a:r>
              <a:rPr lang="en-US" altLang="en-US"/>
              <a:t>Poor countries, many countries are the handmaidens of big companies. </a:t>
            </a:r>
          </a:p>
          <a:p>
            <a:pPr lvl="2"/>
            <a:r>
              <a:rPr lang="en-US" altLang="en-US" sz="2400" dirty="0"/>
              <a:t>And </a:t>
            </a:r>
            <a:r>
              <a:rPr lang="en-US" altLang="en-US" sz="2400" i="1" dirty="0"/>
              <a:t>ethical</a:t>
            </a:r>
            <a:r>
              <a:rPr lang="en-US" altLang="en-US" sz="2400" dirty="0"/>
              <a:t> globalization ought to deal with the consequences of these market failures on the poor.</a:t>
            </a:r>
          </a:p>
          <a:p>
            <a:pPr lvl="1">
              <a:buFont typeface="Courier New" panose="02070309020205020404" pitchFamily="49" charset="0"/>
              <a:buNone/>
            </a:pPr>
            <a:endParaRPr lang="en-US" altLang="en-US" dirty="0"/>
          </a:p>
          <a:p>
            <a:endParaRPr lang="en-US" altLang="en-US" sz="24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1"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58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83"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78" name="Rectangle 2">
            <a:extLst>
              <a:ext uri="{FF2B5EF4-FFF2-40B4-BE49-F238E27FC236}">
                <a16:creationId xmlns:a16="http://schemas.microsoft.com/office/drawing/2014/main" id="{BA10BF8B-75B9-41E5-AF7A-09574A21A9A9}"/>
              </a:ext>
            </a:extLst>
          </p:cNvPr>
          <p:cNvSpPr>
            <a:spLocks noGrp="1" noChangeArrowheads="1"/>
          </p:cNvSpPr>
          <p:nvPr>
            <p:ph type="title"/>
          </p:nvPr>
        </p:nvSpPr>
        <p:spPr>
          <a:xfrm>
            <a:off x="958506" y="800392"/>
            <a:ext cx="10264697" cy="1212102"/>
          </a:xfrm>
        </p:spPr>
        <p:txBody>
          <a:bodyPr>
            <a:normAutofit/>
          </a:bodyPr>
          <a:lstStyle/>
          <a:p>
            <a:r>
              <a:rPr lang="en-US" altLang="en-US" sz="4000">
                <a:solidFill>
                  <a:srgbClr val="FFFFFF"/>
                </a:solidFill>
              </a:rPr>
              <a:t>PRINCIPLES OF ETHICAL GLOBALIZATION</a:t>
            </a:r>
            <a:br>
              <a:rPr lang="en-US" altLang="en-US" sz="4000">
                <a:solidFill>
                  <a:srgbClr val="FFFFFF"/>
                </a:solidFill>
              </a:rPr>
            </a:br>
            <a:endParaRPr lang="en-US" altLang="en-US" sz="4000">
              <a:solidFill>
                <a:srgbClr val="FFFFFF"/>
              </a:solidFill>
            </a:endParaRPr>
          </a:p>
        </p:txBody>
      </p:sp>
      <p:sp>
        <p:nvSpPr>
          <p:cNvPr id="24579" name="Rectangle 3">
            <a:extLst>
              <a:ext uri="{FF2B5EF4-FFF2-40B4-BE49-F238E27FC236}">
                <a16:creationId xmlns:a16="http://schemas.microsoft.com/office/drawing/2014/main" id="{D3251929-0B6A-4166-9F72-5D696181F6C6}"/>
              </a:ext>
            </a:extLst>
          </p:cNvPr>
          <p:cNvSpPr>
            <a:spLocks noGrp="1" noChangeArrowheads="1"/>
          </p:cNvSpPr>
          <p:nvPr>
            <p:ph type="body" idx="1"/>
          </p:nvPr>
        </p:nvSpPr>
        <p:spPr>
          <a:xfrm>
            <a:off x="1367624" y="2490436"/>
            <a:ext cx="9708995" cy="3567173"/>
          </a:xfrm>
        </p:spPr>
        <p:txBody>
          <a:bodyPr anchor="ctr">
            <a:normAutofit/>
          </a:bodyPr>
          <a:lstStyle/>
          <a:p>
            <a:pPr lvl="1"/>
            <a:r>
              <a:rPr lang="en-US" altLang="en-US" dirty="0"/>
              <a:t>Fair procedures for determining the rules of the game.</a:t>
            </a:r>
          </a:p>
          <a:p>
            <a:pPr lvl="1"/>
            <a:r>
              <a:rPr lang="en-US" altLang="en-US" dirty="0"/>
              <a:t>Fair outcomes.</a:t>
            </a:r>
          </a:p>
          <a:p>
            <a:pPr lvl="1"/>
            <a:r>
              <a:rPr lang="en-US" altLang="en-US" dirty="0"/>
              <a:t>Rules, institutions, outcomes which disadvantage poor (poor countries, poor people within country)  should be viewed as unethical.</a:t>
            </a:r>
          </a:p>
          <a:p>
            <a:endParaRPr lang="en-US" altLang="en-US" sz="24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65"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966"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967"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962" name="Rectangle 2">
            <a:extLst>
              <a:ext uri="{FF2B5EF4-FFF2-40B4-BE49-F238E27FC236}">
                <a16:creationId xmlns:a16="http://schemas.microsoft.com/office/drawing/2014/main" id="{9C58CB25-BB56-457D-95D0-6AA0617E3884}"/>
              </a:ext>
            </a:extLst>
          </p:cNvPr>
          <p:cNvSpPr>
            <a:spLocks noGrp="1" noChangeArrowheads="1"/>
          </p:cNvSpPr>
          <p:nvPr>
            <p:ph type="title"/>
          </p:nvPr>
        </p:nvSpPr>
        <p:spPr>
          <a:xfrm>
            <a:off x="958506" y="800392"/>
            <a:ext cx="10264697" cy="1212102"/>
          </a:xfrm>
        </p:spPr>
        <p:txBody>
          <a:bodyPr>
            <a:normAutofit/>
          </a:bodyPr>
          <a:lstStyle/>
          <a:p>
            <a:r>
              <a:rPr lang="en-US" altLang="en-US" sz="4000">
                <a:solidFill>
                  <a:srgbClr val="FFFFFF"/>
                </a:solidFill>
              </a:rPr>
              <a:t>Comments on globalisation</a:t>
            </a:r>
          </a:p>
        </p:txBody>
      </p:sp>
      <p:sp>
        <p:nvSpPr>
          <p:cNvPr id="40963" name="Rectangle 3">
            <a:extLst>
              <a:ext uri="{FF2B5EF4-FFF2-40B4-BE49-F238E27FC236}">
                <a16:creationId xmlns:a16="http://schemas.microsoft.com/office/drawing/2014/main" id="{422F73B4-A729-4ADD-9866-DB5D3DA189A4}"/>
              </a:ext>
            </a:extLst>
          </p:cNvPr>
          <p:cNvSpPr>
            <a:spLocks noGrp="1" noChangeArrowheads="1"/>
          </p:cNvSpPr>
          <p:nvPr>
            <p:ph type="body" idx="1"/>
          </p:nvPr>
        </p:nvSpPr>
        <p:spPr>
          <a:xfrm>
            <a:off x="1367624" y="2490436"/>
            <a:ext cx="9708995" cy="3567173"/>
          </a:xfrm>
        </p:spPr>
        <p:txBody>
          <a:bodyPr anchor="ctr">
            <a:normAutofit/>
          </a:bodyPr>
          <a:lstStyle/>
          <a:p>
            <a:r>
              <a:rPr lang="en-US" altLang="en-US" sz="2400"/>
              <a:t>Globalisation</a:t>
            </a:r>
            <a:r>
              <a:rPr lang="en-US" altLang="en-US" sz="2400" dirty="0"/>
              <a:t> may have had adverse effects on many poor countries, and, more broadly, on the poor within developing countries.</a:t>
            </a:r>
          </a:p>
          <a:p>
            <a:r>
              <a:rPr lang="en-US" altLang="en-US" sz="2400" dirty="0"/>
              <a:t>Advantages v Disadvantages.</a:t>
            </a:r>
          </a:p>
          <a:p>
            <a:r>
              <a:rPr lang="en-US" altLang="en-US" sz="2400" dirty="0"/>
              <a:t>THE PERVASIVENESS OF MARKET FAILURES.</a:t>
            </a:r>
          </a:p>
          <a:p>
            <a:r>
              <a:rPr lang="en-US" altLang="en-US" sz="2400" dirty="0"/>
              <a:t>There is an important role for government.</a:t>
            </a:r>
          </a:p>
          <a:p>
            <a:r>
              <a:rPr lang="en-US" altLang="en-US" sz="2400" dirty="0"/>
              <a:t>There is a role for “morals” and ethics in economic life within countries.</a:t>
            </a:r>
          </a:p>
          <a:p>
            <a:r>
              <a:rPr lang="en-US" altLang="en-US" sz="2400" dirty="0"/>
              <a:t>But there is even a greater need for morals and ethics to govern market relations that go across borders.</a:t>
            </a:r>
          </a:p>
          <a:p>
            <a:endParaRPr lang="en-US" altLang="en-US" sz="2400" dirty="0"/>
          </a:p>
          <a:p>
            <a:endParaRPr lang="en-US" altLang="en-US" sz="24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10" name="Rectangle 2">
            <a:extLst>
              <a:ext uri="{FF2B5EF4-FFF2-40B4-BE49-F238E27FC236}">
                <a16:creationId xmlns:a16="http://schemas.microsoft.com/office/drawing/2014/main" id="{957AAF34-7C49-4634-BCD1-28EEAA5DF329}"/>
              </a:ext>
            </a:extLst>
          </p:cNvPr>
          <p:cNvSpPr>
            <a:spLocks noGrp="1" noChangeArrowheads="1"/>
          </p:cNvSpPr>
          <p:nvPr>
            <p:ph type="title"/>
          </p:nvPr>
        </p:nvSpPr>
        <p:spPr bwMode="auto">
          <a:xfrm>
            <a:off x="1870997" y="1607809"/>
            <a:ext cx="9236026" cy="287668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b" anchorCtr="0" compatLnSpc="1">
            <a:prstTxWarp prst="textNoShape">
              <a:avLst/>
            </a:prstTxWarp>
            <a:normAutofit/>
          </a:bodyPr>
          <a:lstStyle/>
          <a:p>
            <a:r>
              <a:rPr lang="en-US" altLang="en-US" sz="6600" b="1" kern="1200">
                <a:solidFill>
                  <a:srgbClr val="FFFFFF"/>
                </a:solidFill>
                <a:latin typeface="+mj-lt"/>
                <a:ea typeface="+mj-ea"/>
                <a:cs typeface="+mj-cs"/>
              </a:rPr>
              <a:t>Ethical impacts of globalisation</a:t>
            </a:r>
          </a:p>
        </p:txBody>
      </p:sp>
    </p:spTree>
    <p:extLst>
      <p:ext uri="{BB962C8B-B14F-4D97-AF65-F5344CB8AC3E}">
        <p14:creationId xmlns:p14="http://schemas.microsoft.com/office/powerpoint/2010/main" val="16306341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8E41D071-FC23-40A9-99D3-877BF8E88F21}"/>
              </a:ext>
            </a:extLst>
          </p:cNvPr>
          <p:cNvGraphicFramePr>
            <a:graphicFrameLocks noGrp="1"/>
          </p:cNvGraphicFramePr>
          <p:nvPr/>
        </p:nvGraphicFramePr>
        <p:xfrm>
          <a:off x="0" y="1"/>
          <a:ext cx="12192000" cy="6857998"/>
        </p:xfrm>
        <a:graphic>
          <a:graphicData uri="http://schemas.openxmlformats.org/drawingml/2006/table">
            <a:tbl>
              <a:tblPr firstRow="1" bandRow="1">
                <a:tableStyleId>{5C22544A-7EE6-4342-B048-85BDC9FD1C3A}</a:tableStyleId>
              </a:tblPr>
              <a:tblGrid>
                <a:gridCol w="1885950">
                  <a:extLst>
                    <a:ext uri="{9D8B030D-6E8A-4147-A177-3AD203B41FA5}">
                      <a16:colId xmlns:a16="http://schemas.microsoft.com/office/drawing/2014/main" val="3478840856"/>
                    </a:ext>
                  </a:extLst>
                </a:gridCol>
                <a:gridCol w="10306050">
                  <a:extLst>
                    <a:ext uri="{9D8B030D-6E8A-4147-A177-3AD203B41FA5}">
                      <a16:colId xmlns:a16="http://schemas.microsoft.com/office/drawing/2014/main" val="1160255846"/>
                    </a:ext>
                  </a:extLst>
                </a:gridCol>
              </a:tblGrid>
              <a:tr h="481396">
                <a:tc>
                  <a:txBody>
                    <a:bodyPr/>
                    <a:lstStyle/>
                    <a:p>
                      <a:r>
                        <a:rPr lang="en-GB" dirty="0"/>
                        <a:t>Stakeholders</a:t>
                      </a:r>
                    </a:p>
                  </a:txBody>
                  <a:tcPr/>
                </a:tc>
                <a:tc>
                  <a:txBody>
                    <a:bodyPr/>
                    <a:lstStyle/>
                    <a:p>
                      <a:r>
                        <a:rPr lang="en-GB" dirty="0"/>
                        <a:t>Ethical implications of globalisation</a:t>
                      </a:r>
                    </a:p>
                  </a:txBody>
                  <a:tcPr/>
                </a:tc>
                <a:extLst>
                  <a:ext uri="{0D108BD9-81ED-4DB2-BD59-A6C34878D82A}">
                    <a16:rowId xmlns:a16="http://schemas.microsoft.com/office/drawing/2014/main" val="3249618626"/>
                  </a:ext>
                </a:extLst>
              </a:tr>
              <a:tr h="823683">
                <a:tc>
                  <a:txBody>
                    <a:bodyPr/>
                    <a:lstStyle/>
                    <a:p>
                      <a:pPr algn="ctr"/>
                      <a:r>
                        <a:rPr lang="en-GB" sz="1800" dirty="0"/>
                        <a:t>Stakeholders</a:t>
                      </a:r>
                    </a:p>
                  </a:txBody>
                  <a:tcPr marL="85884" marR="85884" marT="42939" marB="4293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kern="1200" dirty="0">
                          <a:solidFill>
                            <a:schemeClr val="tx1"/>
                          </a:solidFill>
                        </a:rPr>
                        <a:t>Globalisation provides potential for greater profitability, but also greater risks. Lack of regulation of markets, leads to additional financial risks and instability.</a:t>
                      </a:r>
                    </a:p>
                  </a:txBody>
                  <a:tcPr marL="85884" marR="85884" marT="42939" marB="42939"/>
                </a:tc>
                <a:extLst>
                  <a:ext uri="{0D108BD9-81ED-4DB2-BD59-A6C34878D82A}">
                    <a16:rowId xmlns:a16="http://schemas.microsoft.com/office/drawing/2014/main" val="2985455990"/>
                  </a:ext>
                </a:extLst>
              </a:tr>
              <a:tr h="1001882">
                <a:tc>
                  <a:txBody>
                    <a:bodyPr/>
                    <a:lstStyle/>
                    <a:p>
                      <a:pPr algn="ctr"/>
                      <a:r>
                        <a:rPr lang="en-GB" sz="1800" dirty="0"/>
                        <a:t>Employees</a:t>
                      </a:r>
                    </a:p>
                  </a:txBody>
                  <a:tcPr marL="85884" marR="85884" marT="42939" marB="4293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kern="1200" dirty="0">
                          <a:solidFill>
                            <a:schemeClr val="tx1"/>
                          </a:solidFill>
                        </a:rPr>
                        <a:t>Corporations outsource production to developing countries in order to reduce costs in global marketplace - this provides jobs but also raises the potential for exploitation of employees through poor working conditions.</a:t>
                      </a:r>
                    </a:p>
                  </a:txBody>
                  <a:tcPr marL="85884" marR="85884" marT="42939" marB="42939"/>
                </a:tc>
                <a:extLst>
                  <a:ext uri="{0D108BD9-81ED-4DB2-BD59-A6C34878D82A}">
                    <a16:rowId xmlns:a16="http://schemas.microsoft.com/office/drawing/2014/main" val="3333307801"/>
                  </a:ext>
                </a:extLst>
              </a:tr>
              <a:tr h="1011683">
                <a:tc>
                  <a:txBody>
                    <a:bodyPr/>
                    <a:lstStyle/>
                    <a:p>
                      <a:pPr algn="ctr"/>
                      <a:r>
                        <a:rPr lang="en-GB" sz="1800"/>
                        <a:t>Consumers</a:t>
                      </a:r>
                    </a:p>
                  </a:txBody>
                  <a:tcPr marL="85884" marR="85884" marT="42939" marB="4293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kern="1200" dirty="0">
                          <a:solidFill>
                            <a:schemeClr val="tx1"/>
                          </a:solidFill>
                        </a:rPr>
                        <a:t>Global products provide social benefits to consumers across the globe, but may also meet protests about cultural imperialism and westernization. Globalisation can bring cheaper prices to customers, but vulnerable consumers in developing countries may also face the possibility of exploitation by MNCs.</a:t>
                      </a:r>
                    </a:p>
                  </a:txBody>
                  <a:tcPr marL="85884" marR="85884" marT="42939" marB="42939"/>
                </a:tc>
                <a:extLst>
                  <a:ext uri="{0D108BD9-81ED-4DB2-BD59-A6C34878D82A}">
                    <a16:rowId xmlns:a16="http://schemas.microsoft.com/office/drawing/2014/main" val="3071878104"/>
                  </a:ext>
                </a:extLst>
              </a:tr>
              <a:tr h="823683">
                <a:tc>
                  <a:txBody>
                    <a:bodyPr/>
                    <a:lstStyle/>
                    <a:p>
                      <a:pPr algn="ctr"/>
                      <a:r>
                        <a:rPr lang="en-GB" sz="1800"/>
                        <a:t>Suppliers &amp; Competitors</a:t>
                      </a:r>
                    </a:p>
                  </a:txBody>
                  <a:tcPr marL="85884" marR="85884" marT="42939" marB="4293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kern="1200" dirty="0">
                          <a:solidFill>
                            <a:schemeClr val="tx1"/>
                          </a:solidFill>
                        </a:rPr>
                        <a:t>Suppliers in developing countries face regulation from MNCs through supply chain management. Small scale indigenous competitors exposed to global players. </a:t>
                      </a:r>
                    </a:p>
                  </a:txBody>
                  <a:tcPr marL="85884" marR="85884" marT="42939" marB="42939"/>
                </a:tc>
                <a:extLst>
                  <a:ext uri="{0D108BD9-81ED-4DB2-BD59-A6C34878D82A}">
                    <a16:rowId xmlns:a16="http://schemas.microsoft.com/office/drawing/2014/main" val="696324052"/>
                  </a:ext>
                </a:extLst>
              </a:tr>
              <a:tr h="1179785">
                <a:tc>
                  <a:txBody>
                    <a:bodyPr/>
                    <a:lstStyle/>
                    <a:p>
                      <a:pPr algn="ctr"/>
                      <a:r>
                        <a:rPr lang="en-GB" sz="1800"/>
                        <a:t>Civil Society (e.g. NGO’s)</a:t>
                      </a:r>
                    </a:p>
                  </a:txBody>
                  <a:tcPr marL="85884" marR="85884" marT="42939" marB="4293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kern="1200" dirty="0">
                          <a:solidFill>
                            <a:schemeClr val="tx1"/>
                          </a:solidFill>
                        </a:rPr>
                        <a:t>Global activities brings the company in direct interaction to local communities with possibility for erosion of traditional life; globally active pressure groups emerge with aim to “police“ the corporation where governments are weak and tolerant.  </a:t>
                      </a:r>
                    </a:p>
                  </a:txBody>
                  <a:tcPr marL="85884" marR="85884" marT="42939" marB="42939"/>
                </a:tc>
                <a:extLst>
                  <a:ext uri="{0D108BD9-81ED-4DB2-BD59-A6C34878D82A}">
                    <a16:rowId xmlns:a16="http://schemas.microsoft.com/office/drawing/2014/main" val="2627511499"/>
                  </a:ext>
                </a:extLst>
              </a:tr>
              <a:tr h="1535886">
                <a:tc>
                  <a:txBody>
                    <a:bodyPr/>
                    <a:lstStyle/>
                    <a:p>
                      <a:pPr algn="ctr"/>
                      <a:r>
                        <a:rPr lang="en-GB" sz="1800"/>
                        <a:t>Government &amp; Regulation</a:t>
                      </a:r>
                    </a:p>
                  </a:txBody>
                  <a:tcPr marL="85884" marR="85884" marT="42939" marB="4293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kern="1200" dirty="0">
                          <a:solidFill>
                            <a:schemeClr val="tx1"/>
                          </a:solidFill>
                        </a:rPr>
                        <a:t>Globalisation weakens governments and increases the corporate responsibility for jobs, welfare, maintenance of ethical standards, etc. Globalisation also confronts governments with corporations from different cultural expectations about issues such as bribery, corruption, taxation, and philanthropy.</a:t>
                      </a:r>
                    </a:p>
                  </a:txBody>
                  <a:tcPr marL="85884" marR="85884" marT="42939" marB="42939"/>
                </a:tc>
                <a:extLst>
                  <a:ext uri="{0D108BD9-81ED-4DB2-BD59-A6C34878D82A}">
                    <a16:rowId xmlns:a16="http://schemas.microsoft.com/office/drawing/2014/main" val="2996044430"/>
                  </a:ext>
                </a:extLst>
              </a:tr>
            </a:tbl>
          </a:graphicData>
        </a:graphic>
      </p:graphicFrame>
    </p:spTree>
    <p:extLst>
      <p:ext uri="{BB962C8B-B14F-4D97-AF65-F5344CB8AC3E}">
        <p14:creationId xmlns:p14="http://schemas.microsoft.com/office/powerpoint/2010/main" val="2374723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194" name="Picture 2">
            <a:extLst>
              <a:ext uri="{FF2B5EF4-FFF2-40B4-BE49-F238E27FC236}">
                <a16:creationId xmlns:a16="http://schemas.microsoft.com/office/drawing/2014/main" id="{42FB3627-6AD8-43E8-9295-427AA3EA98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507" b="2417"/>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794667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Picture 38">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262FD069-345E-42DC-B89B-F3EDBE8BBE04}"/>
              </a:ext>
            </a:extLst>
          </p:cNvPr>
          <p:cNvSpPr>
            <a:spLocks noGrp="1"/>
          </p:cNvSpPr>
          <p:nvPr>
            <p:ph type="title"/>
          </p:nvPr>
        </p:nvSpPr>
        <p:spPr>
          <a:xfrm>
            <a:off x="640080" y="1243013"/>
            <a:ext cx="3855720" cy="4371974"/>
          </a:xfrm>
        </p:spPr>
        <p:txBody>
          <a:bodyPr>
            <a:normAutofit/>
          </a:bodyPr>
          <a:lstStyle/>
          <a:p>
            <a:r>
              <a:rPr lang="en-GB">
                <a:solidFill>
                  <a:srgbClr val="FFFFFF"/>
                </a:solidFill>
              </a:rPr>
              <a:t>Anthony Birch’s self assessment Q1 </a:t>
            </a:r>
            <a:r>
              <a:rPr lang="en-US" altLang="en-US">
                <a:solidFill>
                  <a:srgbClr val="FFFFFF"/>
                </a:solidFill>
              </a:rPr>
              <a:t>Row boat problem </a:t>
            </a:r>
            <a:endParaRPr lang="en-GB">
              <a:solidFill>
                <a:srgbClr val="FFFFFF"/>
              </a:solidFill>
            </a:endParaRPr>
          </a:p>
        </p:txBody>
      </p:sp>
      <p:sp>
        <p:nvSpPr>
          <p:cNvPr id="41" name="Rectangle 40">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198C258-6C8C-45F8-ABB1-3FB8CCB1B7F9}"/>
              </a:ext>
            </a:extLst>
          </p:cNvPr>
          <p:cNvSpPr>
            <a:spLocks noGrp="1"/>
          </p:cNvSpPr>
          <p:nvPr>
            <p:ph idx="1"/>
          </p:nvPr>
        </p:nvSpPr>
        <p:spPr>
          <a:xfrm>
            <a:off x="6172200" y="804672"/>
            <a:ext cx="5221224" cy="5230368"/>
          </a:xfrm>
        </p:spPr>
        <p:txBody>
          <a:bodyPr anchor="ctr">
            <a:normAutofit/>
          </a:bodyPr>
          <a:lstStyle/>
          <a:p>
            <a:pPr marL="431800" indent="-32385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400">
                <a:solidFill>
                  <a:srgbClr val="000000"/>
                </a:solidFill>
              </a:rPr>
              <a:t>Two people in a rowboat in the middle of the ocean with food enough only to save one; one is a genius working on a cure for cancer, the other is quite ordinary; whom do you save? </a:t>
            </a:r>
          </a:p>
          <a:p>
            <a:pPr marL="2159000" lvl="4" indent="-21590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400">
                <a:solidFill>
                  <a:srgbClr val="000000"/>
                </a:solidFill>
              </a:rPr>
              <a:t>The genius</a:t>
            </a:r>
          </a:p>
          <a:p>
            <a:pPr marL="2159000" lvl="4" indent="-21590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400">
                <a:solidFill>
                  <a:srgbClr val="000000"/>
                </a:solidFill>
              </a:rPr>
              <a:t>Decide by flipping a coin</a:t>
            </a:r>
          </a:p>
          <a:p>
            <a:pPr marL="2159000" lvl="4" indent="-21590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400">
                <a:solidFill>
                  <a:srgbClr val="000000"/>
                </a:solidFill>
              </a:rPr>
              <a:t>Share the food and hope for a miracle</a:t>
            </a:r>
          </a:p>
          <a:p>
            <a:pPr marL="0" indent="0">
              <a:buNone/>
            </a:pPr>
            <a:endParaRPr lang="en-GB" sz="2400">
              <a:solidFill>
                <a:srgbClr val="000000"/>
              </a:solidFill>
            </a:endParaRPr>
          </a:p>
        </p:txBody>
      </p:sp>
    </p:spTree>
    <p:extLst>
      <p:ext uri="{BB962C8B-B14F-4D97-AF65-F5344CB8AC3E}">
        <p14:creationId xmlns:p14="http://schemas.microsoft.com/office/powerpoint/2010/main" val="4248792842"/>
      </p:ext>
    </p:extLst>
  </p:cSld>
  <p:clrMapOvr>
    <a:overrideClrMapping bg1="dk1" tx1="lt1" bg2="dk2" tx2="lt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2FAA70C3-2AD5-42D6-AC00-5977FEA4D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5" name="Rectangle 74">
            <a:extLst>
              <a:ext uri="{FF2B5EF4-FFF2-40B4-BE49-F238E27FC236}">
                <a16:creationId xmlns:a16="http://schemas.microsoft.com/office/drawing/2014/main" id="{5D1D4658-32CD-4903-BDA6-7B54EEA4ED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70" name="Picture 2" descr="George Floyd: 'Black lives matter' deaths wey shake America - BBC News  Pidgin">
            <a:extLst>
              <a:ext uri="{FF2B5EF4-FFF2-40B4-BE49-F238E27FC236}">
                <a16:creationId xmlns:a16="http://schemas.microsoft.com/office/drawing/2014/main" id="{DFC30ABB-709F-4123-9AF8-E1221E364DE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0518"/>
          <a:stretch/>
        </p:blipFill>
        <p:spPr bwMode="auto">
          <a:xfrm>
            <a:off x="3890886" y="983228"/>
            <a:ext cx="8301112" cy="5874772"/>
          </a:xfrm>
          <a:custGeom>
            <a:avLst/>
            <a:gdLst/>
            <a:ahLst/>
            <a:cxnLst/>
            <a:rect l="l" t="t" r="r" b="b"/>
            <a:pathLst>
              <a:path w="8301112" h="5874772">
                <a:moveTo>
                  <a:pt x="3607511" y="0"/>
                </a:moveTo>
                <a:cubicBezTo>
                  <a:pt x="3607511" y="0"/>
                  <a:pt x="3607511" y="0"/>
                  <a:pt x="8106431" y="0"/>
                </a:cubicBezTo>
                <a:lnTo>
                  <a:pt x="8301112" y="0"/>
                </a:lnTo>
                <a:lnTo>
                  <a:pt x="8301112" y="5874772"/>
                </a:lnTo>
                <a:lnTo>
                  <a:pt x="27685" y="5874772"/>
                </a:lnTo>
                <a:lnTo>
                  <a:pt x="24376" y="5862584"/>
                </a:lnTo>
                <a:cubicBezTo>
                  <a:pt x="-24375" y="5631005"/>
                  <a:pt x="0" y="5362863"/>
                  <a:pt x="97502" y="5167850"/>
                </a:cubicBezTo>
                <a:cubicBezTo>
                  <a:pt x="97502" y="5167850"/>
                  <a:pt x="97502" y="5167850"/>
                  <a:pt x="2827510" y="438782"/>
                </a:cubicBezTo>
                <a:cubicBezTo>
                  <a:pt x="2973760" y="195014"/>
                  <a:pt x="3331265" y="0"/>
                  <a:pt x="3607511" y="0"/>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D7992867-19AF-482F-871F-99082EB5DB60}"/>
              </a:ext>
            </a:extLst>
          </p:cNvPr>
          <p:cNvPicPr>
            <a:picLocks noChangeAspect="1"/>
          </p:cNvPicPr>
          <p:nvPr/>
        </p:nvPicPr>
        <p:blipFill rotWithShape="1">
          <a:blip r:embed="rId3"/>
          <a:srcRect l="13799" r="14629" b="1"/>
          <a:stretch/>
        </p:blipFill>
        <p:spPr>
          <a:xfrm>
            <a:off x="266700" y="360023"/>
            <a:ext cx="5342805" cy="4453168"/>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p:spPr>
      </p:pic>
    </p:spTree>
    <p:extLst>
      <p:ext uri="{BB962C8B-B14F-4D97-AF65-F5344CB8AC3E}">
        <p14:creationId xmlns:p14="http://schemas.microsoft.com/office/powerpoint/2010/main" val="26370734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4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 name="Picture 5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352982C-2FF0-4884-B56F-79649391D310}"/>
              </a:ext>
            </a:extLst>
          </p:cNvPr>
          <p:cNvSpPr>
            <a:spLocks noGrp="1"/>
          </p:cNvSpPr>
          <p:nvPr>
            <p:ph type="title"/>
          </p:nvPr>
        </p:nvSpPr>
        <p:spPr>
          <a:xfrm>
            <a:off x="640079" y="2053641"/>
            <a:ext cx="3669161" cy="2760098"/>
          </a:xfrm>
        </p:spPr>
        <p:txBody>
          <a:bodyPr>
            <a:normAutofit/>
          </a:bodyPr>
          <a:lstStyle/>
          <a:p>
            <a:r>
              <a:rPr lang="en-GB">
                <a:solidFill>
                  <a:srgbClr val="FFFFFF"/>
                </a:solidFill>
              </a:rPr>
              <a:t>Anthony Birch’s self assessment Q2</a:t>
            </a:r>
          </a:p>
        </p:txBody>
      </p:sp>
      <p:sp>
        <p:nvSpPr>
          <p:cNvPr id="3" name="Content Placeholder 2">
            <a:extLst>
              <a:ext uri="{FF2B5EF4-FFF2-40B4-BE49-F238E27FC236}">
                <a16:creationId xmlns:a16="http://schemas.microsoft.com/office/drawing/2014/main" id="{C30AB811-7FD0-4218-B4CC-BDB29B3D6D98}"/>
              </a:ext>
            </a:extLst>
          </p:cNvPr>
          <p:cNvSpPr>
            <a:spLocks noGrp="1"/>
          </p:cNvSpPr>
          <p:nvPr>
            <p:ph idx="1"/>
          </p:nvPr>
        </p:nvSpPr>
        <p:spPr>
          <a:xfrm>
            <a:off x="6090574" y="801866"/>
            <a:ext cx="5306084" cy="5230634"/>
          </a:xfrm>
        </p:spPr>
        <p:txBody>
          <a:bodyPr anchor="ctr">
            <a:normAutofit/>
          </a:bodyPr>
          <a:lstStyle/>
          <a:p>
            <a:pPr marL="431800" indent="-32385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200">
                <a:solidFill>
                  <a:srgbClr val="000000"/>
                </a:solidFill>
              </a:rPr>
              <a:t>The voice of (your) God is speaking to you, and you are quite certain it really is (your) God. God says: I am going to give you two statements and you must pick the true one or risk damnation. </a:t>
            </a:r>
          </a:p>
          <a:p>
            <a:pPr marL="431800" indent="-32385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200">
                <a:solidFill>
                  <a:srgbClr val="000000"/>
                </a:solidFill>
              </a:rPr>
              <a:t>Statement 1: black lives matter. </a:t>
            </a:r>
          </a:p>
          <a:p>
            <a:pPr marL="431800" indent="-32385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200">
                <a:solidFill>
                  <a:srgbClr val="000000"/>
                </a:solidFill>
              </a:rPr>
              <a:t>Statement 2: planet earth orbits the sun and earth simultaneously spins on an axis that runs from north pole to the south pole. It takes earth 23.934 hours to complete a rotation and 365.26 days to complete an orbit around the sun.</a:t>
            </a:r>
          </a:p>
          <a:p>
            <a:pPr marL="2159000" lvl="4" indent="-21590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200">
                <a:solidFill>
                  <a:srgbClr val="000000"/>
                </a:solidFill>
              </a:rPr>
              <a:t>Choose statement 1 or 2.</a:t>
            </a:r>
          </a:p>
          <a:p>
            <a:pPr marL="0" indent="0">
              <a:buNone/>
            </a:pPr>
            <a:endParaRPr lang="en-GB" sz="2200">
              <a:solidFill>
                <a:srgbClr val="000000"/>
              </a:solidFill>
            </a:endParaRPr>
          </a:p>
        </p:txBody>
      </p:sp>
    </p:spTree>
    <p:extLst>
      <p:ext uri="{BB962C8B-B14F-4D97-AF65-F5344CB8AC3E}">
        <p14:creationId xmlns:p14="http://schemas.microsoft.com/office/powerpoint/2010/main" val="9036801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7" name="Picture 26">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B49718A-05EC-4E39-982F-DFF04DD33BDB}"/>
              </a:ext>
            </a:extLst>
          </p:cNvPr>
          <p:cNvSpPr>
            <a:spLocks noGrp="1"/>
          </p:cNvSpPr>
          <p:nvPr>
            <p:ph type="title"/>
          </p:nvPr>
        </p:nvSpPr>
        <p:spPr>
          <a:xfrm>
            <a:off x="640079" y="2053641"/>
            <a:ext cx="3669161" cy="2760098"/>
          </a:xfrm>
        </p:spPr>
        <p:txBody>
          <a:bodyPr>
            <a:normAutofit/>
          </a:bodyPr>
          <a:lstStyle/>
          <a:p>
            <a:r>
              <a:rPr lang="en-GB">
                <a:solidFill>
                  <a:srgbClr val="FFFFFF"/>
                </a:solidFill>
              </a:rPr>
              <a:t>Anthony Birch’s self assessment Q3</a:t>
            </a:r>
          </a:p>
        </p:txBody>
      </p:sp>
      <p:sp>
        <p:nvSpPr>
          <p:cNvPr id="3" name="Content Placeholder 2">
            <a:extLst>
              <a:ext uri="{FF2B5EF4-FFF2-40B4-BE49-F238E27FC236}">
                <a16:creationId xmlns:a16="http://schemas.microsoft.com/office/drawing/2014/main" id="{28D505AD-D30E-4AF2-9AE2-CFB1AA1FD4BF}"/>
              </a:ext>
            </a:extLst>
          </p:cNvPr>
          <p:cNvSpPr>
            <a:spLocks noGrp="1"/>
          </p:cNvSpPr>
          <p:nvPr>
            <p:ph idx="1"/>
          </p:nvPr>
        </p:nvSpPr>
        <p:spPr>
          <a:xfrm>
            <a:off x="6090574" y="801866"/>
            <a:ext cx="5306084" cy="5230634"/>
          </a:xfrm>
        </p:spPr>
        <p:txBody>
          <a:bodyPr anchor="ctr">
            <a:normAutofit/>
          </a:bodyPr>
          <a:lstStyle/>
          <a:p>
            <a:pPr marL="431800" indent="-32385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400">
                <a:solidFill>
                  <a:srgbClr val="000000"/>
                </a:solidFill>
              </a:rPr>
              <a:t>Character traits</a:t>
            </a:r>
          </a:p>
          <a:p>
            <a:pPr marL="1727200" lvl="3" indent="-215900">
              <a:buSzPct val="75000"/>
              <a:buFont typeface="Symbol" panose="05050102010706020507" pitchFamily="18"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400">
                <a:solidFill>
                  <a:srgbClr val="000000"/>
                </a:solidFill>
              </a:rPr>
              <a:t>What is the single most important character trait for everyone in business?</a:t>
            </a:r>
          </a:p>
          <a:p>
            <a:pPr marL="0" indent="0">
              <a:buNone/>
            </a:pPr>
            <a:endParaRPr lang="en-GB" sz="2400">
              <a:solidFill>
                <a:srgbClr val="000000"/>
              </a:solidFill>
            </a:endParaRPr>
          </a:p>
        </p:txBody>
      </p:sp>
    </p:spTree>
    <p:extLst>
      <p:ext uri="{BB962C8B-B14F-4D97-AF65-F5344CB8AC3E}">
        <p14:creationId xmlns:p14="http://schemas.microsoft.com/office/powerpoint/2010/main" val="6623904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8" name="Picture 27">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2BD3F54-4C00-4B39-824A-A99F6B04E274}"/>
              </a:ext>
            </a:extLst>
          </p:cNvPr>
          <p:cNvSpPr>
            <a:spLocks noGrp="1"/>
          </p:cNvSpPr>
          <p:nvPr>
            <p:ph type="title"/>
          </p:nvPr>
        </p:nvSpPr>
        <p:spPr>
          <a:xfrm>
            <a:off x="640079" y="2053641"/>
            <a:ext cx="3669161" cy="2760098"/>
          </a:xfrm>
        </p:spPr>
        <p:txBody>
          <a:bodyPr>
            <a:normAutofit/>
          </a:bodyPr>
          <a:lstStyle/>
          <a:p>
            <a:r>
              <a:rPr lang="en-GB">
                <a:solidFill>
                  <a:srgbClr val="FFFFFF"/>
                </a:solidFill>
              </a:rPr>
              <a:t>Anthony Birch’s self assessment A1</a:t>
            </a:r>
          </a:p>
        </p:txBody>
      </p:sp>
      <p:sp>
        <p:nvSpPr>
          <p:cNvPr id="3" name="Content Placeholder 2">
            <a:extLst>
              <a:ext uri="{FF2B5EF4-FFF2-40B4-BE49-F238E27FC236}">
                <a16:creationId xmlns:a16="http://schemas.microsoft.com/office/drawing/2014/main" id="{CED9A0E3-1749-4371-ADE3-ED17F0CE1819}"/>
              </a:ext>
            </a:extLst>
          </p:cNvPr>
          <p:cNvSpPr>
            <a:spLocks noGrp="1"/>
          </p:cNvSpPr>
          <p:nvPr>
            <p:ph idx="1"/>
          </p:nvPr>
        </p:nvSpPr>
        <p:spPr>
          <a:xfrm>
            <a:off x="6090574" y="801866"/>
            <a:ext cx="5306084" cy="5230634"/>
          </a:xfrm>
        </p:spPr>
        <p:txBody>
          <a:bodyPr anchor="ctr">
            <a:normAutofit/>
          </a:bodyPr>
          <a:lstStyle/>
          <a:p>
            <a:pPr marL="431800" indent="-32385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200">
                <a:solidFill>
                  <a:srgbClr val="000000"/>
                </a:solidFill>
              </a:rPr>
              <a:t>Row boat problem - ANSWERS</a:t>
            </a:r>
          </a:p>
          <a:p>
            <a:pPr marL="1727200" lvl="3" indent="-215900">
              <a:buSzPct val="75000"/>
              <a:buFont typeface="Symbol" panose="05050102010706020507" pitchFamily="18"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200">
                <a:solidFill>
                  <a:srgbClr val="000000"/>
                </a:solidFill>
              </a:rPr>
              <a:t>Two men in a rowboat in the middle of the ocean with food enough only to save one; one is a genius working on a cure for cancer, the other is quite ordinary; whom do you save? </a:t>
            </a:r>
          </a:p>
          <a:p>
            <a:pPr marL="2159000" lvl="4" indent="-21590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200">
                <a:solidFill>
                  <a:srgbClr val="000000"/>
                </a:solidFill>
              </a:rPr>
              <a:t>The genius = Teleologist</a:t>
            </a:r>
          </a:p>
          <a:p>
            <a:pPr marL="2159000" lvl="4" indent="-21590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200">
                <a:solidFill>
                  <a:srgbClr val="000000"/>
                </a:solidFill>
              </a:rPr>
              <a:t>Decide by flipping a coin = Deontologist</a:t>
            </a:r>
          </a:p>
          <a:p>
            <a:pPr marL="2159000" lvl="4" indent="-21590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200">
                <a:solidFill>
                  <a:srgbClr val="000000"/>
                </a:solidFill>
              </a:rPr>
              <a:t>Share the food and hope for a miracle = Deontologist</a:t>
            </a:r>
          </a:p>
          <a:p>
            <a:pPr marL="0" indent="0">
              <a:buNone/>
            </a:pPr>
            <a:endParaRPr lang="en-GB" sz="2200">
              <a:solidFill>
                <a:srgbClr val="000000"/>
              </a:solidFill>
            </a:endParaRPr>
          </a:p>
        </p:txBody>
      </p:sp>
    </p:spTree>
    <p:extLst>
      <p:ext uri="{BB962C8B-B14F-4D97-AF65-F5344CB8AC3E}">
        <p14:creationId xmlns:p14="http://schemas.microsoft.com/office/powerpoint/2010/main" val="241259853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83228C-5832-4BE8-9DA4-9729C49A73FD}"/>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Anthony Birch’s self assessment A2</a:t>
            </a:r>
          </a:p>
        </p:txBody>
      </p:sp>
      <p:sp>
        <p:nvSpPr>
          <p:cNvPr id="3" name="Content Placeholder 2">
            <a:extLst>
              <a:ext uri="{FF2B5EF4-FFF2-40B4-BE49-F238E27FC236}">
                <a16:creationId xmlns:a16="http://schemas.microsoft.com/office/drawing/2014/main" id="{5440D59D-6A6A-4A40-A196-D1DB9172FCE6}"/>
              </a:ext>
            </a:extLst>
          </p:cNvPr>
          <p:cNvSpPr>
            <a:spLocks noGrp="1"/>
          </p:cNvSpPr>
          <p:nvPr>
            <p:ph idx="1"/>
          </p:nvPr>
        </p:nvSpPr>
        <p:spPr>
          <a:xfrm>
            <a:off x="1367624" y="2490436"/>
            <a:ext cx="9708995" cy="3567173"/>
          </a:xfrm>
        </p:spPr>
        <p:txBody>
          <a:bodyPr anchor="ctr">
            <a:normAutofit/>
          </a:bodyPr>
          <a:lstStyle/>
          <a:p>
            <a:pPr marL="431800" indent="-32385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200" dirty="0"/>
              <a:t>Voice of God scenario – ANSWERS</a:t>
            </a:r>
          </a:p>
          <a:p>
            <a:pPr marL="431800" indent="-32385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200" dirty="0"/>
              <a:t>The voice of God is speaking to you, and you are quite certain it really is God. God says: I am going to give you two statements and you must pick the true one or risk damnation. The first statement is: black lives matter. The second statement is: planet earth orbits the sun and earth simultaneously spins on an axis that runs from north pole to the south pole. It takes earth 23.934 hours to complete a rotation and 365.26 days to complete an orbit around the sun.</a:t>
            </a:r>
          </a:p>
          <a:p>
            <a:pPr marL="2159000" lvl="4" indent="-21590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200" dirty="0"/>
              <a:t>I choose statement ONE.  Seems like the most clear choice.</a:t>
            </a:r>
          </a:p>
          <a:p>
            <a:pPr marL="2159000" lvl="4" indent="-21590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200" dirty="0"/>
              <a:t>I choose statement TWO.  Why would you trust scientists over God?</a:t>
            </a:r>
          </a:p>
          <a:p>
            <a:pPr marL="0" indent="0">
              <a:buNone/>
            </a:pPr>
            <a:endParaRPr lang="en-GB" sz="2200" dirty="0"/>
          </a:p>
        </p:txBody>
      </p:sp>
    </p:spTree>
    <p:extLst>
      <p:ext uri="{BB962C8B-B14F-4D97-AF65-F5344CB8AC3E}">
        <p14:creationId xmlns:p14="http://schemas.microsoft.com/office/powerpoint/2010/main" val="25177532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F641636-8FCE-4448-9226-96DD65B1FCA9}"/>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Anthony Birch’s self assessment A3</a:t>
            </a:r>
          </a:p>
        </p:txBody>
      </p:sp>
      <p:sp>
        <p:nvSpPr>
          <p:cNvPr id="3" name="Content Placeholder 2">
            <a:extLst>
              <a:ext uri="{FF2B5EF4-FFF2-40B4-BE49-F238E27FC236}">
                <a16:creationId xmlns:a16="http://schemas.microsoft.com/office/drawing/2014/main" id="{6EDA2726-D7FB-4420-9862-81DACDCF9CCA}"/>
              </a:ext>
            </a:extLst>
          </p:cNvPr>
          <p:cNvSpPr>
            <a:spLocks noGrp="1"/>
          </p:cNvSpPr>
          <p:nvPr>
            <p:ph idx="1"/>
          </p:nvPr>
        </p:nvSpPr>
        <p:spPr>
          <a:xfrm>
            <a:off x="1367624" y="2490436"/>
            <a:ext cx="9708995" cy="3567173"/>
          </a:xfrm>
        </p:spPr>
        <p:txBody>
          <a:bodyPr anchor="ctr">
            <a:normAutofit/>
          </a:bodyPr>
          <a:lstStyle/>
          <a:p>
            <a:pPr marL="431800" indent="-323850">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400" dirty="0"/>
              <a:t>Character traits - ANSWERS</a:t>
            </a:r>
          </a:p>
          <a:p>
            <a:pPr marL="1727200" lvl="3" indent="-215900">
              <a:buSzPct val="75000"/>
              <a:buFont typeface="Symbol" panose="05050102010706020507" pitchFamily="18"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400" dirty="0"/>
              <a:t>What is the single most important character trait for everyone in business? Truthfulness, optimism, determination, leadership, hope, fairness</a:t>
            </a:r>
          </a:p>
          <a:p>
            <a:pPr marL="1727200" lvl="3" indent="-215900">
              <a:buSzPct val="75000"/>
              <a:buFont typeface="Symbol" panose="05050102010706020507" pitchFamily="18"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400" dirty="0"/>
              <a:t>? ?</a:t>
            </a:r>
          </a:p>
          <a:p>
            <a:pPr marL="1727200" lvl="3" indent="-215900">
              <a:buSzPct val="75000"/>
              <a:buFont typeface="Symbol" panose="05050102010706020507" pitchFamily="18"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2400" dirty="0"/>
              <a:t>Which trait(s) relate to morality/ethics ? </a:t>
            </a:r>
          </a:p>
          <a:p>
            <a:pPr marL="1727200" lvl="3" indent="-215900">
              <a:buSzPct val="75000"/>
              <a:buFont typeface="Symbol" panose="05050102010706020507" pitchFamily="18"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endParaRPr lang="en-US" altLang="en-US" sz="2400" dirty="0"/>
          </a:p>
          <a:p>
            <a:pPr marL="812800" lvl="1" indent="-215900">
              <a:buSzPct val="75000"/>
              <a:buFont typeface="Symbol" panose="05050102010706020507" pitchFamily="18"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US" altLang="en-US" sz="3000" dirty="0"/>
              <a:t>Which of any answers relate to morality/ethics?</a:t>
            </a:r>
          </a:p>
          <a:p>
            <a:endParaRPr lang="en-GB" sz="2400" dirty="0"/>
          </a:p>
        </p:txBody>
      </p:sp>
    </p:spTree>
    <p:extLst>
      <p:ext uri="{BB962C8B-B14F-4D97-AF65-F5344CB8AC3E}">
        <p14:creationId xmlns:p14="http://schemas.microsoft.com/office/powerpoint/2010/main" val="389057090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46" name="Rectangle 2">
            <a:extLst>
              <a:ext uri="{FF2B5EF4-FFF2-40B4-BE49-F238E27FC236}">
                <a16:creationId xmlns:a16="http://schemas.microsoft.com/office/drawing/2014/main" id="{9760B889-2D48-4AF8-9F48-300BF70C2FE0}"/>
              </a:ext>
            </a:extLst>
          </p:cNvPr>
          <p:cNvSpPr>
            <a:spLocks noGrp="1" noChangeArrowheads="1"/>
          </p:cNvSpPr>
          <p:nvPr>
            <p:ph type="title"/>
          </p:nvPr>
        </p:nvSpPr>
        <p:spPr bwMode="auto">
          <a:xfrm>
            <a:off x="943277" y="712269"/>
            <a:ext cx="3370998" cy="550226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GB" altLang="en-US" dirty="0">
                <a:solidFill>
                  <a:srgbClr val="FFFFFF"/>
                </a:solidFill>
                <a:ea typeface="ＭＳ Ｐゴシック" panose="020B0600070205080204" pitchFamily="34" charset="-128"/>
              </a:rPr>
              <a:t>What are normative ethical theories?</a:t>
            </a:r>
          </a:p>
        </p:txBody>
      </p:sp>
      <p:cxnSp>
        <p:nvCxnSpPr>
          <p:cNvPr id="75" name="Straight Connector 74">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6149" name="Rectangle 3">
            <a:extLst>
              <a:ext uri="{FF2B5EF4-FFF2-40B4-BE49-F238E27FC236}">
                <a16:creationId xmlns:a16="http://schemas.microsoft.com/office/drawing/2014/main" id="{C10824D8-6751-452F-BBDC-927F717B9F8E}"/>
              </a:ext>
            </a:extLst>
          </p:cNvPr>
          <p:cNvGraphicFramePr>
            <a:graphicFrameLocks noGrp="1"/>
          </p:cNvGraphicFramePr>
          <p:nvPr>
            <p:ph idx="1"/>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946822A-5648-419A-9FA3-5C67E93A05DA}"/>
              </a:ext>
            </a:extLst>
          </p:cNvPr>
          <p:cNvSpPr>
            <a:spLocks noGrp="1"/>
          </p:cNvSpPr>
          <p:nvPr>
            <p:ph type="title"/>
          </p:nvPr>
        </p:nvSpPr>
        <p:spPr>
          <a:xfrm>
            <a:off x="640079" y="2053641"/>
            <a:ext cx="3669161" cy="2760098"/>
          </a:xfrm>
        </p:spPr>
        <p:txBody>
          <a:bodyPr>
            <a:normAutofit/>
          </a:bodyPr>
          <a:lstStyle/>
          <a:p>
            <a:r>
              <a:rPr lang="en-GB">
                <a:solidFill>
                  <a:srgbClr val="FFFFFF"/>
                </a:solidFill>
              </a:rPr>
              <a:t>Normative </a:t>
            </a:r>
          </a:p>
        </p:txBody>
      </p:sp>
      <p:sp>
        <p:nvSpPr>
          <p:cNvPr id="3" name="Content Placeholder 2">
            <a:extLst>
              <a:ext uri="{FF2B5EF4-FFF2-40B4-BE49-F238E27FC236}">
                <a16:creationId xmlns:a16="http://schemas.microsoft.com/office/drawing/2014/main" id="{B46543A9-AE9F-421A-AC8B-33E7791AC48D}"/>
              </a:ext>
            </a:extLst>
          </p:cNvPr>
          <p:cNvSpPr>
            <a:spLocks noGrp="1"/>
          </p:cNvSpPr>
          <p:nvPr>
            <p:ph idx="1"/>
          </p:nvPr>
        </p:nvSpPr>
        <p:spPr>
          <a:xfrm>
            <a:off x="6090574" y="801866"/>
            <a:ext cx="5306084" cy="5230634"/>
          </a:xfrm>
        </p:spPr>
        <p:txBody>
          <a:bodyPr anchor="ctr">
            <a:normAutofit/>
          </a:bodyPr>
          <a:lstStyle/>
          <a:p>
            <a:r>
              <a:rPr lang="en-GB" sz="2400" b="1">
                <a:solidFill>
                  <a:srgbClr val="000000"/>
                </a:solidFill>
              </a:rPr>
              <a:t>Normative</a:t>
            </a:r>
            <a:r>
              <a:rPr lang="en-GB" sz="2400">
                <a:solidFill>
                  <a:srgbClr val="000000"/>
                </a:solidFill>
              </a:rPr>
              <a:t> or prescriptive ethics claims tell us, or affirm, what ought to be the case. </a:t>
            </a:r>
          </a:p>
          <a:p>
            <a:r>
              <a:rPr lang="en-GB" sz="2400">
                <a:solidFill>
                  <a:srgbClr val="000000"/>
                </a:solidFill>
              </a:rPr>
              <a:t>In contrast with </a:t>
            </a:r>
            <a:r>
              <a:rPr lang="en-GB" sz="2400" b="1">
                <a:solidFill>
                  <a:srgbClr val="000000"/>
                </a:solidFill>
              </a:rPr>
              <a:t>descriptive</a:t>
            </a:r>
            <a:r>
              <a:rPr lang="en-GB" sz="2400">
                <a:solidFill>
                  <a:srgbClr val="000000"/>
                </a:solidFill>
              </a:rPr>
              <a:t> claims, which simply tell us, or affirm, what is the case, or at least what is believed to be the case</a:t>
            </a:r>
          </a:p>
        </p:txBody>
      </p:sp>
    </p:spTree>
    <p:extLst>
      <p:ext uri="{BB962C8B-B14F-4D97-AF65-F5344CB8AC3E}">
        <p14:creationId xmlns:p14="http://schemas.microsoft.com/office/powerpoint/2010/main" val="122346186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052" name="Rectangle 13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445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53" name="Rectangle 13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word cloud - ethics - License, download or print for £4.96 | Photos |  Picfair">
            <a:extLst>
              <a:ext uri="{FF2B5EF4-FFF2-40B4-BE49-F238E27FC236}">
                <a16:creationId xmlns:a16="http://schemas.microsoft.com/office/drawing/2014/main" id="{49B11C66-0569-4F73-8254-1355726547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268"/>
          <a:stretch/>
        </p:blipFill>
        <p:spPr bwMode="auto">
          <a:xfrm>
            <a:off x="1142988" y="643467"/>
            <a:ext cx="9906024"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904437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6717EDE-973E-4975-B7E8-13606753154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41D88C-60C1-49F4-A909-925AAA43F985}"/>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Elements in moral evaluation</a:t>
            </a:r>
            <a:br>
              <a:rPr lang="en-US" sz="5200" dirty="0">
                <a:solidFill>
                  <a:srgbClr val="FFFFFF"/>
                </a:solidFill>
              </a:rPr>
            </a:br>
            <a:endParaRPr lang="en-US" sz="5200" dirty="0">
              <a:solidFill>
                <a:srgbClr val="FFFFFF"/>
              </a:solidFill>
            </a:endParaRPr>
          </a:p>
        </p:txBody>
      </p:sp>
    </p:spTree>
    <p:extLst>
      <p:ext uri="{BB962C8B-B14F-4D97-AF65-F5344CB8AC3E}">
        <p14:creationId xmlns:p14="http://schemas.microsoft.com/office/powerpoint/2010/main" val="858373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Normative Ethical Theories">
            <a:extLst>
              <a:ext uri="{FF2B5EF4-FFF2-40B4-BE49-F238E27FC236}">
                <a16:creationId xmlns:a16="http://schemas.microsoft.com/office/drawing/2014/main" id="{68DEB030-ADD7-4131-A4A8-D807A41B0DC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18237" y="643467"/>
            <a:ext cx="6955525"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068840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6AC45A25-4177-4014-9FB9-49503EA26FF5}"/>
              </a:ext>
            </a:extLst>
          </p:cNvPr>
          <p:cNvPicPr>
            <a:picLocks noChangeAspect="1"/>
          </p:cNvPicPr>
          <p:nvPr/>
        </p:nvPicPr>
        <p:blipFill>
          <a:blip r:embed="rId2"/>
          <a:stretch>
            <a:fillRect/>
          </a:stretch>
        </p:blipFill>
        <p:spPr>
          <a:xfrm>
            <a:off x="1826984" y="643467"/>
            <a:ext cx="8538032" cy="5571066"/>
          </a:xfrm>
          <a:prstGeom prst="rect">
            <a:avLst/>
          </a:prstGeom>
        </p:spPr>
      </p:pic>
    </p:spTree>
    <p:extLst>
      <p:ext uri="{BB962C8B-B14F-4D97-AF65-F5344CB8AC3E}">
        <p14:creationId xmlns:p14="http://schemas.microsoft.com/office/powerpoint/2010/main" val="226223014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close up of a newspaper&#10;&#10;Description automatically generated">
            <a:extLst>
              <a:ext uri="{FF2B5EF4-FFF2-40B4-BE49-F238E27FC236}">
                <a16:creationId xmlns:a16="http://schemas.microsoft.com/office/drawing/2014/main" id="{6190CECA-6AA9-447E-9715-F1093B05E1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93764" y="643467"/>
            <a:ext cx="6604471" cy="5571066"/>
          </a:xfrm>
          <a:prstGeom prst="rect">
            <a:avLst/>
          </a:prstGeom>
        </p:spPr>
      </p:pic>
    </p:spTree>
    <p:extLst>
      <p:ext uri="{BB962C8B-B14F-4D97-AF65-F5344CB8AC3E}">
        <p14:creationId xmlns:p14="http://schemas.microsoft.com/office/powerpoint/2010/main" val="150661010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6" name="Group 14">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7" name="Freeform: Shape 15">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9" name="Freeform: Shape 16">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Freeform: Shape 17">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19">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7" name="Freeform: Shape 20">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8" name="Freeform: Shape 21">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F6728D43-45F7-49DA-98E7-0E7B4EC909EB}"/>
              </a:ext>
            </a:extLst>
          </p:cNvPr>
          <p:cNvSpPr>
            <a:spLocks noGrp="1"/>
          </p:cNvSpPr>
          <p:nvPr>
            <p:ph type="title"/>
          </p:nvPr>
        </p:nvSpPr>
        <p:spPr>
          <a:xfrm>
            <a:off x="3502731" y="1542402"/>
            <a:ext cx="5186842" cy="2387918"/>
          </a:xfrm>
        </p:spPr>
        <p:txBody>
          <a:bodyPr vert="horz" lIns="91440" tIns="45720" rIns="91440" bIns="45720" rtlCol="0" anchor="b">
            <a:normAutofit/>
          </a:bodyPr>
          <a:lstStyle/>
          <a:p>
            <a:pPr algn="ctr"/>
            <a:r>
              <a:rPr lang="en-US" sz="4000" kern="1200">
                <a:solidFill>
                  <a:schemeClr val="tx2"/>
                </a:solidFill>
                <a:latin typeface="+mj-lt"/>
                <a:ea typeface="+mj-ea"/>
                <a:cs typeface="+mj-cs"/>
                <a:hlinkClick r:id="rId2"/>
              </a:rPr>
              <a:t>https://www.creativitypost.com/article/infinity_war_deontology_vs._teleology-1</a:t>
            </a:r>
            <a:endParaRPr lang="en-US" sz="4000" kern="1200">
              <a:solidFill>
                <a:schemeClr val="tx2"/>
              </a:solidFill>
              <a:latin typeface="+mj-lt"/>
              <a:ea typeface="+mj-ea"/>
              <a:cs typeface="+mj-cs"/>
            </a:endParaRPr>
          </a:p>
        </p:txBody>
      </p:sp>
      <p:sp>
        <p:nvSpPr>
          <p:cNvPr id="4" name="Text Placeholder 3">
            <a:extLst>
              <a:ext uri="{FF2B5EF4-FFF2-40B4-BE49-F238E27FC236}">
                <a16:creationId xmlns:a16="http://schemas.microsoft.com/office/drawing/2014/main" id="{90E23DB4-CDE7-4183-936C-8C422BA81805}"/>
              </a:ext>
            </a:extLst>
          </p:cNvPr>
          <p:cNvSpPr>
            <a:spLocks noGrp="1"/>
          </p:cNvSpPr>
          <p:nvPr>
            <p:ph type="body" idx="1"/>
          </p:nvPr>
        </p:nvSpPr>
        <p:spPr>
          <a:xfrm>
            <a:off x="3502135" y="4001587"/>
            <a:ext cx="5188034" cy="682079"/>
          </a:xfrm>
        </p:spPr>
        <p:txBody>
          <a:bodyPr vert="horz" lIns="91440" tIns="45720" rIns="91440" bIns="45720" rtlCol="0">
            <a:normAutofit/>
          </a:bodyPr>
          <a:lstStyle/>
          <a:p>
            <a:pPr algn="ctr"/>
            <a:r>
              <a:rPr lang="en-US" sz="2000" b="1" kern="1200" dirty="0">
                <a:solidFill>
                  <a:schemeClr val="tx2"/>
                </a:solidFill>
                <a:latin typeface="+mn-lt"/>
                <a:ea typeface="+mn-ea"/>
                <a:cs typeface="+mn-cs"/>
              </a:rPr>
              <a:t>A look at deontology and teleology in the context of Avengers: Infinity War</a:t>
            </a:r>
          </a:p>
        </p:txBody>
      </p:sp>
      <p:grpSp>
        <p:nvGrpSpPr>
          <p:cNvPr id="39" name="Group 23">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5" name="Freeform: Shape 24">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30" name="Group 29">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1" name="Freeform: Shape 30">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75937919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3" name="Freeform: Shape 7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Freeform: Shape 7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1" name="Isosceles Triangle 8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a:extLst>
              <a:ext uri="{FF2B5EF4-FFF2-40B4-BE49-F238E27FC236}">
                <a16:creationId xmlns:a16="http://schemas.microsoft.com/office/drawing/2014/main" id="{BD23A856-0A8B-4BED-9B42-FC275171007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16668" y="643467"/>
            <a:ext cx="7958664" cy="557106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041928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4" name="Picture 73">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170" name="Title 2">
            <a:extLst>
              <a:ext uri="{FF2B5EF4-FFF2-40B4-BE49-F238E27FC236}">
                <a16:creationId xmlns:a16="http://schemas.microsoft.com/office/drawing/2014/main" id="{39850B10-420D-4865-A5C8-54EBD612086A}"/>
              </a:ext>
            </a:extLst>
          </p:cNvPr>
          <p:cNvSpPr>
            <a:spLocks noGrp="1"/>
          </p:cNvSpPr>
          <p:nvPr>
            <p:ph type="title"/>
          </p:nvPr>
        </p:nvSpPr>
        <p:spPr bwMode="auto">
          <a:xfrm>
            <a:off x="3045368" y="2043663"/>
            <a:ext cx="6105194" cy="203105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b" anchorCtr="0" compatLnSpc="1">
            <a:prstTxWarp prst="textNoShape">
              <a:avLst/>
            </a:prstTxWarp>
            <a:normAutofit/>
          </a:bodyPr>
          <a:lstStyle/>
          <a:p>
            <a:pPr algn="ctr"/>
            <a:r>
              <a:rPr lang="en-US" altLang="en-US" sz="6000" kern="1200">
                <a:solidFill>
                  <a:srgbClr val="FFFFFF"/>
                </a:solidFill>
                <a:latin typeface="+mj-lt"/>
                <a:ea typeface="+mj-ea"/>
                <a:cs typeface="+mj-cs"/>
              </a:rPr>
              <a:t>The role of ethical theory</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326F88-3AE4-4F4F-B51A-E5616485DC89}"/>
              </a:ext>
            </a:extLst>
          </p:cNvPr>
          <p:cNvSpPr>
            <a:spLocks noGrp="1"/>
          </p:cNvSpPr>
          <p:nvPr>
            <p:ph type="title"/>
          </p:nvPr>
        </p:nvSpPr>
        <p:spPr>
          <a:xfrm>
            <a:off x="838200" y="184805"/>
            <a:ext cx="10515600" cy="1505883"/>
          </a:xfrm>
        </p:spPr>
        <p:txBody>
          <a:bodyPr anchor="ctr">
            <a:normAutofit/>
          </a:bodyPr>
          <a:lstStyle/>
          <a:p>
            <a:r>
              <a:rPr lang="en-GB" sz="3300"/>
              <a:t>Table 1: Difference between Deontological &amp; Teleological</a:t>
            </a:r>
            <a:br>
              <a:rPr lang="en-GB" sz="3300"/>
            </a:br>
            <a:r>
              <a:rPr lang="en-GB" sz="3300"/>
              <a:t>Source: Adapted from Macdonald &amp; Beck-Dudley (1994)</a:t>
            </a:r>
          </a:p>
        </p:txBody>
      </p:sp>
      <p:pic>
        <p:nvPicPr>
          <p:cNvPr id="5122" name="Picture 2" descr="Table 1: Difference between Deontological &amp; Teleological Source: Adapted from Macdonald &amp; Beck-Dudley (1994)">
            <a:extLst>
              <a:ext uri="{FF2B5EF4-FFF2-40B4-BE49-F238E27FC236}">
                <a16:creationId xmlns:a16="http://schemas.microsoft.com/office/drawing/2014/main" id="{E8E22EE5-3655-4598-BFAF-514202E68B8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8200" y="2188448"/>
            <a:ext cx="10512547" cy="3764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661340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54D376-7060-4491-9779-FC35E62F3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92C4CB-3E65-4811-AFFC-0632715E4F11}"/>
              </a:ext>
            </a:extLst>
          </p:cNvPr>
          <p:cNvSpPr>
            <a:spLocks noGrp="1"/>
          </p:cNvSpPr>
          <p:nvPr>
            <p:ph type="title"/>
          </p:nvPr>
        </p:nvSpPr>
        <p:spPr>
          <a:xfrm>
            <a:off x="838200" y="5186423"/>
            <a:ext cx="10515600" cy="1114382"/>
          </a:xfrm>
        </p:spPr>
        <p:txBody>
          <a:bodyPr>
            <a:normAutofit/>
          </a:bodyPr>
          <a:lstStyle/>
          <a:p>
            <a:pPr algn="ctr"/>
            <a:r>
              <a:rPr lang="en-GB" sz="5200" dirty="0"/>
              <a:t>Deontology</a:t>
            </a:r>
          </a:p>
        </p:txBody>
      </p:sp>
      <p:pic>
        <p:nvPicPr>
          <p:cNvPr id="4" name="Picture 3">
            <a:extLst>
              <a:ext uri="{FF2B5EF4-FFF2-40B4-BE49-F238E27FC236}">
                <a16:creationId xmlns:a16="http://schemas.microsoft.com/office/drawing/2014/main" id="{6E52215E-29B3-4930-A6A4-0D4B2AAC94F7}"/>
              </a:ext>
            </a:extLst>
          </p:cNvPr>
          <p:cNvPicPr>
            <a:picLocks noChangeAspect="1"/>
          </p:cNvPicPr>
          <p:nvPr/>
        </p:nvPicPr>
        <p:blipFill rotWithShape="1">
          <a:blip r:embed="rId2"/>
          <a:srcRect t="16614" b="28545"/>
          <a:stretch/>
        </p:blipFill>
        <p:spPr>
          <a:xfrm>
            <a:off x="20" y="10"/>
            <a:ext cx="12191980" cy="5014697"/>
          </a:xfrm>
          <a:prstGeom prst="rect">
            <a:avLst/>
          </a:prstGeom>
        </p:spPr>
      </p:pic>
    </p:spTree>
    <p:extLst>
      <p:ext uri="{BB962C8B-B14F-4D97-AF65-F5344CB8AC3E}">
        <p14:creationId xmlns:p14="http://schemas.microsoft.com/office/powerpoint/2010/main" val="113925417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AE190-8D9A-244E-A764-2D52D1CA07C2}"/>
              </a:ext>
            </a:extLst>
          </p:cNvPr>
          <p:cNvSpPr>
            <a:spLocks noGrp="1"/>
          </p:cNvSpPr>
          <p:nvPr>
            <p:ph type="title"/>
          </p:nvPr>
        </p:nvSpPr>
        <p:spPr/>
        <p:txBody>
          <a:bodyPr/>
          <a:lstStyle/>
          <a:p>
            <a:r>
              <a:rPr lang="en-US" dirty="0"/>
              <a:t>Deontology, Kant</a:t>
            </a:r>
          </a:p>
        </p:txBody>
      </p:sp>
      <p:sp>
        <p:nvSpPr>
          <p:cNvPr id="3" name="Content Placeholder 2">
            <a:extLst>
              <a:ext uri="{FF2B5EF4-FFF2-40B4-BE49-F238E27FC236}">
                <a16:creationId xmlns:a16="http://schemas.microsoft.com/office/drawing/2014/main" id="{1F106609-5772-FD41-9A69-7BE979B55406}"/>
              </a:ext>
            </a:extLst>
          </p:cNvPr>
          <p:cNvSpPr>
            <a:spLocks noGrp="1"/>
          </p:cNvSpPr>
          <p:nvPr>
            <p:ph idx="1"/>
          </p:nvPr>
        </p:nvSpPr>
        <p:spPr/>
        <p:txBody>
          <a:bodyPr>
            <a:normAutofit/>
          </a:bodyPr>
          <a:lstStyle/>
          <a:p>
            <a:r>
              <a:rPr lang="en-GB" dirty="0"/>
              <a:t>In business ethics, do the </a:t>
            </a:r>
            <a:r>
              <a:rPr lang="en-GB" b="1" dirty="0"/>
              <a:t>means</a:t>
            </a:r>
            <a:r>
              <a:rPr lang="en-GB" dirty="0"/>
              <a:t> justify the </a:t>
            </a:r>
            <a:r>
              <a:rPr lang="en-GB" b="1" dirty="0"/>
              <a:t>ends</a:t>
            </a:r>
            <a:r>
              <a:rPr lang="en-GB" dirty="0"/>
              <a:t>, or do the ends justify the means? </a:t>
            </a:r>
          </a:p>
          <a:p>
            <a:r>
              <a:rPr lang="en-GB" dirty="0"/>
              <a:t>Is it better to have a set of rules telling you what you ought to do in any particular situation ?</a:t>
            </a:r>
          </a:p>
          <a:p>
            <a:r>
              <a:rPr lang="en-GB" dirty="0"/>
              <a:t>Or should you worry more about how things are going to end up and do whatever is necessary to reach that goal?</a:t>
            </a:r>
          </a:p>
          <a:p>
            <a:r>
              <a:rPr lang="en-GB" dirty="0"/>
              <a:t>When the means justify the ends, ethical consideration focuses on what you do, not the consequences of what you have done.</a:t>
            </a:r>
          </a:p>
          <a:p>
            <a:pPr marL="0" indent="0">
              <a:buNone/>
            </a:pPr>
            <a:endParaRPr lang="en-US" dirty="0"/>
          </a:p>
        </p:txBody>
      </p:sp>
    </p:spTree>
    <p:extLst>
      <p:ext uri="{BB962C8B-B14F-4D97-AF65-F5344CB8AC3E}">
        <p14:creationId xmlns:p14="http://schemas.microsoft.com/office/powerpoint/2010/main" val="239578327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6146" name="Picture 2" descr="Ponzi king Bernie Madoff's bid for early release rejected by judge">
            <a:extLst>
              <a:ext uri="{FF2B5EF4-FFF2-40B4-BE49-F238E27FC236}">
                <a16:creationId xmlns:a16="http://schemas.microsoft.com/office/drawing/2014/main" id="{239CE862-0672-4AF7-9CA3-CBEADCA50889}"/>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8418" r="14918"/>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Lst>
        </p:spPr>
      </p:pic>
      <p:pic>
        <p:nvPicPr>
          <p:cNvPr id="71" name="Picture 7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9B9A08ED-60D7-1C4C-9967-03E3A5A54EF1}"/>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a:solidFill>
                  <a:srgbClr val="000000"/>
                </a:solidFill>
              </a:rPr>
              <a:t>Madoffs</a:t>
            </a:r>
          </a:p>
        </p:txBody>
      </p:sp>
      <p:sp>
        <p:nvSpPr>
          <p:cNvPr id="5" name="Content Placeholder 4">
            <a:extLst>
              <a:ext uri="{FF2B5EF4-FFF2-40B4-BE49-F238E27FC236}">
                <a16:creationId xmlns:a16="http://schemas.microsoft.com/office/drawing/2014/main" id="{859AB3F0-5EA2-AF43-90E7-2F9D397C3329}"/>
              </a:ext>
            </a:extLst>
          </p:cNvPr>
          <p:cNvSpPr>
            <a:spLocks noGrp="1"/>
          </p:cNvSpPr>
          <p:nvPr>
            <p:ph sz="half" idx="2"/>
          </p:nvPr>
        </p:nvSpPr>
        <p:spPr>
          <a:xfrm>
            <a:off x="804997" y="2272143"/>
            <a:ext cx="4706803" cy="3788830"/>
          </a:xfrm>
        </p:spPr>
        <p:txBody>
          <a:bodyPr vert="horz" lIns="91440" tIns="45720" rIns="91440" bIns="45720" rtlCol="0" anchor="ctr">
            <a:normAutofit/>
          </a:bodyPr>
          <a:lstStyle/>
          <a:p>
            <a:r>
              <a:rPr lang="en-US" sz="2000" b="1">
                <a:solidFill>
                  <a:srgbClr val="000000"/>
                </a:solidFill>
              </a:rPr>
              <a:t>Duties</a:t>
            </a:r>
          </a:p>
          <a:p>
            <a:r>
              <a:rPr lang="en-US" sz="2000">
                <a:solidFill>
                  <a:srgbClr val="000000"/>
                </a:solidFill>
              </a:rPr>
              <a:t>“Should I steal that?”</a:t>
            </a:r>
          </a:p>
          <a:p>
            <a:r>
              <a:rPr lang="en-US" sz="2000">
                <a:solidFill>
                  <a:srgbClr val="000000"/>
                </a:solidFill>
              </a:rPr>
              <a:t>“No, stealing’s wrong.”</a:t>
            </a:r>
          </a:p>
          <a:p>
            <a:pPr marL="0"/>
            <a:endParaRPr lang="en-US" sz="2000">
              <a:solidFill>
                <a:srgbClr val="000000"/>
              </a:solidFill>
            </a:endParaRPr>
          </a:p>
        </p:txBody>
      </p:sp>
    </p:spTree>
    <p:extLst>
      <p:ext uri="{BB962C8B-B14F-4D97-AF65-F5344CB8AC3E}">
        <p14:creationId xmlns:p14="http://schemas.microsoft.com/office/powerpoint/2010/main" val="87449593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838AFD8-3B62-904B-AE65-92083CE71145}"/>
              </a:ext>
            </a:extLst>
          </p:cNvPr>
          <p:cNvSpPr>
            <a:spLocks noGrp="1"/>
          </p:cNvSpPr>
          <p:nvPr>
            <p:ph type="title"/>
          </p:nvPr>
        </p:nvSpPr>
        <p:spPr>
          <a:xfrm>
            <a:off x="686834" y="1153572"/>
            <a:ext cx="3200400" cy="4461163"/>
          </a:xfrm>
        </p:spPr>
        <p:txBody>
          <a:bodyPr>
            <a:normAutofit/>
          </a:bodyPr>
          <a:lstStyle/>
          <a:p>
            <a:r>
              <a:rPr lang="en-GB" sz="3400">
                <a:solidFill>
                  <a:srgbClr val="FFFFFF"/>
                </a:solidFill>
              </a:rPr>
              <a:t>If we’re supposed to obey our duties, then what exactly </a:t>
            </a:r>
            <a:r>
              <a:rPr lang="en-GB" sz="3400" i="1">
                <a:solidFill>
                  <a:srgbClr val="FFFFFF"/>
                </a:solidFill>
              </a:rPr>
              <a:t>are</a:t>
            </a:r>
            <a:r>
              <a:rPr lang="en-GB" sz="3400">
                <a:solidFill>
                  <a:srgbClr val="FFFFFF"/>
                </a:solidFill>
              </a:rPr>
              <a:t> they?</a:t>
            </a:r>
            <a:endParaRPr lang="en-US" sz="3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3534043-FD39-E24D-B89B-6818C6DB406A}"/>
              </a:ext>
            </a:extLst>
          </p:cNvPr>
          <p:cNvSpPr>
            <a:spLocks noGrp="1"/>
          </p:cNvSpPr>
          <p:nvPr>
            <p:ph idx="1"/>
          </p:nvPr>
        </p:nvSpPr>
        <p:spPr>
          <a:xfrm>
            <a:off x="4447308" y="591344"/>
            <a:ext cx="6906491" cy="5585619"/>
          </a:xfrm>
        </p:spPr>
        <p:txBody>
          <a:bodyPr anchor="ctr">
            <a:normAutofit/>
          </a:bodyPr>
          <a:lstStyle/>
          <a:p>
            <a:r>
              <a:rPr lang="en-GB" dirty="0"/>
              <a:t>Andrew Madoff 2008 learned  most/all of the money he and his family donated to Lymphoma Research Foundation and similar charities was stolen money.</a:t>
            </a:r>
          </a:p>
          <a:p>
            <a:r>
              <a:rPr lang="en-GB" dirty="0"/>
              <a:t>Andrew cancer and victim, money to charity after his diagnosis.</a:t>
            </a:r>
          </a:p>
          <a:p>
            <a:r>
              <a:rPr lang="en-GB" dirty="0"/>
              <a:t>Unclear whether Andrew knew the money was stolen, but his dad did. Bernard “Bernie” Madoff—was the one who took it. </a:t>
            </a:r>
          </a:p>
          <a:p>
            <a:r>
              <a:rPr lang="en-GB" dirty="0"/>
              <a:t>Largest Ponzi scheme in history $65b, 150 years in jail.</a:t>
            </a:r>
          </a:p>
          <a:p>
            <a:pPr marL="0" indent="0">
              <a:buNone/>
            </a:pPr>
            <a:endParaRPr lang="en-US" dirty="0"/>
          </a:p>
        </p:txBody>
      </p:sp>
    </p:spTree>
    <p:extLst>
      <p:ext uri="{BB962C8B-B14F-4D97-AF65-F5344CB8AC3E}">
        <p14:creationId xmlns:p14="http://schemas.microsoft.com/office/powerpoint/2010/main" val="346820338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292C1C-9B41-BA44-985C-D0A4DA955215}"/>
              </a:ext>
            </a:extLst>
          </p:cNvPr>
          <p:cNvSpPr>
            <a:spLocks noGrp="1"/>
          </p:cNvSpPr>
          <p:nvPr>
            <p:ph type="title"/>
          </p:nvPr>
        </p:nvSpPr>
        <p:spPr>
          <a:xfrm>
            <a:off x="686834" y="1153572"/>
            <a:ext cx="3200400" cy="4461163"/>
          </a:xfrm>
        </p:spPr>
        <p:txBody>
          <a:bodyPr>
            <a:normAutofit/>
          </a:bodyPr>
          <a:lstStyle/>
          <a:p>
            <a:r>
              <a:rPr lang="en-GB">
                <a:solidFill>
                  <a:srgbClr val="FFFFFF"/>
                </a:solidFill>
              </a:rPr>
              <a:t>A Ponzi scheme</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65FA950-E98D-AA41-8AA4-12DB047442D3}"/>
              </a:ext>
            </a:extLst>
          </p:cNvPr>
          <p:cNvSpPr>
            <a:spLocks noGrp="1"/>
          </p:cNvSpPr>
          <p:nvPr>
            <p:ph idx="1"/>
          </p:nvPr>
        </p:nvSpPr>
        <p:spPr>
          <a:xfrm>
            <a:off x="4447308" y="591344"/>
            <a:ext cx="6906491" cy="5585619"/>
          </a:xfrm>
        </p:spPr>
        <p:txBody>
          <a:bodyPr anchor="ctr">
            <a:normAutofit/>
          </a:bodyPr>
          <a:lstStyle/>
          <a:p>
            <a:r>
              <a:rPr lang="en-GB" sz="2000" dirty="0"/>
              <a:t>Named after Charles Ponzi, makes ‘fools’ of investors by briefly delivering artificially high returns on their money. </a:t>
            </a:r>
          </a:p>
          <a:p>
            <a:r>
              <a:rPr lang="en-GB" sz="2000" dirty="0"/>
              <a:t>The idea is simple: You take $100 from client A, promising to invest the money cleverly and get a massive profit. You spend $50 on yourself, and at the end of the year, you send the other $50 back to the client along with a note saying that the original $100 investment is getting </a:t>
            </a:r>
            <a:r>
              <a:rPr lang="en-GB" sz="2000" i="1" dirty="0"/>
              <a:t>excellent</a:t>
            </a:r>
            <a:r>
              <a:rPr lang="en-GB" sz="2000" dirty="0"/>
              <a:t> results and another $50 should come in next year and every year from then on. Happy client A recommends friends, who become clients B, C, and D. They bring in a total of $300, so it’s easy to make good on the original promise to send a $50 return the next year to client A. And you’ve now got $250 remaining from these three new clients, $150 of which you will soon return to them ($50 for each of the three new clients), leaving you with $100 to spend on yourself. The process repeats, and it’s not long before people are lining up to hand over their money. </a:t>
            </a:r>
            <a:endParaRPr lang="en-US" sz="2000" dirty="0"/>
          </a:p>
        </p:txBody>
      </p:sp>
    </p:spTree>
    <p:extLst>
      <p:ext uri="{BB962C8B-B14F-4D97-AF65-F5344CB8AC3E}">
        <p14:creationId xmlns:p14="http://schemas.microsoft.com/office/powerpoint/2010/main" val="416837697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5E3BF0-AE2F-4B48-8363-7FF7BDDBD0F9}"/>
              </a:ext>
            </a:extLst>
          </p:cNvPr>
          <p:cNvSpPr>
            <a:spLocks noGrp="1"/>
          </p:cNvSpPr>
          <p:nvPr>
            <p:ph type="title"/>
          </p:nvPr>
        </p:nvSpPr>
        <p:spPr>
          <a:xfrm>
            <a:off x="686834" y="1153572"/>
            <a:ext cx="3200400" cy="4461163"/>
          </a:xfrm>
        </p:spPr>
        <p:txBody>
          <a:bodyPr>
            <a:normAutofit/>
          </a:bodyPr>
          <a:lstStyle/>
          <a:p>
            <a:r>
              <a:rPr lang="en-US">
                <a:solidFill>
                  <a:srgbClr val="FFFFFF"/>
                </a:solidFill>
              </a:rPr>
              <a:t>Madoff</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3AFD45D-1469-4645-ABC8-49220121C235}"/>
              </a:ext>
            </a:extLst>
          </p:cNvPr>
          <p:cNvSpPr>
            <a:spLocks noGrp="1"/>
          </p:cNvSpPr>
          <p:nvPr>
            <p:ph idx="1"/>
          </p:nvPr>
        </p:nvSpPr>
        <p:spPr>
          <a:xfrm>
            <a:off x="4447308" y="591344"/>
            <a:ext cx="6906491" cy="5585619"/>
          </a:xfrm>
        </p:spPr>
        <p:txBody>
          <a:bodyPr anchor="ctr">
            <a:normAutofit/>
          </a:bodyPr>
          <a:lstStyle/>
          <a:p>
            <a:r>
              <a:rPr lang="en-GB" sz="2400" dirty="0"/>
              <a:t>Madoff ran scheme for 15 years.</a:t>
            </a:r>
          </a:p>
          <a:p>
            <a:r>
              <a:rPr lang="en-GB" sz="2400" dirty="0"/>
              <a:t>Paper trail of fake stock-purchase receipts so complicated impossible to determine exact numbers of victims and losses. </a:t>
            </a:r>
          </a:p>
          <a:p>
            <a:r>
              <a:rPr lang="en-GB" sz="2400" dirty="0"/>
              <a:t>Victims were </a:t>
            </a:r>
            <a:r>
              <a:rPr lang="en-GB" sz="2400" dirty="0" err="1"/>
              <a:t>approx</a:t>
            </a:r>
            <a:r>
              <a:rPr lang="en-GB" sz="2400" dirty="0"/>
              <a:t> 5000 and the losses around $65 billion, which works out to about $13 million from each client.</a:t>
            </a:r>
          </a:p>
          <a:p>
            <a:r>
              <a:rPr lang="en-GB" sz="2400" dirty="0"/>
              <a:t>People found him a genius, trustworthy. </a:t>
            </a:r>
          </a:p>
          <a:p>
            <a:r>
              <a:rPr lang="en-GB" sz="2400" dirty="0"/>
              <a:t>He sat on the boards of several Wall Street professional organizations and generous benefactor to charities. </a:t>
            </a:r>
            <a:endParaRPr lang="en-US" sz="2400" dirty="0"/>
          </a:p>
        </p:txBody>
      </p:sp>
    </p:spTree>
    <p:extLst>
      <p:ext uri="{BB962C8B-B14F-4D97-AF65-F5344CB8AC3E}">
        <p14:creationId xmlns:p14="http://schemas.microsoft.com/office/powerpoint/2010/main" val="381270143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02F453-27DD-874D-A3AF-19852DC57583}"/>
              </a:ext>
            </a:extLst>
          </p:cNvPr>
          <p:cNvSpPr>
            <a:spLocks noGrp="1"/>
          </p:cNvSpPr>
          <p:nvPr>
            <p:ph type="title"/>
          </p:nvPr>
        </p:nvSpPr>
        <p:spPr>
          <a:xfrm>
            <a:off x="838200" y="365125"/>
            <a:ext cx="10515600" cy="1325563"/>
          </a:xfrm>
        </p:spPr>
        <p:txBody>
          <a:bodyPr>
            <a:normAutofit/>
          </a:bodyPr>
          <a:lstStyle/>
          <a:p>
            <a:r>
              <a:rPr lang="en-US"/>
              <a:t>Continued</a:t>
            </a:r>
            <a:endParaRPr lang="en-US" dirty="0"/>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F12D7D4-EF38-164A-BDD2-CB30BCA6B6B6}"/>
              </a:ext>
            </a:extLst>
          </p:cNvPr>
          <p:cNvSpPr>
            <a:spLocks noGrp="1"/>
          </p:cNvSpPr>
          <p:nvPr>
            <p:ph idx="1"/>
          </p:nvPr>
        </p:nvSpPr>
        <p:spPr>
          <a:xfrm>
            <a:off x="838200" y="1825625"/>
            <a:ext cx="10515600" cy="4351338"/>
          </a:xfrm>
        </p:spPr>
        <p:txBody>
          <a:bodyPr>
            <a:normAutofit/>
          </a:bodyPr>
          <a:lstStyle/>
          <a:p>
            <a:r>
              <a:rPr lang="en-GB" sz="2600" dirty="0"/>
              <a:t>Money Madoff channelled to Andrew and other family members unclear. </a:t>
            </a:r>
          </a:p>
          <a:p>
            <a:r>
              <a:rPr lang="en-GB" sz="2600" dirty="0"/>
              <a:t>2008 Andrew knew that his father’s investment company had hit a rough patch. The stock market was crashing, investors wanted their money back, and Madoff was having trouble rounding up the cash</a:t>
            </a:r>
          </a:p>
          <a:p>
            <a:r>
              <a:rPr lang="en-GB" sz="2600" dirty="0"/>
              <a:t>Andrew was surprised when his father told him to distribute about $200 million in bonuses to family members and employees.</a:t>
            </a:r>
          </a:p>
          <a:p>
            <a:r>
              <a:rPr lang="en-GB" sz="2600" dirty="0"/>
              <a:t>It didn’t make sense. How could there be a cash-flow crisis but still enough cash to pay out giant bonuses? The blunt question broke Madoff down. He said little money and it was all a lie.</a:t>
            </a:r>
          </a:p>
          <a:p>
            <a:r>
              <a:rPr lang="en-GB" sz="2600" dirty="0"/>
              <a:t>The next day, Andrew reported the situation to the authorities.</a:t>
            </a:r>
          </a:p>
          <a:p>
            <a:endParaRPr lang="en-US" sz="2600" dirty="0"/>
          </a:p>
        </p:txBody>
      </p:sp>
    </p:spTree>
    <p:extLst>
      <p:ext uri="{BB962C8B-B14F-4D97-AF65-F5344CB8AC3E}">
        <p14:creationId xmlns:p14="http://schemas.microsoft.com/office/powerpoint/2010/main" val="369646183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BD1587F-0015-EA4F-9265-9D80E00088C2}"/>
              </a:ext>
            </a:extLst>
          </p:cNvPr>
          <p:cNvSpPr>
            <a:spLocks noGrp="1"/>
          </p:cNvSpPr>
          <p:nvPr>
            <p:ph type="title"/>
          </p:nvPr>
        </p:nvSpPr>
        <p:spPr>
          <a:xfrm>
            <a:off x="838200" y="365125"/>
            <a:ext cx="10515600" cy="1325563"/>
          </a:xfrm>
        </p:spPr>
        <p:txBody>
          <a:bodyPr>
            <a:normAutofit/>
          </a:bodyPr>
          <a:lstStyle/>
          <a:p>
            <a:r>
              <a:rPr lang="en-US" dirty="0"/>
              <a:t>Jail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644A7E1-8252-5845-987B-2B9795823221}"/>
              </a:ext>
            </a:extLst>
          </p:cNvPr>
          <p:cNvSpPr>
            <a:spLocks noGrp="1"/>
          </p:cNvSpPr>
          <p:nvPr>
            <p:ph idx="1"/>
          </p:nvPr>
        </p:nvSpPr>
        <p:spPr>
          <a:xfrm>
            <a:off x="838200" y="1825625"/>
            <a:ext cx="10515600" cy="4351338"/>
          </a:xfrm>
        </p:spPr>
        <p:txBody>
          <a:bodyPr>
            <a:normAutofit/>
          </a:bodyPr>
          <a:lstStyle/>
          <a:p>
            <a:r>
              <a:rPr lang="en-GB" dirty="0"/>
              <a:t>Madoff 82 in jail. </a:t>
            </a:r>
          </a:p>
          <a:p>
            <a:r>
              <a:rPr lang="en-GB" dirty="0"/>
              <a:t>He claims his scheme was his project alone and his children had no knowledge or participation in it, despite the fact that they were high executives in his fraudulent company.</a:t>
            </a:r>
          </a:p>
          <a:p>
            <a:r>
              <a:rPr lang="en-GB" dirty="0"/>
              <a:t>Refused to cooperate with prosecutors interested in determining the extent to which the children may have been involved. His estate has been seized. </a:t>
            </a:r>
          </a:p>
          <a:p>
            <a:r>
              <a:rPr lang="en-GB" dirty="0"/>
              <a:t>His wife got $2.5 million—to meet her day-to-day living expenses. </a:t>
            </a:r>
          </a:p>
          <a:p>
            <a:r>
              <a:rPr lang="en-GB" dirty="0"/>
              <a:t>Investors nothing.</a:t>
            </a:r>
            <a:endParaRPr lang="en-US" dirty="0"/>
          </a:p>
        </p:txBody>
      </p:sp>
    </p:spTree>
    <p:extLst>
      <p:ext uri="{BB962C8B-B14F-4D97-AF65-F5344CB8AC3E}">
        <p14:creationId xmlns:p14="http://schemas.microsoft.com/office/powerpoint/2010/main" val="307975871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1DE220-E97E-DC4C-B938-54B500A1CFCD}"/>
              </a:ext>
            </a:extLst>
          </p:cNvPr>
          <p:cNvSpPr>
            <a:spLocks noGrp="1"/>
          </p:cNvSpPr>
          <p:nvPr>
            <p:ph type="title"/>
          </p:nvPr>
        </p:nvSpPr>
        <p:spPr>
          <a:xfrm>
            <a:off x="838200" y="365125"/>
            <a:ext cx="10515600" cy="1325563"/>
          </a:xfrm>
        </p:spPr>
        <p:txBody>
          <a:bodyPr>
            <a:normAutofit/>
          </a:bodyPr>
          <a:lstStyle/>
          <a:p>
            <a:r>
              <a:rPr lang="en-US" dirty="0"/>
              <a:t>Madoff questions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5F5FAFB-DE22-0241-BCCF-589D3DE20BBE}"/>
              </a:ext>
            </a:extLst>
          </p:cNvPr>
          <p:cNvSpPr>
            <a:spLocks noGrp="1"/>
          </p:cNvSpPr>
          <p:nvPr>
            <p:ph idx="1"/>
          </p:nvPr>
        </p:nvSpPr>
        <p:spPr>
          <a:xfrm>
            <a:off x="838200" y="1825625"/>
            <a:ext cx="10515600" cy="4351338"/>
          </a:xfrm>
        </p:spPr>
        <p:txBody>
          <a:bodyPr>
            <a:normAutofit/>
          </a:bodyPr>
          <a:lstStyle/>
          <a:p>
            <a:r>
              <a:rPr lang="en-GB" dirty="0"/>
              <a:t>Bernie Madoff was a very good—though obviously not a perfect—fraudster. He got away with a lot for a long time. How could the duty to develop one’s own abilities support his decision to become a criminal?</a:t>
            </a:r>
          </a:p>
          <a:p>
            <a:r>
              <a:rPr lang="en-GB" dirty="0"/>
              <a:t>In the Madoff case, what duties support the conclusion that he did the right thing by engaging in fraud?</a:t>
            </a:r>
          </a:p>
          <a:p>
            <a:r>
              <a:rPr lang="en-GB" dirty="0"/>
              <a:t>Madoff gave up most of his money and possessions and went to jail for his crimes. </a:t>
            </a:r>
          </a:p>
          <a:p>
            <a:r>
              <a:rPr lang="en-GB" dirty="0"/>
              <a:t>Is there anything else he should have done to satisfy the ethical duty of reparation?</a:t>
            </a:r>
          </a:p>
          <a:p>
            <a:endParaRPr lang="en-US" dirty="0"/>
          </a:p>
        </p:txBody>
      </p:sp>
    </p:spTree>
    <p:extLst>
      <p:ext uri="{BB962C8B-B14F-4D97-AF65-F5344CB8AC3E}">
        <p14:creationId xmlns:p14="http://schemas.microsoft.com/office/powerpoint/2010/main" val="101317807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BD23A856-0A8B-4BED-9B42-FC275171007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16668" y="643467"/>
            <a:ext cx="7958664" cy="557106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16C524F-03C1-465E-8741-2DBA3DFF6ECC}"/>
              </a:ext>
            </a:extLst>
          </p:cNvPr>
          <p:cNvSpPr txBox="1"/>
          <p:nvPr/>
        </p:nvSpPr>
        <p:spPr>
          <a:xfrm>
            <a:off x="10075332" y="4065563"/>
            <a:ext cx="1699326" cy="738664"/>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1050" b="1" i="1"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Egoism</a:t>
            </a:r>
            <a:r>
              <a:rPr kumimoji="0" lang="en-US" altLang="en-US" sz="10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 the good is whatever promotes        </a:t>
            </a:r>
            <a:r>
              <a:rPr kumimoji="0" lang="en-US" altLang="en-US" sz="1050" b="1" i="1"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my</a:t>
            </a:r>
            <a:r>
              <a:rPr kumimoji="0" lang="en-US" altLang="en-US" sz="1050" b="1"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 long-term interests</a:t>
            </a:r>
          </a:p>
        </p:txBody>
      </p:sp>
      <p:sp>
        <p:nvSpPr>
          <p:cNvPr id="3" name="Arrow: Right 2">
            <a:extLst>
              <a:ext uri="{FF2B5EF4-FFF2-40B4-BE49-F238E27FC236}">
                <a16:creationId xmlns:a16="http://schemas.microsoft.com/office/drawing/2014/main" id="{8D81942F-626E-4A3E-8A85-70F65A5748CB}"/>
              </a:ext>
            </a:extLst>
          </p:cNvPr>
          <p:cNvSpPr/>
          <p:nvPr/>
        </p:nvSpPr>
        <p:spPr>
          <a:xfrm>
            <a:off x="9713843" y="4200939"/>
            <a:ext cx="490331" cy="2252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081374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0" name="Picture 7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0482" name="Rectangle 2">
            <a:extLst>
              <a:ext uri="{FF2B5EF4-FFF2-40B4-BE49-F238E27FC236}">
                <a16:creationId xmlns:a16="http://schemas.microsoft.com/office/drawing/2014/main" id="{5A5B9111-0333-477B-B751-403EF9378772}"/>
              </a:ext>
            </a:extLst>
          </p:cNvPr>
          <p:cNvSpPr>
            <a:spLocks noGrp="1" noChangeArrowheads="1"/>
          </p:cNvSpPr>
          <p:nvPr>
            <p:ph type="title"/>
          </p:nvPr>
        </p:nvSpPr>
        <p:spPr bwMode="auto">
          <a:xfrm>
            <a:off x="640079" y="2053641"/>
            <a:ext cx="3669161" cy="276009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GB" altLang="en-US">
                <a:solidFill>
                  <a:srgbClr val="FFFFFF"/>
                </a:solidFill>
                <a:ea typeface="ＭＳ Ｐゴシック" panose="020B0600070205080204" pitchFamily="34" charset="-128"/>
              </a:rPr>
              <a:t>Ethics of duties - </a:t>
            </a:r>
            <a:r>
              <a:rPr lang="en-GB" b="1">
                <a:solidFill>
                  <a:srgbClr val="FFFFFF"/>
                </a:solidFill>
              </a:rPr>
              <a:t>‘Categorical Imperative’  </a:t>
            </a:r>
            <a:r>
              <a:rPr lang="en-GB">
                <a:solidFill>
                  <a:srgbClr val="FFFFFF"/>
                </a:solidFill>
              </a:rPr>
              <a:t>(Kant)</a:t>
            </a:r>
            <a:endParaRPr lang="en-GB" altLang="en-US">
              <a:solidFill>
                <a:srgbClr val="FFFFFF"/>
              </a:solidFill>
              <a:ea typeface="ＭＳ Ｐゴシック" panose="020B0600070205080204" pitchFamily="34" charset="-128"/>
            </a:endParaRPr>
          </a:p>
        </p:txBody>
      </p:sp>
      <p:sp>
        <p:nvSpPr>
          <p:cNvPr id="57347" name="Rectangle 3">
            <a:extLst>
              <a:ext uri="{FF2B5EF4-FFF2-40B4-BE49-F238E27FC236}">
                <a16:creationId xmlns:a16="http://schemas.microsoft.com/office/drawing/2014/main" id="{9A44F0DD-87C5-40F0-9B40-3F1C82E28F88}"/>
              </a:ext>
            </a:extLst>
          </p:cNvPr>
          <p:cNvSpPr>
            <a:spLocks noGrp="1" noChangeArrowheads="1"/>
          </p:cNvSpPr>
          <p:nvPr>
            <p:ph idx="1"/>
          </p:nvPr>
        </p:nvSpPr>
        <p:spPr>
          <a:xfrm>
            <a:off x="6090574" y="801866"/>
            <a:ext cx="5306084" cy="5230634"/>
          </a:xfrm>
        </p:spPr>
        <p:txBody>
          <a:bodyPr anchor="ctr">
            <a:normAutofit/>
          </a:bodyPr>
          <a:lstStyle/>
          <a:p>
            <a:pPr>
              <a:defRPr/>
            </a:pPr>
            <a:r>
              <a:rPr lang="en-GB" sz="2000">
                <a:solidFill>
                  <a:srgbClr val="000000"/>
                </a:solidFill>
              </a:rPr>
              <a:t>Maxim 1: </a:t>
            </a:r>
            <a:r>
              <a:rPr lang="en-GB" sz="2000" i="1">
                <a:solidFill>
                  <a:srgbClr val="000000"/>
                </a:solidFill>
                <a:effectLst>
                  <a:outerShdw blurRad="38100" dist="38100" dir="2700000" algn="tl">
                    <a:srgbClr val="000000"/>
                  </a:outerShdw>
                </a:effectLst>
              </a:rPr>
              <a:t>Consistency</a:t>
            </a:r>
            <a:endParaRPr lang="en-GB" sz="2000">
              <a:solidFill>
                <a:srgbClr val="000000"/>
              </a:solidFill>
              <a:effectLst>
                <a:outerShdw blurRad="38100" dist="38100" dir="2700000" algn="tl">
                  <a:srgbClr val="000000"/>
                </a:outerShdw>
              </a:effectLst>
            </a:endParaRPr>
          </a:p>
          <a:p>
            <a:pPr lvl="1">
              <a:defRPr/>
            </a:pPr>
            <a:r>
              <a:rPr lang="en-GB" sz="2000">
                <a:solidFill>
                  <a:srgbClr val="000000"/>
                </a:solidFill>
                <a:cs typeface="Times New Roman" pitchFamily="18" charset="0"/>
              </a:rPr>
              <a:t>Act only according to that maxim by which you can at the same time will that it should become a universal law.</a:t>
            </a:r>
            <a:endParaRPr lang="en-GB" sz="2000">
              <a:solidFill>
                <a:srgbClr val="000000"/>
              </a:solidFill>
            </a:endParaRPr>
          </a:p>
          <a:p>
            <a:pPr>
              <a:buFontTx/>
              <a:buNone/>
              <a:defRPr/>
            </a:pPr>
            <a:r>
              <a:rPr lang="en-GB" sz="2000">
                <a:solidFill>
                  <a:srgbClr val="000000"/>
                </a:solidFill>
              </a:rPr>
              <a:t> Maxim 2: </a:t>
            </a:r>
            <a:r>
              <a:rPr lang="en-GB" sz="2000" i="1">
                <a:solidFill>
                  <a:srgbClr val="000000"/>
                </a:solidFill>
                <a:effectLst>
                  <a:outerShdw blurRad="38100" dist="38100" dir="2700000" algn="tl">
                    <a:srgbClr val="000000"/>
                  </a:outerShdw>
                </a:effectLst>
              </a:rPr>
              <a:t>Human Dignity</a:t>
            </a:r>
            <a:r>
              <a:rPr lang="en-GB" sz="2000">
                <a:solidFill>
                  <a:srgbClr val="000000"/>
                </a:solidFill>
              </a:rPr>
              <a:t> </a:t>
            </a:r>
          </a:p>
          <a:p>
            <a:pPr lvl="1">
              <a:defRPr/>
            </a:pPr>
            <a:r>
              <a:rPr lang="en-GB" sz="2000">
                <a:solidFill>
                  <a:srgbClr val="000000"/>
                </a:solidFill>
                <a:cs typeface="Times New Roman" pitchFamily="18" charset="0"/>
              </a:rPr>
              <a:t>Act so that you treat humanity, whether in your own person or in that of another, always as an end and never as a means only.</a:t>
            </a:r>
            <a:r>
              <a:rPr lang="en-GB" sz="2000">
                <a:solidFill>
                  <a:srgbClr val="000000"/>
                </a:solidFill>
              </a:rPr>
              <a:t> </a:t>
            </a:r>
          </a:p>
          <a:p>
            <a:pPr>
              <a:defRPr/>
            </a:pPr>
            <a:r>
              <a:rPr lang="en-GB" sz="2000">
                <a:solidFill>
                  <a:srgbClr val="000000"/>
                </a:solidFill>
              </a:rPr>
              <a:t>Maxim 3: </a:t>
            </a:r>
            <a:r>
              <a:rPr lang="en-GB" sz="2000" i="1">
                <a:solidFill>
                  <a:srgbClr val="000000"/>
                </a:solidFill>
                <a:effectLst>
                  <a:outerShdw blurRad="38100" dist="38100" dir="2700000" algn="tl">
                    <a:srgbClr val="000000"/>
                  </a:outerShdw>
                </a:effectLst>
              </a:rPr>
              <a:t>Universality</a:t>
            </a:r>
            <a:r>
              <a:rPr lang="en-GB" sz="2000">
                <a:solidFill>
                  <a:srgbClr val="000000"/>
                </a:solidFill>
              </a:rPr>
              <a:t> </a:t>
            </a:r>
          </a:p>
          <a:p>
            <a:pPr lvl="1">
              <a:defRPr/>
            </a:pPr>
            <a:r>
              <a:rPr lang="en-GB" sz="2000">
                <a:solidFill>
                  <a:srgbClr val="000000"/>
                </a:solidFill>
                <a:cs typeface="Times New Roman" pitchFamily="18" charset="0"/>
              </a:rPr>
              <a:t>Act only so that the will through its maxims could regard itself at the same time as universally lawgiving (would others agree? Would you be happy to see your decision reported in the press?)</a:t>
            </a:r>
            <a:endParaRPr lang="en-GB" sz="2000">
              <a:solidFill>
                <a:srgbClr val="000000"/>
              </a:solidFill>
            </a:endParaRPr>
          </a:p>
        </p:txBody>
      </p:sp>
    </p:spTree>
    <p:extLst>
      <p:ext uri="{BB962C8B-B14F-4D97-AF65-F5344CB8AC3E}">
        <p14:creationId xmlns:p14="http://schemas.microsoft.com/office/powerpoint/2010/main" val="67131585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3" name="Picture 2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41BA11F-86CB-2444-A2A5-3DB3F9C5826D}"/>
              </a:ext>
            </a:extLst>
          </p:cNvPr>
          <p:cNvSpPr>
            <a:spLocks noGrp="1"/>
          </p:cNvSpPr>
          <p:nvPr>
            <p:ph type="title"/>
          </p:nvPr>
        </p:nvSpPr>
        <p:spPr>
          <a:xfrm>
            <a:off x="640079" y="2053641"/>
            <a:ext cx="3669161" cy="2760098"/>
          </a:xfrm>
        </p:spPr>
        <p:txBody>
          <a:bodyPr>
            <a:normAutofit/>
          </a:bodyPr>
          <a:lstStyle/>
          <a:p>
            <a:r>
              <a:rPr lang="en-US">
                <a:solidFill>
                  <a:srgbClr val="FFFFFF"/>
                </a:solidFill>
              </a:rPr>
              <a:t>Categorical imperative</a:t>
            </a:r>
          </a:p>
        </p:txBody>
      </p:sp>
      <p:sp>
        <p:nvSpPr>
          <p:cNvPr id="3" name="Content Placeholder 2">
            <a:extLst>
              <a:ext uri="{FF2B5EF4-FFF2-40B4-BE49-F238E27FC236}">
                <a16:creationId xmlns:a16="http://schemas.microsoft.com/office/drawing/2014/main" id="{846792E4-ADE4-B644-AC15-D13501185BC2}"/>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A </a:t>
            </a:r>
            <a:r>
              <a:rPr lang="en-GB" sz="2400" i="1">
                <a:solidFill>
                  <a:srgbClr val="000000"/>
                </a:solidFill>
              </a:rPr>
              <a:t>categorical</a:t>
            </a:r>
            <a:r>
              <a:rPr lang="en-GB" sz="2400">
                <a:solidFill>
                  <a:srgbClr val="000000"/>
                </a:solidFill>
              </a:rPr>
              <a:t> imperative, is something you need to do all the time: there are ethical rules that don’t depend on the circumstances, and it’s the job of the categorical imperative to tell us what they are. </a:t>
            </a:r>
          </a:p>
        </p:txBody>
      </p:sp>
    </p:spTree>
    <p:extLst>
      <p:ext uri="{BB962C8B-B14F-4D97-AF65-F5344CB8AC3E}">
        <p14:creationId xmlns:p14="http://schemas.microsoft.com/office/powerpoint/2010/main" val="177067460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EBBE0FB-FC71-43C8-B8A6-BAA18605A0ED}"/>
              </a:ext>
            </a:extLst>
          </p:cNvPr>
          <p:cNvSpPr>
            <a:spLocks noGrp="1"/>
          </p:cNvSpPr>
          <p:nvPr>
            <p:ph type="title"/>
          </p:nvPr>
        </p:nvSpPr>
        <p:spPr>
          <a:xfrm>
            <a:off x="640079" y="2053641"/>
            <a:ext cx="3669161" cy="2760098"/>
          </a:xfrm>
        </p:spPr>
        <p:txBody>
          <a:bodyPr>
            <a:normAutofit/>
          </a:bodyPr>
          <a:lstStyle/>
          <a:p>
            <a:r>
              <a:rPr lang="en-US">
                <a:solidFill>
                  <a:srgbClr val="FFFFFF"/>
                </a:solidFill>
              </a:rPr>
              <a:t>Categorical Imperative 1</a:t>
            </a:r>
            <a:endParaRPr lang="en-GB">
              <a:solidFill>
                <a:srgbClr val="FFFFFF"/>
              </a:solidFill>
            </a:endParaRPr>
          </a:p>
        </p:txBody>
      </p:sp>
      <p:sp>
        <p:nvSpPr>
          <p:cNvPr id="3" name="Content Placeholder 2">
            <a:extLst>
              <a:ext uri="{FF2B5EF4-FFF2-40B4-BE49-F238E27FC236}">
                <a16:creationId xmlns:a16="http://schemas.microsoft.com/office/drawing/2014/main" id="{6E002B31-11F9-414E-BC46-EADA80322141}"/>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Act in a way that the rule for your action could be </a:t>
            </a:r>
            <a:r>
              <a:rPr lang="en-GB" sz="2400" b="1">
                <a:solidFill>
                  <a:srgbClr val="000000"/>
                </a:solidFill>
              </a:rPr>
              <a:t>universalised</a:t>
            </a:r>
            <a:r>
              <a:rPr lang="en-GB" sz="2400">
                <a:solidFill>
                  <a:srgbClr val="000000"/>
                </a:solidFill>
              </a:rPr>
              <a:t>. When you thinking about doing something, this means you should imagine that </a:t>
            </a:r>
            <a:r>
              <a:rPr lang="en-GB" sz="2400" i="1">
                <a:solidFill>
                  <a:srgbClr val="000000"/>
                </a:solidFill>
              </a:rPr>
              <a:t>everyone did it all the time</a:t>
            </a:r>
            <a:r>
              <a:rPr lang="en-GB" sz="2400">
                <a:solidFill>
                  <a:srgbClr val="000000"/>
                </a:solidFill>
              </a:rPr>
              <a:t>. </a:t>
            </a:r>
          </a:p>
          <a:p>
            <a:r>
              <a:rPr lang="en-GB" sz="2400">
                <a:solidFill>
                  <a:srgbClr val="000000"/>
                </a:solidFill>
              </a:rPr>
              <a:t>Lying. Bringing this back to Madoff, as Kant sees it he has to make a basic decision: should I lie to investors to keep my operation afloat? The answer is no. According to the categorical imperative, it </a:t>
            </a:r>
            <a:r>
              <a:rPr lang="en-GB" sz="2400" i="1">
                <a:solidFill>
                  <a:srgbClr val="000000"/>
                </a:solidFill>
              </a:rPr>
              <a:t>must</a:t>
            </a:r>
            <a:r>
              <a:rPr lang="en-GB" sz="2400">
                <a:solidFill>
                  <a:srgbClr val="000000"/>
                </a:solidFill>
              </a:rPr>
              <a:t> be no, not because lying is directly immoral, but because lying cannot be universalized and therefore it’s immoral.</a:t>
            </a:r>
          </a:p>
        </p:txBody>
      </p:sp>
    </p:spTree>
    <p:extLst>
      <p:ext uri="{BB962C8B-B14F-4D97-AF65-F5344CB8AC3E}">
        <p14:creationId xmlns:p14="http://schemas.microsoft.com/office/powerpoint/2010/main" val="237598551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1649C20-AB4B-A049-B469-79AD8B03BD11}"/>
              </a:ext>
            </a:extLst>
          </p:cNvPr>
          <p:cNvSpPr>
            <a:spLocks noGrp="1"/>
          </p:cNvSpPr>
          <p:nvPr>
            <p:ph type="title"/>
          </p:nvPr>
        </p:nvSpPr>
        <p:spPr>
          <a:xfrm>
            <a:off x="640079" y="2053641"/>
            <a:ext cx="3669161" cy="2760098"/>
          </a:xfrm>
        </p:spPr>
        <p:txBody>
          <a:bodyPr>
            <a:normAutofit/>
          </a:bodyPr>
          <a:lstStyle/>
          <a:p>
            <a:r>
              <a:rPr lang="en-US">
                <a:solidFill>
                  <a:srgbClr val="FFFFFF"/>
                </a:solidFill>
              </a:rPr>
              <a:t>Categorical Imperative 2</a:t>
            </a:r>
          </a:p>
        </p:txBody>
      </p:sp>
      <p:sp>
        <p:nvSpPr>
          <p:cNvPr id="3" name="Content Placeholder 2">
            <a:extLst>
              <a:ext uri="{FF2B5EF4-FFF2-40B4-BE49-F238E27FC236}">
                <a16:creationId xmlns:a16="http://schemas.microsoft.com/office/drawing/2014/main" id="{D3B98B5B-BABA-DA4C-BCA3-B787B86B2F0A}"/>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Treat people as an end, and never as a means to an end. To treat </a:t>
            </a:r>
            <a:r>
              <a:rPr lang="en-GB" sz="2400" b="1">
                <a:solidFill>
                  <a:srgbClr val="000000"/>
                </a:solidFill>
              </a:rPr>
              <a:t>people as ends, not means</a:t>
            </a:r>
            <a:r>
              <a:rPr lang="en-GB" sz="2400">
                <a:solidFill>
                  <a:srgbClr val="000000"/>
                </a:solidFill>
              </a:rPr>
              <a:t> is to never use anyone to get something else. People can’t be tools or instruments, they can’t be things you employ to get to what you </a:t>
            </a:r>
            <a:r>
              <a:rPr lang="en-GB" sz="2400" i="1">
                <a:solidFill>
                  <a:srgbClr val="000000"/>
                </a:solidFill>
              </a:rPr>
              <a:t>really</a:t>
            </a:r>
            <a:r>
              <a:rPr lang="en-GB" sz="2400">
                <a:solidFill>
                  <a:srgbClr val="000000"/>
                </a:solidFill>
              </a:rPr>
              <a:t> want. </a:t>
            </a:r>
          </a:p>
          <a:p>
            <a:r>
              <a:rPr lang="en-GB" sz="2400">
                <a:solidFill>
                  <a:srgbClr val="000000"/>
                </a:solidFill>
              </a:rPr>
              <a:t>This principle is broken in the Madoff’s Ponzi scheme. He used the money from each new investor to pay off the last one. That means every investor was nothing but a means to an end: every one was nothing more than a way to keep the old investors happy and attract new ones.</a:t>
            </a:r>
          </a:p>
          <a:p>
            <a:endParaRPr lang="en-US" sz="2400">
              <a:solidFill>
                <a:srgbClr val="000000"/>
              </a:solidFill>
            </a:endParaRPr>
          </a:p>
        </p:txBody>
      </p:sp>
    </p:spTree>
    <p:extLst>
      <p:ext uri="{BB962C8B-B14F-4D97-AF65-F5344CB8AC3E}">
        <p14:creationId xmlns:p14="http://schemas.microsoft.com/office/powerpoint/2010/main" val="131511193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54D376-7060-4491-9779-FC35E62F3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92C4CB-3E65-4811-AFFC-0632715E4F11}"/>
              </a:ext>
            </a:extLst>
          </p:cNvPr>
          <p:cNvSpPr>
            <a:spLocks noGrp="1"/>
          </p:cNvSpPr>
          <p:nvPr>
            <p:ph type="title"/>
          </p:nvPr>
        </p:nvSpPr>
        <p:spPr>
          <a:xfrm>
            <a:off x="838200" y="5186423"/>
            <a:ext cx="10515600" cy="1114382"/>
          </a:xfrm>
        </p:spPr>
        <p:txBody>
          <a:bodyPr>
            <a:normAutofit/>
          </a:bodyPr>
          <a:lstStyle/>
          <a:p>
            <a:pPr algn="ctr"/>
            <a:r>
              <a:rPr lang="en-GB" sz="5200" dirty="0"/>
              <a:t>Teleology</a:t>
            </a:r>
          </a:p>
        </p:txBody>
      </p:sp>
      <p:pic>
        <p:nvPicPr>
          <p:cNvPr id="4" name="Picture 3">
            <a:extLst>
              <a:ext uri="{FF2B5EF4-FFF2-40B4-BE49-F238E27FC236}">
                <a16:creationId xmlns:a16="http://schemas.microsoft.com/office/drawing/2014/main" id="{6E52215E-29B3-4930-A6A4-0D4B2AAC94F7}"/>
              </a:ext>
            </a:extLst>
          </p:cNvPr>
          <p:cNvPicPr>
            <a:picLocks noChangeAspect="1"/>
          </p:cNvPicPr>
          <p:nvPr/>
        </p:nvPicPr>
        <p:blipFill rotWithShape="1">
          <a:blip r:embed="rId2"/>
          <a:srcRect t="16614" b="28545"/>
          <a:stretch/>
        </p:blipFill>
        <p:spPr>
          <a:xfrm>
            <a:off x="20" y="10"/>
            <a:ext cx="12191980" cy="5014697"/>
          </a:xfrm>
          <a:prstGeom prst="rect">
            <a:avLst/>
          </a:prstGeom>
        </p:spPr>
      </p:pic>
    </p:spTree>
    <p:extLst>
      <p:ext uri="{BB962C8B-B14F-4D97-AF65-F5344CB8AC3E}">
        <p14:creationId xmlns:p14="http://schemas.microsoft.com/office/powerpoint/2010/main" val="204354467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4A6234D4-B979-4A9A-BF97-C6C3503AD117}"/>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Teleological or consequence-based ethics</a:t>
            </a:r>
          </a:p>
        </p:txBody>
      </p:sp>
      <p:sp>
        <p:nvSpPr>
          <p:cNvPr id="4" name="Content Placeholder 3">
            <a:extLst>
              <a:ext uri="{FF2B5EF4-FFF2-40B4-BE49-F238E27FC236}">
                <a16:creationId xmlns:a16="http://schemas.microsoft.com/office/drawing/2014/main" id="{E0BF3B2A-0C96-466D-A2C8-354C7C4CCAB1}"/>
              </a:ext>
            </a:extLst>
          </p:cNvPr>
          <p:cNvSpPr>
            <a:spLocks noGrp="1"/>
          </p:cNvSpPr>
          <p:nvPr>
            <p:ph idx="1"/>
          </p:nvPr>
        </p:nvSpPr>
        <p:spPr>
          <a:xfrm>
            <a:off x="1367624" y="2490436"/>
            <a:ext cx="9708995" cy="3567173"/>
          </a:xfrm>
        </p:spPr>
        <p:txBody>
          <a:bodyPr anchor="ctr">
            <a:normAutofit/>
          </a:bodyPr>
          <a:lstStyle/>
          <a:p>
            <a:r>
              <a:rPr lang="en-GB" sz="2400"/>
              <a:t>The results or outcomes of decisions and acts determine what is ethical. </a:t>
            </a:r>
          </a:p>
          <a:p>
            <a:r>
              <a:rPr lang="en-GB" sz="2400"/>
              <a:t>In general, what is ethical is the action most likely to result in the most or the most significant good -- the best likely consequence.</a:t>
            </a:r>
          </a:p>
          <a:p>
            <a:r>
              <a:rPr lang="en-GB" sz="2400"/>
              <a:t> Exemplar: Mill </a:t>
            </a:r>
          </a:p>
        </p:txBody>
      </p:sp>
    </p:spTree>
    <p:extLst>
      <p:ext uri="{BB962C8B-B14F-4D97-AF65-F5344CB8AC3E}">
        <p14:creationId xmlns:p14="http://schemas.microsoft.com/office/powerpoint/2010/main" val="33548322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1A8DAA1-B5AD-EF4A-90D6-49A69FE82BFD}"/>
              </a:ext>
            </a:extLst>
          </p:cNvPr>
          <p:cNvSpPr>
            <a:spLocks noGrp="1"/>
          </p:cNvSpPr>
          <p:nvPr>
            <p:ph type="title"/>
          </p:nvPr>
        </p:nvSpPr>
        <p:spPr>
          <a:xfrm>
            <a:off x="640079" y="2053641"/>
            <a:ext cx="3669161" cy="2760098"/>
          </a:xfrm>
        </p:spPr>
        <p:txBody>
          <a:bodyPr>
            <a:normAutofit/>
          </a:bodyPr>
          <a:lstStyle/>
          <a:p>
            <a:r>
              <a:rPr lang="en-US">
                <a:solidFill>
                  <a:srgbClr val="FFFFFF"/>
                </a:solidFill>
              </a:rPr>
              <a:t>Utilitarianism</a:t>
            </a:r>
          </a:p>
        </p:txBody>
      </p:sp>
      <p:sp>
        <p:nvSpPr>
          <p:cNvPr id="3" name="Content Placeholder 2">
            <a:extLst>
              <a:ext uri="{FF2B5EF4-FFF2-40B4-BE49-F238E27FC236}">
                <a16:creationId xmlns:a16="http://schemas.microsoft.com/office/drawing/2014/main" id="{1A0C6A4D-24C9-8540-98B1-185BBD64D562}"/>
              </a:ext>
            </a:extLst>
          </p:cNvPr>
          <p:cNvSpPr>
            <a:spLocks noGrp="1"/>
          </p:cNvSpPr>
          <p:nvPr>
            <p:ph idx="1"/>
          </p:nvPr>
        </p:nvSpPr>
        <p:spPr>
          <a:xfrm>
            <a:off x="6090574" y="801866"/>
            <a:ext cx="5306084" cy="5230634"/>
          </a:xfrm>
        </p:spPr>
        <p:txBody>
          <a:bodyPr anchor="ctr">
            <a:normAutofit/>
          </a:bodyPr>
          <a:lstStyle/>
          <a:p>
            <a:r>
              <a:rPr lang="en-US" sz="2400" dirty="0">
                <a:solidFill>
                  <a:srgbClr val="000000"/>
                </a:solidFill>
              </a:rPr>
              <a:t>Simple view that right </a:t>
            </a:r>
            <a:r>
              <a:rPr lang="en-GB" sz="2400" dirty="0">
                <a:solidFill>
                  <a:srgbClr val="000000"/>
                </a:solidFill>
              </a:rPr>
              <a:t>and wrong can be determined by a cost-benefit analysis. </a:t>
            </a:r>
          </a:p>
          <a:p>
            <a:r>
              <a:rPr lang="en-GB" sz="2400" dirty="0">
                <a:solidFill>
                  <a:srgbClr val="000000"/>
                </a:solidFill>
              </a:rPr>
              <a:t>We must consider all the good and bad consequences when deciding if an action is right. </a:t>
            </a:r>
          </a:p>
          <a:p>
            <a:r>
              <a:rPr lang="en-GB" sz="2400" dirty="0" err="1">
                <a:solidFill>
                  <a:srgbClr val="000000"/>
                </a:solidFill>
              </a:rPr>
              <a:t>Utilitarians</a:t>
            </a:r>
            <a:r>
              <a:rPr lang="en-GB" sz="2400" dirty="0">
                <a:solidFill>
                  <a:srgbClr val="000000"/>
                </a:solidFill>
              </a:rPr>
              <a:t> disagree about what counts as “good” or “bad.” </a:t>
            </a:r>
          </a:p>
          <a:p>
            <a:r>
              <a:rPr lang="en-GB" sz="2400" dirty="0">
                <a:solidFill>
                  <a:srgbClr val="000000"/>
                </a:solidFill>
              </a:rPr>
              <a:t>Classic </a:t>
            </a:r>
            <a:r>
              <a:rPr lang="en-GB" sz="2400" dirty="0" err="1">
                <a:solidFill>
                  <a:srgbClr val="000000"/>
                </a:solidFill>
              </a:rPr>
              <a:t>utilitarians</a:t>
            </a:r>
            <a:r>
              <a:rPr lang="en-GB" sz="2400" dirty="0">
                <a:solidFill>
                  <a:srgbClr val="000000"/>
                </a:solidFill>
              </a:rPr>
              <a:t> think that happiness is good and suffering is bad.</a:t>
            </a:r>
          </a:p>
          <a:p>
            <a:r>
              <a:rPr lang="en-GB" sz="2400" dirty="0">
                <a:solidFill>
                  <a:srgbClr val="000000"/>
                </a:solidFill>
              </a:rPr>
              <a:t>An action is “right” as long as it causes good consequences and it will be “wrong” if it doesn’t.</a:t>
            </a:r>
            <a:endParaRPr lang="en-US" sz="2400" dirty="0">
              <a:solidFill>
                <a:srgbClr val="000000"/>
              </a:solidFill>
            </a:endParaRPr>
          </a:p>
        </p:txBody>
      </p:sp>
    </p:spTree>
    <p:extLst>
      <p:ext uri="{BB962C8B-B14F-4D97-AF65-F5344CB8AC3E}">
        <p14:creationId xmlns:p14="http://schemas.microsoft.com/office/powerpoint/2010/main" val="149090204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1CA61D0-BD1A-BD4F-B430-B78F19EBE3DB}"/>
              </a:ext>
            </a:extLst>
          </p:cNvPr>
          <p:cNvSpPr>
            <a:spLocks noGrp="1"/>
          </p:cNvSpPr>
          <p:nvPr>
            <p:ph type="title"/>
          </p:nvPr>
        </p:nvSpPr>
        <p:spPr>
          <a:xfrm>
            <a:off x="640079" y="2053641"/>
            <a:ext cx="3669161" cy="2760098"/>
          </a:xfrm>
        </p:spPr>
        <p:txBody>
          <a:bodyPr>
            <a:normAutofit/>
          </a:bodyPr>
          <a:lstStyle/>
          <a:p>
            <a:r>
              <a:rPr lang="en-GB" sz="4100" b="1">
                <a:solidFill>
                  <a:srgbClr val="FFFFFF"/>
                </a:solidFill>
              </a:rPr>
              <a:t>Utilitarianism</a:t>
            </a:r>
            <a:r>
              <a:rPr lang="en-GB" sz="4100">
                <a:solidFill>
                  <a:srgbClr val="FFFFFF"/>
                </a:solidFill>
              </a:rPr>
              <a:t> is consequentialist </a:t>
            </a:r>
            <a:endParaRPr lang="en-US" sz="4100">
              <a:solidFill>
                <a:srgbClr val="FFFFFF"/>
              </a:solidFill>
            </a:endParaRPr>
          </a:p>
        </p:txBody>
      </p:sp>
      <p:sp>
        <p:nvSpPr>
          <p:cNvPr id="3" name="Content Placeholder 2">
            <a:extLst>
              <a:ext uri="{FF2B5EF4-FFF2-40B4-BE49-F238E27FC236}">
                <a16:creationId xmlns:a16="http://schemas.microsoft.com/office/drawing/2014/main" id="{B58A3FED-91FE-A648-A726-70C0EA19AC2F}"/>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The outcome matters not the act. </a:t>
            </a:r>
          </a:p>
          <a:p>
            <a:r>
              <a:rPr lang="en-GB" sz="2400">
                <a:solidFill>
                  <a:srgbClr val="000000"/>
                </a:solidFill>
              </a:rPr>
              <a:t>Among those who focus on outcomes, the utilitarians’ distinguishing belief is that we should pursue </a:t>
            </a:r>
            <a:r>
              <a:rPr lang="en-GB" sz="2400" b="1" i="1">
                <a:solidFill>
                  <a:srgbClr val="000000"/>
                </a:solidFill>
              </a:rPr>
              <a:t>the greatest good for the greatest number</a:t>
            </a:r>
            <a:r>
              <a:rPr lang="en-GB" sz="2400">
                <a:solidFill>
                  <a:srgbClr val="000000"/>
                </a:solidFill>
              </a:rPr>
              <a:t>. </a:t>
            </a:r>
          </a:p>
          <a:p>
            <a:r>
              <a:rPr lang="en-GB" sz="2400">
                <a:solidFill>
                  <a:srgbClr val="000000"/>
                </a:solidFill>
              </a:rPr>
              <a:t>So we can act in whatever way we choose—we can be generous or miserly, honest or dishonest—but whatever we do, to get the utilitarian’s approval, </a:t>
            </a:r>
            <a:r>
              <a:rPr lang="en-GB" sz="2400" b="1">
                <a:solidFill>
                  <a:srgbClr val="000000"/>
                </a:solidFill>
              </a:rPr>
              <a:t>the result should be more people happier. </a:t>
            </a:r>
          </a:p>
        </p:txBody>
      </p:sp>
    </p:spTree>
    <p:extLst>
      <p:ext uri="{BB962C8B-B14F-4D97-AF65-F5344CB8AC3E}">
        <p14:creationId xmlns:p14="http://schemas.microsoft.com/office/powerpoint/2010/main" val="103862592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EB91BE0-3B3B-5141-B438-6DBA02ED3D2C}"/>
              </a:ext>
            </a:extLst>
          </p:cNvPr>
          <p:cNvSpPr>
            <a:spLocks noGrp="1"/>
          </p:cNvSpPr>
          <p:nvPr>
            <p:ph type="title"/>
          </p:nvPr>
        </p:nvSpPr>
        <p:spPr>
          <a:xfrm>
            <a:off x="640079" y="2053641"/>
            <a:ext cx="3669161" cy="2760098"/>
          </a:xfrm>
        </p:spPr>
        <p:txBody>
          <a:bodyPr>
            <a:normAutofit/>
          </a:bodyPr>
          <a:lstStyle/>
          <a:p>
            <a:r>
              <a:rPr lang="en-US">
                <a:solidFill>
                  <a:srgbClr val="FFFFFF"/>
                </a:solidFill>
              </a:rPr>
              <a:t>Utilitarianism and business</a:t>
            </a:r>
          </a:p>
        </p:txBody>
      </p:sp>
      <p:sp>
        <p:nvSpPr>
          <p:cNvPr id="3" name="Content Placeholder 2">
            <a:extLst>
              <a:ext uri="{FF2B5EF4-FFF2-40B4-BE49-F238E27FC236}">
                <a16:creationId xmlns:a16="http://schemas.microsoft.com/office/drawing/2014/main" id="{88ADDEA2-0DD0-214F-8D66-4B9743313EC0}"/>
              </a:ext>
            </a:extLst>
          </p:cNvPr>
          <p:cNvSpPr>
            <a:spLocks noGrp="1"/>
          </p:cNvSpPr>
          <p:nvPr>
            <p:ph idx="1"/>
          </p:nvPr>
        </p:nvSpPr>
        <p:spPr>
          <a:xfrm>
            <a:off x="6090574" y="801866"/>
            <a:ext cx="5306084" cy="5230634"/>
          </a:xfrm>
        </p:spPr>
        <p:txBody>
          <a:bodyPr anchor="ctr">
            <a:normAutofit/>
          </a:bodyPr>
          <a:lstStyle/>
          <a:p>
            <a:r>
              <a:rPr lang="en-US" sz="2400">
                <a:solidFill>
                  <a:srgbClr val="000000"/>
                </a:solidFill>
              </a:rPr>
              <a:t>A cost benefit analysis.</a:t>
            </a:r>
          </a:p>
          <a:p>
            <a:r>
              <a:rPr lang="en-GB" sz="2400">
                <a:solidFill>
                  <a:srgbClr val="000000"/>
                </a:solidFill>
              </a:rPr>
              <a:t>To know if something is morally preferable for a utilitarian, we must ask, “Will it lead to more benefits and less harms than the alternatives? </a:t>
            </a:r>
          </a:p>
          <a:p>
            <a:r>
              <a:rPr lang="en-GB" sz="2400">
                <a:solidFill>
                  <a:srgbClr val="000000"/>
                </a:solidFill>
              </a:rPr>
              <a:t>If the answer is, Yes, then it is morally preferable.</a:t>
            </a:r>
            <a:endParaRPr lang="en-US" sz="2400">
              <a:solidFill>
                <a:srgbClr val="000000"/>
              </a:solidFill>
            </a:endParaRPr>
          </a:p>
        </p:txBody>
      </p:sp>
    </p:spTree>
    <p:extLst>
      <p:ext uri="{BB962C8B-B14F-4D97-AF65-F5344CB8AC3E}">
        <p14:creationId xmlns:p14="http://schemas.microsoft.com/office/powerpoint/2010/main" val="194387223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4793360-31CA-E541-923B-91CF78E9CE40}"/>
              </a:ext>
            </a:extLst>
          </p:cNvPr>
          <p:cNvPicPr>
            <a:picLocks noChangeAspect="1"/>
          </p:cNvPicPr>
          <p:nvPr/>
        </p:nvPicPr>
        <p:blipFill rotWithShape="1">
          <a:blip r:embed="rId3"/>
          <a:srcRect r="1714"/>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Content Placeholder 3">
            <a:extLst>
              <a:ext uri="{FF2B5EF4-FFF2-40B4-BE49-F238E27FC236}">
                <a16:creationId xmlns:a16="http://schemas.microsoft.com/office/drawing/2014/main" id="{5BE459F5-8B42-644B-A903-ACDF81BC222B}"/>
              </a:ext>
            </a:extLst>
          </p:cNvPr>
          <p:cNvPicPr>
            <a:picLocks noGrp="1" noChangeAspect="1"/>
          </p:cNvPicPr>
          <p:nvPr>
            <p:ph idx="1"/>
          </p:nvPr>
        </p:nvPicPr>
        <p:blipFill rotWithShape="1">
          <a:blip r:embed="rId4"/>
          <a:srcRect t="19214" r="-2" b="1747"/>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2" name="Freeform: Shape 11">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5F2CC8-BEC7-DB45-A2C5-1D8763370E1A}"/>
              </a:ext>
            </a:extLst>
          </p:cNvPr>
          <p:cNvSpPr>
            <a:spLocks noGrp="1"/>
          </p:cNvSpPr>
          <p:nvPr>
            <p:ph type="title"/>
          </p:nvPr>
        </p:nvSpPr>
        <p:spPr>
          <a:xfrm>
            <a:off x="438912" y="1524659"/>
            <a:ext cx="5019074" cy="2774088"/>
          </a:xfrm>
        </p:spPr>
        <p:txBody>
          <a:bodyPr vert="horz" lIns="91440" tIns="45720" rIns="91440" bIns="45720" rtlCol="0" anchor="b">
            <a:normAutofit/>
          </a:bodyPr>
          <a:lstStyle/>
          <a:p>
            <a:r>
              <a:rPr lang="en-US" sz="5400" kern="1200">
                <a:solidFill>
                  <a:schemeClr val="tx1"/>
                </a:solidFill>
                <a:latin typeface="+mj-lt"/>
                <a:ea typeface="+mj-ea"/>
                <a:cs typeface="+mj-cs"/>
              </a:rPr>
              <a:t>Ford Pinto</a:t>
            </a:r>
          </a:p>
        </p:txBody>
      </p:sp>
      <p:sp>
        <p:nvSpPr>
          <p:cNvPr id="16" name="Rectangle 15">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8" name="Rectangle 17">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473733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2BCF4CE-68C4-F342-88BF-4FE627BEEC09}"/>
              </a:ext>
            </a:extLst>
          </p:cNvPr>
          <p:cNvSpPr>
            <a:spLocks noGrp="1"/>
          </p:cNvSpPr>
          <p:nvPr>
            <p:ph type="title"/>
          </p:nvPr>
        </p:nvSpPr>
        <p:spPr>
          <a:xfrm>
            <a:off x="943277" y="712269"/>
            <a:ext cx="3370998" cy="5502264"/>
          </a:xfrm>
        </p:spPr>
        <p:txBody>
          <a:bodyPr>
            <a:normAutofit/>
          </a:bodyPr>
          <a:lstStyle/>
          <a:p>
            <a:r>
              <a:rPr lang="en-US">
                <a:solidFill>
                  <a:srgbClr val="FFFFFF"/>
                </a:solidFill>
              </a:rPr>
              <a:t>Questions in business </a:t>
            </a:r>
          </a:p>
        </p:txBody>
      </p:sp>
      <p:cxnSp>
        <p:nvCxnSpPr>
          <p:cNvPr id="18" name="Straight Connector 17">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A7B056D-E9D2-4F45-A095-978029507289}"/>
              </a:ext>
            </a:extLst>
          </p:cNvPr>
          <p:cNvGraphicFramePr>
            <a:graphicFrameLocks noGrp="1"/>
          </p:cNvGraphicFramePr>
          <p:nvPr>
            <p:ph idx="1"/>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5762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535B293-85E5-4148-86D4-15FC9786E59A}"/>
              </a:ext>
            </a:extLst>
          </p:cNvPr>
          <p:cNvSpPr>
            <a:spLocks noGrp="1"/>
          </p:cNvSpPr>
          <p:nvPr>
            <p:ph type="title"/>
          </p:nvPr>
        </p:nvSpPr>
        <p:spPr>
          <a:xfrm>
            <a:off x="640079" y="2053641"/>
            <a:ext cx="3669161" cy="2760098"/>
          </a:xfrm>
        </p:spPr>
        <p:txBody>
          <a:bodyPr>
            <a:normAutofit/>
          </a:bodyPr>
          <a:lstStyle/>
          <a:p>
            <a:r>
              <a:rPr lang="en-US">
                <a:solidFill>
                  <a:srgbClr val="FFFFFF"/>
                </a:solidFill>
              </a:rPr>
              <a:t>Background</a:t>
            </a:r>
          </a:p>
        </p:txBody>
      </p:sp>
      <p:sp>
        <p:nvSpPr>
          <p:cNvPr id="3" name="Content Placeholder 2">
            <a:extLst>
              <a:ext uri="{FF2B5EF4-FFF2-40B4-BE49-F238E27FC236}">
                <a16:creationId xmlns:a16="http://schemas.microsoft.com/office/drawing/2014/main" id="{64DE9EA3-99B5-5E4F-A13A-E7FABC4E7E86}"/>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With gas prices on the rise, American car buyers were looking for smaller, more efficient models than Detroit was manufacturing. </a:t>
            </a:r>
          </a:p>
          <a:p>
            <a:r>
              <a:rPr lang="en-GB" sz="2400">
                <a:solidFill>
                  <a:srgbClr val="000000"/>
                </a:solidFill>
              </a:rPr>
              <a:t>Japanese automakers were experts in just those kinds of vehicles and they were seizing market share at an alarming rate. </a:t>
            </a:r>
          </a:p>
          <a:p>
            <a:r>
              <a:rPr lang="en-GB" sz="2400">
                <a:solidFill>
                  <a:srgbClr val="000000"/>
                </a:solidFill>
              </a:rPr>
              <a:t>Lee Iaccoca, Ford’s president, wanted to rush a car into production to compete. His model was the Pinto.</a:t>
            </a:r>
            <a:endParaRPr lang="en-US" sz="2400">
              <a:solidFill>
                <a:srgbClr val="000000"/>
              </a:solidFill>
            </a:endParaRPr>
          </a:p>
        </p:txBody>
      </p:sp>
    </p:spTree>
    <p:extLst>
      <p:ext uri="{BB962C8B-B14F-4D97-AF65-F5344CB8AC3E}">
        <p14:creationId xmlns:p14="http://schemas.microsoft.com/office/powerpoint/2010/main" val="316610587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259CE24-BC95-0D45-ABA3-C09F3A550F88}"/>
              </a:ext>
            </a:extLst>
          </p:cNvPr>
          <p:cNvSpPr>
            <a:spLocks noGrp="1"/>
          </p:cNvSpPr>
          <p:nvPr>
            <p:ph type="title"/>
          </p:nvPr>
        </p:nvSpPr>
        <p:spPr>
          <a:xfrm>
            <a:off x="640079" y="2053641"/>
            <a:ext cx="3669161" cy="2760098"/>
          </a:xfrm>
        </p:spPr>
        <p:txBody>
          <a:bodyPr>
            <a:normAutofit/>
          </a:bodyPr>
          <a:lstStyle/>
          <a:p>
            <a:r>
              <a:rPr lang="en-US">
                <a:solidFill>
                  <a:srgbClr val="FFFFFF"/>
                </a:solidFill>
              </a:rPr>
              <a:t>Continued</a:t>
            </a:r>
          </a:p>
        </p:txBody>
      </p:sp>
      <p:sp>
        <p:nvSpPr>
          <p:cNvPr id="3" name="Content Placeholder 2">
            <a:extLst>
              <a:ext uri="{FF2B5EF4-FFF2-40B4-BE49-F238E27FC236}">
                <a16:creationId xmlns:a16="http://schemas.microsoft.com/office/drawing/2014/main" id="{A4FACC4F-A921-A94E-9BB9-463488F9DA2B}"/>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Ford rushed the car through early production and testing. </a:t>
            </a:r>
          </a:p>
          <a:p>
            <a:r>
              <a:rPr lang="en-GB" sz="2400">
                <a:solidFill>
                  <a:srgbClr val="000000"/>
                </a:solidFill>
              </a:rPr>
              <a:t>Along the way, unfortunately, they noticed a design problem: the gas tank’s positioning in the car’s boot left it vulnerable to rear-end collisions. </a:t>
            </a:r>
          </a:p>
          <a:p>
            <a:r>
              <a:rPr lang="en-GB" sz="2400">
                <a:solidFill>
                  <a:srgbClr val="000000"/>
                </a:solidFill>
              </a:rPr>
              <a:t>In fact, when the rear-end hit came faster than twenty miles per hour, not only might the tank break, but petrol could be splattered all the way up to the driver’s seat. </a:t>
            </a:r>
          </a:p>
          <a:p>
            <a:r>
              <a:rPr lang="en-GB" sz="2400">
                <a:solidFill>
                  <a:srgbClr val="000000"/>
                </a:solidFill>
              </a:rPr>
              <a:t>Fire, that meant, ignited by sparks or anything else could engulf those inside.</a:t>
            </a:r>
            <a:endParaRPr lang="en-US" sz="2400">
              <a:solidFill>
                <a:srgbClr val="000000"/>
              </a:solidFill>
            </a:endParaRPr>
          </a:p>
        </p:txBody>
      </p:sp>
    </p:spTree>
    <p:extLst>
      <p:ext uri="{BB962C8B-B14F-4D97-AF65-F5344CB8AC3E}">
        <p14:creationId xmlns:p14="http://schemas.microsoft.com/office/powerpoint/2010/main" val="300445514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C9BF429-5122-E041-9DD3-9A6A682672D8}"/>
              </a:ext>
            </a:extLst>
          </p:cNvPr>
          <p:cNvSpPr>
            <a:spLocks noGrp="1"/>
          </p:cNvSpPr>
          <p:nvPr>
            <p:ph type="title"/>
          </p:nvPr>
        </p:nvSpPr>
        <p:spPr>
          <a:xfrm>
            <a:off x="640079" y="2053641"/>
            <a:ext cx="3669161" cy="2760098"/>
          </a:xfrm>
        </p:spPr>
        <p:txBody>
          <a:bodyPr>
            <a:normAutofit/>
          </a:bodyPr>
          <a:lstStyle/>
          <a:p>
            <a:r>
              <a:rPr lang="en-US">
                <a:solidFill>
                  <a:srgbClr val="FFFFFF"/>
                </a:solidFill>
              </a:rPr>
              <a:t>Continued</a:t>
            </a:r>
          </a:p>
        </p:txBody>
      </p:sp>
      <p:sp>
        <p:nvSpPr>
          <p:cNvPr id="3" name="Content Placeholder 2">
            <a:extLst>
              <a:ext uri="{FF2B5EF4-FFF2-40B4-BE49-F238E27FC236}">
                <a16:creationId xmlns:a16="http://schemas.microsoft.com/office/drawing/2014/main" id="{4E523964-AF25-304C-B6CD-11090458C901}"/>
              </a:ext>
            </a:extLst>
          </p:cNvPr>
          <p:cNvSpPr>
            <a:spLocks noGrp="1"/>
          </p:cNvSpPr>
          <p:nvPr>
            <p:ph idx="1"/>
          </p:nvPr>
        </p:nvSpPr>
        <p:spPr>
          <a:xfrm>
            <a:off x="6090574" y="801866"/>
            <a:ext cx="5306084" cy="5230634"/>
          </a:xfrm>
        </p:spPr>
        <p:txBody>
          <a:bodyPr anchor="ctr">
            <a:normAutofit/>
          </a:bodyPr>
          <a:lstStyle/>
          <a:p>
            <a:r>
              <a:rPr lang="en-GB" sz="2200">
                <a:solidFill>
                  <a:srgbClr val="000000"/>
                </a:solidFill>
              </a:rPr>
              <a:t>No car is perfectly safe, but this vulnerability raised eyebrows. </a:t>
            </a:r>
          </a:p>
          <a:p>
            <a:r>
              <a:rPr lang="en-GB" sz="2200">
                <a:solidFill>
                  <a:srgbClr val="000000"/>
                </a:solidFill>
              </a:rPr>
              <a:t>At Ford, a debate erupted about going ahead with the vehicle. </a:t>
            </a:r>
          </a:p>
          <a:p>
            <a:r>
              <a:rPr lang="en-GB" sz="2200">
                <a:solidFill>
                  <a:srgbClr val="000000"/>
                </a:solidFill>
              </a:rPr>
              <a:t>On the legal end, the company stood on solid ground: government regulation at the time only required petrol tanks to remain intact at collisions under twenty miles per hour. </a:t>
            </a:r>
          </a:p>
          <a:p>
            <a:r>
              <a:rPr lang="en-GB" sz="2200">
                <a:solidFill>
                  <a:srgbClr val="000000"/>
                </a:solidFill>
              </a:rPr>
              <a:t>What about the ethics, though? </a:t>
            </a:r>
          </a:p>
          <a:p>
            <a:r>
              <a:rPr lang="en-GB" sz="2200">
                <a:solidFill>
                  <a:srgbClr val="000000"/>
                </a:solidFill>
              </a:rPr>
              <a:t>The question about whether it was </a:t>
            </a:r>
            <a:r>
              <a:rPr lang="en-GB" sz="2200" i="1">
                <a:solidFill>
                  <a:srgbClr val="000000"/>
                </a:solidFill>
              </a:rPr>
              <a:t>right</a:t>
            </a:r>
            <a:r>
              <a:rPr lang="en-GB" sz="2200">
                <a:solidFill>
                  <a:srgbClr val="000000"/>
                </a:solidFill>
              </a:rPr>
              <a:t> to charge forward was unavoidable because rear-end accidents at speeds greater than twenty miles per hour happen—every day.</a:t>
            </a:r>
            <a:endParaRPr lang="en-US" sz="2200">
              <a:solidFill>
                <a:srgbClr val="000000"/>
              </a:solidFill>
            </a:endParaRPr>
          </a:p>
        </p:txBody>
      </p:sp>
    </p:spTree>
    <p:extLst>
      <p:ext uri="{BB962C8B-B14F-4D97-AF65-F5344CB8AC3E}">
        <p14:creationId xmlns:p14="http://schemas.microsoft.com/office/powerpoint/2010/main" val="51526346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9CA1F78-020C-734B-886C-44792832D3A9}"/>
              </a:ext>
            </a:extLst>
          </p:cNvPr>
          <p:cNvSpPr>
            <a:spLocks noGrp="1"/>
          </p:cNvSpPr>
          <p:nvPr>
            <p:ph type="title"/>
          </p:nvPr>
        </p:nvSpPr>
        <p:spPr>
          <a:xfrm>
            <a:off x="640079" y="2053641"/>
            <a:ext cx="3669161" cy="2760098"/>
          </a:xfrm>
        </p:spPr>
        <p:txBody>
          <a:bodyPr>
            <a:normAutofit/>
          </a:bodyPr>
          <a:lstStyle/>
          <a:p>
            <a:r>
              <a:rPr lang="en-GB">
                <a:solidFill>
                  <a:srgbClr val="FFFFFF"/>
                </a:solidFill>
              </a:rPr>
              <a:t>Decision was made in utilitarian terms</a:t>
            </a:r>
            <a:endParaRPr lang="en-US">
              <a:solidFill>
                <a:srgbClr val="FFFFFF"/>
              </a:solidFill>
            </a:endParaRPr>
          </a:p>
        </p:txBody>
      </p:sp>
      <p:sp>
        <p:nvSpPr>
          <p:cNvPr id="3" name="Content Placeholder 2">
            <a:extLst>
              <a:ext uri="{FF2B5EF4-FFF2-40B4-BE49-F238E27FC236}">
                <a16:creationId xmlns:a16="http://schemas.microsoft.com/office/drawing/2014/main" id="{4382C011-39A5-3843-B068-99F3EAAADDD1}"/>
              </a:ext>
            </a:extLst>
          </p:cNvPr>
          <p:cNvSpPr>
            <a:spLocks noGrp="1"/>
          </p:cNvSpPr>
          <p:nvPr>
            <p:ph idx="1"/>
          </p:nvPr>
        </p:nvSpPr>
        <p:spPr>
          <a:xfrm>
            <a:off x="6090574" y="801866"/>
            <a:ext cx="5306084" cy="5230634"/>
          </a:xfrm>
        </p:spPr>
        <p:txBody>
          <a:bodyPr anchor="ctr">
            <a:normAutofit/>
          </a:bodyPr>
          <a:lstStyle/>
          <a:p>
            <a:r>
              <a:rPr lang="en-GB" sz="2000">
                <a:solidFill>
                  <a:srgbClr val="000000"/>
                </a:solidFill>
              </a:rPr>
              <a:t>On one side, the company added up the financial cost of redesigning the car’s petrol tank. </a:t>
            </a:r>
          </a:p>
          <a:p>
            <a:r>
              <a:rPr lang="en-GB" sz="2000">
                <a:solidFill>
                  <a:srgbClr val="000000"/>
                </a:solidFill>
              </a:rPr>
              <a:t>They calculated 12.5 million automobiles would eventually be sold.</a:t>
            </a:r>
          </a:p>
          <a:p>
            <a:r>
              <a:rPr lang="en-GB" sz="2000">
                <a:solidFill>
                  <a:srgbClr val="000000"/>
                </a:solidFill>
              </a:rPr>
              <a:t>$11would be the final cost per car to implement the redesign total $137million with the money coming out of Pinto buyers’ pockets since the added production costs would get tacked onto the price tag. </a:t>
            </a:r>
          </a:p>
          <a:p>
            <a:r>
              <a:rPr lang="en-GB" sz="2000">
                <a:solidFill>
                  <a:srgbClr val="000000"/>
                </a:solidFill>
              </a:rPr>
              <a:t>It’s a big number but it’s not that much per person: $11 is about $70 today. </a:t>
            </a:r>
          </a:p>
          <a:p>
            <a:r>
              <a:rPr lang="en-GB" sz="2000">
                <a:solidFill>
                  <a:srgbClr val="000000"/>
                </a:solidFill>
              </a:rPr>
              <a:t>This option meant only a little bit of suffering for specific individuals, but there are a lot of them.</a:t>
            </a:r>
          </a:p>
          <a:p>
            <a:endParaRPr lang="en-US" sz="2000">
              <a:solidFill>
                <a:srgbClr val="000000"/>
              </a:solidFill>
            </a:endParaRPr>
          </a:p>
        </p:txBody>
      </p:sp>
    </p:spTree>
    <p:extLst>
      <p:ext uri="{BB962C8B-B14F-4D97-AF65-F5344CB8AC3E}">
        <p14:creationId xmlns:p14="http://schemas.microsoft.com/office/powerpoint/2010/main" val="317150177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29FDA9A-3F42-BC41-9204-826A16F5F007}"/>
              </a:ext>
            </a:extLst>
          </p:cNvPr>
          <p:cNvSpPr>
            <a:spLocks noGrp="1"/>
          </p:cNvSpPr>
          <p:nvPr>
            <p:ph type="title"/>
          </p:nvPr>
        </p:nvSpPr>
        <p:spPr>
          <a:xfrm>
            <a:off x="640079" y="2053641"/>
            <a:ext cx="3669161" cy="2760098"/>
          </a:xfrm>
        </p:spPr>
        <p:txBody>
          <a:bodyPr>
            <a:normAutofit/>
          </a:bodyPr>
          <a:lstStyle/>
          <a:p>
            <a:r>
              <a:rPr lang="en-GB">
                <a:solidFill>
                  <a:srgbClr val="FFFFFF"/>
                </a:solidFill>
              </a:rPr>
              <a:t>On the other side of the Pinto question</a:t>
            </a:r>
            <a:endParaRPr lang="en-US">
              <a:solidFill>
                <a:srgbClr val="FFFFFF"/>
              </a:solidFill>
            </a:endParaRPr>
          </a:p>
        </p:txBody>
      </p:sp>
      <p:sp>
        <p:nvSpPr>
          <p:cNvPr id="3" name="Content Placeholder 2">
            <a:extLst>
              <a:ext uri="{FF2B5EF4-FFF2-40B4-BE49-F238E27FC236}">
                <a16:creationId xmlns:a16="http://schemas.microsoft.com/office/drawing/2014/main" id="{4A96CB39-112D-4346-B0F9-44615396F932}"/>
              </a:ext>
            </a:extLst>
          </p:cNvPr>
          <p:cNvSpPr>
            <a:spLocks noGrp="1"/>
          </p:cNvSpPr>
          <p:nvPr>
            <p:ph idx="1"/>
          </p:nvPr>
        </p:nvSpPr>
        <p:spPr>
          <a:xfrm>
            <a:off x="6090574" y="801866"/>
            <a:ext cx="5306084" cy="5230634"/>
          </a:xfrm>
        </p:spPr>
        <p:txBody>
          <a:bodyPr anchor="ctr">
            <a:normAutofit/>
          </a:bodyPr>
          <a:lstStyle/>
          <a:p>
            <a:r>
              <a:rPr lang="en-GB" sz="2000">
                <a:solidFill>
                  <a:srgbClr val="000000"/>
                </a:solidFill>
              </a:rPr>
              <a:t>If the decision is made to go ahead without the fix, there’s going to be a </a:t>
            </a:r>
            <a:r>
              <a:rPr lang="en-GB" sz="2000" i="1">
                <a:solidFill>
                  <a:srgbClr val="000000"/>
                </a:solidFill>
              </a:rPr>
              <a:t>lot </a:t>
            </a:r>
            <a:r>
              <a:rPr lang="en-GB" sz="2000">
                <a:solidFill>
                  <a:srgbClr val="000000"/>
                </a:solidFill>
              </a:rPr>
              <a:t>of suffering but only for a very few people. Ford predicted the damage done to those few people in the following ways:</a:t>
            </a:r>
          </a:p>
          <a:p>
            <a:r>
              <a:rPr lang="en-GB" sz="2000">
                <a:solidFill>
                  <a:srgbClr val="000000"/>
                </a:solidFill>
              </a:rPr>
              <a:t>Death by burning for 180 buyers</a:t>
            </a:r>
          </a:p>
          <a:p>
            <a:r>
              <a:rPr lang="en-GB" sz="2000">
                <a:solidFill>
                  <a:srgbClr val="000000"/>
                </a:solidFill>
              </a:rPr>
              <a:t>Serious burn injuries for another 180 buyers</a:t>
            </a:r>
          </a:p>
          <a:p>
            <a:r>
              <a:rPr lang="en-GB" sz="2000">
                <a:solidFill>
                  <a:srgbClr val="000000"/>
                </a:solidFill>
              </a:rPr>
              <a:t>2100 vehicles burned beyond all repair</a:t>
            </a:r>
          </a:p>
          <a:p>
            <a:r>
              <a:rPr lang="en-GB" sz="2000">
                <a:solidFill>
                  <a:srgbClr val="000000"/>
                </a:solidFill>
              </a:rPr>
              <a:t>That’s a lot of damage, but how do you </a:t>
            </a:r>
            <a:r>
              <a:rPr lang="en-GB" sz="2000" i="1">
                <a:solidFill>
                  <a:srgbClr val="000000"/>
                </a:solidFill>
              </a:rPr>
              <a:t>measure</a:t>
            </a:r>
            <a:r>
              <a:rPr lang="en-GB" sz="2000">
                <a:solidFill>
                  <a:srgbClr val="000000"/>
                </a:solidFill>
              </a:rPr>
              <a:t> it? </a:t>
            </a:r>
          </a:p>
          <a:p>
            <a:r>
              <a:rPr lang="en-GB" sz="2000">
                <a:solidFill>
                  <a:srgbClr val="000000"/>
                </a:solidFill>
              </a:rPr>
              <a:t>How do you compare it with the hike in the price tag? </a:t>
            </a:r>
          </a:p>
          <a:p>
            <a:r>
              <a:rPr lang="en-GB" sz="2000">
                <a:solidFill>
                  <a:srgbClr val="000000"/>
                </a:solidFill>
              </a:rPr>
              <a:t>More generally, from a utilitarian perspective, is it better for a lot of people to suffer a little or for a few people to suffer a lot?</a:t>
            </a:r>
          </a:p>
          <a:p>
            <a:endParaRPr lang="en-US" sz="2000">
              <a:solidFill>
                <a:srgbClr val="000000"/>
              </a:solidFill>
            </a:endParaRPr>
          </a:p>
        </p:txBody>
      </p:sp>
    </p:spTree>
    <p:extLst>
      <p:ext uri="{BB962C8B-B14F-4D97-AF65-F5344CB8AC3E}">
        <p14:creationId xmlns:p14="http://schemas.microsoft.com/office/powerpoint/2010/main" val="179186939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58D757C-15AB-8241-8F4B-5528ABC4A382}"/>
              </a:ext>
            </a:extLst>
          </p:cNvPr>
          <p:cNvSpPr>
            <a:spLocks noGrp="1"/>
          </p:cNvSpPr>
          <p:nvPr>
            <p:ph type="title"/>
          </p:nvPr>
        </p:nvSpPr>
        <p:spPr>
          <a:xfrm>
            <a:off x="640079" y="2053641"/>
            <a:ext cx="3669161" cy="2760098"/>
          </a:xfrm>
        </p:spPr>
        <p:txBody>
          <a:bodyPr>
            <a:normAutofit/>
          </a:bodyPr>
          <a:lstStyle/>
          <a:p>
            <a:r>
              <a:rPr lang="en-GB" sz="2400">
                <a:solidFill>
                  <a:srgbClr val="FFFFFF"/>
                </a:solidFill>
              </a:rPr>
              <a:t>Ford answered both questions by directly attaching monetary values to each of the injuries and damages suffered</a:t>
            </a:r>
            <a:br>
              <a:rPr lang="en-GB" sz="2400">
                <a:solidFill>
                  <a:srgbClr val="FFFFFF"/>
                </a:solidFill>
              </a:rPr>
            </a:br>
            <a:endParaRPr lang="en-US" sz="2400">
              <a:solidFill>
                <a:srgbClr val="FFFFFF"/>
              </a:solidFill>
            </a:endParaRPr>
          </a:p>
        </p:txBody>
      </p:sp>
      <p:sp>
        <p:nvSpPr>
          <p:cNvPr id="3" name="Content Placeholder 2">
            <a:extLst>
              <a:ext uri="{FF2B5EF4-FFF2-40B4-BE49-F238E27FC236}">
                <a16:creationId xmlns:a16="http://schemas.microsoft.com/office/drawing/2014/main" id="{AF9D4EE4-9A9C-6C47-A31C-C681DD84FAED}"/>
              </a:ext>
            </a:extLst>
          </p:cNvPr>
          <p:cNvSpPr>
            <a:spLocks noGrp="1"/>
          </p:cNvSpPr>
          <p:nvPr>
            <p:ph idx="1"/>
          </p:nvPr>
        </p:nvSpPr>
        <p:spPr>
          <a:xfrm>
            <a:off x="6090574" y="801866"/>
            <a:ext cx="5306084" cy="5230634"/>
          </a:xfrm>
        </p:spPr>
        <p:txBody>
          <a:bodyPr anchor="ctr">
            <a:normAutofit/>
          </a:bodyPr>
          <a:lstStyle/>
          <a:p>
            <a:r>
              <a:rPr lang="en-GB" sz="2000">
                <a:solidFill>
                  <a:srgbClr val="000000"/>
                </a:solidFill>
              </a:rPr>
              <a:t>At the time, 1970, US Government regulatory agencies officially valued a human life at $200,000. (That would be about $1.2 million today if the government still kept this problematic measure.)</a:t>
            </a:r>
          </a:p>
          <a:p>
            <a:r>
              <a:rPr lang="en-GB" sz="2000">
                <a:solidFill>
                  <a:srgbClr val="000000"/>
                </a:solidFill>
              </a:rPr>
              <a:t>Insurance companies valued a serious burn at $67,000.</a:t>
            </a:r>
          </a:p>
          <a:p>
            <a:r>
              <a:rPr lang="en-GB" sz="2000">
                <a:solidFill>
                  <a:srgbClr val="000000"/>
                </a:solidFill>
              </a:rPr>
              <a:t>The average resale value on subcompacts like the Pinto was $700, which set that as the amount lost after a complete burnout.</a:t>
            </a:r>
          </a:p>
          <a:p>
            <a:r>
              <a:rPr lang="en-GB" sz="2000">
                <a:solidFill>
                  <a:srgbClr val="000000"/>
                </a:solidFill>
              </a:rPr>
              <a:t>The maths coming out from this is (180 deaths × $200,000) + (180 injuries × $67,000) + (2,100 burned-out cars × $700) = $49 million. The result here is $137 million worth of suffering for Pinto drivers if the car is redesigned and only $49 million if it goes to the streets as is.</a:t>
            </a:r>
          </a:p>
          <a:p>
            <a:endParaRPr lang="en-US" sz="2000">
              <a:solidFill>
                <a:srgbClr val="000000"/>
              </a:solidFill>
            </a:endParaRPr>
          </a:p>
        </p:txBody>
      </p:sp>
    </p:spTree>
    <p:extLst>
      <p:ext uri="{BB962C8B-B14F-4D97-AF65-F5344CB8AC3E}">
        <p14:creationId xmlns:p14="http://schemas.microsoft.com/office/powerpoint/2010/main" val="169107294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 name="Picture 2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20D2397-5762-F94D-BDBC-D586632603E2}"/>
              </a:ext>
            </a:extLst>
          </p:cNvPr>
          <p:cNvSpPr>
            <a:spLocks noGrp="1"/>
          </p:cNvSpPr>
          <p:nvPr>
            <p:ph type="title"/>
          </p:nvPr>
        </p:nvSpPr>
        <p:spPr>
          <a:xfrm>
            <a:off x="640079" y="2053641"/>
            <a:ext cx="3669161" cy="2760098"/>
          </a:xfrm>
        </p:spPr>
        <p:txBody>
          <a:bodyPr>
            <a:normAutofit/>
          </a:bodyPr>
          <a:lstStyle/>
          <a:p>
            <a:r>
              <a:rPr lang="en-US">
                <a:solidFill>
                  <a:srgbClr val="FFFFFF"/>
                </a:solidFill>
              </a:rPr>
              <a:t>Ford’s decision</a:t>
            </a:r>
          </a:p>
        </p:txBody>
      </p:sp>
      <p:sp>
        <p:nvSpPr>
          <p:cNvPr id="3" name="Content Placeholder 2">
            <a:extLst>
              <a:ext uri="{FF2B5EF4-FFF2-40B4-BE49-F238E27FC236}">
                <a16:creationId xmlns:a16="http://schemas.microsoft.com/office/drawing/2014/main" id="{E260CDE9-DC19-D649-8865-73EDE536FAC9}"/>
              </a:ext>
            </a:extLst>
          </p:cNvPr>
          <p:cNvSpPr>
            <a:spLocks noGrp="1"/>
          </p:cNvSpPr>
          <p:nvPr>
            <p:ph idx="1"/>
          </p:nvPr>
        </p:nvSpPr>
        <p:spPr>
          <a:xfrm>
            <a:off x="6090574" y="801866"/>
            <a:ext cx="5306084" cy="5230634"/>
          </a:xfrm>
        </p:spPr>
        <p:txBody>
          <a:bodyPr anchor="ctr">
            <a:normAutofit/>
          </a:bodyPr>
          <a:lstStyle/>
          <a:p>
            <a:r>
              <a:rPr lang="en-GB" sz="2000">
                <a:solidFill>
                  <a:srgbClr val="000000"/>
                </a:solidFill>
              </a:rPr>
              <a:t>Ford sent the Pinto out. </a:t>
            </a:r>
          </a:p>
          <a:p>
            <a:r>
              <a:rPr lang="en-GB" sz="2000">
                <a:solidFill>
                  <a:srgbClr val="000000"/>
                </a:solidFill>
              </a:rPr>
              <a:t>Over the next decade, according to Ford estimates, at least 60 people died in fiery accidents and at least 120 got seriously burned (skin-graft-level burns). </a:t>
            </a:r>
          </a:p>
          <a:p>
            <a:r>
              <a:rPr lang="en-GB" sz="2000">
                <a:solidFill>
                  <a:srgbClr val="000000"/>
                </a:solidFill>
              </a:rPr>
              <a:t>No attempt was made to calculate the total number of burned vehicles. </a:t>
            </a:r>
          </a:p>
          <a:p>
            <a:r>
              <a:rPr lang="en-GB" sz="2000">
                <a:solidFill>
                  <a:srgbClr val="000000"/>
                </a:solidFill>
              </a:rPr>
              <a:t>Shortly thereafter, the Pinto was phased out. </a:t>
            </a:r>
          </a:p>
          <a:p>
            <a:r>
              <a:rPr lang="en-GB" sz="2000">
                <a:solidFill>
                  <a:srgbClr val="000000"/>
                </a:solidFill>
              </a:rPr>
              <a:t>No one has final numbers, but if the first decade is any indication, then the total cost came in under the original $49 million estimate. </a:t>
            </a:r>
          </a:p>
          <a:p>
            <a:r>
              <a:rPr lang="en-GB" sz="2000">
                <a:solidFill>
                  <a:srgbClr val="000000"/>
                </a:solidFill>
              </a:rPr>
              <a:t>According to a utilitarian argument, and assuming the premises concerning dollar values are accepted, Ford made the right decision back in 1970.</a:t>
            </a:r>
            <a:endParaRPr lang="en-US" sz="2000">
              <a:solidFill>
                <a:srgbClr val="000000"/>
              </a:solidFill>
            </a:endParaRPr>
          </a:p>
        </p:txBody>
      </p:sp>
    </p:spTree>
    <p:extLst>
      <p:ext uri="{BB962C8B-B14F-4D97-AF65-F5344CB8AC3E}">
        <p14:creationId xmlns:p14="http://schemas.microsoft.com/office/powerpoint/2010/main" val="115027741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3D5FAC8-DBBD-A841-AE95-9E27D7C0E3AF}"/>
              </a:ext>
            </a:extLst>
          </p:cNvPr>
          <p:cNvSpPr>
            <a:spLocks noGrp="1"/>
          </p:cNvSpPr>
          <p:nvPr>
            <p:ph type="title"/>
          </p:nvPr>
        </p:nvSpPr>
        <p:spPr>
          <a:xfrm>
            <a:off x="640079" y="2053641"/>
            <a:ext cx="3669161" cy="2760098"/>
          </a:xfrm>
        </p:spPr>
        <p:txBody>
          <a:bodyPr>
            <a:normAutofit/>
          </a:bodyPr>
          <a:lstStyle/>
          <a:p>
            <a:r>
              <a:rPr lang="en-US">
                <a:solidFill>
                  <a:srgbClr val="FFFFFF"/>
                </a:solidFill>
              </a:rPr>
              <a:t>Pinto conclusion</a:t>
            </a:r>
          </a:p>
        </p:txBody>
      </p:sp>
      <p:sp>
        <p:nvSpPr>
          <p:cNvPr id="3" name="Content Placeholder 2">
            <a:extLst>
              <a:ext uri="{FF2B5EF4-FFF2-40B4-BE49-F238E27FC236}">
                <a16:creationId xmlns:a16="http://schemas.microsoft.com/office/drawing/2014/main" id="{45FDDAED-2825-5447-B102-E71A6C22F804}"/>
              </a:ext>
            </a:extLst>
          </p:cNvPr>
          <p:cNvSpPr>
            <a:spLocks noGrp="1"/>
          </p:cNvSpPr>
          <p:nvPr>
            <p:ph idx="1"/>
          </p:nvPr>
        </p:nvSpPr>
        <p:spPr>
          <a:xfrm>
            <a:off x="6090574" y="801866"/>
            <a:ext cx="5306084" cy="5230634"/>
          </a:xfrm>
        </p:spPr>
        <p:txBody>
          <a:bodyPr anchor="ctr">
            <a:normAutofit/>
          </a:bodyPr>
          <a:lstStyle/>
          <a:p>
            <a:r>
              <a:rPr lang="en-GB" sz="2200">
                <a:solidFill>
                  <a:srgbClr val="000000"/>
                </a:solidFill>
              </a:rPr>
              <a:t>If every Pinto purchaser had been approached the day after buying the car, told the whole Ford story, and been offered to change their car along with $11 for another one without the petrol tank problem, how many would have handed the money over to avoid the long-shot risk? </a:t>
            </a:r>
          </a:p>
          <a:p>
            <a:r>
              <a:rPr lang="en-GB" sz="2200">
                <a:solidFill>
                  <a:srgbClr val="000000"/>
                </a:solidFill>
              </a:rPr>
              <a:t>The number might’ve been very high, but that doesn’t sway a utilitarian conclusion. </a:t>
            </a:r>
          </a:p>
          <a:p>
            <a:r>
              <a:rPr lang="en-GB" sz="2200">
                <a:solidFill>
                  <a:srgbClr val="000000"/>
                </a:solidFill>
              </a:rPr>
              <a:t>The theory demands that decision makers stubbornly keep their eye on overall happiness no matter how much pain a decision might cause certain individuals.</a:t>
            </a:r>
            <a:endParaRPr lang="en-US" sz="2200">
              <a:solidFill>
                <a:srgbClr val="000000"/>
              </a:solidFill>
            </a:endParaRPr>
          </a:p>
        </p:txBody>
      </p:sp>
    </p:spTree>
    <p:extLst>
      <p:ext uri="{BB962C8B-B14F-4D97-AF65-F5344CB8AC3E}">
        <p14:creationId xmlns:p14="http://schemas.microsoft.com/office/powerpoint/2010/main" val="144216002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Arc 74">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5D971C-70B9-4E61-99C8-B4CE7A144CF3}"/>
              </a:ext>
            </a:extLst>
          </p:cNvPr>
          <p:cNvSpPr>
            <a:spLocks noGrp="1"/>
          </p:cNvSpPr>
          <p:nvPr>
            <p:ph type="title"/>
          </p:nvPr>
        </p:nvSpPr>
        <p:spPr>
          <a:xfrm>
            <a:off x="4184542" y="486184"/>
            <a:ext cx="7363990" cy="1325563"/>
          </a:xfrm>
        </p:spPr>
        <p:txBody>
          <a:bodyPr>
            <a:normAutofit/>
          </a:bodyPr>
          <a:lstStyle/>
          <a:p>
            <a:r>
              <a:rPr lang="en-GB"/>
              <a:t>See article on Moodle</a:t>
            </a:r>
          </a:p>
        </p:txBody>
      </p:sp>
      <p:pic>
        <p:nvPicPr>
          <p:cNvPr id="4098" name="Picture 2" descr="Image for post">
            <a:extLst>
              <a:ext uri="{FF2B5EF4-FFF2-40B4-BE49-F238E27FC236}">
                <a16:creationId xmlns:a16="http://schemas.microsoft.com/office/drawing/2014/main" id="{5E3D1D8E-EFAC-4940-A1B7-E8B492B6E81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998" b="9252"/>
          <a:stretch/>
        </p:blipFill>
        <p:spPr bwMode="auto">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Image for post">
            <a:extLst>
              <a:ext uri="{FF2B5EF4-FFF2-40B4-BE49-F238E27FC236}">
                <a16:creationId xmlns:a16="http://schemas.microsoft.com/office/drawing/2014/main" id="{AB91ADD2-6562-46CD-9B3F-379FF14970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829" b="3"/>
          <a:stretch/>
        </p:blipFill>
        <p:spPr bwMode="auto">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E26CB12-0846-4067-B276-A32C652E8A13}"/>
              </a:ext>
            </a:extLst>
          </p:cNvPr>
          <p:cNvSpPr>
            <a:spLocks noGrp="1"/>
          </p:cNvSpPr>
          <p:nvPr>
            <p:ph idx="1"/>
          </p:nvPr>
        </p:nvSpPr>
        <p:spPr>
          <a:xfrm>
            <a:off x="4184542" y="1946684"/>
            <a:ext cx="7363990" cy="4351338"/>
          </a:xfrm>
        </p:spPr>
        <p:txBody>
          <a:bodyPr>
            <a:normAutofit/>
          </a:bodyPr>
          <a:lstStyle/>
          <a:p>
            <a:r>
              <a:rPr lang="en-GB" sz="2600"/>
              <a:t>The trolley problem is a moral paradox first posed by Phillipa Foot in her 1967 paper, "Abortion and the Doctrine of Double Effect," and later expanded by Judith Jarvis Thomson. </a:t>
            </a:r>
          </a:p>
          <a:p>
            <a:r>
              <a:rPr lang="en-GB" sz="2600"/>
              <a:t>The trolley problem is a question of human morality, and an example of a philosophical view called consequentialism. </a:t>
            </a:r>
          </a:p>
          <a:p>
            <a:r>
              <a:rPr lang="en-GB" sz="2600"/>
              <a:t>This view says that morality is defined by the consequences of an action, and that the consequences are all that matter. But exactly which consequences are allowable?</a:t>
            </a:r>
          </a:p>
        </p:txBody>
      </p:sp>
    </p:spTree>
    <p:extLst>
      <p:ext uri="{BB962C8B-B14F-4D97-AF65-F5344CB8AC3E}">
        <p14:creationId xmlns:p14="http://schemas.microsoft.com/office/powerpoint/2010/main" val="18149005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1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A757DE2-F94B-4B8C-8FB5-B6607167887C}"/>
              </a:ext>
            </a:extLst>
          </p:cNvPr>
          <p:cNvSpPr>
            <a:spLocks noGrp="1"/>
          </p:cNvSpPr>
          <p:nvPr>
            <p:ph type="title"/>
          </p:nvPr>
        </p:nvSpPr>
        <p:spPr>
          <a:xfrm>
            <a:off x="640079" y="2053641"/>
            <a:ext cx="3669161" cy="2760098"/>
          </a:xfrm>
        </p:spPr>
        <p:txBody>
          <a:bodyPr>
            <a:normAutofit/>
          </a:bodyPr>
          <a:lstStyle/>
          <a:p>
            <a:r>
              <a:rPr lang="en-GB">
                <a:solidFill>
                  <a:srgbClr val="FFFFFF"/>
                </a:solidFill>
              </a:rPr>
              <a:t>Scenario 1 Foot</a:t>
            </a:r>
          </a:p>
        </p:txBody>
      </p:sp>
      <p:sp>
        <p:nvSpPr>
          <p:cNvPr id="3" name="Content Placeholder 2">
            <a:extLst>
              <a:ext uri="{FF2B5EF4-FFF2-40B4-BE49-F238E27FC236}">
                <a16:creationId xmlns:a16="http://schemas.microsoft.com/office/drawing/2014/main" id="{DA0F2F57-B15A-44E9-9EAD-7798486E8B3B}"/>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A runaway trolley car is careening down a track. Five people stand in its path, unaware of the imminent threat. </a:t>
            </a:r>
          </a:p>
          <a:p>
            <a:r>
              <a:rPr lang="en-GB" sz="2400">
                <a:solidFill>
                  <a:srgbClr val="000000"/>
                </a:solidFill>
              </a:rPr>
              <a:t>You stand at the intersection of two different tracks and could, if you chose to, divert the trolley onto another track where only one person would be killed. </a:t>
            </a:r>
          </a:p>
          <a:p>
            <a:r>
              <a:rPr lang="en-GB" sz="2400">
                <a:solidFill>
                  <a:srgbClr val="000000"/>
                </a:solidFill>
              </a:rPr>
              <a:t>Do you divert the trolley, intentionally killing one to save five?</a:t>
            </a:r>
          </a:p>
        </p:txBody>
      </p:sp>
    </p:spTree>
    <p:extLst>
      <p:ext uri="{BB962C8B-B14F-4D97-AF65-F5344CB8AC3E}">
        <p14:creationId xmlns:p14="http://schemas.microsoft.com/office/powerpoint/2010/main" val="370474916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6982F74E-8F6B-478F-BB1D-B2A621F7A47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804" b="22957"/>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1822235"/>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469E059-1556-4C82-841C-78A5FB6608B7}"/>
              </a:ext>
            </a:extLst>
          </p:cNvPr>
          <p:cNvPicPr>
            <a:picLocks noChangeAspect="1"/>
          </p:cNvPicPr>
          <p:nvPr/>
        </p:nvPicPr>
        <p:blipFill rotWithShape="1">
          <a:blip r:embed="rId2"/>
          <a:srcRect t="14793" b="28957"/>
          <a:stretch/>
        </p:blipFill>
        <p:spPr>
          <a:xfrm>
            <a:off x="-3047" y="10"/>
            <a:ext cx="12191999" cy="6857990"/>
          </a:xfrm>
          <a:prstGeom prst="rect">
            <a:avLst/>
          </a:prstGeom>
        </p:spPr>
      </p:pic>
      <p:sp>
        <p:nvSpPr>
          <p:cNvPr id="2" name="Title 1">
            <a:extLst>
              <a:ext uri="{FF2B5EF4-FFF2-40B4-BE49-F238E27FC236}">
                <a16:creationId xmlns:a16="http://schemas.microsoft.com/office/drawing/2014/main" id="{323048BF-374F-4CE8-9F67-AC1ECCF60250}"/>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Do you have any other solution ?</a:t>
            </a:r>
          </a:p>
        </p:txBody>
      </p:sp>
    </p:spTree>
    <p:extLst>
      <p:ext uri="{BB962C8B-B14F-4D97-AF65-F5344CB8AC3E}">
        <p14:creationId xmlns:p14="http://schemas.microsoft.com/office/powerpoint/2010/main" val="268319838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picture containing comb&#10;&#10;Description automatically generated">
            <a:extLst>
              <a:ext uri="{FF2B5EF4-FFF2-40B4-BE49-F238E27FC236}">
                <a16:creationId xmlns:a16="http://schemas.microsoft.com/office/drawing/2014/main" id="{8A08EE8E-AEA5-4A05-B334-741E46BB1EBC}"/>
              </a:ext>
            </a:extLst>
          </p:cNvPr>
          <p:cNvPicPr>
            <a:picLocks noChangeAspect="1"/>
          </p:cNvPicPr>
          <p:nvPr/>
        </p:nvPicPr>
        <p:blipFill rotWithShape="1">
          <a:blip r:embed="rId2"/>
          <a:srcRect l="41018" r="1172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4" name="Arc 13">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DFC7C9B2-0EEE-4B9E-82DA-D5C7F58138EC}"/>
              </a:ext>
            </a:extLst>
          </p:cNvPr>
          <p:cNvSpPr>
            <a:spLocks noGrp="1"/>
          </p:cNvSpPr>
          <p:nvPr>
            <p:ph type="title"/>
          </p:nvPr>
        </p:nvSpPr>
        <p:spPr>
          <a:xfrm>
            <a:off x="5827048" y="407987"/>
            <a:ext cx="5721484" cy="1325563"/>
          </a:xfrm>
        </p:spPr>
        <p:txBody>
          <a:bodyPr>
            <a:normAutofit/>
          </a:bodyPr>
          <a:lstStyle/>
          <a:p>
            <a:r>
              <a:rPr lang="en-GB"/>
              <a:t>Such as </a:t>
            </a:r>
          </a:p>
        </p:txBody>
      </p:sp>
      <p:graphicFrame>
        <p:nvGraphicFramePr>
          <p:cNvPr id="6" name="Content Placeholder 3">
            <a:extLst>
              <a:ext uri="{FF2B5EF4-FFF2-40B4-BE49-F238E27FC236}">
                <a16:creationId xmlns:a16="http://schemas.microsoft.com/office/drawing/2014/main" id="{ADA2C1AB-4E89-4F61-9E27-9E69B075E955}"/>
              </a:ext>
            </a:extLst>
          </p:cNvPr>
          <p:cNvGraphicFramePr>
            <a:graphicFrameLocks noGrp="1"/>
          </p:cNvGraphicFramePr>
          <p:nvPr>
            <p:ph idx="1"/>
          </p:nvPr>
        </p:nvGraphicFramePr>
        <p:xfrm>
          <a:off x="5827048" y="1868487"/>
          <a:ext cx="572148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547322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1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8812B44-FFF6-44C2-92A0-E877103990E9}"/>
              </a:ext>
            </a:extLst>
          </p:cNvPr>
          <p:cNvSpPr>
            <a:spLocks noGrp="1"/>
          </p:cNvSpPr>
          <p:nvPr>
            <p:ph type="title"/>
          </p:nvPr>
        </p:nvSpPr>
        <p:spPr>
          <a:xfrm>
            <a:off x="640079" y="2053641"/>
            <a:ext cx="3669161" cy="2760098"/>
          </a:xfrm>
        </p:spPr>
        <p:txBody>
          <a:bodyPr>
            <a:normAutofit/>
          </a:bodyPr>
          <a:lstStyle/>
          <a:p>
            <a:r>
              <a:rPr lang="en-GB">
                <a:solidFill>
                  <a:srgbClr val="FFFFFF"/>
                </a:solidFill>
              </a:rPr>
              <a:t>Scenario 2 Thomson</a:t>
            </a:r>
          </a:p>
        </p:txBody>
      </p:sp>
      <p:sp>
        <p:nvSpPr>
          <p:cNvPr id="3" name="Content Placeholder 2">
            <a:extLst>
              <a:ext uri="{FF2B5EF4-FFF2-40B4-BE49-F238E27FC236}">
                <a16:creationId xmlns:a16="http://schemas.microsoft.com/office/drawing/2014/main" id="{58D0DA0D-5A78-4162-9650-BA57F9E31037}"/>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There is a fat man leaning over the edge watching the train (Edmonds, 2014). </a:t>
            </a:r>
          </a:p>
          <a:p>
            <a:r>
              <a:rPr lang="en-GB" sz="2400">
                <a:solidFill>
                  <a:srgbClr val="000000"/>
                </a:solidFill>
              </a:rPr>
              <a:t>If you were to push him, his bulk would stop the runaway train from killing the five people on the track ahead. </a:t>
            </a:r>
          </a:p>
          <a:p>
            <a:r>
              <a:rPr lang="en-GB" sz="2400">
                <a:solidFill>
                  <a:srgbClr val="000000"/>
                </a:solidFill>
              </a:rPr>
              <a:t>Again this presents the choice between sacrificing one life or five, but this time there is a clear distinction between passively letting someone die (by pulling the switch) or actively killing them (by pushing the man off the bridge). </a:t>
            </a:r>
          </a:p>
          <a:p>
            <a:r>
              <a:rPr lang="en-GB" sz="2400">
                <a:solidFill>
                  <a:srgbClr val="000000"/>
                </a:solidFill>
              </a:rPr>
              <a:t>What do you do now?</a:t>
            </a:r>
          </a:p>
        </p:txBody>
      </p:sp>
    </p:spTree>
    <p:extLst>
      <p:ext uri="{BB962C8B-B14F-4D97-AF65-F5344CB8AC3E}">
        <p14:creationId xmlns:p14="http://schemas.microsoft.com/office/powerpoint/2010/main" val="3372681222"/>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5122" name="Picture 2" descr="The Trolley Problem - Alyssa's HAS233 Site">
            <a:extLst>
              <a:ext uri="{FF2B5EF4-FFF2-40B4-BE49-F238E27FC236}">
                <a16:creationId xmlns:a16="http://schemas.microsoft.com/office/drawing/2014/main" id="{4508EDAB-D066-4C6F-8E6E-61BB147C62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315" b="-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0075206"/>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7170" name="Picture 2" descr="Image">
            <a:extLst>
              <a:ext uri="{FF2B5EF4-FFF2-40B4-BE49-F238E27FC236}">
                <a16:creationId xmlns:a16="http://schemas.microsoft.com/office/drawing/2014/main" id="{956D9B35-A422-40BB-8C75-FFCB6459FD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8180"/>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250858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384F1-1BBE-4D6A-AE8E-5977EF5A7F70}"/>
              </a:ext>
            </a:extLst>
          </p:cNvPr>
          <p:cNvSpPr>
            <a:spLocks noGrp="1"/>
          </p:cNvSpPr>
          <p:nvPr>
            <p:ph type="title"/>
          </p:nvPr>
        </p:nvSpPr>
        <p:spPr/>
        <p:txBody>
          <a:bodyPr/>
          <a:lstStyle/>
          <a:p>
            <a:r>
              <a:rPr lang="en-GB" dirty="0"/>
              <a:t>Video</a:t>
            </a:r>
          </a:p>
        </p:txBody>
      </p:sp>
      <p:pic>
        <p:nvPicPr>
          <p:cNvPr id="3" name="Online Media 2" title="Presentation part 1 - trolley problem">
            <a:hlinkClick r:id="" action="ppaction://media"/>
            <a:extLst>
              <a:ext uri="{FF2B5EF4-FFF2-40B4-BE49-F238E27FC236}">
                <a16:creationId xmlns:a16="http://schemas.microsoft.com/office/drawing/2014/main" id="{B88E9A98-3ADE-4AF9-A6A7-EDA882C8EC00}"/>
              </a:ext>
            </a:extLst>
          </p:cNvPr>
          <p:cNvPicPr>
            <a:picLocks noRot="1" noChangeAspect="1"/>
          </p:cNvPicPr>
          <p:nvPr>
            <a:videoFile r:link="rId1"/>
          </p:nvPr>
        </p:nvPicPr>
        <p:blipFill>
          <a:blip r:embed="rId3"/>
          <a:stretch>
            <a:fillRect/>
          </a:stretch>
        </p:blipFill>
        <p:spPr>
          <a:xfrm>
            <a:off x="3181350" y="1244600"/>
            <a:ext cx="5829300" cy="4368800"/>
          </a:xfrm>
          <a:prstGeom prst="rect">
            <a:avLst/>
          </a:prstGeom>
        </p:spPr>
      </p:pic>
    </p:spTree>
    <p:extLst>
      <p:ext uri="{BB962C8B-B14F-4D97-AF65-F5344CB8AC3E}">
        <p14:creationId xmlns:p14="http://schemas.microsoft.com/office/powerpoint/2010/main" val="861416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B9404-A313-4012-8AF7-684D8B195C61}"/>
              </a:ext>
            </a:extLst>
          </p:cNvPr>
          <p:cNvSpPr>
            <a:spLocks noGrp="1"/>
          </p:cNvSpPr>
          <p:nvPr>
            <p:ph type="title"/>
          </p:nvPr>
        </p:nvSpPr>
        <p:spPr/>
        <p:txBody>
          <a:bodyPr/>
          <a:lstStyle/>
          <a:p>
            <a:r>
              <a:rPr lang="en-GB" dirty="0"/>
              <a:t>Trolley Problem and Driverless Cars</a:t>
            </a:r>
          </a:p>
        </p:txBody>
      </p:sp>
      <p:pic>
        <p:nvPicPr>
          <p:cNvPr id="3" name="Online Media 2" title="The trolley problem and ethics of driverless cars - Newsnight">
            <a:hlinkClick r:id="" action="ppaction://media"/>
            <a:extLst>
              <a:ext uri="{FF2B5EF4-FFF2-40B4-BE49-F238E27FC236}">
                <a16:creationId xmlns:a16="http://schemas.microsoft.com/office/drawing/2014/main" id="{F0953466-5474-494F-AABD-C33E97DF992E}"/>
              </a:ext>
            </a:extLst>
          </p:cNvPr>
          <p:cNvPicPr>
            <a:picLocks noRot="1" noChangeAspect="1"/>
          </p:cNvPicPr>
          <p:nvPr>
            <a:videoFile r:link="rId1"/>
          </p:nvPr>
        </p:nvPicPr>
        <p:blipFill>
          <a:blip r:embed="rId3"/>
          <a:stretch>
            <a:fillRect/>
          </a:stretch>
        </p:blipFill>
        <p:spPr>
          <a:xfrm>
            <a:off x="3048000" y="1714500"/>
            <a:ext cx="6096000" cy="3429000"/>
          </a:xfrm>
          <a:prstGeom prst="rect">
            <a:avLst/>
          </a:prstGeom>
        </p:spPr>
      </p:pic>
    </p:spTree>
    <p:extLst>
      <p:ext uri="{BB962C8B-B14F-4D97-AF65-F5344CB8AC3E}">
        <p14:creationId xmlns:p14="http://schemas.microsoft.com/office/powerpoint/2010/main" val="2098067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Picture 16">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03C5CA5-A260-4889-B1A6-C1BC70B07CB3}"/>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Trolley and Covid</a:t>
            </a:r>
          </a:p>
        </p:txBody>
      </p:sp>
    </p:spTree>
    <p:extLst>
      <p:ext uri="{BB962C8B-B14F-4D97-AF65-F5344CB8AC3E}">
        <p14:creationId xmlns:p14="http://schemas.microsoft.com/office/powerpoint/2010/main" val="173699451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6146" name="Picture 2" descr="The new coronavirus pandemic cannot be seen as a moral dilemma of the 'trolley  problem' for public management – Admethics">
            <a:extLst>
              <a:ext uri="{FF2B5EF4-FFF2-40B4-BE49-F238E27FC236}">
                <a16:creationId xmlns:a16="http://schemas.microsoft.com/office/drawing/2014/main" id="{F5BE5732-DB3E-4C64-A221-9C14E6C4A6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557213"/>
            <a:ext cx="9753600" cy="574357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D1AE55C0-C9D2-405C-8E91-BBBEF29CB696}"/>
              </a:ext>
            </a:extLst>
          </p:cNvPr>
          <p:cNvSpPr/>
          <p:nvPr/>
        </p:nvSpPr>
        <p:spPr>
          <a:xfrm>
            <a:off x="9734843" y="3221502"/>
            <a:ext cx="1026942" cy="2883876"/>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solidFill>
                  <a:prstClr val="white"/>
                </a:solid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5707378"/>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3E4FB6C-5DE0-4C07-AB1C-253CF759A7BA}"/>
              </a:ext>
            </a:extLst>
          </p:cNvPr>
          <p:cNvSpPr>
            <a:spLocks noGrp="1"/>
          </p:cNvSpPr>
          <p:nvPr>
            <p:ph type="title"/>
          </p:nvPr>
        </p:nvSpPr>
        <p:spPr>
          <a:xfrm>
            <a:off x="640079" y="2053641"/>
            <a:ext cx="3669161" cy="2760098"/>
          </a:xfrm>
        </p:spPr>
        <p:txBody>
          <a:bodyPr>
            <a:normAutofit/>
          </a:bodyPr>
          <a:lstStyle/>
          <a:p>
            <a:r>
              <a:rPr lang="en-GB">
                <a:solidFill>
                  <a:srgbClr val="FFFFFF"/>
                </a:solidFill>
              </a:rPr>
              <a:t>Issues</a:t>
            </a:r>
          </a:p>
        </p:txBody>
      </p:sp>
      <p:sp>
        <p:nvSpPr>
          <p:cNvPr id="3" name="Content Placeholder 2">
            <a:extLst>
              <a:ext uri="{FF2B5EF4-FFF2-40B4-BE49-F238E27FC236}">
                <a16:creationId xmlns:a16="http://schemas.microsoft.com/office/drawing/2014/main" id="{917C0498-FCBC-48F1-B5A2-A385D297EA69}"/>
              </a:ext>
            </a:extLst>
          </p:cNvPr>
          <p:cNvSpPr>
            <a:spLocks noGrp="1"/>
          </p:cNvSpPr>
          <p:nvPr>
            <p:ph idx="1"/>
          </p:nvPr>
        </p:nvSpPr>
        <p:spPr>
          <a:xfrm>
            <a:off x="6090574" y="801866"/>
            <a:ext cx="5306084" cy="5230634"/>
          </a:xfrm>
        </p:spPr>
        <p:txBody>
          <a:bodyPr anchor="ctr">
            <a:normAutofit/>
          </a:bodyPr>
          <a:lstStyle/>
          <a:p>
            <a:r>
              <a:rPr lang="en-GB" sz="2200">
                <a:solidFill>
                  <a:srgbClr val="000000"/>
                </a:solidFill>
              </a:rPr>
              <a:t>Who gets the ventilators ?</a:t>
            </a:r>
          </a:p>
          <a:p>
            <a:r>
              <a:rPr lang="en-GB" sz="2200">
                <a:solidFill>
                  <a:srgbClr val="000000"/>
                </a:solidFill>
              </a:rPr>
              <a:t>Shortage of PPE.</a:t>
            </a:r>
          </a:p>
          <a:p>
            <a:r>
              <a:rPr lang="en-GB" sz="2200">
                <a:solidFill>
                  <a:srgbClr val="000000"/>
                </a:solidFill>
              </a:rPr>
              <a:t>Limited face to face teaching.</a:t>
            </a:r>
          </a:p>
          <a:p>
            <a:r>
              <a:rPr lang="en-GB" sz="2200">
                <a:solidFill>
                  <a:srgbClr val="000000"/>
                </a:solidFill>
              </a:rPr>
              <a:t>Unemployment levels climbing.</a:t>
            </a:r>
          </a:p>
          <a:p>
            <a:r>
              <a:rPr lang="en-GB" sz="2200">
                <a:solidFill>
                  <a:srgbClr val="000000"/>
                </a:solidFill>
              </a:rPr>
              <a:t>Some small business owners closed doors.</a:t>
            </a:r>
          </a:p>
          <a:p>
            <a:r>
              <a:rPr lang="en-GB" sz="2200">
                <a:solidFill>
                  <a:srgbClr val="000000"/>
                </a:solidFill>
              </a:rPr>
              <a:t>Wearing a mask outside the home may be uncomfortable.</a:t>
            </a:r>
          </a:p>
          <a:p>
            <a:r>
              <a:rPr lang="en-GB" sz="2200">
                <a:solidFill>
                  <a:srgbClr val="000000"/>
                </a:solidFill>
              </a:rPr>
              <a:t>Covidiots.</a:t>
            </a:r>
          </a:p>
          <a:p>
            <a:r>
              <a:rPr lang="en-GB" sz="2200">
                <a:solidFill>
                  <a:srgbClr val="000000"/>
                </a:solidFill>
              </a:rPr>
              <a:t>Etc etc etc.</a:t>
            </a:r>
          </a:p>
          <a:p>
            <a:r>
              <a:rPr lang="en-GB" sz="2200">
                <a:solidFill>
                  <a:srgbClr val="000000"/>
                </a:solidFill>
              </a:rPr>
              <a:t>https://hekint.org/2020/10/15/revisiting-the-trolley-problem-in-the-covid-19-pandemic/</a:t>
            </a:r>
          </a:p>
        </p:txBody>
      </p:sp>
    </p:spTree>
    <p:extLst>
      <p:ext uri="{BB962C8B-B14F-4D97-AF65-F5344CB8AC3E}">
        <p14:creationId xmlns:p14="http://schemas.microsoft.com/office/powerpoint/2010/main" val="1600343307"/>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4E49637-B0D7-4F79-B32A-0F1A827036EC}"/>
              </a:ext>
            </a:extLst>
          </p:cNvPr>
          <p:cNvSpPr>
            <a:spLocks noGrp="1"/>
          </p:cNvSpPr>
          <p:nvPr>
            <p:ph type="title"/>
          </p:nvPr>
        </p:nvSpPr>
        <p:spPr>
          <a:xfrm>
            <a:off x="640079" y="2053641"/>
            <a:ext cx="3669161" cy="2760098"/>
          </a:xfrm>
        </p:spPr>
        <p:txBody>
          <a:bodyPr>
            <a:normAutofit/>
          </a:bodyPr>
          <a:lstStyle/>
          <a:p>
            <a:r>
              <a:rPr lang="en-GB">
                <a:solidFill>
                  <a:srgbClr val="FFFFFF"/>
                </a:solidFill>
              </a:rPr>
              <a:t>Mitchell and Attipoe</a:t>
            </a:r>
          </a:p>
        </p:txBody>
      </p:sp>
      <p:sp>
        <p:nvSpPr>
          <p:cNvPr id="3" name="Content Placeholder 2">
            <a:extLst>
              <a:ext uri="{FF2B5EF4-FFF2-40B4-BE49-F238E27FC236}">
                <a16:creationId xmlns:a16="http://schemas.microsoft.com/office/drawing/2014/main" id="{6275E4E8-29F6-464E-8C05-F4C6F48BEF6A}"/>
              </a:ext>
            </a:extLst>
          </p:cNvPr>
          <p:cNvSpPr>
            <a:spLocks noGrp="1"/>
          </p:cNvSpPr>
          <p:nvPr>
            <p:ph idx="1"/>
          </p:nvPr>
        </p:nvSpPr>
        <p:spPr>
          <a:xfrm>
            <a:off x="6090574" y="801866"/>
            <a:ext cx="5306084" cy="5230634"/>
          </a:xfrm>
        </p:spPr>
        <p:txBody>
          <a:bodyPr anchor="ctr">
            <a:normAutofit/>
          </a:bodyPr>
          <a:lstStyle/>
          <a:p>
            <a:r>
              <a:rPr lang="en-GB" sz="2200">
                <a:solidFill>
                  <a:srgbClr val="000000"/>
                </a:solidFill>
              </a:rPr>
              <a:t>Trolley problem been applied to situations in public health, highlighting the inherent tensions in forced decisions that affect several lives. </a:t>
            </a:r>
          </a:p>
          <a:p>
            <a:r>
              <a:rPr lang="en-GB" sz="2200">
                <a:solidFill>
                  <a:srgbClr val="000000"/>
                </a:solidFill>
              </a:rPr>
              <a:t>COVID-19 pandemic provides a unique landscape in which to apply this dilemma: perhaps the virus itself is representative of the trolley, running down the tracks towards millions of people. </a:t>
            </a:r>
          </a:p>
          <a:p>
            <a:r>
              <a:rPr lang="en-GB" sz="2200">
                <a:solidFill>
                  <a:srgbClr val="000000"/>
                </a:solidFill>
              </a:rPr>
              <a:t>But the application of this analogy to the current context begs several difficult questions, including: if the virus is analogous to the trolley, who is being pushed off the bridge?</a:t>
            </a:r>
          </a:p>
        </p:txBody>
      </p:sp>
    </p:spTree>
    <p:extLst>
      <p:ext uri="{BB962C8B-B14F-4D97-AF65-F5344CB8AC3E}">
        <p14:creationId xmlns:p14="http://schemas.microsoft.com/office/powerpoint/2010/main" val="3985667076"/>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A81F7E0E-0991-4D88-B11E-98FDC7933CBA}"/>
              </a:ext>
            </a:extLst>
          </p:cNvPr>
          <p:cNvPicPr>
            <a:picLocks noChangeAspect="1"/>
          </p:cNvPicPr>
          <p:nvPr/>
        </p:nvPicPr>
        <p:blipFill rotWithShape="1">
          <a:blip r:embed="rId2"/>
          <a:srcRect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BA7C54-7C89-4433-AEB6-C17D60AAB185}"/>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Solutions</a:t>
            </a:r>
          </a:p>
        </p:txBody>
      </p:sp>
    </p:spTree>
    <p:extLst>
      <p:ext uri="{BB962C8B-B14F-4D97-AF65-F5344CB8AC3E}">
        <p14:creationId xmlns:p14="http://schemas.microsoft.com/office/powerpoint/2010/main" val="254033677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0" name="Picture 7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pPr>
              <a:defRPr/>
            </a:pPr>
            <a:r>
              <a:rPr lang="en-GB">
                <a:solidFill>
                  <a:srgbClr val="FFFFFF"/>
                </a:solidFill>
              </a:rPr>
              <a:t>Task 1</a:t>
            </a:r>
            <a:endParaRPr lang="en-US">
              <a:solidFill>
                <a:srgbClr val="FFFFFF"/>
              </a:solidFill>
            </a:endParaRPr>
          </a:p>
        </p:txBody>
      </p:sp>
      <p:sp>
        <p:nvSpPr>
          <p:cNvPr id="9219" name="Content Placeholder 2"/>
          <p:cNvSpPr>
            <a:spLocks noGrp="1" noChangeArrowheads="1"/>
          </p:cNvSpPr>
          <p:nvPr>
            <p:ph idx="1"/>
          </p:nvPr>
        </p:nvSpPr>
        <p:spPr>
          <a:xfrm>
            <a:off x="6090574" y="801866"/>
            <a:ext cx="5306084" cy="5230634"/>
          </a:xfrm>
        </p:spPr>
        <p:txBody>
          <a:bodyPr anchor="ctr">
            <a:normAutofit/>
          </a:bodyPr>
          <a:lstStyle/>
          <a:p>
            <a:pPr eaLnBrk="1" hangingPunct="1"/>
            <a:r>
              <a:rPr lang="en-GB" altLang="en-US" sz="2200">
                <a:solidFill>
                  <a:srgbClr val="000000"/>
                </a:solidFill>
              </a:rPr>
              <a:t>Imagine that you are the corporate manager of a company. You have been hired by the board of directors to make the company more profitable. Across your desk is a proposal from a local charity urging you to donate £800 of the company’s money to help the local soup kitchen that provides food for the homeless and there is another letter from an environmental activist group that wants a donation of £500 to help clean up a local river. There is no direct benefit for the company in this. </a:t>
            </a:r>
          </a:p>
          <a:p>
            <a:pPr eaLnBrk="1" hangingPunct="1"/>
            <a:r>
              <a:rPr lang="en-GB" altLang="en-US" sz="2200">
                <a:solidFill>
                  <a:srgbClr val="000000"/>
                </a:solidFill>
              </a:rPr>
              <a:t>Do you divert funds from the company to help either of these groups? If so, why? </a:t>
            </a:r>
            <a:endParaRPr lang="en-US" altLang="en-US" sz="2200">
              <a:solidFill>
                <a:srgbClr val="000000"/>
              </a:solidFill>
            </a:endParaRPr>
          </a:p>
        </p:txBody>
      </p:sp>
    </p:spTree>
    <p:extLst>
      <p:ext uri="{BB962C8B-B14F-4D97-AF65-F5344CB8AC3E}">
        <p14:creationId xmlns:p14="http://schemas.microsoft.com/office/powerpoint/2010/main" val="3133659976"/>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0" name="Picture 7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pPr>
              <a:defRPr/>
            </a:pPr>
            <a:r>
              <a:rPr lang="en-GB" dirty="0">
                <a:solidFill>
                  <a:srgbClr val="FFFFFF"/>
                </a:solidFill>
              </a:rPr>
              <a:t>Answer</a:t>
            </a:r>
            <a:endParaRPr lang="en-US" dirty="0">
              <a:solidFill>
                <a:srgbClr val="FFFFFF"/>
              </a:solidFill>
            </a:endParaRPr>
          </a:p>
        </p:txBody>
      </p:sp>
      <p:sp>
        <p:nvSpPr>
          <p:cNvPr id="10243" name="Content Placeholder 2"/>
          <p:cNvSpPr>
            <a:spLocks noGrp="1" noChangeArrowheads="1"/>
          </p:cNvSpPr>
          <p:nvPr>
            <p:ph idx="1"/>
          </p:nvPr>
        </p:nvSpPr>
        <p:spPr>
          <a:xfrm>
            <a:off x="6090574" y="801866"/>
            <a:ext cx="5306084" cy="5230634"/>
          </a:xfrm>
        </p:spPr>
        <p:txBody>
          <a:bodyPr anchor="ctr">
            <a:normAutofit/>
          </a:bodyPr>
          <a:lstStyle/>
          <a:p>
            <a:pPr eaLnBrk="1" hangingPunct="1"/>
            <a:r>
              <a:rPr lang="en-GB" altLang="en-US" sz="2400">
                <a:solidFill>
                  <a:srgbClr val="000000"/>
                </a:solidFill>
              </a:rPr>
              <a:t>The mantra: that the strong must look after the weak! That the responsible thing to do is to take care of the planet and make it sustainable.</a:t>
            </a:r>
          </a:p>
          <a:p>
            <a:pPr eaLnBrk="1" hangingPunct="1"/>
            <a:r>
              <a:rPr lang="en-GB" altLang="en-US" sz="2400">
                <a:solidFill>
                  <a:srgbClr val="000000"/>
                </a:solidFill>
              </a:rPr>
              <a:t>Breach of fiduciary responsibilities (Friedman stockholder/shareholder theory).</a:t>
            </a:r>
          </a:p>
          <a:p>
            <a:pPr eaLnBrk="1" hangingPunct="1"/>
            <a:r>
              <a:rPr lang="en-GB" altLang="en-US" sz="2400">
                <a:solidFill>
                  <a:srgbClr val="000000"/>
                </a:solidFill>
              </a:rPr>
              <a:t>Charity – do it in your own time with your own money.</a:t>
            </a:r>
          </a:p>
          <a:p>
            <a:pPr eaLnBrk="1" hangingPunct="1"/>
            <a:endParaRPr lang="en-US" altLang="en-US" sz="2400">
              <a:solidFill>
                <a:srgbClr val="000000"/>
              </a:solidFill>
            </a:endParaRPr>
          </a:p>
        </p:txBody>
      </p:sp>
    </p:spTree>
    <p:extLst>
      <p:ext uri="{BB962C8B-B14F-4D97-AF65-F5344CB8AC3E}">
        <p14:creationId xmlns:p14="http://schemas.microsoft.com/office/powerpoint/2010/main" val="2503045173"/>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0" name="Picture 7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pPr>
              <a:defRPr/>
            </a:pPr>
            <a:r>
              <a:rPr lang="en-GB">
                <a:solidFill>
                  <a:srgbClr val="FFFFFF"/>
                </a:solidFill>
              </a:rPr>
              <a:t>Task 2</a:t>
            </a:r>
            <a:endParaRPr lang="en-US">
              <a:solidFill>
                <a:srgbClr val="FFFFFF"/>
              </a:solidFill>
            </a:endParaRPr>
          </a:p>
        </p:txBody>
      </p:sp>
      <p:sp>
        <p:nvSpPr>
          <p:cNvPr id="11267" name="Content Placeholder 2"/>
          <p:cNvSpPr>
            <a:spLocks noGrp="1" noChangeArrowheads="1"/>
          </p:cNvSpPr>
          <p:nvPr>
            <p:ph idx="1"/>
          </p:nvPr>
        </p:nvSpPr>
        <p:spPr>
          <a:xfrm>
            <a:off x="6090574" y="801866"/>
            <a:ext cx="5306084" cy="5230634"/>
          </a:xfrm>
        </p:spPr>
        <p:txBody>
          <a:bodyPr anchor="ctr">
            <a:normAutofit/>
          </a:bodyPr>
          <a:lstStyle/>
          <a:p>
            <a:pPr eaLnBrk="1" hangingPunct="1"/>
            <a:r>
              <a:rPr lang="en-GB" altLang="en-US" sz="2400">
                <a:solidFill>
                  <a:srgbClr val="000000"/>
                </a:solidFill>
              </a:rPr>
              <a:t>You are the corporate manager of a company and that you can hide company debt through “creative financial reporting” to keep the price of stocks up and get more people to invest in your company. Should you maximize profits this way, after all it is your duty towards the company to increase profits? </a:t>
            </a:r>
            <a:endParaRPr lang="en-US" altLang="en-US" sz="2400">
              <a:solidFill>
                <a:srgbClr val="000000"/>
              </a:solidFill>
            </a:endParaRPr>
          </a:p>
        </p:txBody>
      </p:sp>
    </p:spTree>
    <p:extLst>
      <p:ext uri="{BB962C8B-B14F-4D97-AF65-F5344CB8AC3E}">
        <p14:creationId xmlns:p14="http://schemas.microsoft.com/office/powerpoint/2010/main" val="404881960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0" name="Picture 7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pPr>
              <a:defRPr/>
            </a:pPr>
            <a:r>
              <a:rPr lang="en-GB" dirty="0">
                <a:solidFill>
                  <a:srgbClr val="FFFFFF"/>
                </a:solidFill>
              </a:rPr>
              <a:t>Enron</a:t>
            </a:r>
            <a:br>
              <a:rPr lang="en-GB" dirty="0">
                <a:solidFill>
                  <a:srgbClr val="FFFFFF"/>
                </a:solidFill>
              </a:rPr>
            </a:br>
            <a:r>
              <a:rPr lang="en-GB" dirty="0">
                <a:solidFill>
                  <a:srgbClr val="FFFFFF"/>
                </a:solidFill>
              </a:rPr>
              <a:t>2001</a:t>
            </a:r>
            <a:endParaRPr lang="en-US" dirty="0">
              <a:solidFill>
                <a:srgbClr val="FFFFFF"/>
              </a:solidFill>
            </a:endParaRPr>
          </a:p>
        </p:txBody>
      </p:sp>
      <p:sp>
        <p:nvSpPr>
          <p:cNvPr id="12291" name="Content Placeholder 2"/>
          <p:cNvSpPr>
            <a:spLocks noGrp="1" noChangeArrowheads="1"/>
          </p:cNvSpPr>
          <p:nvPr>
            <p:ph idx="1"/>
          </p:nvPr>
        </p:nvSpPr>
        <p:spPr>
          <a:xfrm>
            <a:off x="6090574" y="801866"/>
            <a:ext cx="5306084" cy="5230634"/>
          </a:xfrm>
        </p:spPr>
        <p:txBody>
          <a:bodyPr anchor="ctr">
            <a:normAutofit/>
          </a:bodyPr>
          <a:lstStyle/>
          <a:p>
            <a:pPr eaLnBrk="1" hangingPunct="1"/>
            <a:r>
              <a:rPr lang="en-GB" altLang="en-US" sz="2400">
                <a:solidFill>
                  <a:srgbClr val="000000"/>
                </a:solidFill>
              </a:rPr>
              <a:t>This was the case of Enron, one of the biggest business-scandals in recent years. When the scandal was uncovered the stocks fell from $90 to 4 cents. Stockholder theory holds as a side-constraint that deception and fraud is prohibited in the pursuit of profit. Behaving as Enron did, a company that before the scandal was much heralded for its environmentally friendly agenda and its CSR profile, is unacceptable in the pursuit of profit according to the stockholder theory.</a:t>
            </a:r>
          </a:p>
          <a:p>
            <a:pPr eaLnBrk="1" hangingPunct="1"/>
            <a:endParaRPr lang="en-US" altLang="en-US" sz="2400">
              <a:solidFill>
                <a:srgbClr val="000000"/>
              </a:solidFill>
            </a:endParaRPr>
          </a:p>
        </p:txBody>
      </p:sp>
    </p:spTree>
    <p:extLst>
      <p:ext uri="{BB962C8B-B14F-4D97-AF65-F5344CB8AC3E}">
        <p14:creationId xmlns:p14="http://schemas.microsoft.com/office/powerpoint/2010/main" val="507087096"/>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5C91186-4C1E-4FFF-9680-EBB2C6AFE6D5}"/>
              </a:ext>
            </a:extLst>
          </p:cNvPr>
          <p:cNvPicPr>
            <a:picLocks noChangeAspect="1"/>
          </p:cNvPicPr>
          <p:nvPr/>
        </p:nvPicPr>
        <p:blipFill rotWithShape="1">
          <a:blip r:embed="rId2"/>
          <a:srcRect t="4721" b="11009"/>
          <a:stretch/>
        </p:blipFill>
        <p:spPr>
          <a:xfrm>
            <a:off x="20" y="10"/>
            <a:ext cx="12191980" cy="6857990"/>
          </a:xfrm>
          <a:prstGeom prst="rect">
            <a:avLst/>
          </a:prstGeom>
        </p:spPr>
      </p:pic>
      <p:sp>
        <p:nvSpPr>
          <p:cNvPr id="2" name="Title 1">
            <a:extLst>
              <a:ext uri="{FF2B5EF4-FFF2-40B4-BE49-F238E27FC236}">
                <a16:creationId xmlns:a16="http://schemas.microsoft.com/office/drawing/2014/main" id="{7B8C014C-9AC0-4EF9-B841-9C7C2F5F4BE9}"/>
              </a:ext>
            </a:extLst>
          </p:cNvPr>
          <p:cNvSpPr>
            <a:spLocks noGrp="1"/>
          </p:cNvSpPr>
          <p:nvPr>
            <p:ph type="title"/>
          </p:nvPr>
        </p:nvSpPr>
        <p:spPr>
          <a:xfrm>
            <a:off x="750242" y="632990"/>
            <a:ext cx="4062643" cy="1043409"/>
          </a:xfrm>
        </p:spPr>
        <p:txBody>
          <a:bodyPr>
            <a:normAutofit/>
          </a:bodyPr>
          <a:lstStyle/>
          <a:p>
            <a:r>
              <a:rPr lang="en-GB" sz="3300"/>
              <a:t>Links Enron Case Study</a:t>
            </a:r>
          </a:p>
        </p:txBody>
      </p:sp>
      <p:sp>
        <p:nvSpPr>
          <p:cNvPr id="3" name="Content Placeholder 2">
            <a:extLst>
              <a:ext uri="{FF2B5EF4-FFF2-40B4-BE49-F238E27FC236}">
                <a16:creationId xmlns:a16="http://schemas.microsoft.com/office/drawing/2014/main" id="{EB73EB11-DD12-49B4-8531-D55E99B5573D}"/>
              </a:ext>
            </a:extLst>
          </p:cNvPr>
          <p:cNvSpPr>
            <a:spLocks noGrp="1"/>
          </p:cNvSpPr>
          <p:nvPr>
            <p:ph idx="1"/>
          </p:nvPr>
        </p:nvSpPr>
        <p:spPr>
          <a:xfrm>
            <a:off x="520242" y="1774372"/>
            <a:ext cx="4062642" cy="2754086"/>
          </a:xfrm>
        </p:spPr>
        <p:txBody>
          <a:bodyPr anchor="t">
            <a:normAutofit/>
          </a:bodyPr>
          <a:lstStyle/>
          <a:p>
            <a:r>
              <a:rPr lang="en-GB" sz="1800" dirty="0">
                <a:hlinkClick r:id="rId3"/>
              </a:rPr>
              <a:t>http://digilib.stiem.ac.id:8080/xmlui/bitstream/handle/123456789/154/Accounting_Finance_Lessons_Of_Enron_A_Case_Study_9789812790309.pdf?sequence=1&amp;isAllowed=y</a:t>
            </a:r>
            <a:endParaRPr lang="en-GB" sz="1800" dirty="0"/>
          </a:p>
          <a:p>
            <a:endParaRPr lang="en-GB" sz="1800" dirty="0"/>
          </a:p>
          <a:p>
            <a:endParaRPr lang="en-GB" sz="1800" dirty="0"/>
          </a:p>
        </p:txBody>
      </p:sp>
    </p:spTree>
    <p:extLst>
      <p:ext uri="{BB962C8B-B14F-4D97-AF65-F5344CB8AC3E}">
        <p14:creationId xmlns:p14="http://schemas.microsoft.com/office/powerpoint/2010/main" val="306202221"/>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1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pPr>
              <a:defRPr/>
            </a:pPr>
            <a:r>
              <a:rPr lang="en-GB">
                <a:solidFill>
                  <a:srgbClr val="FFFFFF"/>
                </a:solidFill>
              </a:rPr>
              <a:t>Task 3</a:t>
            </a:r>
            <a:endParaRPr lang="en-US">
              <a:solidFill>
                <a:srgbClr val="FFFFFF"/>
              </a:solidFill>
            </a:endParaRPr>
          </a:p>
        </p:txBody>
      </p:sp>
      <p:sp>
        <p:nvSpPr>
          <p:cNvPr id="3" name="Content Placeholder 2"/>
          <p:cNvSpPr>
            <a:spLocks noGrp="1"/>
          </p:cNvSpPr>
          <p:nvPr>
            <p:ph idx="1"/>
          </p:nvPr>
        </p:nvSpPr>
        <p:spPr>
          <a:xfrm>
            <a:off x="6090574" y="801866"/>
            <a:ext cx="5306084" cy="5230634"/>
          </a:xfrm>
        </p:spPr>
        <p:txBody>
          <a:bodyPr rtlCol="0" anchor="ctr">
            <a:normAutofit/>
          </a:bodyPr>
          <a:lstStyle/>
          <a:p>
            <a:pPr>
              <a:defRPr/>
            </a:pPr>
            <a:r>
              <a:rPr lang="en-GB" sz="2000">
                <a:solidFill>
                  <a:srgbClr val="000000"/>
                </a:solidFill>
              </a:rPr>
              <a:t>You are an executive in a corporation located in India pumping up water to make soft-drinks, where your explicit corporate purpose is to maximize profits. Pumping up the water in large quantities in order to earn more profits has the effect that local villagers are being deprived of their much needed water as well as having negative health-consequences. </a:t>
            </a:r>
          </a:p>
          <a:p>
            <a:pPr>
              <a:defRPr/>
            </a:pPr>
            <a:r>
              <a:rPr lang="en-GB" sz="2000">
                <a:solidFill>
                  <a:srgbClr val="000000"/>
                </a:solidFill>
              </a:rPr>
              <a:t>What do you as a corporate manager do? </a:t>
            </a:r>
          </a:p>
          <a:p>
            <a:pPr>
              <a:defRPr/>
            </a:pPr>
            <a:r>
              <a:rPr lang="en-GB" sz="2000">
                <a:solidFill>
                  <a:srgbClr val="000000"/>
                </a:solidFill>
              </a:rPr>
              <a:t>Do you continue to increase profits by depriving the villagers of their water? </a:t>
            </a:r>
          </a:p>
          <a:p>
            <a:pPr>
              <a:defRPr/>
            </a:pPr>
            <a:r>
              <a:rPr lang="en-GB" sz="2000">
                <a:solidFill>
                  <a:srgbClr val="000000"/>
                </a:solidFill>
              </a:rPr>
              <a:t>How do you as a corporate executive deal with the issue of negatively affected third parties? </a:t>
            </a:r>
          </a:p>
          <a:p>
            <a:pPr>
              <a:defRPr/>
            </a:pPr>
            <a:r>
              <a:rPr lang="en-GB" sz="2000">
                <a:solidFill>
                  <a:srgbClr val="000000"/>
                </a:solidFill>
              </a:rPr>
              <a:t>Do you as an executive of a corporation have any social responsibility to the affected parties?</a:t>
            </a:r>
          </a:p>
          <a:p>
            <a:pPr>
              <a:defRPr/>
            </a:pPr>
            <a:endParaRPr lang="en-US" sz="2000">
              <a:solidFill>
                <a:srgbClr val="000000"/>
              </a:solidFill>
            </a:endParaRPr>
          </a:p>
        </p:txBody>
      </p:sp>
    </p:spTree>
    <p:extLst>
      <p:ext uri="{BB962C8B-B14F-4D97-AF65-F5344CB8AC3E}">
        <p14:creationId xmlns:p14="http://schemas.microsoft.com/office/powerpoint/2010/main" val="3436667366"/>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0" name="Picture 7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pPr>
              <a:defRPr/>
            </a:pPr>
            <a:r>
              <a:rPr lang="en-GB">
                <a:solidFill>
                  <a:srgbClr val="FFFFFF"/>
                </a:solidFill>
              </a:rPr>
              <a:t>Continued </a:t>
            </a:r>
            <a:endParaRPr lang="en-US">
              <a:solidFill>
                <a:srgbClr val="FFFFFF"/>
              </a:solidFill>
            </a:endParaRPr>
          </a:p>
        </p:txBody>
      </p:sp>
      <p:sp>
        <p:nvSpPr>
          <p:cNvPr id="14339" name="Content Placeholder 2"/>
          <p:cNvSpPr>
            <a:spLocks noGrp="1" noChangeArrowheads="1"/>
          </p:cNvSpPr>
          <p:nvPr>
            <p:ph idx="1"/>
          </p:nvPr>
        </p:nvSpPr>
        <p:spPr>
          <a:xfrm>
            <a:off x="6090574" y="801866"/>
            <a:ext cx="5306084" cy="5230634"/>
          </a:xfrm>
        </p:spPr>
        <p:txBody>
          <a:bodyPr anchor="ctr">
            <a:normAutofit/>
          </a:bodyPr>
          <a:lstStyle/>
          <a:p>
            <a:pPr eaLnBrk="1" hangingPunct="1"/>
            <a:r>
              <a:rPr lang="en-GB" altLang="en-US" sz="2200">
                <a:solidFill>
                  <a:srgbClr val="000000"/>
                </a:solidFill>
              </a:rPr>
              <a:t>This was the case of Coca-Cola in Kerala province, India, and they decided to continue pumping up the water. This is against another side-constraint of the stockholder theory; that a person or company should avoid exposing others to negative externalities and also abide by the law. Western countries would not accept such behaviour, but what then if the place of business is in a country that would like a big corporation to come in and provide jobs and tax-money, and would be willing to look away from adverse consequences to a part of its poor population. Does it morally alter anything, since the action seems to be sanctioned by the government?</a:t>
            </a:r>
          </a:p>
          <a:p>
            <a:pPr eaLnBrk="1" hangingPunct="1"/>
            <a:endParaRPr lang="en-US" altLang="en-US" sz="2200">
              <a:solidFill>
                <a:srgbClr val="000000"/>
              </a:solidFill>
            </a:endParaRPr>
          </a:p>
        </p:txBody>
      </p:sp>
    </p:spTree>
    <p:extLst>
      <p:ext uri="{BB962C8B-B14F-4D97-AF65-F5344CB8AC3E}">
        <p14:creationId xmlns:p14="http://schemas.microsoft.com/office/powerpoint/2010/main" val="2640442580"/>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1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pPr>
              <a:defRPr/>
            </a:pPr>
            <a:r>
              <a:rPr lang="en-GB">
                <a:solidFill>
                  <a:srgbClr val="FFFFFF"/>
                </a:solidFill>
              </a:rPr>
              <a:t>Task 4</a:t>
            </a:r>
            <a:endParaRPr lang="en-US">
              <a:solidFill>
                <a:srgbClr val="FFFFFF"/>
              </a:solidFill>
            </a:endParaRPr>
          </a:p>
        </p:txBody>
      </p:sp>
      <p:sp>
        <p:nvSpPr>
          <p:cNvPr id="3" name="Content Placeholder 2"/>
          <p:cNvSpPr>
            <a:spLocks noGrp="1"/>
          </p:cNvSpPr>
          <p:nvPr>
            <p:ph idx="1"/>
          </p:nvPr>
        </p:nvSpPr>
        <p:spPr>
          <a:xfrm>
            <a:off x="6090574" y="801866"/>
            <a:ext cx="5306084" cy="5230634"/>
          </a:xfrm>
        </p:spPr>
        <p:txBody>
          <a:bodyPr rtlCol="0" anchor="ctr">
            <a:normAutofit/>
          </a:bodyPr>
          <a:lstStyle/>
          <a:p>
            <a:pPr>
              <a:defRPr/>
            </a:pPr>
            <a:r>
              <a:rPr lang="en-GB" sz="2200">
                <a:solidFill>
                  <a:srgbClr val="000000"/>
                </a:solidFill>
              </a:rPr>
              <a:t>You are an executive in the oil business and that in order to get a lucrative oil contract you have to pay a bribe to local officials, bureaucrats and politicians. This is the social norm and the industry norm and it is practiced by everyone. The consequences of not paying the bribe is that somebody else, who is willing to pay the bribe will get the contract, corruption will continue and you will be forced to reduce the number of employees at your company, which again will have negative effects for the families involved, some of which will not be able to pay of the mortgages on their houses. </a:t>
            </a:r>
          </a:p>
          <a:p>
            <a:pPr>
              <a:defRPr/>
            </a:pPr>
            <a:r>
              <a:rPr lang="en-GB" sz="2200">
                <a:solidFill>
                  <a:srgbClr val="000000"/>
                </a:solidFill>
              </a:rPr>
              <a:t>What should you do?</a:t>
            </a:r>
          </a:p>
          <a:p>
            <a:pPr>
              <a:defRPr/>
            </a:pPr>
            <a:endParaRPr lang="en-US" sz="2200">
              <a:solidFill>
                <a:srgbClr val="000000"/>
              </a:solidFill>
            </a:endParaRPr>
          </a:p>
        </p:txBody>
      </p:sp>
    </p:spTree>
    <p:extLst>
      <p:ext uri="{BB962C8B-B14F-4D97-AF65-F5344CB8AC3E}">
        <p14:creationId xmlns:p14="http://schemas.microsoft.com/office/powerpoint/2010/main" val="28255508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DE6AE61-4CCE-4E91-8652-69C400FFB1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C52BB5B-D2C2-43A2-AD99-7A5817EC09DA}">
  <ds:schemaRefs>
    <ds:schemaRef ds:uri="http://schemas.microsoft.com/sharepoint/v3/contenttype/forms"/>
  </ds:schemaRefs>
</ds:datastoreItem>
</file>

<file path=customXml/itemProps3.xml><?xml version="1.0" encoding="utf-8"?>
<ds:datastoreItem xmlns:ds="http://schemas.openxmlformats.org/officeDocument/2006/customXml" ds:itemID="{A900166A-2ADC-41A2-B199-BA1860EE22DC}">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TotalTime>
  <Words>11463</Words>
  <Application>Microsoft Office PowerPoint</Application>
  <PresentationFormat>Widescreen</PresentationFormat>
  <Paragraphs>731</Paragraphs>
  <Slides>117</Slides>
  <Notes>21</Notes>
  <HiddenSlides>0</HiddenSlides>
  <MMClips>6</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117</vt:i4>
      </vt:variant>
    </vt:vector>
  </HeadingPairs>
  <TitlesOfParts>
    <vt:vector size="131" baseType="lpstr">
      <vt:lpstr>Noto Sans Symbols</vt:lpstr>
      <vt:lpstr>Arial</vt:lpstr>
      <vt:lpstr>Avenir Next LT Pro</vt:lpstr>
      <vt:lpstr>Calibri</vt:lpstr>
      <vt:lpstr>Calibri Light</vt:lpstr>
      <vt:lpstr>Century Schoolbook</vt:lpstr>
      <vt:lpstr>Courier New</vt:lpstr>
      <vt:lpstr>Symbol</vt:lpstr>
      <vt:lpstr>Tahoma</vt:lpstr>
      <vt:lpstr>Times New Roman</vt:lpstr>
      <vt:lpstr>Wingdings</vt:lpstr>
      <vt:lpstr>Office Theme</vt:lpstr>
      <vt:lpstr>1_Office Theme</vt:lpstr>
      <vt:lpstr>2_Office Theme</vt:lpstr>
      <vt:lpstr>PowerPoint Presentation</vt:lpstr>
      <vt:lpstr>21st Century Business and Societal Ethics</vt:lpstr>
      <vt:lpstr>Learning Objectives</vt:lpstr>
      <vt:lpstr>Introduction: Ethics and Business</vt:lpstr>
      <vt:lpstr>1.1: The Nature of Business Ethics (1 of 2)</vt:lpstr>
      <vt:lpstr>1.1: The Nature of Business Ethics (2 of 2)</vt:lpstr>
      <vt:lpstr>1.2: Moral Reasoning and Moral Decision Making (1 of 7)</vt:lpstr>
      <vt:lpstr>Please fill in the blank or blanks</vt:lpstr>
      <vt:lpstr>Why do businesses exist?</vt:lpstr>
      <vt:lpstr>BFGoodrich questions ?</vt:lpstr>
      <vt:lpstr>1</vt:lpstr>
      <vt:lpstr>2</vt:lpstr>
      <vt:lpstr>3</vt:lpstr>
      <vt:lpstr>1.2: Moral Reasoning and Moral Decision Making (2 of 7)</vt:lpstr>
      <vt:lpstr>1.2: Moral Reasoning and Moral Decision Making (3 of 7)</vt:lpstr>
      <vt:lpstr>Table 1.1: Moral versus Nonmoral Norms</vt:lpstr>
      <vt:lpstr>1.2: Moral Reasoning and Moral Decision Making (4 of 7)</vt:lpstr>
      <vt:lpstr>1.2: Moral Reasoning and Moral Decision Making (5 of 7)</vt:lpstr>
      <vt:lpstr>1.2: Moral Reasoning and Moral Decision Making (6 of 7)</vt:lpstr>
      <vt:lpstr>1.2: Moral Reasoning and Moral Decision Making (7 of 7)</vt:lpstr>
      <vt:lpstr>A man's greed is like a snake that wants to swallow an elephant. (Chinese original: 人心不足蛇吞象； Chinese Pinyin: Audio Rén xīn bù zú shé tūn xiàng.) http://people.wku.edu/haiwang.yuan/China/proverbs/audio/renxinbuzu.mp3</vt:lpstr>
      <vt:lpstr>World Economic Forum Xi Jinping</vt:lpstr>
      <vt:lpstr>1.3: Ethical Issues in International Business (1 of 3)</vt:lpstr>
      <vt:lpstr>1.3: Ethical Issues in International Business (2 of 3)</vt:lpstr>
      <vt:lpstr>Crane and Matten (2010, p. 19-20)</vt:lpstr>
      <vt:lpstr>Lamba and Malhotra (2009)</vt:lpstr>
      <vt:lpstr>PowerPoint Presentation</vt:lpstr>
      <vt:lpstr>Globalisation applied</vt:lpstr>
      <vt:lpstr>Globalisation = liberalisation ??</vt:lpstr>
      <vt:lpstr>Globalisation &amp; Stiglitz (2004)</vt:lpstr>
      <vt:lpstr>IS THERE AN ETHICAL DIMENSION TO ECONOMIC BEHAVIOUR?</vt:lpstr>
      <vt:lpstr>Adam Smith and Wealth of Nations (1776)</vt:lpstr>
      <vt:lpstr>Continued</vt:lpstr>
      <vt:lpstr>Boston Tea Party</vt:lpstr>
      <vt:lpstr>Continued</vt:lpstr>
      <vt:lpstr>Invisible Hand</vt:lpstr>
      <vt:lpstr>PowerPoint Presentation</vt:lpstr>
      <vt:lpstr>ADAM SMITH’S INVISIBLE HAND</vt:lpstr>
      <vt:lpstr>MARKET FAILURES ARE PERVASIVE </vt:lpstr>
      <vt:lpstr>Globalisation OF POLITICS, SENSE OF SOCIAL JUSTICE NOT KEPT PACE WITH ECONOMIC GLOBALIZATION </vt:lpstr>
      <vt:lpstr>But there is a moral failure as well as a political failure </vt:lpstr>
      <vt:lpstr>RELATIONS BETWEEN COUNTRIES DICTATED BY PRINCIPLES OF ECONOMIC POWER, NOT ETHICAL PRINCIPLES </vt:lpstr>
      <vt:lpstr>PRINCIPLES OF ETHICAL GLOBALIZATION </vt:lpstr>
      <vt:lpstr>Comments on globalisation</vt:lpstr>
      <vt:lpstr>Ethical impacts of globalisation</vt:lpstr>
      <vt:lpstr>PowerPoint Presentation</vt:lpstr>
      <vt:lpstr>PowerPoint Presentation</vt:lpstr>
      <vt:lpstr>Anthony Birch’s self assessment Q1 Row boat problem </vt:lpstr>
      <vt:lpstr>PowerPoint Presentation</vt:lpstr>
      <vt:lpstr>Anthony Birch’s self assessment Q2</vt:lpstr>
      <vt:lpstr>Anthony Birch’s self assessment Q3</vt:lpstr>
      <vt:lpstr>Anthony Birch’s self assessment A1</vt:lpstr>
      <vt:lpstr>Anthony Birch’s self assessment A2</vt:lpstr>
      <vt:lpstr>Anthony Birch’s self assessment A3</vt:lpstr>
      <vt:lpstr>What are normative ethical theories?</vt:lpstr>
      <vt:lpstr>Normative </vt:lpstr>
      <vt:lpstr>PowerPoint Presentation</vt:lpstr>
      <vt:lpstr>Elements in moral evaluation </vt:lpstr>
      <vt:lpstr>PowerPoint Presentation</vt:lpstr>
      <vt:lpstr>PowerPoint Presentation</vt:lpstr>
      <vt:lpstr>PowerPoint Presentation</vt:lpstr>
      <vt:lpstr>https://www.creativitypost.com/article/infinity_war_deontology_vs._teleology-1</vt:lpstr>
      <vt:lpstr>PowerPoint Presentation</vt:lpstr>
      <vt:lpstr>The role of ethical theory</vt:lpstr>
      <vt:lpstr>Table 1: Difference between Deontological &amp; Teleological Source: Adapted from Macdonald &amp; Beck-Dudley (1994)</vt:lpstr>
      <vt:lpstr>Deontology</vt:lpstr>
      <vt:lpstr>Deontology, Kant</vt:lpstr>
      <vt:lpstr>Madoffs</vt:lpstr>
      <vt:lpstr>If we’re supposed to obey our duties, then what exactly are they?</vt:lpstr>
      <vt:lpstr>A Ponzi scheme</vt:lpstr>
      <vt:lpstr>Madoff</vt:lpstr>
      <vt:lpstr>Continued</vt:lpstr>
      <vt:lpstr>Jail</vt:lpstr>
      <vt:lpstr>Madoff questions</vt:lpstr>
      <vt:lpstr>PowerPoint Presentation</vt:lpstr>
      <vt:lpstr>Ethics of duties - ‘Categorical Imperative’  (Kant)</vt:lpstr>
      <vt:lpstr>Categorical imperative</vt:lpstr>
      <vt:lpstr>Categorical Imperative 1</vt:lpstr>
      <vt:lpstr>Categorical Imperative 2</vt:lpstr>
      <vt:lpstr>Teleology</vt:lpstr>
      <vt:lpstr>Teleological or consequence-based ethics</vt:lpstr>
      <vt:lpstr>Utilitarianism</vt:lpstr>
      <vt:lpstr>Utilitarianism is consequentialist </vt:lpstr>
      <vt:lpstr>Utilitarianism and business</vt:lpstr>
      <vt:lpstr>Ford Pinto</vt:lpstr>
      <vt:lpstr>Questions in business </vt:lpstr>
      <vt:lpstr>Background</vt:lpstr>
      <vt:lpstr>Continued</vt:lpstr>
      <vt:lpstr>Continued</vt:lpstr>
      <vt:lpstr>Decision was made in utilitarian terms</vt:lpstr>
      <vt:lpstr>On the other side of the Pinto question</vt:lpstr>
      <vt:lpstr>Ford answered both questions by directly attaching monetary values to each of the injuries and damages suffered </vt:lpstr>
      <vt:lpstr>Ford’s decision</vt:lpstr>
      <vt:lpstr>Pinto conclusion</vt:lpstr>
      <vt:lpstr>See article on Moodle</vt:lpstr>
      <vt:lpstr>Scenario 1 Foot</vt:lpstr>
      <vt:lpstr>PowerPoint Presentation</vt:lpstr>
      <vt:lpstr>Do you have any other solution ?</vt:lpstr>
      <vt:lpstr>Such as </vt:lpstr>
      <vt:lpstr>Scenario 2 Thomson</vt:lpstr>
      <vt:lpstr>PowerPoint Presentation</vt:lpstr>
      <vt:lpstr>PowerPoint Presentation</vt:lpstr>
      <vt:lpstr>Video</vt:lpstr>
      <vt:lpstr>Trolley Problem and Driverless Cars</vt:lpstr>
      <vt:lpstr>Trolley and Covid</vt:lpstr>
      <vt:lpstr>PowerPoint Presentation</vt:lpstr>
      <vt:lpstr>Issues</vt:lpstr>
      <vt:lpstr>Mitchell and Attipoe</vt:lpstr>
      <vt:lpstr>Solutions</vt:lpstr>
      <vt:lpstr>Task 1</vt:lpstr>
      <vt:lpstr>Answer</vt:lpstr>
      <vt:lpstr>Task 2</vt:lpstr>
      <vt:lpstr>Enron 2001</vt:lpstr>
      <vt:lpstr>Links Enron Case Study</vt:lpstr>
      <vt:lpstr>Task 3</vt:lpstr>
      <vt:lpstr>Continued </vt:lpstr>
      <vt:lpstr>Task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dc:creator>
  <cp:lastModifiedBy>Caroline</cp:lastModifiedBy>
  <cp:revision>1</cp:revision>
  <dcterms:created xsi:type="dcterms:W3CDTF">2020-11-25T17:25:47Z</dcterms:created>
  <dcterms:modified xsi:type="dcterms:W3CDTF">2020-11-25T17:27:12Z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0x0101008CBEBE1B5A18CA4D82AA3EC25D86BF17</vt:lpwstr>
  </property>
</Properties>
</file>