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5351" autoAdjust="0"/>
  </p:normalViewPr>
  <p:slideViewPr>
    <p:cSldViewPr snapToGrid="0">
      <p:cViewPr varScale="1">
        <p:scale>
          <a:sx n="94" d="100"/>
          <a:sy n="94" d="100"/>
        </p:scale>
        <p:origin x="123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B0460D-5A44-4204-BF73-264CDDB2010B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A0D48F-069A-4E8F-887D-0AC65D319B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885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have recorded my voice for each slide, click the sound button in the top left-hand corner to hear the audio.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44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567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960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9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530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84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78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0D48F-069A-4E8F-887D-0AC65D319B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869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26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87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0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406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3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57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546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267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363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34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38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2242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50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536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28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336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86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4949589-9CD3-4188-A418-BB0CFD5EA934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3345477-EDB9-4C0C-8301-4C24C15B2C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7971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4.m4a"/><Relationship Id="rId7" Type="http://schemas.openxmlformats.org/officeDocument/2006/relationships/image" Target="../media/image1.jpe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9.xml"/><Relationship Id="rId10" Type="http://schemas.openxmlformats.org/officeDocument/2006/relationships/image" Target="../media/image6.png"/><Relationship Id="rId4" Type="http://schemas.openxmlformats.org/officeDocument/2006/relationships/audio" Target="../media/media4.m4a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1.jpeg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6.pn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6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2A71A-344D-E96F-CA71-DA658A11CC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Review of OMAX Water Jet Cutter 1515 Maintenance Schedule at Swansea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41FDD-FB0F-BF12-7D02-A2280EA7CE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Rhys Brannan</a:t>
            </a:r>
          </a:p>
          <a:p>
            <a:r>
              <a:rPr lang="en-GB" dirty="0"/>
              <a:t>Group Project – 2</a:t>
            </a:r>
            <a:r>
              <a:rPr lang="en-GB" baseline="30000" dirty="0"/>
              <a:t>nd</a:t>
            </a:r>
            <a:r>
              <a:rPr lang="en-GB" dirty="0"/>
              <a:t> June </a:t>
            </a:r>
          </a:p>
        </p:txBody>
      </p:sp>
    </p:spTree>
    <p:extLst>
      <p:ext uri="{BB962C8B-B14F-4D97-AF65-F5344CB8AC3E}">
        <p14:creationId xmlns:p14="http://schemas.microsoft.com/office/powerpoint/2010/main" val="10612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8BB44-5BCF-AFDF-972F-F667D3CC9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this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C60FE-D536-3ABC-CB9D-651E8CC68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Review and analyse the methods used by the leadership team and technical team of Swansea University.</a:t>
            </a:r>
          </a:p>
          <a:p>
            <a:pPr>
              <a:lnSpc>
                <a:spcPct val="200000"/>
              </a:lnSpc>
            </a:pPr>
            <a:r>
              <a:rPr lang="en-GB" dirty="0"/>
              <a:t>Investigate Kotter’s 8 step change model and how it was implemented at the University.</a:t>
            </a:r>
          </a:p>
          <a:p>
            <a:pPr>
              <a:lnSpc>
                <a:spcPct val="200000"/>
              </a:lnSpc>
            </a:pPr>
            <a:r>
              <a:rPr lang="en-GB" dirty="0"/>
              <a:t>Evaluation of machine downtime once the maintenance schedule was created.</a:t>
            </a:r>
          </a:p>
          <a:p>
            <a:pPr>
              <a:lnSpc>
                <a:spcPct val="200000"/>
              </a:lnSpc>
            </a:pPr>
            <a:r>
              <a:rPr lang="en-GB" dirty="0"/>
              <a:t>Explore how Belbin’s team role profile model was used by the leadership team.</a:t>
            </a:r>
          </a:p>
          <a:p>
            <a:endParaRPr lang="en-GB" dirty="0"/>
          </a:p>
          <a:p>
            <a:pPr marL="36900" indent="0">
              <a:buNone/>
            </a:pPr>
            <a:endParaRPr lang="en-GB" dirty="0"/>
          </a:p>
        </p:txBody>
      </p:sp>
      <p:pic>
        <p:nvPicPr>
          <p:cNvPr id="4" name="Overview">
            <a:hlinkClick r:id="" action="ppaction://media"/>
            <a:extLst>
              <a:ext uri="{FF2B5EF4-FFF2-40B4-BE49-F238E27FC236}">
                <a16:creationId xmlns:a16="http://schemas.microsoft.com/office/drawing/2014/main" id="{A6F4E4F8-87BF-6DAF-8BE1-B44AD130C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880" y="111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15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3D8F1-CF32-263B-D6BD-8026D0B0E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10517" cy="111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Swansea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39573-E800-AC5E-D118-F055F4798D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1828800"/>
            <a:ext cx="5910517" cy="39624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Established in 1920. </a:t>
            </a:r>
          </a:p>
          <a:p>
            <a:pPr>
              <a:lnSpc>
                <a:spcPct val="200000"/>
              </a:lnSpc>
            </a:pPr>
            <a:r>
              <a:rPr lang="en-US" dirty="0"/>
              <a:t>Accomplishments in Science, Technology, Engineering and Mathematics.</a:t>
            </a:r>
          </a:p>
          <a:p>
            <a:pPr>
              <a:lnSpc>
                <a:spcPct val="200000"/>
              </a:lnSpc>
            </a:pPr>
            <a:r>
              <a:rPr lang="en-US" dirty="0"/>
              <a:t>Mechanical workshop manufactures components for students, researchers and educators.</a:t>
            </a:r>
          </a:p>
          <a:p>
            <a:pPr>
              <a:lnSpc>
                <a:spcPct val="200000"/>
              </a:lnSpc>
            </a:pPr>
            <a:r>
              <a:rPr lang="en-US" dirty="0"/>
              <a:t>Water jet cutter replaced the laser cutter in 2019</a:t>
            </a:r>
          </a:p>
          <a:p>
            <a:pPr marL="36900" indent="0">
              <a:buNone/>
            </a:pP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2AE401-18FF-48FC-A8F1-D4B0E24BF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2162" y="965196"/>
            <a:ext cx="3685394" cy="4971787"/>
          </a:xfrm>
          <a:prstGeom prst="rect">
            <a:avLst/>
          </a:prstGeom>
          <a:solidFill>
            <a:schemeClr val="tx1"/>
          </a:solidFill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07D1D0F-5B3C-E78D-8B00-0E6550E670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1863" y="1492382"/>
            <a:ext cx="3404446" cy="1514978"/>
          </a:xfrm>
          <a:prstGeom prst="rect">
            <a:avLst/>
          </a:prstGeom>
        </p:spPr>
      </p:pic>
      <p:pic>
        <p:nvPicPr>
          <p:cNvPr id="10" name="Content Placeholder 9" descr="A picture containing font, graphics, symbol, skull&#10;&#10;Description automatically generated">
            <a:extLst>
              <a:ext uri="{FF2B5EF4-FFF2-40B4-BE49-F238E27FC236}">
                <a16:creationId xmlns:a16="http://schemas.microsoft.com/office/drawing/2014/main" id="{593EDE11-A3EF-A5A3-A576-8A4AD136FB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863" y="3715304"/>
            <a:ext cx="3397653" cy="1885697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E37825-6BDA-9EA3-88DF-2F7F358591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5945" y="1371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92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2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7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F4803-D164-6E72-243B-6726810EF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970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Why the need for this project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1728E6-E3E9-0CF6-437E-0CE63E41D778}"/>
              </a:ext>
            </a:extLst>
          </p:cNvPr>
          <p:cNvSpPr txBox="1"/>
          <p:nvPr/>
        </p:nvSpPr>
        <p:spPr>
          <a:xfrm>
            <a:off x="913795" y="1828801"/>
            <a:ext cx="5978072" cy="3866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06000" fontAlgn="auto">
              <a:lnSpc>
                <a:spcPct val="2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uLnTx/>
                <a:uFillTx/>
              </a:rPr>
              <a:t>No planned maintenance checks since the introduction of the machine.</a:t>
            </a:r>
          </a:p>
          <a:p>
            <a:pPr marL="342900" marR="0" lvl="0" indent="-306000" fontAlgn="auto">
              <a:lnSpc>
                <a:spcPct val="2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Emergency repairs.</a:t>
            </a:r>
          </a:p>
          <a:p>
            <a:pPr marL="342900" marR="0" lvl="0" indent="-306000" fontAlgn="auto">
              <a:lnSpc>
                <a:spcPct val="2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Estimated downtime of 460 hours.</a:t>
            </a:r>
          </a:p>
          <a:p>
            <a:pPr marL="342900" marR="0" lvl="0" indent="-306000" fontAlgn="auto">
              <a:lnSpc>
                <a:spcPct val="2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tabLst/>
              <a:defRPr/>
            </a:pPr>
            <a:r>
              <a:rPr kumimoji="0" lang="en-US" sz="2000" b="0" i="0" u="none" strike="noStrike" cap="none" spc="0" normalizeH="0" baseline="0" noProof="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uLnTx/>
                <a:uFillTx/>
              </a:rPr>
              <a:t>Unsafe </a:t>
            </a: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environment .</a:t>
            </a:r>
          </a:p>
          <a:p>
            <a:pPr marL="342900" marR="0" lvl="0" indent="-306000" fontAlgn="auto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tabLst/>
              <a:defRPr/>
            </a:pPr>
            <a:endParaRPr kumimoji="0" lang="en-US" b="0" i="0" u="none" strike="noStrike" cap="none" spc="0" normalizeH="0" baseline="0" noProof="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uLnTx/>
              <a:uFillTx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0E47F43-F797-45EA-A343-2BEADF0F1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5" name="IMG_4456">
            <a:hlinkClick r:id="" action="ppaction://media"/>
            <a:extLst>
              <a:ext uri="{FF2B5EF4-FFF2-40B4-BE49-F238E27FC236}">
                <a16:creationId xmlns:a16="http://schemas.microsoft.com/office/drawing/2014/main" id="{ED3D574D-9783-E4B5-A1BE-9A565FE599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52945" y="643465"/>
            <a:ext cx="2870646" cy="510337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184F182-C9C3-2F7B-EA16-47BAF26D0CEE}"/>
              </a:ext>
            </a:extLst>
          </p:cNvPr>
          <p:cNvSpPr txBox="1">
            <a:spLocks/>
          </p:cNvSpPr>
          <p:nvPr/>
        </p:nvSpPr>
        <p:spPr>
          <a:xfrm>
            <a:off x="913795" y="1828800"/>
            <a:ext cx="5910517" cy="3962400"/>
          </a:xfrm>
          <a:prstGeom prst="rect">
            <a:avLst/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/>
            <a:endParaRPr lang="en-US" dirty="0"/>
          </a:p>
        </p:txBody>
      </p:sp>
      <p:pic>
        <p:nvPicPr>
          <p:cNvPr id="9" name="Why this project">
            <a:hlinkClick r:id="" action="ppaction://media"/>
            <a:extLst>
              <a:ext uri="{FF2B5EF4-FFF2-40B4-BE49-F238E27FC236}">
                <a16:creationId xmlns:a16="http://schemas.microsoft.com/office/drawing/2014/main" id="{754E81B2-8368-025B-BD45-0CBD69C1A04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44175" y="1574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16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056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6C84-9543-906C-0DFB-62BCB1376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 Role Profile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B9B46-9A55-2195-EBE3-AEC85EE6C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team split the technical team into two groups using Belbin role profile model.</a:t>
            </a:r>
          </a:p>
          <a:p>
            <a:r>
              <a:rPr lang="en-GB" dirty="0"/>
              <a:t>Groups were decided based on employees results from the test.</a:t>
            </a:r>
          </a:p>
          <a:p>
            <a:r>
              <a:rPr lang="en-GB" dirty="0"/>
              <a:t>Plant, Monitor evaluator, Specialist – Research.</a:t>
            </a:r>
          </a:p>
          <a:p>
            <a:r>
              <a:rPr lang="en-GB" dirty="0"/>
              <a:t>Shaper, Implementer, Complete Finisher – Manufacturing and Design.</a:t>
            </a:r>
          </a:p>
          <a:p>
            <a:r>
              <a:rPr lang="en-GB" dirty="0"/>
              <a:t>Employees were unhappy with results, and it caused unrest between group members 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43EBAA-8D6E-5E9B-854C-A2F59D2285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3882" y="3906521"/>
            <a:ext cx="5663675" cy="2743438"/>
          </a:xfrm>
          <a:prstGeom prst="rect">
            <a:avLst/>
          </a:prstGeom>
        </p:spPr>
      </p:pic>
      <p:pic>
        <p:nvPicPr>
          <p:cNvPr id="5" name="Picture 4" descr="A close-up of a document&#10;&#10;Description automatically generated with low confidence">
            <a:extLst>
              <a:ext uri="{FF2B5EF4-FFF2-40B4-BE49-F238E27FC236}">
                <a16:creationId xmlns:a16="http://schemas.microsoft.com/office/drawing/2014/main" id="{732448A9-2F3F-0CC0-ACBB-90A87B0562D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" b="38133"/>
          <a:stretch/>
        </p:blipFill>
        <p:spPr bwMode="auto">
          <a:xfrm>
            <a:off x="1259840" y="3906521"/>
            <a:ext cx="3586540" cy="27434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hlinkClick r:id="" action="ppaction://media"/>
            <a:extLst>
              <a:ext uri="{FF2B5EF4-FFF2-40B4-BE49-F238E27FC236}">
                <a16:creationId xmlns:a16="http://schemas.microsoft.com/office/drawing/2014/main" id="{79EDF61B-B2EA-4ED7-CF84-E7192C6C9C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04195" y="228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088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2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ABE4-41F1-1A58-48E2-C224DD40C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Gannt Chart / Project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58E5B7-D9F6-213D-66B5-234F53DD8C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5600" y="1417003"/>
            <a:ext cx="11308080" cy="5349557"/>
          </a:xfrm>
          <a:prstGeom prst="rect">
            <a:avLst/>
          </a:prstGeom>
        </p:spPr>
      </p:pic>
      <p:pic>
        <p:nvPicPr>
          <p:cNvPr id="5" name="Project plan">
            <a:hlinkClick r:id="" action="ppaction://media"/>
            <a:extLst>
              <a:ext uri="{FF2B5EF4-FFF2-40B4-BE49-F238E27FC236}">
                <a16:creationId xmlns:a16="http://schemas.microsoft.com/office/drawing/2014/main" id="{9C3838F9-3F3B-D8BA-C9AC-B6C1670853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2872" y="304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6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116FC-636D-9058-5A1F-FC372709A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511814"/>
            <a:ext cx="9440034" cy="11302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Details of the project – Manufacturing and design of splash guards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4C0182-96E7-4A1B-8EAB-F910C2F3E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547807"/>
            <a:ext cx="10905066" cy="38168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77DC3E-D5D2-1AD2-8028-FA9EF8E9A0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3822" y="839047"/>
            <a:ext cx="3236349" cy="3219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D80AF2-7318-C967-224A-E6F32330712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9081" y="851383"/>
            <a:ext cx="2807122" cy="3217333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1664CF8-32E5-892B-3E83-97F9A260880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9"/>
          <a:stretch>
            <a:fillRect/>
          </a:stretch>
        </p:blipFill>
        <p:spPr>
          <a:xfrm>
            <a:off x="7919086" y="1766521"/>
            <a:ext cx="3348470" cy="1364501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CF6A46-45A2-D319-1286-07B0046C6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76463" y="1415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452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3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157DD-1AE6-6C50-EA86-D35B38405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Details of the project – Maintenance Schedule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FF18A-2A4A-C330-B730-C0E6328151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Weekly Schedule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08A932-19F8-3153-FA89-5681EEE8DA8E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Completed on every Friday of each working week.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Comprises of cleaning down the machine and material management.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Takes 1-1.5 hours to complete.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480F0E-7F8B-5FC7-92C7-9F8E5E239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Monthly Schedule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4E7B597-3183-C7AC-3B48-036C6E1D0CD6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Occurs on the first Friday of every month.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Focuses on the UHP plumbing system and lubrication of axis’.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Completed within 2 hours.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11634E1-BC2D-DA15-16A4-38C17E30D5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6-Month Schedule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5CA659-EF73-BF84-FDF7-D494560FE08A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 fontScale="92500"/>
          </a:bodyPr>
          <a:lstStyle/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Completed in the 1</a:t>
            </a:r>
            <a:r>
              <a:rPr lang="en-GB" sz="1800" baseline="30000" dirty="0"/>
              <a:t>st</a:t>
            </a:r>
            <a:r>
              <a:rPr lang="en-GB" sz="1800" dirty="0"/>
              <a:t> week of January and 1</a:t>
            </a:r>
            <a:r>
              <a:rPr lang="en-GB" sz="1800" baseline="30000" dirty="0"/>
              <a:t>st</a:t>
            </a:r>
            <a:r>
              <a:rPr lang="en-GB" sz="1800" dirty="0"/>
              <a:t> week of June. 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Involves removing all the waste garnet from the tank and stripping machine parts down and reassembling.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/>
              <a:t>Takes 22 hours to complete. </a:t>
            </a:r>
          </a:p>
        </p:txBody>
      </p:sp>
      <p:pic>
        <p:nvPicPr>
          <p:cNvPr id="9" name="Maintenance schedule">
            <a:hlinkClick r:id="" action="ppaction://media"/>
            <a:extLst>
              <a:ext uri="{FF2B5EF4-FFF2-40B4-BE49-F238E27FC236}">
                <a16:creationId xmlns:a16="http://schemas.microsoft.com/office/drawing/2014/main" id="{2168CBE7-F46F-9366-E139-A5C88531AE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4195" y="1952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50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98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D2B83-D117-4123-7EDD-3DA2345F5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Has the implementation of the maintenance schedule reduced the downtime of the machine?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1332DC-29EE-98B3-E4B9-6EC9F26565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241110" y="1807644"/>
            <a:ext cx="5700254" cy="3907875"/>
          </a:xfrm>
          <a:prstGeom prst="rect">
            <a:avLst/>
          </a:prstGeom>
        </p:spPr>
      </p:pic>
      <p:pic>
        <p:nvPicPr>
          <p:cNvPr id="5" name="Downtime ">
            <a:hlinkClick r:id="" action="ppaction://media"/>
            <a:extLst>
              <a:ext uri="{FF2B5EF4-FFF2-40B4-BE49-F238E27FC236}">
                <a16:creationId xmlns:a16="http://schemas.microsoft.com/office/drawing/2014/main" id="{E2593769-40A8-D7EE-24E4-A50832C91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4195" y="304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57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660F4D9-C9D8-0C5A-4328-CD7AC6EE5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Kotter’s 8 step change model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207BE20-560A-D08F-46EE-FE5F8C1C29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Steps 1-3 Creating a climate for change.</a:t>
            </a:r>
          </a:p>
          <a:p>
            <a:pPr>
              <a:lnSpc>
                <a:spcPct val="200000"/>
              </a:lnSpc>
            </a:pPr>
            <a:r>
              <a:rPr lang="en-GB" dirty="0"/>
              <a:t>Steps 4-6 Engaging and enabling the whole organisation.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Steps 7-8 Implementing and sustaining the change.</a:t>
            </a:r>
          </a:p>
        </p:txBody>
      </p:sp>
      <p:pic>
        <p:nvPicPr>
          <p:cNvPr id="21" name="Content Placeholder 20" descr="A close-up of a step-by-step&#10;&#10;Description automatically generated with low confidence">
            <a:extLst>
              <a:ext uri="{FF2B5EF4-FFF2-40B4-BE49-F238E27FC236}">
                <a16:creationId xmlns:a16="http://schemas.microsoft.com/office/drawing/2014/main" id="{6E4200A6-C173-3C9E-9A0A-25A19525C2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667" y="2057680"/>
            <a:ext cx="5059363" cy="3408288"/>
          </a:xfr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EBFE18-FA0B-6F0F-DDC9-14353F1AF0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7785" y="177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23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0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1D19F-A308-AFFC-3FA0-8899AC92F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333B5-F198-D1E8-2E52-4AB748AFA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 of Venturi pump to the 6-month schedule. </a:t>
            </a:r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r>
              <a:rPr lang="en-GB" dirty="0"/>
              <a:t>Alternative behavioural test to investigate how an employee operates in a team environment.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224261-314E-C206-3A89-453A437D14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0480" y="2153430"/>
            <a:ext cx="7508240" cy="294647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978370-D12B-DA24-0D94-A15F5B986E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3520" y="1371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1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6E47-7D1E-60DF-9DE8-C4B9DD143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64F52-7503-F5D8-3F99-ACDF249FBD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Successfully implemented Kotter’s 8 step change model to aid the project.</a:t>
            </a:r>
          </a:p>
          <a:p>
            <a:pPr>
              <a:lnSpc>
                <a:spcPct val="200000"/>
              </a:lnSpc>
            </a:pPr>
            <a:r>
              <a:rPr lang="en-GB" dirty="0"/>
              <a:t>Reduced the downtime of the machine by 15% by implantation of maintenance schedule.</a:t>
            </a:r>
          </a:p>
          <a:p>
            <a:pPr>
              <a:lnSpc>
                <a:spcPct val="200000"/>
              </a:lnSpc>
            </a:pPr>
            <a:r>
              <a:rPr lang="en-GB" dirty="0"/>
              <a:t>Belbin role profiling caused conflict within technical team.</a:t>
            </a:r>
          </a:p>
          <a:p>
            <a:pPr>
              <a:lnSpc>
                <a:spcPct val="200000"/>
              </a:lnSpc>
            </a:pPr>
            <a:r>
              <a:rPr lang="en-GB" dirty="0"/>
              <a:t>To continue reducing downtime of the machine step 8 of Kotter’s 8 step model should be followed.</a:t>
            </a:r>
          </a:p>
        </p:txBody>
      </p:sp>
      <p:pic>
        <p:nvPicPr>
          <p:cNvPr id="4" name="Conclusion">
            <a:hlinkClick r:id="" action="ppaction://media"/>
            <a:extLst>
              <a:ext uri="{FF2B5EF4-FFF2-40B4-BE49-F238E27FC236}">
                <a16:creationId xmlns:a16="http://schemas.microsoft.com/office/drawing/2014/main" id="{2B5808E0-1ED7-E942-A750-3B48361B9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3555" y="1879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15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6209E-0336-769C-B350-91DA0C231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25" y="1974427"/>
            <a:ext cx="9590550" cy="1828813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2425685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3EC26C"/>
      </a:accent1>
      <a:accent2>
        <a:srgbClr val="B3D463"/>
      </a:accent2>
      <a:accent3>
        <a:srgbClr val="3BBC9D"/>
      </a:accent3>
      <a:accent4>
        <a:srgbClr val="97AF75"/>
      </a:accent4>
      <a:accent5>
        <a:srgbClr val="6BA841"/>
      </a:accent5>
      <a:accent6>
        <a:srgbClr val="79AE90"/>
      </a:accent6>
      <a:hlink>
        <a:srgbClr val="85E4A6"/>
      </a:hlink>
      <a:folHlink>
        <a:srgbClr val="BDF3D0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2738</TotalTime>
  <Words>482</Words>
  <Application>Microsoft Office PowerPoint</Application>
  <PresentationFormat>Widescreen</PresentationFormat>
  <Paragraphs>69</Paragraphs>
  <Slides>13</Slides>
  <Notes>8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Calisto MT</vt:lpstr>
      <vt:lpstr>Wingdings</vt:lpstr>
      <vt:lpstr>Wingdings 2</vt:lpstr>
      <vt:lpstr>Slate</vt:lpstr>
      <vt:lpstr>Review of OMAX Water Jet Cutter 1515 Maintenance Schedule at Swansea University</vt:lpstr>
      <vt:lpstr>Overview of this Presentation </vt:lpstr>
      <vt:lpstr>Swansea University</vt:lpstr>
      <vt:lpstr>Why the need for this project</vt:lpstr>
      <vt:lpstr>Belbin Role Profile Model </vt:lpstr>
      <vt:lpstr>Gannt Chart / Project Plan</vt:lpstr>
      <vt:lpstr>Details of the project – Manufacturing and design of splash guards </vt:lpstr>
      <vt:lpstr>Details of the project – Maintenance Schedule </vt:lpstr>
      <vt:lpstr>Has the implementation of the maintenance schedule reduced the downtime of the machine?</vt:lpstr>
      <vt:lpstr>Kotter’s 8 step change model </vt:lpstr>
      <vt:lpstr>Recommendations</vt:lpstr>
      <vt:lpstr>Conclusion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 Brannan</dc:creator>
  <cp:lastModifiedBy>Rhys Brannan</cp:lastModifiedBy>
  <cp:revision>7</cp:revision>
  <dcterms:created xsi:type="dcterms:W3CDTF">2023-05-31T16:05:18Z</dcterms:created>
  <dcterms:modified xsi:type="dcterms:W3CDTF">2023-06-02T13:44:11Z</dcterms:modified>
</cp:coreProperties>
</file>