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3" r:id="rId4"/>
    <p:sldId id="257" r:id="rId5"/>
    <p:sldId id="266" r:id="rId6"/>
    <p:sldId id="258" r:id="rId7"/>
    <p:sldId id="259" r:id="rId8"/>
    <p:sldId id="260" r:id="rId9"/>
    <p:sldId id="261" r:id="rId10"/>
    <p:sldId id="262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8D5C75-B88A-4322-AE61-B939E5D5C716}" v="1" dt="2020-07-27T00:07:17.0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2678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9770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3418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131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809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896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517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827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705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352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031566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1450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3834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1832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6128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501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0C8662-4A8E-43BF-8F8E-9B914B85DBBF}" type="datetimeFigureOut">
              <a:rPr lang="en-GB" smtClean="0"/>
              <a:t>27/07/2020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56AC359-7E39-469F-858F-B5AA4AC540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230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2" Type="http://schemas.microsoft.com/office/2007/relationships/media" Target="../media/media2.m4a"/><Relationship Id="rId1" Type="http://schemas.openxmlformats.org/officeDocument/2006/relationships/tags" Target="../tags/tag2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3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media4.m4a"/><Relationship Id="rId2" Type="http://schemas.microsoft.com/office/2007/relationships/media" Target="../media/media4.m4a"/><Relationship Id="rId1" Type="http://schemas.openxmlformats.org/officeDocument/2006/relationships/tags" Target="../tags/tag4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5.m4a"/><Relationship Id="rId2" Type="http://schemas.microsoft.com/office/2007/relationships/media" Target="../media/media5.m4a"/><Relationship Id="rId1" Type="http://schemas.openxmlformats.org/officeDocument/2006/relationships/tags" Target="../tags/tag5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6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media7.m4a"/><Relationship Id="rId7" Type="http://schemas.openxmlformats.org/officeDocument/2006/relationships/image" Target="../media/image1.png"/><Relationship Id="rId2" Type="http://schemas.microsoft.com/office/2007/relationships/media" Target="../media/media7.m4a"/><Relationship Id="rId1" Type="http://schemas.openxmlformats.org/officeDocument/2006/relationships/tags" Target="../tags/tag7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8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media10.m4a"/><Relationship Id="rId2" Type="http://schemas.microsoft.com/office/2007/relationships/media" Target="../media/media10.m4a"/><Relationship Id="rId1" Type="http://schemas.openxmlformats.org/officeDocument/2006/relationships/tags" Target="../tags/tag9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rishtimes.com/business/technology/finland-struggling-to-find-way-in-post-nokia-world-1.2178606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economist.com/business/2017/09/14/rivalry-between-apple-and-samsung-in-smartphones-will-grow-fiercer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2.deloitte.com/content/dam/Deloitte/in/Documents/CIP/in-cip-disruptions-in-retail-noexp.pdf" TargetMode="External"/><Relationship Id="rId5" Type="http://schemas.openxmlformats.org/officeDocument/2006/relationships/hyperlink" Target="https://www.ft.com/content/1e8f4cf4-f257-11e8-ae55-df4bf40f9d0d" TargetMode="External"/><Relationship Id="rId4" Type="http://schemas.openxmlformats.org/officeDocument/2006/relationships/hyperlink" Target="https://www.bbc.co.uk/news/business-52364811%5baccessed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7A8D9-957B-4443-8AE7-B23BD0563F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4525" y="420989"/>
            <a:ext cx="7766936" cy="901374"/>
          </a:xfrm>
        </p:spPr>
        <p:txBody>
          <a:bodyPr/>
          <a:lstStyle/>
          <a:p>
            <a:pPr algn="ctr"/>
            <a:r>
              <a:rPr lang="en-GB" b="1" i="1" dirty="0">
                <a:solidFill>
                  <a:schemeClr val="tx1"/>
                </a:solidFill>
              </a:rPr>
              <a:t>Digital Entrepreneurship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61140F-272F-4240-868F-9E5D307983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94525" y="1850972"/>
            <a:ext cx="8147040" cy="367518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Assignment 1  - Part A</a:t>
            </a:r>
          </a:p>
          <a:p>
            <a:pPr algn="ctr"/>
            <a:r>
              <a:rPr lang="en-GB" sz="4000" b="1" dirty="0">
                <a:solidFill>
                  <a:schemeClr val="tx1"/>
                </a:solidFill>
              </a:rPr>
              <a:t>Candidate Name MOHAMMED ASIM ALI KHAN – </a:t>
            </a:r>
          </a:p>
          <a:p>
            <a:pPr algn="ctr"/>
            <a:r>
              <a:rPr lang="en-GB" sz="4000" b="1" dirty="0">
                <a:solidFill>
                  <a:schemeClr val="tx1"/>
                </a:solidFill>
              </a:rPr>
              <a:t>Module Code: BMMB7002/BMMB7002D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AE1CD71-82D5-4426-A883-27E02C9447C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777381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15"/>
    </mc:Choice>
    <mc:Fallback xmlns="">
      <p:transition spd="slow" advTm="177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CB984-3486-4DD6-A97D-BBD2F52E0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>
                <a:solidFill>
                  <a:schemeClr val="tx1"/>
                </a:solidFill>
              </a:rPr>
              <a:t>Introduction: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2970B-2D89-41E8-8CC4-26AF725265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2400" dirty="0">
                <a:solidFill>
                  <a:schemeClr val="tx1"/>
                </a:solidFill>
              </a:rPr>
              <a:t>In this PowerPoint, I will critically analyse the market position of Nokia. I will analyse the company in the light of digital disruption.</a:t>
            </a:r>
          </a:p>
          <a:p>
            <a:pPr algn="just"/>
            <a:r>
              <a:rPr lang="en-GB" sz="2400" dirty="0">
                <a:solidFill>
                  <a:schemeClr val="tx1"/>
                </a:solidFill>
              </a:rPr>
              <a:t>Firstly, the PowerPoint will explain what is digital disruption. Secondly, assessment of the external environment will be undertaken using PEST analysis, SWOT analysis and also the product life cycle.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3FC7E0C-1042-4081-BE42-A944AE78383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4143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96"/>
    </mc:Choice>
    <mc:Fallback xmlns="">
      <p:transition spd="slow" advTm="27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75A14-4973-40E8-B7F2-4A1D3C09B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Introduction to Nokia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E6AAD-BF54-45E3-82DA-87BC8E6F1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9619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1"/>
                </a:solidFill>
              </a:rPr>
              <a:t>Nokia is a Multinational Corporation (MNC) headquartered in Finland (Nokia 2020). It currently operates within multiple industries including smartphone/Mobile phones Industry,  Information Technology (IT), Multinational Communications (MC) and Consumer Electronics(CE) industry.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tx1"/>
                </a:solidFill>
              </a:rPr>
              <a:t>(Nokia 2020). </a:t>
            </a:r>
          </a:p>
          <a:p>
            <a:pPr marL="0" indent="0">
              <a:buNone/>
            </a:pPr>
            <a:endParaRPr lang="en-GB" sz="26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11C4EF5-0548-4BED-A390-ED800460FFB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7763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776"/>
    </mc:Choice>
    <mc:Fallback xmlns="">
      <p:transition spd="slow" advTm="28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D1EB4-8EB3-47B6-885C-A3F24EEB7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5873" y="861392"/>
            <a:ext cx="8596668" cy="715617"/>
          </a:xfrm>
        </p:spPr>
        <p:txBody>
          <a:bodyPr/>
          <a:lstStyle/>
          <a:p>
            <a:r>
              <a:rPr lang="en-GB" dirty="0"/>
              <a:t>What is digital disruption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107B9-32D9-4A5C-AA9C-85A75268E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873" y="1930400"/>
            <a:ext cx="9354562" cy="485692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Digital disruption can be defined as the change that occurs when new technologies and business models affect the value proposition of existing goods or services</a:t>
            </a:r>
          </a:p>
          <a:p>
            <a:r>
              <a:rPr lang="en-GB" dirty="0">
                <a:solidFill>
                  <a:schemeClr val="tx1"/>
                </a:solidFill>
              </a:rPr>
              <a:t>There are five key components to digital disruption. </a:t>
            </a:r>
          </a:p>
          <a:p>
            <a:r>
              <a:rPr lang="en-GB" dirty="0">
                <a:solidFill>
                  <a:schemeClr val="tx1"/>
                </a:solidFill>
              </a:rPr>
              <a:t>1. Customer Centricity -   technologies need to developed to increase customer engagement.</a:t>
            </a:r>
          </a:p>
          <a:p>
            <a:r>
              <a:rPr lang="en-GB" dirty="0">
                <a:solidFill>
                  <a:schemeClr val="tx1"/>
                </a:solidFill>
              </a:rPr>
              <a:t>2. Business Process Optimisation – increase operational efficiency/effectiveness.</a:t>
            </a:r>
          </a:p>
          <a:p>
            <a:r>
              <a:rPr lang="en-GB" dirty="0">
                <a:solidFill>
                  <a:schemeClr val="tx1"/>
                </a:solidFill>
              </a:rPr>
              <a:t>3. Actionable Insight -  aggregation of information.</a:t>
            </a:r>
          </a:p>
          <a:p>
            <a:r>
              <a:rPr lang="en-GB" dirty="0">
                <a:solidFill>
                  <a:schemeClr val="tx1"/>
                </a:solidFill>
              </a:rPr>
              <a:t>4. Innovation Culture – organisational culture that supports innovation and agility </a:t>
            </a:r>
          </a:p>
          <a:p>
            <a:r>
              <a:rPr lang="en-GB" dirty="0">
                <a:solidFill>
                  <a:schemeClr val="tx1"/>
                </a:solidFill>
              </a:rPr>
              <a:t>5. Information Security – reduce cost of compliance and increase  information security whilst excelling in all other components.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            (Deloitte 2020)                          (</a:t>
            </a:r>
            <a:r>
              <a:rPr lang="en-GB" dirty="0" err="1">
                <a:solidFill>
                  <a:schemeClr val="tx1"/>
                </a:solidFill>
              </a:rPr>
              <a:t>Lodish</a:t>
            </a:r>
            <a:r>
              <a:rPr lang="en-GB" dirty="0">
                <a:solidFill>
                  <a:schemeClr val="tx1"/>
                </a:solidFill>
              </a:rPr>
              <a:t> et al 2015)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20A69D8-32AD-415E-B6D6-BF4E40AF23A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53155560"/>
      </p:ext>
    </p:extLst>
  </p:cSld>
  <p:clrMapOvr>
    <a:masterClrMapping/>
  </p:clrMapOvr>
  <p:transition spd="slow" advTm="189287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ECFAD-DEB7-4D0C-BF2D-3845D5139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586" y="304800"/>
            <a:ext cx="8596668" cy="1320800"/>
          </a:xfrm>
        </p:spPr>
        <p:txBody>
          <a:bodyPr/>
          <a:lstStyle/>
          <a:p>
            <a:r>
              <a:rPr lang="en-GB" dirty="0"/>
              <a:t>Applying the 5 key components of digital disruption to Nokia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F8613-BE5E-418C-ABBC-71D3DB12B9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604" y="1391963"/>
            <a:ext cx="8596668" cy="4624524"/>
          </a:xfrm>
        </p:spPr>
        <p:txBody>
          <a:bodyPr>
            <a:no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Customer centricity  - Using digital as big data Nakia needs to better analyse shopper behaviour in a greater detail and apply the concept of personalisation to each of its target market. </a:t>
            </a:r>
          </a:p>
          <a:p>
            <a:r>
              <a:rPr lang="en-GB" dirty="0">
                <a:solidFill>
                  <a:schemeClr val="tx1"/>
                </a:solidFill>
              </a:rPr>
              <a:t>Business Process optimisation - 	improve productivity and efficiency so that supply meets demand and also customer needs.</a:t>
            </a:r>
          </a:p>
          <a:p>
            <a:r>
              <a:rPr lang="en-GB" dirty="0">
                <a:solidFill>
                  <a:schemeClr val="tx1"/>
                </a:solidFill>
              </a:rPr>
              <a:t>Innovation Culture </a:t>
            </a:r>
          </a:p>
          <a:p>
            <a:r>
              <a:rPr lang="en-GB" dirty="0">
                <a:solidFill>
                  <a:schemeClr val="tx1"/>
                </a:solidFill>
              </a:rPr>
              <a:t>Actionable  insight  -  Nokia needs undertake extensive market research.</a:t>
            </a:r>
          </a:p>
          <a:p>
            <a:r>
              <a:rPr lang="en-GB" dirty="0">
                <a:solidFill>
                  <a:schemeClr val="tx1"/>
                </a:solidFill>
              </a:rPr>
              <a:t>Information Security  -  Protect customer information.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EF47D1-BBD0-43F7-9B37-3B116AD56025}"/>
              </a:ext>
            </a:extLst>
          </p:cNvPr>
          <p:cNvSpPr txBox="1"/>
          <p:nvPr/>
        </p:nvSpPr>
        <p:spPr>
          <a:xfrm>
            <a:off x="2152955" y="5096705"/>
            <a:ext cx="5671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(The Economist 2019)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758F659-9ABC-4E2B-BCF7-10B56B461AE5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26441650"/>
      </p:ext>
    </p:extLst>
  </p:cSld>
  <p:clrMapOvr>
    <a:masterClrMapping/>
  </p:clrMapOvr>
  <p:transition spd="slow" advTm="118159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103B2-D31B-4400-89A0-FF2191EF1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56238"/>
            <a:ext cx="8596668" cy="1320800"/>
          </a:xfrm>
        </p:spPr>
        <p:txBody>
          <a:bodyPr/>
          <a:lstStyle/>
          <a:p>
            <a:r>
              <a:rPr lang="en-GB" dirty="0"/>
              <a:t>Company Focus   PEST Analysis- Nokia</a:t>
            </a:r>
            <a:br>
              <a:rPr lang="en-GB" dirty="0"/>
            </a:br>
            <a:r>
              <a:rPr lang="en-GB" dirty="0"/>
              <a:t>Political and Economic Factors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3C125-0754-46AE-A6F2-CD4BF40FA8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0400"/>
            <a:ext cx="10397066" cy="49276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800" b="1" i="1" dirty="0" err="1">
                <a:solidFill>
                  <a:schemeClr val="tx1"/>
                </a:solidFill>
              </a:rPr>
              <a:t>Aguillar</a:t>
            </a:r>
            <a:r>
              <a:rPr lang="en-GB" sz="3800" b="1" i="1" dirty="0">
                <a:solidFill>
                  <a:schemeClr val="tx1"/>
                </a:solidFill>
              </a:rPr>
              <a:t> (1967) created the PEST analysis framework to analyse and monitor the macroeconomic environment of a business</a:t>
            </a:r>
          </a:p>
          <a:p>
            <a:pPr marL="0" indent="0">
              <a:buNone/>
            </a:pPr>
            <a:r>
              <a:rPr lang="en-GB" sz="3600" b="1" i="1" dirty="0">
                <a:solidFill>
                  <a:schemeClr val="tx1"/>
                </a:solidFill>
              </a:rPr>
              <a:t>Political Factors – </a:t>
            </a:r>
          </a:p>
          <a:p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is based in Finland  -  The government of Finland does not give bailouts or special favours  to companies. Nokia lacks governmental support despite it being seen as a national pride and success (Irish Times 2015). </a:t>
            </a:r>
          </a:p>
          <a:p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Lacking political clout  of USA or Chinese rivals such as Samsung and Apple.</a:t>
            </a:r>
          </a:p>
          <a:p>
            <a:pPr marL="0" indent="0">
              <a:buNone/>
            </a:pPr>
            <a:r>
              <a:rPr lang="en-GB" sz="3600" b="1" i="1" dirty="0">
                <a:solidFill>
                  <a:schemeClr val="tx1"/>
                </a:solidFill>
              </a:rPr>
              <a:t>Economic Factors </a:t>
            </a:r>
          </a:p>
          <a:p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Global unemployment  </a:t>
            </a:r>
          </a:p>
          <a:p>
            <a:r>
              <a:rPr lang="en-GB" sz="36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Cronavirus</a:t>
            </a: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A global pandemic - leading to  big brand closures, unemployment, reducing income and purchasing power of people across the globe                                   </a:t>
            </a:r>
          </a:p>
          <a:p>
            <a:pPr marL="0" indent="0">
              <a:buNone/>
            </a:pP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(Financial Times 2020).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B8EB97F-F17F-4E51-81C4-BF825D1F96B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13158065"/>
      </p:ext>
    </p:extLst>
  </p:cSld>
  <p:clrMapOvr>
    <a:masterClrMapping/>
  </p:clrMapOvr>
  <p:transition spd="slow" advTm="10615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5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8510DAD-427A-4CAF-8324-89C7418E2A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l="325" t="19117" r="33540" b="13157"/>
          <a:stretch/>
        </p:blipFill>
        <p:spPr>
          <a:xfrm>
            <a:off x="124526" y="834887"/>
            <a:ext cx="4778777" cy="420138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91A6666-6065-4EF6-AE2F-43CD5728BA9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565" t="18535" r="43152" b="21531"/>
          <a:stretch/>
        </p:blipFill>
        <p:spPr>
          <a:xfrm>
            <a:off x="4903304" y="834886"/>
            <a:ext cx="6374296" cy="420138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071065F-00CE-4D2D-8AF6-47A5FE43598D}"/>
              </a:ext>
            </a:extLst>
          </p:cNvPr>
          <p:cNvSpPr txBox="1"/>
          <p:nvPr/>
        </p:nvSpPr>
        <p:spPr>
          <a:xfrm>
            <a:off x="1431235" y="5486400"/>
            <a:ext cx="93030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(BBC 2020)                                                           (BBC 2020)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A9A1EB7-4B68-45A5-81B4-9287670EFC3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5075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48"/>
    </mc:Choice>
    <mc:Fallback xmlns="">
      <p:transition spd="slow" advTm="204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FB775-C90A-49B2-BBFD-347934DAD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and Technological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AADA3B-79B6-45E8-8C08-8E1CD5A77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2206"/>
            <a:ext cx="8596668" cy="526062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FF0000"/>
                </a:solidFill>
              </a:rPr>
              <a:t>Social Factors 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 such as YouTube, Instagram, snapchat, Facebook changed the way people purchase products. 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demand for online shopping 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FF0000"/>
                </a:solidFill>
              </a:rPr>
              <a:t>                                     </a:t>
            </a:r>
            <a:r>
              <a:rPr lang="en-GB" dirty="0"/>
              <a:t>(Wickman 2012) </a:t>
            </a:r>
            <a:endParaRPr lang="en-GB" b="1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i="1" dirty="0">
                <a:solidFill>
                  <a:srgbClr val="FF0000"/>
                </a:solidFill>
              </a:rPr>
              <a:t>Technological Factors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Grasping and adapting to the speed of technological innovation within the mobile phone sector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Followers rather than innovators  -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Nokia suffered due to rivals such as Apple and Samsung who have improved the overall consumer experience.  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Facial recognition, faster wireless charging, improved core processors, speed and performance are the core stone	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Focused too much on its Symbian app which had unsatisfactory app availability and poor overall performance.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                                            (The times 2020)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sz="2400" b="1" i="1" dirty="0">
              <a:solidFill>
                <a:srgbClr val="FF0000"/>
              </a:solidFill>
            </a:endParaRP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535E1FD-B3C4-4F2A-AEA1-2017C6C9627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45108843"/>
      </p:ext>
    </p:extLst>
  </p:cSld>
  <p:clrMapOvr>
    <a:masterClrMapping/>
  </p:clrMapOvr>
  <p:transition spd="slow" advTm="90305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6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E8353-8A2F-4ECE-84F5-64D38796C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Nokia’s Life Cycle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CBFE4C-0A3C-47A5-8878-208B2B9F8F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48631" t="14648" r="16114" b="34249"/>
          <a:stretch/>
        </p:blipFill>
        <p:spPr>
          <a:xfrm>
            <a:off x="814624" y="1438031"/>
            <a:ext cx="8329376" cy="3876091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BA32228-2F9C-4730-8BAC-B2D5336355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6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57"/>
    </mc:Choice>
    <mc:Fallback xmlns="">
      <p:transition spd="slow" advTm="780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DC1A2B4-A36C-479B-9BEC-6CDF30178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830616"/>
              </p:ext>
            </p:extLst>
          </p:nvPr>
        </p:nvGraphicFramePr>
        <p:xfrm>
          <a:off x="543339" y="478301"/>
          <a:ext cx="10148107" cy="58051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076704">
                  <a:extLst>
                    <a:ext uri="{9D8B030D-6E8A-4147-A177-3AD203B41FA5}">
                      <a16:colId xmlns:a16="http://schemas.microsoft.com/office/drawing/2014/main" val="2453649187"/>
                    </a:ext>
                  </a:extLst>
                </a:gridCol>
                <a:gridCol w="5071403">
                  <a:extLst>
                    <a:ext uri="{9D8B030D-6E8A-4147-A177-3AD203B41FA5}">
                      <a16:colId xmlns:a16="http://schemas.microsoft.com/office/drawing/2014/main" val="1432113159"/>
                    </a:ext>
                  </a:extLst>
                </a:gridCol>
              </a:tblGrid>
              <a:tr h="5544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Strength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dirty="0">
                          <a:effectLst/>
                        </a:rPr>
                        <a:t>Hereditary brand loyalty.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dirty="0">
                          <a:effectLst/>
                        </a:rPr>
                        <a:t>Reputation.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4779391"/>
                  </a:ext>
                </a:extLst>
              </a:tr>
              <a:tr h="197611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Weakness`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dirty="0">
                          <a:effectLst/>
                        </a:rPr>
                        <a:t>Lack of innovation capability R&amp;D funding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dirty="0">
                          <a:effectLst/>
                        </a:rPr>
                        <a:t>Lack of economic resources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dirty="0">
                          <a:effectLst/>
                        </a:rPr>
                        <a:t> Poor customer knowledge -  market segmentation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dirty="0">
                          <a:effectLst/>
                        </a:rPr>
                        <a:t>Poor product demand.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dirty="0">
                          <a:effectLst/>
                        </a:rPr>
                        <a:t>Reactive culture.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71280792"/>
                  </a:ext>
                </a:extLst>
              </a:tr>
              <a:tr h="169177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Opportunities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>
                          <a:effectLst/>
                        </a:rPr>
                        <a:t>Access to new lucrative markets.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>
                          <a:effectLst/>
                        </a:rPr>
                        <a:t>Incorporate new technology within future developments.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>
                          <a:effectLst/>
                        </a:rPr>
                        <a:t>Rebrand  and model existing market leaders.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>
                          <a:effectLst/>
                        </a:rPr>
                        <a:t>Bargaining power of buyers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6024399"/>
                  </a:ext>
                </a:extLst>
              </a:tr>
              <a:tr h="83877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Threats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dirty="0">
                          <a:effectLst/>
                        </a:rPr>
                        <a:t>Competition </a:t>
                      </a:r>
                    </a:p>
                    <a:p>
                      <a:pPr marL="342900" lvl="0" indent="-3429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2000" dirty="0">
                          <a:effectLst/>
                        </a:rPr>
                        <a:t>Bargaining power of supplier- Android license.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49503971"/>
                  </a:ext>
                </a:extLst>
              </a:tr>
            </a:tbl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CD036303-279D-4548-A675-6A940D6B9E8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73211845"/>
      </p:ext>
    </p:extLst>
  </p:cSld>
  <p:clrMapOvr>
    <a:masterClrMapping/>
  </p:clrMapOvr>
  <p:transition spd="slow" advTm="7612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8E436-C668-45EB-9D1B-AA24B18FE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32521"/>
            <a:ext cx="8596668" cy="728870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70A4D-D395-4CBB-9E14-63A2A2B3F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61" y="861391"/>
            <a:ext cx="10190922" cy="581770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GB" sz="1700" dirty="0"/>
              <a:t>Aguilar, FJ. (1967). </a:t>
            </a:r>
            <a:r>
              <a:rPr lang="en-GB" sz="1700" i="1" dirty="0"/>
              <a:t>Scanning the international business environment</a:t>
            </a:r>
            <a:r>
              <a:rPr lang="en-GB" sz="1700" dirty="0"/>
              <a:t>. 2nd ed. [Cambridge].</a:t>
            </a:r>
          </a:p>
          <a:p>
            <a:pPr algn="just"/>
            <a:r>
              <a:rPr lang="en-GB" sz="1700" dirty="0"/>
              <a:t>BBC (2020) </a:t>
            </a:r>
            <a:r>
              <a:rPr lang="en-GB" sz="1700" dirty="0" err="1"/>
              <a:t>Crona</a:t>
            </a:r>
            <a:r>
              <a:rPr lang="en-GB" sz="1700" dirty="0"/>
              <a:t> Virus [Online ] Available at </a:t>
            </a:r>
            <a:r>
              <a:rPr lang="en-GB" sz="1700" dirty="0">
                <a:hlinkClick r:id="rId4"/>
              </a:rPr>
              <a:t>https://www.bbc.co.uk/news/business-52364811[accessed</a:t>
            </a:r>
            <a:r>
              <a:rPr lang="en-GB" sz="1700" dirty="0"/>
              <a:t> [24</a:t>
            </a:r>
            <a:r>
              <a:rPr lang="en-GB" sz="1700" baseline="30000" dirty="0"/>
              <a:t>th</a:t>
            </a:r>
            <a:r>
              <a:rPr lang="en-GB" sz="1700" dirty="0"/>
              <a:t> July 2020]</a:t>
            </a:r>
          </a:p>
          <a:p>
            <a:pPr algn="just"/>
            <a:r>
              <a:rPr lang="en-GB" sz="1700" dirty="0"/>
              <a:t>Financial Times. (2020). </a:t>
            </a:r>
            <a:r>
              <a:rPr lang="en-GB" sz="1700" i="1" dirty="0"/>
              <a:t>Global Employment hits its Highest Point | Financial Times</a:t>
            </a:r>
            <a:r>
              <a:rPr lang="en-GB" sz="1700" dirty="0"/>
              <a:t>. [ONLINE] Available at: </a:t>
            </a:r>
            <a:r>
              <a:rPr lang="en-GB" sz="1700" u="sng" dirty="0">
                <a:hlinkClick r:id="rId5"/>
              </a:rPr>
              <a:t>https://www.ft.com/content/1e8f4cf4-f257-11e8-ae55-df4bf40f9d0d</a:t>
            </a:r>
            <a:r>
              <a:rPr lang="en-GB" sz="1700" dirty="0"/>
              <a:t>. [Accessed 26 July 2020].</a:t>
            </a:r>
          </a:p>
          <a:p>
            <a:pPr algn="just"/>
            <a:r>
              <a:rPr lang="en-GB" sz="1700" dirty="0"/>
              <a:t>Nokia. (2020). </a:t>
            </a:r>
            <a:r>
              <a:rPr lang="en-GB" sz="1700" i="1" dirty="0"/>
              <a:t>Our history | Nokia</a:t>
            </a:r>
            <a:r>
              <a:rPr lang="en-GB" sz="1700" dirty="0"/>
              <a:t>. [online] Available at: https://www.nokia.com/about-us/who-we-are/our-history/ [Accessed 4 July 2020].</a:t>
            </a:r>
          </a:p>
          <a:p>
            <a:pPr algn="just"/>
            <a:r>
              <a:rPr lang="en-GB" sz="1700" dirty="0"/>
              <a:t>Nokia. (2019). </a:t>
            </a:r>
            <a:r>
              <a:rPr lang="en-GB" sz="1700" i="1" dirty="0"/>
              <a:t>Our approach | Nokia</a:t>
            </a:r>
            <a:r>
              <a:rPr lang="en-GB" sz="1700" dirty="0"/>
              <a:t>. [online] Available at: https://www.nokia.com/about-us/sustainability/our-approach/ [Accessed 3 July. 2020]</a:t>
            </a:r>
          </a:p>
          <a:p>
            <a:pPr algn="just"/>
            <a:r>
              <a:rPr lang="en-GB" sz="1700" dirty="0"/>
              <a:t>Deloitte (2020).</a:t>
            </a:r>
            <a:r>
              <a:rPr lang="en-GB" sz="1700" i="1" dirty="0"/>
              <a:t> Digital Disruption. Deloitte. </a:t>
            </a:r>
            <a:r>
              <a:rPr lang="en-GB" sz="1700" dirty="0"/>
              <a:t>[Online] Available at </a:t>
            </a:r>
            <a:r>
              <a:rPr lang="en-GB" sz="1700" dirty="0">
                <a:hlinkClick r:id="rId6"/>
              </a:rPr>
              <a:t>https://www2.deloitte.com/content/dam/Deloitte/in/Documents/CIP/in-cip-disruptions-in-retail-noexp.pdf</a:t>
            </a:r>
            <a:r>
              <a:rPr lang="en-GB" sz="1700" dirty="0"/>
              <a:t>. [Accessed 4</a:t>
            </a:r>
            <a:r>
              <a:rPr lang="en-GB" sz="1700" baseline="30000" dirty="0"/>
              <a:t>th</a:t>
            </a:r>
            <a:r>
              <a:rPr lang="en-GB" sz="1700" dirty="0"/>
              <a:t> July 2020]</a:t>
            </a:r>
          </a:p>
          <a:p>
            <a:pPr algn="just"/>
            <a:r>
              <a:rPr lang="en-GB" sz="1700" dirty="0" err="1"/>
              <a:t>Lodish</a:t>
            </a:r>
            <a:r>
              <a:rPr lang="en-GB" sz="1700" dirty="0"/>
              <a:t>, L.M., Morgan, H.L et al (2015), Marketing That Works: how entrepreneurial marketing can add sustainable value to any sized company, 2nd edition, Harlow: Pearson</a:t>
            </a:r>
          </a:p>
          <a:p>
            <a:pPr algn="just"/>
            <a:r>
              <a:rPr lang="en-GB" sz="1700" dirty="0"/>
              <a:t>The Economist. (2019). </a:t>
            </a:r>
            <a:r>
              <a:rPr lang="en-GB" sz="1700" i="1" dirty="0"/>
              <a:t>Rivalry between Apple and Samsung in smartphones will grow fiercer - Phone tag</a:t>
            </a:r>
            <a:r>
              <a:rPr lang="en-GB" sz="1700" dirty="0"/>
              <a:t>. [ONLINE] Available at: </a:t>
            </a:r>
            <a:r>
              <a:rPr lang="en-GB" sz="1700" u="sng" dirty="0">
                <a:hlinkClick r:id="rId7"/>
              </a:rPr>
              <a:t>https://www.economist.com/business/2019/09/14/rivalry-between-apple-and-samsung-in-smartphones-will-grow-fiercer</a:t>
            </a:r>
            <a:r>
              <a:rPr lang="en-GB" sz="1700" dirty="0"/>
              <a:t>. [Accessed 25 July  2020].</a:t>
            </a:r>
          </a:p>
          <a:p>
            <a:r>
              <a:rPr lang="en-GB" sz="1700" dirty="0"/>
              <a:t>The Times. (2020) </a:t>
            </a:r>
            <a:r>
              <a:rPr lang="en-GB" sz="1700" i="1" dirty="0"/>
              <a:t>The introduction of </a:t>
            </a:r>
            <a:r>
              <a:rPr lang="en-GB" sz="1700" i="1" dirty="0" err="1"/>
              <a:t>Techology</a:t>
            </a:r>
            <a:r>
              <a:rPr lang="en-GB" sz="1700" i="1" dirty="0"/>
              <a:t>.   </a:t>
            </a:r>
            <a:r>
              <a:rPr lang="en-GB" sz="1700" dirty="0"/>
              <a:t>[online]https://www.thetimes.co.uk/topic/technology?page=1 [Accessed 16</a:t>
            </a:r>
            <a:r>
              <a:rPr lang="en-GB" sz="1700" baseline="30000" dirty="0"/>
              <a:t>th</a:t>
            </a:r>
            <a:r>
              <a:rPr lang="en-GB" sz="1700" dirty="0"/>
              <a:t> July 2020]</a:t>
            </a:r>
          </a:p>
          <a:p>
            <a:pPr algn="just"/>
            <a:r>
              <a:rPr lang="en-GB" sz="1700" dirty="0"/>
              <a:t>The Irish Times. (2015). </a:t>
            </a:r>
            <a:r>
              <a:rPr lang="en-GB" sz="1700" i="1" dirty="0"/>
              <a:t>Finland struggling to find way in post-Nokia world</a:t>
            </a:r>
            <a:r>
              <a:rPr lang="en-GB" sz="1700" dirty="0"/>
              <a:t>. [ONLINE] Available at: </a:t>
            </a:r>
            <a:r>
              <a:rPr lang="en-GB" sz="1700" u="sng" dirty="0">
                <a:hlinkClick r:id="rId8"/>
              </a:rPr>
              <a:t>https://www.irishtimes.com/business/technology/finland-struggling-to-find-way-in-post-nokia-world-1.2178606</a:t>
            </a:r>
            <a:r>
              <a:rPr lang="en-GB" sz="1700" dirty="0"/>
              <a:t>. [Accessed 03 July 2020].</a:t>
            </a:r>
          </a:p>
          <a:p>
            <a:pPr algn="just"/>
            <a:r>
              <a:rPr lang="en-GB" dirty="0"/>
              <a:t>Wickman, G. (2012), Traction: Get a grip on your business, </a:t>
            </a:r>
            <a:r>
              <a:rPr lang="en-GB" dirty="0" err="1"/>
              <a:t>BenBella</a:t>
            </a:r>
            <a:r>
              <a:rPr lang="en-GB" dirty="0"/>
              <a:t> Books, Inc</a:t>
            </a:r>
            <a:endParaRPr lang="en-GB" sz="1700" dirty="0"/>
          </a:p>
          <a:p>
            <a:endParaRPr lang="en-GB" dirty="0"/>
          </a:p>
          <a:p>
            <a:endParaRPr lang="en-GB" dirty="0"/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45A28B0-C4BC-46CE-9759-6603CF629D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675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433"/>
    </mc:Choice>
    <mc:Fallback xmlns="">
      <p:transition spd="slow" advTm="9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|3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2.5|9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|4.3|19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3.2|39.8|4.7|28.7|24.2|29.2|33|24.8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4.9|16.6|22.6|34.8|26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3.4|6.8|1.7|20.2|41|1|10.5|19.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4|0.7|2.6|6.7|2|0.6|1|16.2|13.8|18.5|18.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1046</Words>
  <Application>Microsoft Office PowerPoint</Application>
  <PresentationFormat>Widescreen</PresentationFormat>
  <Paragraphs>89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Symbol</vt:lpstr>
      <vt:lpstr>Trebuchet MS</vt:lpstr>
      <vt:lpstr>Wingdings 3</vt:lpstr>
      <vt:lpstr>Facet</vt:lpstr>
      <vt:lpstr>Digital Entrepreneurship  </vt:lpstr>
      <vt:lpstr>Introduction:</vt:lpstr>
      <vt:lpstr>Introduction to Nokia </vt:lpstr>
      <vt:lpstr>What is digital disruption ?</vt:lpstr>
      <vt:lpstr>Applying the 5 key components of digital disruption to Nokia</vt:lpstr>
      <vt:lpstr>Company Focus   PEST Analysis- Nokia Political and Economic Factors </vt:lpstr>
      <vt:lpstr>PowerPoint Presentation</vt:lpstr>
      <vt:lpstr>Social and Technological Factors</vt:lpstr>
      <vt:lpstr>Nokia’s Life Cycle </vt:lpstr>
      <vt:lpstr>PowerPoint Presentation</vt:lpstr>
      <vt:lpstr>References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Disruption</dc:title>
  <dc:creator>maa khan</dc:creator>
  <cp:lastModifiedBy>maa khan</cp:lastModifiedBy>
  <cp:revision>17</cp:revision>
  <dcterms:created xsi:type="dcterms:W3CDTF">2020-07-25T21:11:03Z</dcterms:created>
  <dcterms:modified xsi:type="dcterms:W3CDTF">2020-07-27T00:43:42Z</dcterms:modified>
</cp:coreProperties>
</file>