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7"/>
  </p:notesMasterIdLst>
  <p:sldIdLst>
    <p:sldId id="256" r:id="rId2"/>
    <p:sldId id="258" r:id="rId3"/>
    <p:sldId id="259" r:id="rId4"/>
    <p:sldId id="452" r:id="rId5"/>
    <p:sldId id="260" r:id="rId6"/>
    <p:sldId id="455" r:id="rId7"/>
    <p:sldId id="354" r:id="rId8"/>
    <p:sldId id="456" r:id="rId9"/>
    <p:sldId id="468" r:id="rId10"/>
    <p:sldId id="466" r:id="rId11"/>
    <p:sldId id="473" r:id="rId12"/>
    <p:sldId id="464" r:id="rId13"/>
    <p:sldId id="463" r:id="rId14"/>
    <p:sldId id="465" r:id="rId15"/>
    <p:sldId id="470" r:id="rId16"/>
    <p:sldId id="462" r:id="rId17"/>
    <p:sldId id="475" r:id="rId18"/>
    <p:sldId id="426" r:id="rId19"/>
    <p:sldId id="477" r:id="rId20"/>
    <p:sldId id="478" r:id="rId21"/>
    <p:sldId id="479" r:id="rId22"/>
    <p:sldId id="480" r:id="rId23"/>
    <p:sldId id="481" r:id="rId24"/>
    <p:sldId id="476" r:id="rId25"/>
    <p:sldId id="457" r:id="rId26"/>
    <p:sldId id="460" r:id="rId27"/>
    <p:sldId id="461" r:id="rId28"/>
    <p:sldId id="459" r:id="rId29"/>
    <p:sldId id="482" r:id="rId30"/>
    <p:sldId id="467" r:id="rId31"/>
    <p:sldId id="458" r:id="rId32"/>
    <p:sldId id="474" r:id="rId33"/>
    <p:sldId id="471" r:id="rId34"/>
    <p:sldId id="469" r:id="rId35"/>
    <p:sldId id="47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225" autoAdjust="0"/>
    <p:restoredTop sz="89519" autoAdjust="0"/>
  </p:normalViewPr>
  <p:slideViewPr>
    <p:cSldViewPr snapToGrid="0">
      <p:cViewPr varScale="1">
        <p:scale>
          <a:sx n="74" d="100"/>
          <a:sy n="74" d="100"/>
        </p:scale>
        <p:origin x="48" y="2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1513F2-9505-4453-B618-6A1A1FF81F0A}" type="datetimeFigureOut">
              <a:rPr lang="en-GB" smtClean="0"/>
              <a:t>11/02/2026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3FC403-C74A-4010-A397-F0DD210A5D7A}" type="slidenum">
              <a:rPr lang="en-GB" smtClean="0"/>
              <a:t>‹#›</a:t>
            </a:fld>
            <a:endParaRPr lang="en-GB"/>
          </a:p>
        </p:txBody>
      </p:sp>
    </p:spTree>
    <p:extLst>
      <p:ext uri="{BB962C8B-B14F-4D97-AF65-F5344CB8AC3E}">
        <p14:creationId xmlns:p14="http://schemas.microsoft.com/office/powerpoint/2010/main" val="1113520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flattens complexity, removes agency and history, sustains Western superiority </a:t>
            </a:r>
          </a:p>
        </p:txBody>
      </p:sp>
      <p:sp>
        <p:nvSpPr>
          <p:cNvPr id="4" name="Slide Number Placeholder 3"/>
          <p:cNvSpPr>
            <a:spLocks noGrp="1"/>
          </p:cNvSpPr>
          <p:nvPr>
            <p:ph type="sldNum" sz="quarter" idx="5"/>
          </p:nvPr>
        </p:nvSpPr>
        <p:spPr/>
        <p:txBody>
          <a:bodyPr/>
          <a:lstStyle/>
          <a:p>
            <a:fld id="{F33FC403-C74A-4010-A397-F0DD210A5D7A}" type="slidenum">
              <a:rPr lang="en-GB" smtClean="0"/>
              <a:t>16</a:t>
            </a:fld>
            <a:endParaRPr lang="en-GB"/>
          </a:p>
        </p:txBody>
      </p:sp>
    </p:spTree>
    <p:extLst>
      <p:ext uri="{BB962C8B-B14F-4D97-AF65-F5344CB8AC3E}">
        <p14:creationId xmlns:p14="http://schemas.microsoft.com/office/powerpoint/2010/main" val="2758788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6C8DD4-E959-DAD6-2464-11B81C2937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395662-A0A5-CF6A-5C66-895499D811D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FE8A8B-53D8-3950-FECB-8E7600181911}"/>
              </a:ext>
            </a:extLst>
          </p:cNvPr>
          <p:cNvSpPr>
            <a:spLocks noGrp="1"/>
          </p:cNvSpPr>
          <p:nvPr>
            <p:ph type="body" idx="1"/>
          </p:nvPr>
        </p:nvSpPr>
        <p:spPr/>
        <p:txBody>
          <a:bodyPr/>
          <a:lstStyle/>
          <a:p>
            <a:r>
              <a:rPr lang="en-GB" dirty="0"/>
              <a:t>– flattens complexity, removes agency and history, sustains Western superiority </a:t>
            </a:r>
          </a:p>
        </p:txBody>
      </p:sp>
      <p:sp>
        <p:nvSpPr>
          <p:cNvPr id="4" name="Slide Number Placeholder 3">
            <a:extLst>
              <a:ext uri="{FF2B5EF4-FFF2-40B4-BE49-F238E27FC236}">
                <a16:creationId xmlns:a16="http://schemas.microsoft.com/office/drawing/2014/main" id="{7FF6CB88-E27D-8555-EA9A-C891137E931A}"/>
              </a:ext>
            </a:extLst>
          </p:cNvPr>
          <p:cNvSpPr>
            <a:spLocks noGrp="1"/>
          </p:cNvSpPr>
          <p:nvPr>
            <p:ph type="sldNum" sz="quarter" idx="5"/>
          </p:nvPr>
        </p:nvSpPr>
        <p:spPr/>
        <p:txBody>
          <a:bodyPr/>
          <a:lstStyle/>
          <a:p>
            <a:fld id="{F33FC403-C74A-4010-A397-F0DD210A5D7A}" type="slidenum">
              <a:rPr lang="en-GB" smtClean="0"/>
              <a:t>17</a:t>
            </a:fld>
            <a:endParaRPr lang="en-GB"/>
          </a:p>
        </p:txBody>
      </p:sp>
    </p:spTree>
    <p:extLst>
      <p:ext uri="{BB962C8B-B14F-4D97-AF65-F5344CB8AC3E}">
        <p14:creationId xmlns:p14="http://schemas.microsoft.com/office/powerpoint/2010/main" val="12609335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p:cNvSpPr>
            <a:spLocks noGrp="1"/>
          </p:cNvSpPr>
          <p:nvPr>
            <p:ph type="sldNum" sz="quarter" idx="5"/>
          </p:nvPr>
        </p:nvSpPr>
        <p:spPr/>
        <p:txBody>
          <a:bodyPr/>
          <a:lstStyle/>
          <a:p>
            <a:fld id="{F33FC403-C74A-4010-A397-F0DD210A5D7A}" type="slidenum">
              <a:rPr lang="en-GB" smtClean="0"/>
              <a:t>18</a:t>
            </a:fld>
            <a:endParaRPr lang="en-GB"/>
          </a:p>
        </p:txBody>
      </p:sp>
    </p:spTree>
    <p:extLst>
      <p:ext uri="{BB962C8B-B14F-4D97-AF65-F5344CB8AC3E}">
        <p14:creationId xmlns:p14="http://schemas.microsoft.com/office/powerpoint/2010/main" val="12743567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0B7D87-B878-A3C8-4D01-79EE31E44D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DDA49F-C82F-4791-1BFC-EB93A4C9227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8A7C36-FD94-FA60-F16B-0D0DACF3FD96}"/>
              </a:ext>
            </a:extLst>
          </p:cNvPr>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a:extLst>
              <a:ext uri="{FF2B5EF4-FFF2-40B4-BE49-F238E27FC236}">
                <a16:creationId xmlns:a16="http://schemas.microsoft.com/office/drawing/2014/main" id="{F7402950-FCA1-D10D-C504-60974F7B145E}"/>
              </a:ext>
            </a:extLst>
          </p:cNvPr>
          <p:cNvSpPr>
            <a:spLocks noGrp="1"/>
          </p:cNvSpPr>
          <p:nvPr>
            <p:ph type="sldNum" sz="quarter" idx="5"/>
          </p:nvPr>
        </p:nvSpPr>
        <p:spPr/>
        <p:txBody>
          <a:bodyPr/>
          <a:lstStyle/>
          <a:p>
            <a:fld id="{F33FC403-C74A-4010-A397-F0DD210A5D7A}" type="slidenum">
              <a:rPr lang="en-GB" smtClean="0"/>
              <a:t>19</a:t>
            </a:fld>
            <a:endParaRPr lang="en-GB"/>
          </a:p>
        </p:txBody>
      </p:sp>
    </p:spTree>
    <p:extLst>
      <p:ext uri="{BB962C8B-B14F-4D97-AF65-F5344CB8AC3E}">
        <p14:creationId xmlns:p14="http://schemas.microsoft.com/office/powerpoint/2010/main" val="1796418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AF7121-B843-6973-BFB7-FF94D57A31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900BE4A-607C-17B6-C958-AC46F6A9EA0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178788B-0366-D7A4-34CE-65E5012F5574}"/>
              </a:ext>
            </a:extLst>
          </p:cNvPr>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a:extLst>
              <a:ext uri="{FF2B5EF4-FFF2-40B4-BE49-F238E27FC236}">
                <a16:creationId xmlns:a16="http://schemas.microsoft.com/office/drawing/2014/main" id="{448B5F94-31EE-FF86-CD08-920A356935E2}"/>
              </a:ext>
            </a:extLst>
          </p:cNvPr>
          <p:cNvSpPr>
            <a:spLocks noGrp="1"/>
          </p:cNvSpPr>
          <p:nvPr>
            <p:ph type="sldNum" sz="quarter" idx="5"/>
          </p:nvPr>
        </p:nvSpPr>
        <p:spPr/>
        <p:txBody>
          <a:bodyPr/>
          <a:lstStyle/>
          <a:p>
            <a:fld id="{F33FC403-C74A-4010-A397-F0DD210A5D7A}" type="slidenum">
              <a:rPr lang="en-GB" smtClean="0"/>
              <a:t>20</a:t>
            </a:fld>
            <a:endParaRPr lang="en-GB"/>
          </a:p>
        </p:txBody>
      </p:sp>
    </p:spTree>
    <p:extLst>
      <p:ext uri="{BB962C8B-B14F-4D97-AF65-F5344CB8AC3E}">
        <p14:creationId xmlns:p14="http://schemas.microsoft.com/office/powerpoint/2010/main" val="9932532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46D8EE-4715-43B1-6372-CED91D7ED8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166DF6-B2A1-60C8-39E1-C2D495AA59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3EB5C9-FB1D-9D57-0078-3F596722058B}"/>
              </a:ext>
            </a:extLst>
          </p:cNvPr>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a:extLst>
              <a:ext uri="{FF2B5EF4-FFF2-40B4-BE49-F238E27FC236}">
                <a16:creationId xmlns:a16="http://schemas.microsoft.com/office/drawing/2014/main" id="{0EAEBA49-4D28-3BF6-64EC-3387B410ABC2}"/>
              </a:ext>
            </a:extLst>
          </p:cNvPr>
          <p:cNvSpPr>
            <a:spLocks noGrp="1"/>
          </p:cNvSpPr>
          <p:nvPr>
            <p:ph type="sldNum" sz="quarter" idx="5"/>
          </p:nvPr>
        </p:nvSpPr>
        <p:spPr/>
        <p:txBody>
          <a:bodyPr/>
          <a:lstStyle/>
          <a:p>
            <a:fld id="{F33FC403-C74A-4010-A397-F0DD210A5D7A}" type="slidenum">
              <a:rPr lang="en-GB" smtClean="0"/>
              <a:t>21</a:t>
            </a:fld>
            <a:endParaRPr lang="en-GB"/>
          </a:p>
        </p:txBody>
      </p:sp>
    </p:spTree>
    <p:extLst>
      <p:ext uri="{BB962C8B-B14F-4D97-AF65-F5344CB8AC3E}">
        <p14:creationId xmlns:p14="http://schemas.microsoft.com/office/powerpoint/2010/main" val="33283403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B852EF-3D71-D12C-3F6C-2C9AF224C8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349DF03-722F-C16F-9A1B-66E68E363CA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A5E5ED-606D-8970-19F9-4ED16A342E0D}"/>
              </a:ext>
            </a:extLst>
          </p:cNvPr>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a:extLst>
              <a:ext uri="{FF2B5EF4-FFF2-40B4-BE49-F238E27FC236}">
                <a16:creationId xmlns:a16="http://schemas.microsoft.com/office/drawing/2014/main" id="{C018F111-405C-3A52-28AB-59A2F405D16F}"/>
              </a:ext>
            </a:extLst>
          </p:cNvPr>
          <p:cNvSpPr>
            <a:spLocks noGrp="1"/>
          </p:cNvSpPr>
          <p:nvPr>
            <p:ph type="sldNum" sz="quarter" idx="5"/>
          </p:nvPr>
        </p:nvSpPr>
        <p:spPr/>
        <p:txBody>
          <a:bodyPr/>
          <a:lstStyle/>
          <a:p>
            <a:fld id="{F33FC403-C74A-4010-A397-F0DD210A5D7A}" type="slidenum">
              <a:rPr lang="en-GB" smtClean="0"/>
              <a:t>22</a:t>
            </a:fld>
            <a:endParaRPr lang="en-GB"/>
          </a:p>
        </p:txBody>
      </p:sp>
    </p:spTree>
    <p:extLst>
      <p:ext uri="{BB962C8B-B14F-4D97-AF65-F5344CB8AC3E}">
        <p14:creationId xmlns:p14="http://schemas.microsoft.com/office/powerpoint/2010/main" val="34919891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C1CEE7-9979-3297-B45D-DE1C0762A4F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8F531E-3A80-391E-16EC-E2EBE37DDD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7DBB198-5F5F-DCBF-6371-84BCCF24BF7F}"/>
              </a:ext>
            </a:extLst>
          </p:cNvPr>
          <p:cNvSpPr>
            <a:spLocks noGrp="1"/>
          </p:cNvSpPr>
          <p:nvPr>
            <p:ph type="body" idx="1"/>
          </p:nvPr>
        </p:nvSpPr>
        <p:spPr/>
        <p:txBody>
          <a:bodyPr/>
          <a:lstStyle/>
          <a:p>
            <a:pPr lvl="0" rtl="0"/>
            <a:r>
              <a:rPr lang="en-GB" sz="1200" kern="1200" dirty="0">
                <a:solidFill>
                  <a:schemeClr val="tx1"/>
                </a:solidFill>
                <a:effectLst/>
                <a:latin typeface="+mn-lt"/>
                <a:ea typeface="+mn-ea"/>
                <a:cs typeface="+mn-cs"/>
              </a:rPr>
              <a:t>Earlier book </a:t>
            </a:r>
            <a:r>
              <a:rPr lang="en-GB" sz="1200" i="1" kern="1200" dirty="0">
                <a:solidFill>
                  <a:schemeClr val="tx1"/>
                </a:solidFill>
                <a:effectLst/>
                <a:latin typeface="+mn-lt"/>
                <a:ea typeface="+mn-ea"/>
                <a:cs typeface="+mn-cs"/>
              </a:rPr>
              <a:t>The Isles of Fear </a:t>
            </a:r>
            <a:r>
              <a:rPr lang="en-GB" sz="1200" kern="1200" dirty="0">
                <a:solidFill>
                  <a:schemeClr val="tx1"/>
                </a:solidFill>
                <a:effectLst/>
                <a:latin typeface="+mn-lt"/>
                <a:ea typeface="+mn-ea"/>
                <a:cs typeface="+mn-cs"/>
              </a:rPr>
              <a:t>(1925) made similar arguments re: Philippines, suggested sexual crimes against women in the Philippines proves the Filipino people to be incapable of self-governance.</a:t>
            </a:r>
          </a:p>
        </p:txBody>
      </p:sp>
      <p:sp>
        <p:nvSpPr>
          <p:cNvPr id="4" name="Slide Number Placeholder 3">
            <a:extLst>
              <a:ext uri="{FF2B5EF4-FFF2-40B4-BE49-F238E27FC236}">
                <a16:creationId xmlns:a16="http://schemas.microsoft.com/office/drawing/2014/main" id="{B14EF19C-B9B9-3683-487A-10C012124F14}"/>
              </a:ext>
            </a:extLst>
          </p:cNvPr>
          <p:cNvSpPr>
            <a:spLocks noGrp="1"/>
          </p:cNvSpPr>
          <p:nvPr>
            <p:ph type="sldNum" sz="quarter" idx="5"/>
          </p:nvPr>
        </p:nvSpPr>
        <p:spPr/>
        <p:txBody>
          <a:bodyPr/>
          <a:lstStyle/>
          <a:p>
            <a:fld id="{F33FC403-C74A-4010-A397-F0DD210A5D7A}" type="slidenum">
              <a:rPr lang="en-GB" smtClean="0"/>
              <a:t>23</a:t>
            </a:fld>
            <a:endParaRPr lang="en-GB"/>
          </a:p>
        </p:txBody>
      </p:sp>
    </p:spTree>
    <p:extLst>
      <p:ext uri="{BB962C8B-B14F-4D97-AF65-F5344CB8AC3E}">
        <p14:creationId xmlns:p14="http://schemas.microsoft.com/office/powerpoint/2010/main" val="2405609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rtl="0"/>
            <a:r>
              <a:rPr lang="en-GB" sz="1200" kern="1200" dirty="0">
                <a:solidFill>
                  <a:schemeClr val="tx1"/>
                </a:solidFill>
                <a:effectLst/>
                <a:latin typeface="+mn-lt"/>
                <a:ea typeface="+mn-ea"/>
                <a:cs typeface="+mn-cs"/>
              </a:rPr>
              <a:t>Argument to end colonialism, leaving the Hindus to be slaughtered in inevitable struggle for the survival of the fittest in which the Muslims ‘comparatively free of these sub-human vices’ would ‘eliminate the unfit’. This discourse has little to do with status/rights of women – rather a justification for actions that would lead to wholesale slaughter of Hindu women.</a:t>
            </a:r>
          </a:p>
          <a:p>
            <a:r>
              <a:rPr lang="en-GB" sz="1200" kern="1200" dirty="0">
                <a:solidFill>
                  <a:schemeClr val="tx1"/>
                </a:solidFill>
                <a:effectLst/>
                <a:latin typeface="+mn-lt"/>
                <a:ea typeface="+mn-ea"/>
                <a:cs typeface="+mn-cs"/>
              </a:rPr>
              <a:t>The review was published anonymously in 1927, on pp. 448-9 in the July 16th issue of The New Statesman</a:t>
            </a:r>
          </a:p>
          <a:p>
            <a:endParaRPr lang="en-GB" dirty="0"/>
          </a:p>
        </p:txBody>
      </p:sp>
      <p:sp>
        <p:nvSpPr>
          <p:cNvPr id="4" name="Slide Number Placeholder 3"/>
          <p:cNvSpPr>
            <a:spLocks noGrp="1"/>
          </p:cNvSpPr>
          <p:nvPr>
            <p:ph type="sldNum" sz="quarter" idx="5"/>
          </p:nvPr>
        </p:nvSpPr>
        <p:spPr/>
        <p:txBody>
          <a:bodyPr/>
          <a:lstStyle/>
          <a:p>
            <a:fld id="{F33FC403-C74A-4010-A397-F0DD210A5D7A}" type="slidenum">
              <a:rPr lang="en-GB" smtClean="0"/>
              <a:t>25</a:t>
            </a:fld>
            <a:endParaRPr lang="en-GB"/>
          </a:p>
        </p:txBody>
      </p:sp>
    </p:spTree>
    <p:extLst>
      <p:ext uri="{BB962C8B-B14F-4D97-AF65-F5344CB8AC3E}">
        <p14:creationId xmlns:p14="http://schemas.microsoft.com/office/powerpoint/2010/main" val="1604321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151C-243E-73CB-AF61-5BA3E70CF65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D261A-951A-C0A1-C073-1D6F0D8A9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D629EE-13A5-854E-D157-40E559E72FA5}"/>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773A5C8A-2049-53BA-14E4-42E7B1F951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715F5A-21AF-3F5E-94E7-8D60A744F22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953282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04BBC-FDBF-F485-B828-ED5C13E5C7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906DF7-F564-C612-BDB5-6176B854CE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88899B-B4D3-6EBB-1E5C-0A41439C0FD8}"/>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D2A9AC8D-1B1D-15A6-EFB8-704A2D1FE0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1AD3EC-5067-7AFA-B651-5DEFABC32FC2}"/>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0892259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06914-8DEB-DBAB-8CB1-A93855BA95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63C71-E86F-C2C8-853F-1B963B3EE49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AF1D14-1B2C-1E34-9044-69AC94CF2D88}"/>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2FFD2625-200D-F0DD-938A-FA461FFD66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FB745C-7A72-AAA8-960A-DAA8CFD93D59}"/>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2307564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70910-5899-A874-DE83-62A0D1E93C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3D1F4-8A2B-A3EB-B0C3-68A370B6F8C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504777-2BAF-45A6-8B1A-8A725A922CB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0B9B51-507A-F0C8-9293-874242C73DFE}"/>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6" name="Footer Placeholder 5">
            <a:extLst>
              <a:ext uri="{FF2B5EF4-FFF2-40B4-BE49-F238E27FC236}">
                <a16:creationId xmlns:a16="http://schemas.microsoft.com/office/drawing/2014/main" id="{3E6BC296-7928-0BA1-8919-51A4D51E6B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93854A-D7E3-40B7-DCBE-B33B2BA7AA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7207136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3C67F-F388-7560-5F48-90F1EC9F466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CC2136B-71A5-8333-7C7B-D8FFA9C990B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795D19-4187-538D-91BC-9B14D4CD57F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FDBB030-A351-4163-7595-72C20CE50B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8DD4099-B00F-0CA5-ACB4-A396D698A8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4A4056-2DC3-2253-798E-7E61E3A95B2D}"/>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8" name="Footer Placeholder 7">
            <a:extLst>
              <a:ext uri="{FF2B5EF4-FFF2-40B4-BE49-F238E27FC236}">
                <a16:creationId xmlns:a16="http://schemas.microsoft.com/office/drawing/2014/main" id="{CB2818E3-D7D9-C15F-35FC-7B90C62AD5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1D46AB7-4A09-9281-CFFB-165CFE29ABE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897154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18BA1-A24E-34B6-4EDC-31347333D01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538DCF-167F-1185-6745-5A487B104B4A}"/>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4" name="Footer Placeholder 3">
            <a:extLst>
              <a:ext uri="{FF2B5EF4-FFF2-40B4-BE49-F238E27FC236}">
                <a16:creationId xmlns:a16="http://schemas.microsoft.com/office/drawing/2014/main" id="{9F18F880-404A-1C65-7B8F-10D6632A7B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4FE4C6B-2801-ED41-3855-BDC2A70549A7}"/>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8163404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19AFE9-5694-9356-6216-752A64621BE3}"/>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3" name="Footer Placeholder 2">
            <a:extLst>
              <a:ext uri="{FF2B5EF4-FFF2-40B4-BE49-F238E27FC236}">
                <a16:creationId xmlns:a16="http://schemas.microsoft.com/office/drawing/2014/main" id="{FEAA0EC5-0ADF-3076-DB46-922BEF713B4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AC93D12-4565-4E36-1BD3-1B0613D7C86E}"/>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562597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5BB97-2567-8E7A-CEA9-B6D214468C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D5A920-FF5A-7411-0396-2B2DD77B75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0163261-5F3C-39CB-2DEB-9CAED9E822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15684C-70DA-7F2B-0744-50901059E1EB}"/>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6" name="Footer Placeholder 5">
            <a:extLst>
              <a:ext uri="{FF2B5EF4-FFF2-40B4-BE49-F238E27FC236}">
                <a16:creationId xmlns:a16="http://schemas.microsoft.com/office/drawing/2014/main" id="{C6107C1B-2026-08E1-A678-4B95B558AF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99E8DE-DDBF-A1F3-02D7-C76F454732B4}"/>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3925971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4BF21-84E1-18AB-5ECE-A9517D24695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F4A9F2-5EA3-6219-8CE2-81BCF86C42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01943E2-5CCD-BDCE-9D6A-0A0ED49B6BE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BC762E-52D8-2EA9-4BC1-22526D32972D}"/>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6" name="Footer Placeholder 5">
            <a:extLst>
              <a:ext uri="{FF2B5EF4-FFF2-40B4-BE49-F238E27FC236}">
                <a16:creationId xmlns:a16="http://schemas.microsoft.com/office/drawing/2014/main" id="{F6D2ED04-B427-1E76-8181-4A1A18CB76C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005F6-3BE7-5BE0-6EC9-EFC0217801BB}"/>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348554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B755-CC05-03BF-E83D-CAFDA8BF9D4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31503-140C-DB9A-A5D7-F362EA357A9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1D5E17-D441-097E-0563-55C8A5CAEE9F}"/>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E6727F82-8E87-D407-E413-DD47106D0D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414B13-EC16-5159-2334-49215AB0E3A1}"/>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1933387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C99E29-3735-99DE-6998-DBD1070C313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4552CF-6F5E-5731-85C0-08640B26D5D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810941-ECB6-FEFC-1F97-FC6FB1C92450}"/>
              </a:ext>
            </a:extLst>
          </p:cNvPr>
          <p:cNvSpPr>
            <a:spLocks noGrp="1"/>
          </p:cNvSpPr>
          <p:nvPr>
            <p:ph type="dt" sz="half" idx="10"/>
          </p:nvPr>
        </p:nvSpPr>
        <p:spPr/>
        <p:txBody>
          <a:body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BAC5D95A-1BC8-B28C-CFF6-B03D0F0449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4B2FB-6C3D-99BF-6802-0D11FAF7971C}"/>
              </a:ext>
            </a:extLst>
          </p:cNvPr>
          <p:cNvSpPr>
            <a:spLocks noGrp="1"/>
          </p:cNvSpPr>
          <p:nvPr>
            <p:ph type="sldNum" sz="quarter" idx="12"/>
          </p:nvPr>
        </p:nvSpPr>
        <p:spPr/>
        <p:txBody>
          <a:bodyPr/>
          <a:lstStyle/>
          <a:p>
            <a:fld id="{6CAAB09B-386F-46D3-8C82-E404CA3964A4}" type="slidenum">
              <a:rPr lang="en-GB" smtClean="0"/>
              <a:t>‹#›</a:t>
            </a:fld>
            <a:endParaRPr lang="en-GB"/>
          </a:p>
        </p:txBody>
      </p:sp>
    </p:spTree>
    <p:extLst>
      <p:ext uri="{BB962C8B-B14F-4D97-AF65-F5344CB8AC3E}">
        <p14:creationId xmlns:p14="http://schemas.microsoft.com/office/powerpoint/2010/main" val="2625551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44EB8E-CE2D-10FF-3C9C-DAA130ACC02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B016F2-1623-9238-1219-057CC31738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1D2B6-855A-72FB-485F-950A985CDF8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3525D4F-2FCE-4CF5-A65B-0F0932A50173}" type="datetimeFigureOut">
              <a:rPr lang="en-GB" smtClean="0"/>
              <a:t>11/02/2026</a:t>
            </a:fld>
            <a:endParaRPr lang="en-GB"/>
          </a:p>
        </p:txBody>
      </p:sp>
      <p:sp>
        <p:nvSpPr>
          <p:cNvPr id="5" name="Footer Placeholder 4">
            <a:extLst>
              <a:ext uri="{FF2B5EF4-FFF2-40B4-BE49-F238E27FC236}">
                <a16:creationId xmlns:a16="http://schemas.microsoft.com/office/drawing/2014/main" id="{5CAE6DDC-BECE-E8E9-9065-F4D959A39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945C0FB-D97A-80FF-C6B4-39A489B953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AAB09B-386F-46D3-8C82-E404CA3964A4}" type="slidenum">
              <a:rPr lang="en-GB" smtClean="0"/>
              <a:t>‹#›</a:t>
            </a:fld>
            <a:endParaRPr lang="en-GB"/>
          </a:p>
        </p:txBody>
      </p:sp>
    </p:spTree>
    <p:extLst>
      <p:ext uri="{BB962C8B-B14F-4D97-AF65-F5344CB8AC3E}">
        <p14:creationId xmlns:p14="http://schemas.microsoft.com/office/powerpoint/2010/main" val="1544199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gov.wales/live-fear-free/domestic-abuse-wales" TargetMode="External"/><Relationship Id="rId2" Type="http://schemas.openxmlformats.org/officeDocument/2006/relationships/hyperlink" Target="https://www.uwtsd.ac.uk/experience-facilities/student-support-wellbeing/wellbeing-support" TargetMode="External"/><Relationship Id="rId1" Type="http://schemas.openxmlformats.org/officeDocument/2006/relationships/slideLayout" Target="../slideLayouts/slideLayout2.xml"/><Relationship Id="rId4" Type="http://schemas.openxmlformats.org/officeDocument/2006/relationships/hyperlink" Target="https://www.newpathways.org.uk/"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Katherine Mayo - Wikipedia">
            <a:extLst>
              <a:ext uri="{FF2B5EF4-FFF2-40B4-BE49-F238E27FC236}">
                <a16:creationId xmlns:a16="http://schemas.microsoft.com/office/drawing/2014/main" id="{7C550B74-F553-C9C4-98EC-CEA2AD2F57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8122" r="9090" b="34519"/>
          <a:stretch>
            <a:fillRect/>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3" name="Rectangle 1032">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78CB3B9-E78E-438F-F06B-D2C42AC87174}"/>
              </a:ext>
            </a:extLst>
          </p:cNvPr>
          <p:cNvSpPr>
            <a:spLocks noGrp="1"/>
          </p:cNvSpPr>
          <p:nvPr>
            <p:ph type="ctrTitle"/>
          </p:nvPr>
        </p:nvSpPr>
        <p:spPr>
          <a:xfrm>
            <a:off x="477981" y="1122363"/>
            <a:ext cx="4023360" cy="3204134"/>
          </a:xfrm>
        </p:spPr>
        <p:txBody>
          <a:bodyPr anchor="b">
            <a:normAutofit/>
          </a:bodyPr>
          <a:lstStyle/>
          <a:p>
            <a:pPr algn="l"/>
            <a:r>
              <a:rPr lang="en-GB" sz="4800" dirty="0"/>
              <a:t>Gender, Violence, and Empire 1800-2020</a:t>
            </a:r>
          </a:p>
        </p:txBody>
      </p:sp>
      <p:sp>
        <p:nvSpPr>
          <p:cNvPr id="3" name="Subtitle 2">
            <a:extLst>
              <a:ext uri="{FF2B5EF4-FFF2-40B4-BE49-F238E27FC236}">
                <a16:creationId xmlns:a16="http://schemas.microsoft.com/office/drawing/2014/main" id="{7E7ABD00-21D3-7B97-0CF4-877EFEE3D77E}"/>
              </a:ext>
            </a:extLst>
          </p:cNvPr>
          <p:cNvSpPr>
            <a:spLocks noGrp="1"/>
          </p:cNvSpPr>
          <p:nvPr>
            <p:ph type="subTitle" idx="1"/>
          </p:nvPr>
        </p:nvSpPr>
        <p:spPr>
          <a:xfrm>
            <a:off x="477980" y="4872922"/>
            <a:ext cx="4023359" cy="1208141"/>
          </a:xfrm>
        </p:spPr>
        <p:txBody>
          <a:bodyPr>
            <a:normAutofit/>
          </a:bodyPr>
          <a:lstStyle/>
          <a:p>
            <a:pPr algn="l"/>
            <a:r>
              <a:rPr lang="en-GB" sz="1700" dirty="0"/>
              <a:t>Session 6: Imperial Feminism</a:t>
            </a:r>
          </a:p>
          <a:p>
            <a:pPr algn="l"/>
            <a:r>
              <a:rPr lang="en-GB" sz="1700" dirty="0"/>
              <a:t>Dr Rhian Elinor Keyse r.keyse@uwtsd.ac.uk</a:t>
            </a:r>
          </a:p>
        </p:txBody>
      </p:sp>
      <p:sp>
        <p:nvSpPr>
          <p:cNvPr id="1035" name="Rectangle 103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37" name="Rectangle 103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3397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112B5-DC67-2DE2-0667-AFC5077327DB}"/>
              </a:ext>
            </a:extLst>
          </p:cNvPr>
          <p:cNvSpPr>
            <a:spLocks noGrp="1"/>
          </p:cNvSpPr>
          <p:nvPr>
            <p:ph type="title"/>
          </p:nvPr>
        </p:nvSpPr>
        <p:spPr>
          <a:xfrm>
            <a:off x="841248" y="548640"/>
            <a:ext cx="3600860" cy="5431536"/>
          </a:xfrm>
        </p:spPr>
        <p:txBody>
          <a:bodyPr>
            <a:normAutofit/>
          </a:bodyPr>
          <a:lstStyle/>
          <a:p>
            <a:r>
              <a:rPr lang="en-GB" sz="5400"/>
              <a:t>Content note</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F18750-2420-E736-4A2B-9F6A6E487139}"/>
              </a:ext>
            </a:extLst>
          </p:cNvPr>
          <p:cNvSpPr>
            <a:spLocks noGrp="1"/>
          </p:cNvSpPr>
          <p:nvPr>
            <p:ph idx="1"/>
          </p:nvPr>
        </p:nvSpPr>
        <p:spPr>
          <a:xfrm>
            <a:off x="5126418" y="552091"/>
            <a:ext cx="6224335" cy="5431536"/>
          </a:xfrm>
        </p:spPr>
        <p:txBody>
          <a:bodyPr anchor="ctr">
            <a:normAutofit/>
          </a:bodyPr>
          <a:lstStyle/>
          <a:p>
            <a:r>
              <a:rPr lang="en-GB" sz="1900"/>
              <a:t>Challenging material</a:t>
            </a:r>
          </a:p>
          <a:p>
            <a:r>
              <a:rPr lang="en-GB" sz="1900"/>
              <a:t>Topics covered will include violence, murder, sexual assault, racism, homophobia, and transphobia.</a:t>
            </a:r>
          </a:p>
          <a:p>
            <a:r>
              <a:rPr lang="en-GB" sz="1900"/>
              <a:t>Please let me know if there is anything that concerns you in the course outline – you don’t have to explain why if you don’t’ wish to engage with particular topics.</a:t>
            </a:r>
          </a:p>
          <a:p>
            <a:r>
              <a:rPr lang="en-GB" sz="1900"/>
              <a:t>Let’s treat each other carefully.</a:t>
            </a:r>
          </a:p>
          <a:p>
            <a:r>
              <a:rPr lang="en-GB" sz="1900"/>
              <a:t>Scheduled breaks – but please feel free to leave the room if you need.</a:t>
            </a:r>
          </a:p>
          <a:p>
            <a:r>
              <a:rPr lang="en-GB" sz="1900"/>
              <a:t>Local and national support resources are available – these are linked in the module handbook:</a:t>
            </a:r>
          </a:p>
          <a:p>
            <a:pPr lvl="1"/>
            <a:r>
              <a:rPr lang="en-GB" sz="1900" u="sng">
                <a:hlinkClick r:id="rId2"/>
              </a:rPr>
              <a:t>Wellbeing Support | University of Wales Trinity Saint David (uwtsd.ac.uk)</a:t>
            </a:r>
            <a:endParaRPr lang="en-GB" sz="1900"/>
          </a:p>
          <a:p>
            <a:pPr lvl="1"/>
            <a:r>
              <a:rPr lang="en-GB" sz="1900" u="sng">
                <a:hlinkClick r:id="rId3"/>
              </a:rPr>
              <a:t>Domestic abuse | GOV.WALES</a:t>
            </a:r>
            <a:endParaRPr lang="en-GB" sz="1900"/>
          </a:p>
          <a:p>
            <a:pPr lvl="1"/>
            <a:r>
              <a:rPr lang="en-GB" sz="1900" u="sng">
                <a:hlinkClick r:id="rId4"/>
              </a:rPr>
              <a:t>New Pathways Rape crisis and sexual abuse support services.</a:t>
            </a:r>
            <a:endParaRPr lang="en-GB" sz="1900"/>
          </a:p>
          <a:p>
            <a:endParaRPr lang="en-GB" sz="1900"/>
          </a:p>
        </p:txBody>
      </p:sp>
    </p:spTree>
    <p:extLst>
      <p:ext uri="{BB962C8B-B14F-4D97-AF65-F5344CB8AC3E}">
        <p14:creationId xmlns:p14="http://schemas.microsoft.com/office/powerpoint/2010/main" val="3565843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16EDD4-900E-4D41-4EED-D977F9219CB2}"/>
              </a:ext>
            </a:extLst>
          </p:cNvPr>
          <p:cNvSpPr>
            <a:spLocks noGrp="1"/>
          </p:cNvSpPr>
          <p:nvPr>
            <p:ph type="title"/>
          </p:nvPr>
        </p:nvSpPr>
        <p:spPr>
          <a:xfrm>
            <a:off x="841248" y="548640"/>
            <a:ext cx="3600860" cy="5431536"/>
          </a:xfrm>
        </p:spPr>
        <p:txBody>
          <a:bodyPr>
            <a:normAutofit/>
          </a:bodyPr>
          <a:lstStyle/>
          <a:p>
            <a:r>
              <a:rPr lang="en-GB" sz="5400"/>
              <a:t>Review</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0A7A70-A726-BCC0-7BC0-B6AE495FBD75}"/>
              </a:ext>
            </a:extLst>
          </p:cNvPr>
          <p:cNvSpPr>
            <a:spLocks noGrp="1"/>
          </p:cNvSpPr>
          <p:nvPr>
            <p:ph idx="1"/>
          </p:nvPr>
        </p:nvSpPr>
        <p:spPr>
          <a:xfrm>
            <a:off x="5126418" y="552091"/>
            <a:ext cx="6224335" cy="5431536"/>
          </a:xfrm>
        </p:spPr>
        <p:txBody>
          <a:bodyPr anchor="ctr">
            <a:normAutofit/>
          </a:bodyPr>
          <a:lstStyle/>
          <a:p>
            <a:r>
              <a:rPr lang="en-GB" sz="4000" dirty="0"/>
              <a:t>Missionary Christianity and imperial domesticity</a:t>
            </a:r>
          </a:p>
        </p:txBody>
      </p:sp>
    </p:spTree>
    <p:extLst>
      <p:ext uri="{BB962C8B-B14F-4D97-AF65-F5344CB8AC3E}">
        <p14:creationId xmlns:p14="http://schemas.microsoft.com/office/powerpoint/2010/main" val="3149814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434CB9-929A-3461-4F8E-E9FD26C31925}"/>
            </a:ext>
          </a:extLst>
        </p:cNvPr>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24AA547-8A07-AB71-3C16-FF4A71DF5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F6ADE-1788-3EBF-9FBA-C9A866D93105}"/>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kern="1200">
                <a:solidFill>
                  <a:schemeClr val="tx1"/>
                </a:solidFill>
                <a:latin typeface="+mj-lt"/>
                <a:ea typeface="+mj-ea"/>
                <a:cs typeface="+mj-cs"/>
              </a:rPr>
              <a:t>Key take-aways</a:t>
            </a:r>
          </a:p>
        </p:txBody>
      </p:sp>
      <p:sp>
        <p:nvSpPr>
          <p:cNvPr id="9" name="sketch line">
            <a:extLst>
              <a:ext uri="{FF2B5EF4-FFF2-40B4-BE49-F238E27FC236}">
                <a16:creationId xmlns:a16="http://schemas.microsoft.com/office/drawing/2014/main" id="{4C010469-0618-5E23-8B0D-2278523F1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0822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7F5EC22-3455-E025-6C9D-1371E8C21B5F}"/>
            </a:ext>
          </a:extLst>
        </p:cNvPr>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BCF7D-369E-53D5-8930-0E20576FAEF6}"/>
              </a:ext>
            </a:extLst>
          </p:cNvPr>
          <p:cNvSpPr>
            <a:spLocks noGrp="1"/>
          </p:cNvSpPr>
          <p:nvPr>
            <p:ph type="title"/>
          </p:nvPr>
        </p:nvSpPr>
        <p:spPr>
          <a:xfrm>
            <a:off x="841248" y="548640"/>
            <a:ext cx="3600860" cy="5431536"/>
          </a:xfrm>
        </p:spPr>
        <p:txBody>
          <a:bodyPr>
            <a:normAutofit/>
          </a:bodyPr>
          <a:lstStyle/>
          <a:p>
            <a:r>
              <a:rPr lang="en-GB" sz="5400"/>
              <a:t>Today’s session</a:t>
            </a:r>
          </a:p>
        </p:txBody>
      </p:sp>
      <p:sp>
        <p:nvSpPr>
          <p:cNvPr id="38"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Content Placeholder 2">
            <a:extLst>
              <a:ext uri="{FF2B5EF4-FFF2-40B4-BE49-F238E27FC236}">
                <a16:creationId xmlns:a16="http://schemas.microsoft.com/office/drawing/2014/main" id="{65191B3D-1760-DADD-C1A8-428B3BB77DD0}"/>
              </a:ext>
            </a:extLst>
          </p:cNvPr>
          <p:cNvSpPr>
            <a:spLocks noGrp="1"/>
          </p:cNvSpPr>
          <p:nvPr>
            <p:ph idx="1"/>
          </p:nvPr>
        </p:nvSpPr>
        <p:spPr>
          <a:xfrm>
            <a:off x="5126418" y="552091"/>
            <a:ext cx="6224335" cy="5431536"/>
          </a:xfrm>
        </p:spPr>
        <p:txBody>
          <a:bodyPr anchor="ctr">
            <a:normAutofit/>
          </a:bodyPr>
          <a:lstStyle/>
          <a:p>
            <a:pPr lvl="0"/>
            <a:r>
              <a:rPr lang="en-GB" sz="3600" dirty="0"/>
              <a:t>The nature of ‘imperial feminism’</a:t>
            </a:r>
          </a:p>
          <a:p>
            <a:pPr lvl="0"/>
            <a:r>
              <a:rPr lang="en-GB" sz="3600" dirty="0"/>
              <a:t>Katherine Mayo’s </a:t>
            </a:r>
            <a:r>
              <a:rPr lang="en-GB" sz="3600" i="1" dirty="0"/>
              <a:t>Mother India</a:t>
            </a:r>
            <a:endParaRPr lang="en-GB" sz="3600" dirty="0"/>
          </a:p>
        </p:txBody>
      </p:sp>
    </p:spTree>
    <p:extLst>
      <p:ext uri="{BB962C8B-B14F-4D97-AF65-F5344CB8AC3E}">
        <p14:creationId xmlns:p14="http://schemas.microsoft.com/office/powerpoint/2010/main" val="22413410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AD76F3E-3A97-486B-B402-44400A8B9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98DA28-DE71-F65A-2959-EFFAAD97E8B3}"/>
              </a:ext>
            </a:extLst>
          </p:cNvPr>
          <p:cNvSpPr>
            <a:spLocks noGrp="1"/>
          </p:cNvSpPr>
          <p:nvPr>
            <p:ph type="title"/>
          </p:nvPr>
        </p:nvSpPr>
        <p:spPr>
          <a:xfrm>
            <a:off x="838199" y="1093788"/>
            <a:ext cx="10506455" cy="2967208"/>
          </a:xfrm>
        </p:spPr>
        <p:txBody>
          <a:bodyPr vert="horz" lIns="91440" tIns="45720" rIns="91440" bIns="45720" rtlCol="0" anchor="b">
            <a:normAutofit/>
          </a:bodyPr>
          <a:lstStyle/>
          <a:p>
            <a:r>
              <a:rPr lang="en-US" sz="8000" kern="1200">
                <a:solidFill>
                  <a:schemeClr val="tx1"/>
                </a:solidFill>
                <a:latin typeface="+mj-lt"/>
                <a:ea typeface="+mj-ea"/>
                <a:cs typeface="+mj-cs"/>
              </a:rPr>
              <a:t>What do you understand by ‘imperial feminism’?</a:t>
            </a:r>
          </a:p>
        </p:txBody>
      </p:sp>
      <p:sp>
        <p:nvSpPr>
          <p:cNvPr id="9" name="Rectangle 8">
            <a:extLst>
              <a:ext uri="{FF2B5EF4-FFF2-40B4-BE49-F238E27FC236}">
                <a16:creationId xmlns:a16="http://schemas.microsoft.com/office/drawing/2014/main" id="{391F6B52-91F4-4AEB-B6DB-29FEBCF28C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4331166"/>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Rectangle 10">
            <a:extLst>
              <a:ext uri="{FF2B5EF4-FFF2-40B4-BE49-F238E27FC236}">
                <a16:creationId xmlns:a16="http://schemas.microsoft.com/office/drawing/2014/main" id="{2CD6F061-7C53-44F4-9794-953DB70A4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346882" y="2348839"/>
            <a:ext cx="54864" cy="3946779"/>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77362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C3E8B-4296-7A4E-7BD6-51827342F219}"/>
              </a:ext>
            </a:extLst>
          </p:cNvPr>
          <p:cNvSpPr>
            <a:spLocks noGrp="1"/>
          </p:cNvSpPr>
          <p:nvPr>
            <p:ph type="title"/>
          </p:nvPr>
        </p:nvSpPr>
        <p:spPr>
          <a:xfrm>
            <a:off x="838200" y="451381"/>
            <a:ext cx="10512552" cy="4066540"/>
          </a:xfrm>
        </p:spPr>
        <p:txBody>
          <a:bodyPr vert="horz" lIns="91440" tIns="45720" rIns="91440" bIns="45720" rtlCol="0" anchor="b">
            <a:normAutofit/>
          </a:bodyPr>
          <a:lstStyle/>
          <a:p>
            <a:r>
              <a:rPr lang="en-US" sz="6600" dirty="0"/>
              <a:t>Imperialism and feminism</a:t>
            </a:r>
            <a:endParaRPr lang="en-US" sz="6600" kern="1200" dirty="0">
              <a:solidFill>
                <a:schemeClr val="tx1"/>
              </a:solidFill>
              <a:latin typeface="+mj-lt"/>
              <a:ea typeface="+mj-ea"/>
              <a:cs typeface="+mj-cs"/>
            </a:endParaRPr>
          </a:p>
        </p:txBody>
      </p:sp>
      <p:sp>
        <p:nvSpPr>
          <p:cNvPr id="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573310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DA8D5-2D62-947D-FE4A-EC62053DD986}"/>
              </a:ext>
            </a:extLst>
          </p:cNvPr>
          <p:cNvSpPr>
            <a:spLocks noGrp="1"/>
          </p:cNvSpPr>
          <p:nvPr>
            <p:ph type="title"/>
          </p:nvPr>
        </p:nvSpPr>
        <p:spPr/>
        <p:txBody>
          <a:bodyPr/>
          <a:lstStyle/>
          <a:p>
            <a:r>
              <a:rPr lang="en-GB" dirty="0"/>
              <a:t>Imperialism and feminism</a:t>
            </a:r>
          </a:p>
        </p:txBody>
      </p:sp>
      <p:sp>
        <p:nvSpPr>
          <p:cNvPr id="3" name="Content Placeholder 2">
            <a:extLst>
              <a:ext uri="{FF2B5EF4-FFF2-40B4-BE49-F238E27FC236}">
                <a16:creationId xmlns:a16="http://schemas.microsoft.com/office/drawing/2014/main" id="{E0668F4F-CC59-0E1A-56CC-292E1794063D}"/>
              </a:ext>
            </a:extLst>
          </p:cNvPr>
          <p:cNvSpPr>
            <a:spLocks noGrp="1"/>
          </p:cNvSpPr>
          <p:nvPr>
            <p:ph idx="1"/>
          </p:nvPr>
        </p:nvSpPr>
        <p:spPr/>
        <p:txBody>
          <a:bodyPr>
            <a:normAutofit fontScale="92500" lnSpcReduction="10000"/>
          </a:bodyPr>
          <a:lstStyle/>
          <a:p>
            <a:r>
              <a:rPr lang="en-GB" dirty="0"/>
              <a:t>Traditional historiography of empire has paid little attention to feminism, and traditional historiography of feminism has not accounted for imperialism (Midgley, 1998).</a:t>
            </a:r>
          </a:p>
          <a:p>
            <a:r>
              <a:rPr lang="en-GB" dirty="0"/>
              <a:t>Feminism and colonialism ‘closely linked in the nineteenth century’ (Wilson, 1997, p.143).</a:t>
            </a:r>
          </a:p>
          <a:p>
            <a:r>
              <a:rPr lang="en-GB" dirty="0"/>
              <a:t>‘Modern Western feminism’ developed in the context of imperialism (Midgley, 1998)</a:t>
            </a:r>
          </a:p>
          <a:p>
            <a:r>
              <a:rPr lang="en-GB" dirty="0"/>
              <a:t>Treatment of women as marker of ‘civilisation’ – Mill’s </a:t>
            </a:r>
            <a:r>
              <a:rPr lang="en-GB" i="1" dirty="0"/>
              <a:t>History of British India </a:t>
            </a:r>
            <a:r>
              <a:rPr lang="en-GB" dirty="0"/>
              <a:t>: ‘among rude people the women are generally degraded, among civilised people they are exalted’ (Mill, 1817, p.279).</a:t>
            </a:r>
          </a:p>
          <a:p>
            <a:r>
              <a:rPr lang="en-GB" dirty="0"/>
              <a:t>Need for ‘civilising mission’ (Wilson, 1997)</a:t>
            </a:r>
          </a:p>
        </p:txBody>
      </p:sp>
    </p:spTree>
    <p:extLst>
      <p:ext uri="{BB962C8B-B14F-4D97-AF65-F5344CB8AC3E}">
        <p14:creationId xmlns:p14="http://schemas.microsoft.com/office/powerpoint/2010/main" val="26901853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05B74-552D-84D1-0671-432CF09E822A}"/>
              </a:ext>
            </a:extLst>
          </p:cNvPr>
          <p:cNvSpPr>
            <a:spLocks noGrp="1"/>
          </p:cNvSpPr>
          <p:nvPr>
            <p:ph type="title"/>
          </p:nvPr>
        </p:nvSpPr>
        <p:spPr/>
        <p:txBody>
          <a:bodyPr/>
          <a:lstStyle/>
          <a:p>
            <a:r>
              <a:rPr lang="en-GB" dirty="0"/>
              <a:t>Imperialism and Feminism</a:t>
            </a:r>
          </a:p>
        </p:txBody>
      </p:sp>
      <p:sp>
        <p:nvSpPr>
          <p:cNvPr id="3" name="Content Placeholder 2">
            <a:extLst>
              <a:ext uri="{FF2B5EF4-FFF2-40B4-BE49-F238E27FC236}">
                <a16:creationId xmlns:a16="http://schemas.microsoft.com/office/drawing/2014/main" id="{DF2ABA69-117A-FD1E-2D62-F1536208C7DC}"/>
              </a:ext>
            </a:extLst>
          </p:cNvPr>
          <p:cNvSpPr>
            <a:spLocks noGrp="1"/>
          </p:cNvSpPr>
          <p:nvPr>
            <p:ph idx="1"/>
          </p:nvPr>
        </p:nvSpPr>
        <p:spPr/>
        <p:txBody>
          <a:bodyPr/>
          <a:lstStyle/>
          <a:p>
            <a:r>
              <a:rPr lang="en-GB" dirty="0"/>
              <a:t>Status of women and girls in colonies became ‘a signifier for the establishment of a </a:t>
            </a:r>
            <a:r>
              <a:rPr lang="en-GB" i="1" dirty="0"/>
              <a:t>good </a:t>
            </a:r>
            <a:r>
              <a:rPr lang="en-GB" dirty="0"/>
              <a:t>society’, imperialism justified as ‘white men…saving brown women from brown men’ (Spivak, 1988).</a:t>
            </a:r>
          </a:p>
        </p:txBody>
      </p:sp>
    </p:spTree>
    <p:extLst>
      <p:ext uri="{BB962C8B-B14F-4D97-AF65-F5344CB8AC3E}">
        <p14:creationId xmlns:p14="http://schemas.microsoft.com/office/powerpoint/2010/main" val="17180248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55D98-F2D7-1EF2-3803-505663B4A8A5}"/>
              </a:ext>
            </a:extLst>
          </p:cNvPr>
          <p:cNvSpPr>
            <a:spLocks noGrp="1"/>
          </p:cNvSpPr>
          <p:nvPr>
            <p:ph type="title"/>
          </p:nvPr>
        </p:nvSpPr>
        <p:spPr>
          <a:xfrm>
            <a:off x="572493" y="238539"/>
            <a:ext cx="11018520" cy="1434415"/>
          </a:xfrm>
        </p:spPr>
        <p:txBody>
          <a:bodyPr anchor="b">
            <a:normAutofit/>
          </a:bodyPr>
          <a:lstStyle/>
          <a:p>
            <a:r>
              <a:rPr lang="en-GB" sz="5400"/>
              <a:t>Imperialism and feminism</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15C440-B0BC-9DB2-AAB3-E7609D07A36F}"/>
              </a:ext>
            </a:extLst>
          </p:cNvPr>
          <p:cNvSpPr>
            <a:spLocks noGrp="1"/>
          </p:cNvSpPr>
          <p:nvPr>
            <p:ph idx="1"/>
          </p:nvPr>
        </p:nvSpPr>
        <p:spPr>
          <a:xfrm>
            <a:off x="572493" y="2071316"/>
            <a:ext cx="6713552" cy="4119172"/>
          </a:xfrm>
        </p:spPr>
        <p:txBody>
          <a:bodyPr anchor="t">
            <a:normAutofit/>
          </a:bodyPr>
          <a:lstStyle/>
          <a:p>
            <a:r>
              <a:rPr lang="en-GB" sz="2200" dirty="0"/>
              <a:t>Anti-slavery movement of late C18th/early C19th – women abolitionists drew parallels between suffering of enslaved African women and their own lack of rights (Midgley, 1998)</a:t>
            </a:r>
          </a:p>
          <a:p>
            <a:r>
              <a:rPr lang="en-GB" sz="2200" dirty="0"/>
              <a:t>Harriet Taylor Mill (wife of J. S. Mill) – placed societies on a scale of civilisation. ‘Savages’ (indigenous people in Australia and Americas) at the bottom, then Asia where ‘women were and are the slaves of men for purposes of sensuality’ and then finally Europe, where women still not equal to men (Taylor Mill, 1851)</a:t>
            </a:r>
          </a:p>
        </p:txBody>
      </p:sp>
      <p:pic>
        <p:nvPicPr>
          <p:cNvPr id="4" name="Picture 3">
            <a:extLst>
              <a:ext uri="{FF2B5EF4-FFF2-40B4-BE49-F238E27FC236}">
                <a16:creationId xmlns:a16="http://schemas.microsoft.com/office/drawing/2014/main" id="{46D1BBE7-C69C-9D1A-F89D-3B6937FEC3C6}"/>
              </a:ext>
            </a:extLst>
          </p:cNvPr>
          <p:cNvPicPr>
            <a:picLocks noChangeAspect="1"/>
          </p:cNvPicPr>
          <p:nvPr/>
        </p:nvPicPr>
        <p:blipFill>
          <a:blip r:embed="rId2"/>
          <a:srcRect l="3795" r="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801152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8348276-C17E-7F5E-2ACB-CF00B3F4359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0EF8C59-2D96-4F42-601D-03CAED78E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428848-C922-5487-C03C-AA17797F9A62}"/>
              </a:ext>
            </a:extLst>
          </p:cNvPr>
          <p:cNvSpPr>
            <a:spLocks noGrp="1"/>
          </p:cNvSpPr>
          <p:nvPr>
            <p:ph type="title"/>
          </p:nvPr>
        </p:nvSpPr>
        <p:spPr>
          <a:xfrm>
            <a:off x="572493" y="238539"/>
            <a:ext cx="11018520" cy="1434415"/>
          </a:xfrm>
        </p:spPr>
        <p:txBody>
          <a:bodyPr anchor="b">
            <a:normAutofit/>
          </a:bodyPr>
          <a:lstStyle/>
          <a:p>
            <a:r>
              <a:rPr lang="en-GB" sz="5400"/>
              <a:t>Imperialism and feminism</a:t>
            </a:r>
          </a:p>
        </p:txBody>
      </p:sp>
      <p:sp>
        <p:nvSpPr>
          <p:cNvPr id="11" name="sketchy line">
            <a:extLst>
              <a:ext uri="{FF2B5EF4-FFF2-40B4-BE49-F238E27FC236}">
                <a16:creationId xmlns:a16="http://schemas.microsoft.com/office/drawing/2014/main" id="{0B46E1FD-F49E-8ED3-2F6C-9CCD5A1418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C4FE3A-6D68-AFA7-3F27-494D6E6483E2}"/>
              </a:ext>
            </a:extLst>
          </p:cNvPr>
          <p:cNvSpPr>
            <a:spLocks noGrp="1"/>
          </p:cNvSpPr>
          <p:nvPr>
            <p:ph idx="1"/>
          </p:nvPr>
        </p:nvSpPr>
        <p:spPr>
          <a:xfrm>
            <a:off x="572493" y="2071316"/>
            <a:ext cx="10847568" cy="4119172"/>
          </a:xfrm>
        </p:spPr>
        <p:txBody>
          <a:bodyPr anchor="t">
            <a:normAutofit/>
          </a:bodyPr>
          <a:lstStyle/>
          <a:p>
            <a:r>
              <a:rPr lang="en-GB" sz="2200" dirty="0"/>
              <a:t>Abolition of slavery </a:t>
            </a:r>
            <a:r>
              <a:rPr lang="en-GB" sz="2200" dirty="0">
                <a:sym typeface="Wingdings" panose="05000000000000000000" pitchFamily="2" charset="2"/>
              </a:rPr>
              <a:t> shifting concerns from Caribbean to Indian subcontinent (Midgley, 1998).</a:t>
            </a:r>
          </a:p>
          <a:p>
            <a:r>
              <a:rPr lang="en-GB" sz="2200" dirty="0">
                <a:sym typeface="Wingdings" panose="05000000000000000000" pitchFamily="2" charset="2"/>
              </a:rPr>
              <a:t>Parallel shift – from concern with actions of colonisers to critique of culture of colonised peoples (Midgley, 1998).</a:t>
            </a:r>
          </a:p>
          <a:p>
            <a:r>
              <a:rPr lang="en-GB" sz="2200" dirty="0">
                <a:sym typeface="Wingdings" panose="05000000000000000000" pitchFamily="2" charset="2"/>
              </a:rPr>
              <a:t>Anti-slavery rhetoric of late C18th/early C19th stressed common humanity – second half of C19th rhetoric more racialised/racist (Midgley, 1998).</a:t>
            </a:r>
          </a:p>
          <a:p>
            <a:r>
              <a:rPr lang="en-GB" sz="2200" dirty="0"/>
              <a:t>By end-C19th, The ‘white woman’s burden’ (Burton, 1994) – language of race replaces language of nation (Midgley, 1998).</a:t>
            </a:r>
          </a:p>
        </p:txBody>
      </p:sp>
    </p:spTree>
    <p:extLst>
      <p:ext uri="{BB962C8B-B14F-4D97-AF65-F5344CB8AC3E}">
        <p14:creationId xmlns:p14="http://schemas.microsoft.com/office/powerpoint/2010/main" val="20462899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81FC4B-6031-B459-FF3F-6454ED728B64}"/>
              </a:ext>
            </a:extLst>
          </p:cNvPr>
          <p:cNvSpPr>
            <a:spLocks noGrp="1"/>
          </p:cNvSpPr>
          <p:nvPr>
            <p:ph type="title"/>
          </p:nvPr>
        </p:nvSpPr>
        <p:spPr>
          <a:xfrm>
            <a:off x="838200" y="365125"/>
            <a:ext cx="10515600" cy="1325563"/>
          </a:xfrm>
        </p:spPr>
        <p:txBody>
          <a:bodyPr>
            <a:normAutofit/>
          </a:bodyPr>
          <a:lstStyle/>
          <a:p>
            <a:r>
              <a:rPr lang="en-GB" sz="5400"/>
              <a:t>Imperialism and feminism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726644-8EB2-6E4D-51DA-784F68AFC2B1}"/>
              </a:ext>
            </a:extLst>
          </p:cNvPr>
          <p:cNvSpPr>
            <a:spLocks noGrp="1"/>
          </p:cNvSpPr>
          <p:nvPr>
            <p:ph idx="1"/>
          </p:nvPr>
        </p:nvSpPr>
        <p:spPr>
          <a:xfrm>
            <a:off x="838200" y="1929384"/>
            <a:ext cx="10515600" cy="4251960"/>
          </a:xfrm>
        </p:spPr>
        <p:txBody>
          <a:bodyPr>
            <a:normAutofit/>
          </a:bodyPr>
          <a:lstStyle/>
          <a:p>
            <a:r>
              <a:rPr lang="en-GB" sz="2200"/>
              <a:t>Feminist sentiments used in British India to justify maintaining social distance between British and Indians</a:t>
            </a:r>
          </a:p>
          <a:p>
            <a:r>
              <a:rPr lang="en-GB" sz="2200"/>
              <a:t>1883 Annette Beveridge – wife of member of civil service – wrote letter protesting the Ilbert Bill which proposed Indian judges be allowed to try British subjects on criminal charges</a:t>
            </a:r>
          </a:p>
          <a:p>
            <a:r>
              <a:rPr lang="en-GB" sz="2200"/>
              <a:t>Beveridge opposed proposal to ‘subject civilised women to the jurisdiction of men who have done little or nothing to redeem the women of their own races, and whose social ideas are still on the outer verge of civilisation’ (cited in Wilson, 1997).</a:t>
            </a:r>
          </a:p>
          <a:p>
            <a:endParaRPr lang="en-GB" sz="2200"/>
          </a:p>
        </p:txBody>
      </p:sp>
    </p:spTree>
    <p:extLst>
      <p:ext uri="{BB962C8B-B14F-4D97-AF65-F5344CB8AC3E}">
        <p14:creationId xmlns:p14="http://schemas.microsoft.com/office/powerpoint/2010/main" val="37044829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D91CC6-C35E-CD77-76CF-342C49B0B38A}"/>
              </a:ext>
            </a:extLst>
          </p:cNvPr>
          <p:cNvSpPr>
            <a:spLocks noGrp="1"/>
          </p:cNvSpPr>
          <p:nvPr>
            <p:ph type="title"/>
          </p:nvPr>
        </p:nvSpPr>
        <p:spPr>
          <a:xfrm>
            <a:off x="838200" y="365125"/>
            <a:ext cx="10515600" cy="1325563"/>
          </a:xfrm>
        </p:spPr>
        <p:txBody>
          <a:bodyPr>
            <a:normAutofit/>
          </a:bodyPr>
          <a:lstStyle/>
          <a:p>
            <a:r>
              <a:rPr lang="en-GB" sz="5400"/>
              <a:t>Imperialism and feminism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C9C30D-4A1C-E15C-C0E1-017AA41DD788}"/>
              </a:ext>
            </a:extLst>
          </p:cNvPr>
          <p:cNvSpPr>
            <a:spLocks noGrp="1"/>
          </p:cNvSpPr>
          <p:nvPr>
            <p:ph idx="1"/>
          </p:nvPr>
        </p:nvSpPr>
        <p:spPr>
          <a:xfrm>
            <a:off x="838200" y="1929384"/>
            <a:ext cx="10515600" cy="4251960"/>
          </a:xfrm>
        </p:spPr>
        <p:txBody>
          <a:bodyPr>
            <a:normAutofit/>
          </a:bodyPr>
          <a:lstStyle/>
          <a:p>
            <a:r>
              <a:rPr lang="en-GB" sz="2200"/>
              <a:t>‘Opportunistic’ use of feminist discourse by imperial governments – British in India justified colonialism as improving women’s status, but also had an interest in maintaining women’s subordination to demonstrate India not yet fit for self-rule</a:t>
            </a:r>
          </a:p>
          <a:p>
            <a:r>
              <a:rPr lang="en-GB" sz="2200"/>
              <a:t>Many British reform efforts to ‘promote’ women’s status actually adversely affected certain groups of women e.g. 1772  reforms of Indian personal law made Hindu laws pertaining to Brahmin women applicable to women of all castes – women of lower castes lost rights of divorce, widow remarriage, female inheritance. (Liddle and Joshi, 1985).</a:t>
            </a:r>
          </a:p>
        </p:txBody>
      </p:sp>
    </p:spTree>
    <p:extLst>
      <p:ext uri="{BB962C8B-B14F-4D97-AF65-F5344CB8AC3E}">
        <p14:creationId xmlns:p14="http://schemas.microsoft.com/office/powerpoint/2010/main" val="15247027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87B7D4-0267-2826-BF14-0EC43BB9C8A7}"/>
              </a:ext>
            </a:extLst>
          </p:cNvPr>
          <p:cNvSpPr>
            <a:spLocks noGrp="1"/>
          </p:cNvSpPr>
          <p:nvPr>
            <p:ph type="title"/>
          </p:nvPr>
        </p:nvSpPr>
        <p:spPr>
          <a:xfrm>
            <a:off x="838200" y="365125"/>
            <a:ext cx="10515600" cy="1325563"/>
          </a:xfrm>
        </p:spPr>
        <p:txBody>
          <a:bodyPr>
            <a:normAutofit/>
          </a:bodyPr>
          <a:lstStyle/>
          <a:p>
            <a:r>
              <a:rPr lang="en-GB" sz="5400"/>
              <a:t>Imperialism and feminism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F27FDF-3DEF-8179-024F-DE629CD6FADF}"/>
              </a:ext>
            </a:extLst>
          </p:cNvPr>
          <p:cNvSpPr>
            <a:spLocks noGrp="1"/>
          </p:cNvSpPr>
          <p:nvPr>
            <p:ph idx="1"/>
          </p:nvPr>
        </p:nvSpPr>
        <p:spPr>
          <a:xfrm>
            <a:off x="838200" y="1929384"/>
            <a:ext cx="10515600" cy="4251960"/>
          </a:xfrm>
        </p:spPr>
        <p:txBody>
          <a:bodyPr>
            <a:normAutofit/>
          </a:bodyPr>
          <a:lstStyle/>
          <a:p>
            <a:r>
              <a:rPr lang="en-GB" sz="2200"/>
              <a:t>Darwinian evolutionary theory and eugenics taken up by British feminists in late-C19th/early C20th – argued that development of civilisation and regeneration of race and nation depended on middle-class white women’s leadership (Bland, 1995)</a:t>
            </a:r>
          </a:p>
          <a:p>
            <a:r>
              <a:rPr lang="en-GB" sz="2200"/>
              <a:t>Justification for women’s increased political participation at home (Midgley, 1998) – many feminists active on imperial issues also involved in suffrage movement.</a:t>
            </a:r>
          </a:p>
          <a:p>
            <a:r>
              <a:rPr lang="en-GB" sz="2200"/>
              <a:t>After 1918 – women able to take more proactive role in imperial politics (Bush, 2016).</a:t>
            </a:r>
          </a:p>
          <a:p>
            <a:r>
              <a:rPr lang="en-GB" sz="2200"/>
              <a:t>With increasing interest in colonial social welfare in 1940s in Africa came increasing roles for women (Bush, 2016).</a:t>
            </a:r>
          </a:p>
          <a:p>
            <a:r>
              <a:rPr lang="en-GB" sz="2200"/>
              <a:t>NB: Some women (especially socialist women and internationalist feminists) did become involved in initiatives more critical of empire (see Bush 1998)</a:t>
            </a:r>
          </a:p>
        </p:txBody>
      </p:sp>
    </p:spTree>
    <p:extLst>
      <p:ext uri="{BB962C8B-B14F-4D97-AF65-F5344CB8AC3E}">
        <p14:creationId xmlns:p14="http://schemas.microsoft.com/office/powerpoint/2010/main" val="1788647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FACE52E-2817-BF57-BEA0-5F0C44CE946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566C4F-66D8-2DDB-06BE-F5DF484C7A27}"/>
              </a:ext>
            </a:extLst>
          </p:cNvPr>
          <p:cNvSpPr>
            <a:spLocks noGrp="1"/>
          </p:cNvSpPr>
          <p:nvPr>
            <p:ph type="title"/>
          </p:nvPr>
        </p:nvSpPr>
        <p:spPr>
          <a:xfrm>
            <a:off x="838200" y="365125"/>
            <a:ext cx="10515600" cy="1325563"/>
          </a:xfrm>
        </p:spPr>
        <p:txBody>
          <a:bodyPr>
            <a:normAutofit/>
          </a:bodyPr>
          <a:lstStyle/>
          <a:p>
            <a:r>
              <a:rPr lang="en-GB" sz="5400"/>
              <a:t>Imperialism and feminism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AC9730-FFEF-A3EC-8997-BC7ADEBEEF0B}"/>
              </a:ext>
            </a:extLst>
          </p:cNvPr>
          <p:cNvSpPr>
            <a:spLocks noGrp="1"/>
          </p:cNvSpPr>
          <p:nvPr>
            <p:ph idx="1"/>
          </p:nvPr>
        </p:nvSpPr>
        <p:spPr>
          <a:xfrm>
            <a:off x="838200" y="1929384"/>
            <a:ext cx="10515600" cy="4251960"/>
          </a:xfrm>
        </p:spPr>
        <p:txBody>
          <a:bodyPr>
            <a:normAutofit/>
          </a:bodyPr>
          <a:lstStyle/>
          <a:p>
            <a:r>
              <a:rPr lang="en-GB" sz="2200"/>
              <a:t>Campaigns against child marriage in C19th India (Anagol-McGinn, 1992; Sarkar, 1993; Ghosh, 2006; Sinha, 1994)</a:t>
            </a:r>
          </a:p>
          <a:p>
            <a:r>
              <a:rPr lang="en-GB" sz="2200"/>
              <a:t>Campaigns against ‘child slavery’ in 1920s/30s, focused on </a:t>
            </a:r>
            <a:r>
              <a:rPr lang="en-GB" sz="2200" i="1"/>
              <a:t>mui tsai </a:t>
            </a:r>
            <a:r>
              <a:rPr lang="en-GB" sz="2200"/>
              <a:t>(‘little sister’) system in Hong Kong (Pedersen, 2001; Paddle, 2003).</a:t>
            </a:r>
          </a:p>
          <a:p>
            <a:r>
              <a:rPr lang="en-GB" sz="2200"/>
              <a:t>Interwar campaigns around female genital cutting – e.g. in Kenya (Thomas, 2000; Anderson, 2018).</a:t>
            </a:r>
          </a:p>
          <a:p>
            <a:r>
              <a:rPr lang="en-GB" sz="2200"/>
              <a:t>Campaigns around girl street hawkers and also child sexual exploitation in Lagos, Nigeria, from mid-1940s (George, 2011; Aderinto, 2007).</a:t>
            </a:r>
          </a:p>
          <a:p>
            <a:r>
              <a:rPr lang="en-GB" sz="2200"/>
              <a:t>Campaigns against forced and early marriages in Africa c.1920-1960s (Keyse, 2019).</a:t>
            </a:r>
          </a:p>
        </p:txBody>
      </p:sp>
    </p:spTree>
    <p:extLst>
      <p:ext uri="{BB962C8B-B14F-4D97-AF65-F5344CB8AC3E}">
        <p14:creationId xmlns:p14="http://schemas.microsoft.com/office/powerpoint/2010/main" val="4014810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5B7069-481E-3199-FA4B-4C8DC2B47B94}"/>
              </a:ext>
            </a:extLst>
          </p:cNvPr>
          <p:cNvSpPr>
            <a:spLocks noGrp="1"/>
          </p:cNvSpPr>
          <p:nvPr>
            <p:ph type="title"/>
          </p:nvPr>
        </p:nvSpPr>
        <p:spPr>
          <a:xfrm>
            <a:off x="838200" y="365125"/>
            <a:ext cx="10515600" cy="1325563"/>
          </a:xfrm>
        </p:spPr>
        <p:txBody>
          <a:bodyPr>
            <a:normAutofit/>
          </a:bodyPr>
          <a:lstStyle/>
          <a:p>
            <a:r>
              <a:rPr lang="en-GB" sz="5400"/>
              <a:t>Imperial feminism</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5414C4-CE63-0B0C-5B9E-0246A5DF8EC2}"/>
              </a:ext>
            </a:extLst>
          </p:cNvPr>
          <p:cNvSpPr>
            <a:spLocks noGrp="1"/>
          </p:cNvSpPr>
          <p:nvPr>
            <p:ph idx="1"/>
          </p:nvPr>
        </p:nvSpPr>
        <p:spPr>
          <a:xfrm>
            <a:off x="838200" y="1929384"/>
            <a:ext cx="10515600" cy="4251960"/>
          </a:xfrm>
        </p:spPr>
        <p:txBody>
          <a:bodyPr>
            <a:normAutofit/>
          </a:bodyPr>
          <a:lstStyle/>
          <a:p>
            <a:r>
              <a:rPr lang="en-GB" sz="4000" dirty="0"/>
              <a:t>‘The movement for female emancipation in Britain was closely linked to theories of racial superiority and Empire’ (Amos and Parmar, 1984).</a:t>
            </a:r>
          </a:p>
          <a:p>
            <a:pPr marL="0" indent="0">
              <a:buNone/>
            </a:pPr>
            <a:endParaRPr lang="en-GB" sz="2000" dirty="0"/>
          </a:p>
        </p:txBody>
      </p:sp>
    </p:spTree>
    <p:extLst>
      <p:ext uri="{BB962C8B-B14F-4D97-AF65-F5344CB8AC3E}">
        <p14:creationId xmlns:p14="http://schemas.microsoft.com/office/powerpoint/2010/main" val="2565939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5757B8-A898-8BCA-132C-889FE74042C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7A6167-CFA7-2EE0-0A80-FF3C7CBE4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5C141B-7A30-7F23-8F8F-54BDA3B15027}"/>
              </a:ext>
            </a:extLst>
          </p:cNvPr>
          <p:cNvSpPr>
            <a:spLocks noGrp="1"/>
          </p:cNvSpPr>
          <p:nvPr>
            <p:ph type="title"/>
          </p:nvPr>
        </p:nvSpPr>
        <p:spPr>
          <a:xfrm>
            <a:off x="838200" y="365125"/>
            <a:ext cx="10515600" cy="1325563"/>
          </a:xfrm>
        </p:spPr>
        <p:txBody>
          <a:bodyPr>
            <a:normAutofit/>
          </a:bodyPr>
          <a:lstStyle/>
          <a:p>
            <a:r>
              <a:rPr lang="en-GB" sz="5400"/>
              <a:t>Imperial feminism</a:t>
            </a:r>
          </a:p>
        </p:txBody>
      </p:sp>
      <p:sp>
        <p:nvSpPr>
          <p:cNvPr id="10" name="sketch line">
            <a:extLst>
              <a:ext uri="{FF2B5EF4-FFF2-40B4-BE49-F238E27FC236}">
                <a16:creationId xmlns:a16="http://schemas.microsoft.com/office/drawing/2014/main" id="{9FB2A780-4174-67BE-16D6-3208B1185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8248C2-A31A-B4A9-D94A-613C062B01CB}"/>
              </a:ext>
            </a:extLst>
          </p:cNvPr>
          <p:cNvSpPr>
            <a:spLocks noGrp="1"/>
          </p:cNvSpPr>
          <p:nvPr>
            <p:ph idx="1"/>
          </p:nvPr>
        </p:nvSpPr>
        <p:spPr>
          <a:xfrm>
            <a:off x="838200" y="1929384"/>
            <a:ext cx="10515600" cy="4251960"/>
          </a:xfrm>
        </p:spPr>
        <p:txBody>
          <a:bodyPr>
            <a:normAutofit fontScale="85000" lnSpcReduction="20000"/>
          </a:bodyPr>
          <a:lstStyle/>
          <a:p>
            <a:r>
              <a:rPr lang="en-GB" sz="3000" dirty="0"/>
              <a:t>Cultural superiority (Wilson, 1997)</a:t>
            </a:r>
          </a:p>
          <a:p>
            <a:r>
              <a:rPr lang="en-GB" sz="3000" dirty="0"/>
              <a:t>Assumptions of universal sisterhood – assumption that feminists can understand the experiences of other women just by virtue of being women (Wilson, 1997)</a:t>
            </a:r>
          </a:p>
          <a:p>
            <a:r>
              <a:rPr lang="en-GB" sz="3000" dirty="0"/>
              <a:t>White men and women as rescuers, colonised women as victims, colonised men as patriarchal and oppressive.</a:t>
            </a:r>
          </a:p>
          <a:p>
            <a:r>
              <a:rPr lang="en-GB" sz="3000" dirty="0"/>
              <a:t>Construction of ‘third world’ women as homogeneous, powerless group of victims (Mohanty, 1991).</a:t>
            </a:r>
          </a:p>
          <a:p>
            <a:r>
              <a:rPr lang="en-GB" sz="3000" dirty="0"/>
              <a:t>Not a critique of colonialism – calling for improvements/reform of colonialism </a:t>
            </a:r>
          </a:p>
          <a:p>
            <a:r>
              <a:rPr lang="en-GB" sz="3000" dirty="0"/>
              <a:t>Part of a ‘colonialist care discourse’ aiming to sustain existing relations of power, not undermine them (Narayan, 1995).</a:t>
            </a:r>
          </a:p>
          <a:p>
            <a:endParaRPr lang="en-GB" sz="2000" dirty="0"/>
          </a:p>
        </p:txBody>
      </p:sp>
    </p:spTree>
    <p:extLst>
      <p:ext uri="{BB962C8B-B14F-4D97-AF65-F5344CB8AC3E}">
        <p14:creationId xmlns:p14="http://schemas.microsoft.com/office/powerpoint/2010/main" val="28092832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829599-054D-9D68-F37A-5DE4E869FF51}"/>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1078F3-D25A-47E3-6F87-EFA151E4E95A}"/>
              </a:ext>
            </a:extLst>
          </p:cNvPr>
          <p:cNvSpPr>
            <a:spLocks noGrp="1"/>
          </p:cNvSpPr>
          <p:nvPr>
            <p:ph idx="1"/>
          </p:nvPr>
        </p:nvSpPr>
        <p:spPr>
          <a:xfrm>
            <a:off x="630936" y="2660904"/>
            <a:ext cx="4818888" cy="3547872"/>
          </a:xfrm>
        </p:spPr>
        <p:txBody>
          <a:bodyPr anchor="t">
            <a:normAutofit fontScale="92500"/>
          </a:bodyPr>
          <a:lstStyle/>
          <a:p>
            <a:r>
              <a:rPr lang="en-GB" sz="2400" dirty="0"/>
              <a:t>Graphic account highlighting to apparent plight of Indian women.</a:t>
            </a:r>
          </a:p>
          <a:p>
            <a:r>
              <a:rPr lang="en-GB" sz="2400" dirty="0"/>
              <a:t>Bestselling book in Europe/US – 30 editions printed between 1927-1930.</a:t>
            </a:r>
          </a:p>
          <a:p>
            <a:r>
              <a:rPr lang="en-GB" sz="2400" dirty="0"/>
              <a:t>Based on 3 months Mayo spent in India – visited schools, hospitals, interviewed officials and missionaries, spoke with proponents of Indian Home Rule including Gandhi (Wilson, 1997)</a:t>
            </a:r>
          </a:p>
        </p:txBody>
      </p:sp>
      <p:pic>
        <p:nvPicPr>
          <p:cNvPr id="6" name="Picture 5">
            <a:extLst>
              <a:ext uri="{FF2B5EF4-FFF2-40B4-BE49-F238E27FC236}">
                <a16:creationId xmlns:a16="http://schemas.microsoft.com/office/drawing/2014/main" id="{885216C1-B220-612B-D878-1388688D80C7}"/>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1411927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9A1D1D-8BC5-E59D-0FF2-1C130FC8DC1D}"/>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FFAA0E0-1A7F-537E-B9B4-D498ADAE8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D0ADB2-DABB-4DF8-B859-F0D541C89E41}"/>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6BAA20F6-955D-E447-F20E-20F27E1E4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000074A-3D02-F229-41FF-F5E77FD37A00}"/>
              </a:ext>
            </a:extLst>
          </p:cNvPr>
          <p:cNvSpPr>
            <a:spLocks noGrp="1"/>
          </p:cNvSpPr>
          <p:nvPr>
            <p:ph idx="1"/>
          </p:nvPr>
        </p:nvSpPr>
        <p:spPr>
          <a:xfrm>
            <a:off x="630936" y="2660904"/>
            <a:ext cx="4818888" cy="3547872"/>
          </a:xfrm>
        </p:spPr>
        <p:txBody>
          <a:bodyPr anchor="t">
            <a:normAutofit/>
          </a:bodyPr>
          <a:lstStyle/>
          <a:p>
            <a:r>
              <a:rPr lang="en-GB" sz="2400" dirty="0"/>
              <a:t>Focuses on exploitation of and brutality against Indian women, especially Hindu women. </a:t>
            </a:r>
          </a:p>
          <a:p>
            <a:r>
              <a:rPr lang="en-GB" sz="2400" dirty="0"/>
              <a:t>Deals with child marriage, temple prostitution, </a:t>
            </a:r>
            <a:r>
              <a:rPr lang="en-GB" sz="2400" i="1" dirty="0"/>
              <a:t>sati. </a:t>
            </a:r>
          </a:p>
          <a:p>
            <a:r>
              <a:rPr lang="en-GB" sz="2400" dirty="0"/>
              <a:t>Also emphasises unsanitary conditions, and mistreatment of animals.</a:t>
            </a:r>
            <a:endParaRPr lang="en-GB" sz="2400" i="1" dirty="0"/>
          </a:p>
        </p:txBody>
      </p:sp>
      <p:pic>
        <p:nvPicPr>
          <p:cNvPr id="6" name="Picture 5">
            <a:extLst>
              <a:ext uri="{FF2B5EF4-FFF2-40B4-BE49-F238E27FC236}">
                <a16:creationId xmlns:a16="http://schemas.microsoft.com/office/drawing/2014/main" id="{CFEB3FBD-3393-D219-CD64-6E989F93C773}"/>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28128096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9B281B-C150-100B-B92B-60A498F4329E}"/>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CF81E97-90C7-35EA-6B49-5438C602A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908AE5-FF25-DFB0-DF95-3825C2B162F4}"/>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A1B6B5A0-B072-5E8A-B8FE-1282A1623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1657DA-3DCE-E8DE-2462-70D399C76A5D}"/>
              </a:ext>
            </a:extLst>
          </p:cNvPr>
          <p:cNvSpPr>
            <a:spLocks noGrp="1"/>
          </p:cNvSpPr>
          <p:nvPr>
            <p:ph idx="1"/>
          </p:nvPr>
        </p:nvSpPr>
        <p:spPr>
          <a:xfrm>
            <a:off x="630936" y="2660904"/>
            <a:ext cx="4818888" cy="3547872"/>
          </a:xfrm>
        </p:spPr>
        <p:txBody>
          <a:bodyPr anchor="t">
            <a:normAutofit fontScale="85000" lnSpcReduction="20000"/>
          </a:bodyPr>
          <a:lstStyle/>
          <a:p>
            <a:r>
              <a:rPr lang="en-GB" sz="2400" dirty="0"/>
              <a:t>Main argument: ‘the whole pyramid of the Indian’s woes, material and spiritual’ stems from ‘his manner of getting into the world and his sex-life thenceforward’ (Mayo, 1927).</a:t>
            </a:r>
            <a:endParaRPr lang="en-GB" sz="2400" i="1" dirty="0"/>
          </a:p>
          <a:p>
            <a:r>
              <a:rPr lang="en-GB" sz="2400" dirty="0"/>
              <a:t>Emphasises health consequences of early sexual activity for ‘child-brides’ (Mayo, 1927, p.54)</a:t>
            </a:r>
          </a:p>
          <a:p>
            <a:r>
              <a:rPr lang="en-GB" sz="2400" dirty="0"/>
              <a:t>Highly sensationalised and sexualised  – focus on masturbation, sexual violence, homosexuality, prostitution, venereal diseases.</a:t>
            </a:r>
          </a:p>
          <a:p>
            <a:r>
              <a:rPr lang="en-GB" sz="2400" dirty="0"/>
              <a:t>Presents social issues as intrinsic to Hindu religion and culture.</a:t>
            </a:r>
          </a:p>
        </p:txBody>
      </p:sp>
      <p:pic>
        <p:nvPicPr>
          <p:cNvPr id="6" name="Picture 5">
            <a:extLst>
              <a:ext uri="{FF2B5EF4-FFF2-40B4-BE49-F238E27FC236}">
                <a16:creationId xmlns:a16="http://schemas.microsoft.com/office/drawing/2014/main" id="{3F5C734F-6A8C-D678-7695-7D2D5978651A}"/>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611879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B26EAA-6855-8B39-CA68-CA3CB774C29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EFA2BFE-3A19-27A0-3EF6-2ACF13741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056F7-7427-781F-9551-C76EBF1A106F}"/>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86228264-8952-A807-8534-423E15D1E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CE1F10-127A-7930-AB0B-EBF34F13BD85}"/>
              </a:ext>
            </a:extLst>
          </p:cNvPr>
          <p:cNvSpPr>
            <a:spLocks noGrp="1"/>
          </p:cNvSpPr>
          <p:nvPr>
            <p:ph idx="1"/>
          </p:nvPr>
        </p:nvSpPr>
        <p:spPr>
          <a:xfrm>
            <a:off x="630936" y="2660904"/>
            <a:ext cx="4818888" cy="3547872"/>
          </a:xfrm>
        </p:spPr>
        <p:txBody>
          <a:bodyPr anchor="t">
            <a:normAutofit/>
          </a:bodyPr>
          <a:lstStyle/>
          <a:p>
            <a:r>
              <a:rPr lang="en-GB" sz="2400" dirty="0"/>
              <a:t>Conclusion – India unfit for self-rule: Indian sexuality had left Indian men with ‘</a:t>
            </a:r>
            <a:r>
              <a:rPr lang="en-GB" sz="2400" dirty="0" err="1"/>
              <a:t>hands..too</a:t>
            </a:r>
            <a:r>
              <a:rPr lang="en-GB" sz="2400" dirty="0"/>
              <a:t> weak, too fluttering, to seize or to hold the reins of Government’ (Mayo, 1927).</a:t>
            </a:r>
          </a:p>
        </p:txBody>
      </p:sp>
      <p:pic>
        <p:nvPicPr>
          <p:cNvPr id="6" name="Picture 5">
            <a:extLst>
              <a:ext uri="{FF2B5EF4-FFF2-40B4-BE49-F238E27FC236}">
                <a16:creationId xmlns:a16="http://schemas.microsoft.com/office/drawing/2014/main" id="{35CA2A35-D93A-BBF0-C01B-0F13C583FFBE}"/>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4113565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F768B59-CD6E-3CA2-E214-FE313FD8070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A7D0DA0-A1EC-AB5C-E581-B0DEF71586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CE18A8-19CE-8DEA-AED4-2D1CE6566F51}"/>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BDD71FB1-67C2-2917-09C6-26D9D98777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3EB2FD1-725B-32CE-D9C0-CB056D8023C0}"/>
              </a:ext>
            </a:extLst>
          </p:cNvPr>
          <p:cNvSpPr>
            <a:spLocks noGrp="1"/>
          </p:cNvSpPr>
          <p:nvPr>
            <p:ph idx="1"/>
          </p:nvPr>
        </p:nvSpPr>
        <p:spPr>
          <a:xfrm>
            <a:off x="630936" y="2660904"/>
            <a:ext cx="4818888" cy="3547872"/>
          </a:xfrm>
        </p:spPr>
        <p:txBody>
          <a:bodyPr anchor="t">
            <a:normAutofit fontScale="77500" lnSpcReduction="20000"/>
          </a:bodyPr>
          <a:lstStyle/>
          <a:p>
            <a:r>
              <a:rPr lang="en-GB" sz="2400" dirty="0"/>
              <a:t>Politically motivated – Mayo connected with what Sinha calls the ‘official British imperial propaganda machine’ (Sinha, 1998).</a:t>
            </a:r>
          </a:p>
          <a:p>
            <a:r>
              <a:rPr lang="en-GB" sz="2400" dirty="0"/>
              <a:t>Produced with the ‘full knowledge and blessing’ of the colonial authorities – who denied official involvement despite Mayo’s later ‘political blunder’ of acknowledging publicly the assistance of the British government (Sinha, 1998)</a:t>
            </a:r>
          </a:p>
          <a:p>
            <a:r>
              <a:rPr lang="en-GB" sz="2400" dirty="0"/>
              <a:t>The central theme – sexual depravity – was suggested to Mayo by a British official of the Central Intelligence Division in India, J. H. Adams (Sinha, 1998).</a:t>
            </a:r>
          </a:p>
        </p:txBody>
      </p:sp>
      <p:pic>
        <p:nvPicPr>
          <p:cNvPr id="6" name="Picture 5">
            <a:extLst>
              <a:ext uri="{FF2B5EF4-FFF2-40B4-BE49-F238E27FC236}">
                <a16:creationId xmlns:a16="http://schemas.microsoft.com/office/drawing/2014/main" id="{B05E5891-3A48-61B8-4302-6D5D1DD74628}"/>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9539825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F45E506-31DA-3CB7-48B7-C2C6EB59CE48}"/>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CF0EAEE-ACFD-F8BD-2406-591BEF41E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5B3F53-A11D-0672-BF29-2CCE1332FB3C}"/>
              </a:ext>
            </a:extLst>
          </p:cNvPr>
          <p:cNvSpPr>
            <a:spLocks noGrp="1"/>
          </p:cNvSpPr>
          <p:nvPr>
            <p:ph type="title"/>
          </p:nvPr>
        </p:nvSpPr>
        <p:spPr>
          <a:xfrm>
            <a:off x="630936" y="640080"/>
            <a:ext cx="4818888" cy="1481328"/>
          </a:xfrm>
        </p:spPr>
        <p:txBody>
          <a:bodyPr anchor="b">
            <a:normAutofit/>
          </a:bodyPr>
          <a:lstStyle/>
          <a:p>
            <a:r>
              <a:rPr lang="en-GB" sz="4600" dirty="0"/>
              <a:t>Katherine Mayo’s </a:t>
            </a:r>
            <a:r>
              <a:rPr lang="en-GB" sz="4600" i="1" dirty="0"/>
              <a:t>Mother India </a:t>
            </a:r>
            <a:r>
              <a:rPr lang="en-GB" sz="4600" dirty="0"/>
              <a:t>(1927)</a:t>
            </a:r>
          </a:p>
        </p:txBody>
      </p:sp>
      <p:sp>
        <p:nvSpPr>
          <p:cNvPr id="17" name="sketch line">
            <a:extLst>
              <a:ext uri="{FF2B5EF4-FFF2-40B4-BE49-F238E27FC236}">
                <a16:creationId xmlns:a16="http://schemas.microsoft.com/office/drawing/2014/main" id="{69AE982D-D160-A78E-D8E1-9E55C6376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EEAB57-D4F1-342D-2CB9-F8424F079C90}"/>
              </a:ext>
            </a:extLst>
          </p:cNvPr>
          <p:cNvSpPr>
            <a:spLocks noGrp="1"/>
          </p:cNvSpPr>
          <p:nvPr>
            <p:ph idx="1"/>
          </p:nvPr>
        </p:nvSpPr>
        <p:spPr>
          <a:xfrm>
            <a:off x="630936" y="2660904"/>
            <a:ext cx="4818888" cy="3547872"/>
          </a:xfrm>
        </p:spPr>
        <p:txBody>
          <a:bodyPr anchor="t">
            <a:normAutofit/>
          </a:bodyPr>
          <a:lstStyle/>
          <a:p>
            <a:r>
              <a:rPr lang="en-GB" sz="2400" dirty="0"/>
              <a:t>Mayo’s background – campaigned for creation of a Rural State Police Force in New York, her work in this regard ‘invoked the twin spectres of hordes of male immigrants’ and Black men, from whom white women needed protection (Sinha, 1998).</a:t>
            </a:r>
          </a:p>
        </p:txBody>
      </p:sp>
      <p:pic>
        <p:nvPicPr>
          <p:cNvPr id="6" name="Picture 5">
            <a:extLst>
              <a:ext uri="{FF2B5EF4-FFF2-40B4-BE49-F238E27FC236}">
                <a16:creationId xmlns:a16="http://schemas.microsoft.com/office/drawing/2014/main" id="{DABFAB13-101E-F5FE-8319-D58048145F04}"/>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10530538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872CBA-3AD7-8AA2-BF21-7867CA5CA1DD}"/>
              </a:ext>
            </a:extLst>
          </p:cNvPr>
          <p:cNvSpPr>
            <a:spLocks noGrp="1"/>
          </p:cNvSpPr>
          <p:nvPr>
            <p:ph type="title"/>
          </p:nvPr>
        </p:nvSpPr>
        <p:spPr>
          <a:xfrm>
            <a:off x="838200" y="365125"/>
            <a:ext cx="10515600" cy="1325563"/>
          </a:xfrm>
        </p:spPr>
        <p:txBody>
          <a:bodyPr>
            <a:normAutofit/>
          </a:bodyPr>
          <a:lstStyle/>
          <a:p>
            <a:r>
              <a:rPr lang="en-GB" sz="5400"/>
              <a:t>Katherine Mayo’s </a:t>
            </a:r>
            <a:r>
              <a:rPr lang="en-GB" sz="5400" i="1"/>
              <a:t>Mother India </a:t>
            </a:r>
            <a:r>
              <a:rPr lang="en-GB" sz="5400"/>
              <a:t>(1927)</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9F6F48-F5C4-CA62-1C93-2A50F94CA488}"/>
              </a:ext>
            </a:extLst>
          </p:cNvPr>
          <p:cNvSpPr>
            <a:spLocks noGrp="1"/>
          </p:cNvSpPr>
          <p:nvPr>
            <p:ph idx="1"/>
          </p:nvPr>
        </p:nvSpPr>
        <p:spPr>
          <a:xfrm>
            <a:off x="838200" y="1929384"/>
            <a:ext cx="10515600" cy="4251960"/>
          </a:xfrm>
        </p:spPr>
        <p:txBody>
          <a:bodyPr>
            <a:normAutofit/>
          </a:bodyPr>
          <a:lstStyle/>
          <a:p>
            <a:r>
              <a:rPr lang="en-GB" sz="2200"/>
              <a:t>The ‘massive controversy over </a:t>
            </a:r>
            <a:r>
              <a:rPr lang="en-GB" sz="2200" i="1"/>
              <a:t>Mother India </a:t>
            </a:r>
            <a:r>
              <a:rPr lang="en-GB" sz="2200"/>
              <a:t>was…an important event with long-term implications for the future development of modern nationalism as well as of middle-class feminism in India’ (Sinha, 1998).</a:t>
            </a:r>
          </a:p>
          <a:p>
            <a:r>
              <a:rPr lang="en-GB" sz="2200"/>
              <a:t>More than 50 books and pamphlets published in advance, as well as a Broadway musical, Madame Nazimova’s </a:t>
            </a:r>
            <a:r>
              <a:rPr lang="en-GB" sz="2200" i="1"/>
              <a:t>India, </a:t>
            </a:r>
            <a:r>
              <a:rPr lang="en-GB" sz="2200"/>
              <a:t>which opened in 1928, and failed attempts to secure the rights to produce a film (Sinha, 1998).</a:t>
            </a:r>
          </a:p>
          <a:p>
            <a:r>
              <a:rPr lang="en-GB" sz="2200"/>
              <a:t>Lasting legacy – Sinha (1998) suggests it was still being recommended to American Peace Corps volunteers as essential reading on India until 1970s.</a:t>
            </a:r>
          </a:p>
          <a:p>
            <a:r>
              <a:rPr lang="en-GB" sz="2200"/>
              <a:t>Revival by 1970s feminists e.g. Mary Daly’s </a:t>
            </a:r>
            <a:r>
              <a:rPr lang="en-GB" sz="2200" i="1"/>
              <a:t>Gyn/Ecology </a:t>
            </a:r>
            <a:r>
              <a:rPr lang="en-GB" sz="2200"/>
              <a:t>(1979) celebrated Mayo’s work uncritically</a:t>
            </a:r>
          </a:p>
        </p:txBody>
      </p:sp>
    </p:spTree>
    <p:extLst>
      <p:ext uri="{BB962C8B-B14F-4D97-AF65-F5344CB8AC3E}">
        <p14:creationId xmlns:p14="http://schemas.microsoft.com/office/powerpoint/2010/main" val="39170891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9DE3E4-2405-53AF-EBAF-881E0029AE48}"/>
              </a:ext>
            </a:extLst>
          </p:cNvPr>
          <p:cNvSpPr>
            <a:spLocks noGrp="1"/>
          </p:cNvSpPr>
          <p:nvPr>
            <p:ph type="title"/>
          </p:nvPr>
        </p:nvSpPr>
        <p:spPr>
          <a:xfrm>
            <a:off x="838200" y="365125"/>
            <a:ext cx="10515600" cy="1325563"/>
          </a:xfrm>
        </p:spPr>
        <p:txBody>
          <a:bodyPr>
            <a:normAutofit/>
          </a:bodyPr>
          <a:lstStyle/>
          <a:p>
            <a:r>
              <a:rPr lang="en-GB" sz="5400"/>
              <a:t>Responses to </a:t>
            </a:r>
            <a:r>
              <a:rPr lang="en-GB" sz="5400" i="1"/>
              <a:t>Mother India</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097BEF-2639-7908-30E7-B70804328F7A}"/>
              </a:ext>
            </a:extLst>
          </p:cNvPr>
          <p:cNvSpPr>
            <a:spLocks noGrp="1"/>
          </p:cNvSpPr>
          <p:nvPr>
            <p:ph idx="1"/>
          </p:nvPr>
        </p:nvSpPr>
        <p:spPr>
          <a:xfrm>
            <a:off x="838200" y="1929384"/>
            <a:ext cx="10515600" cy="4251960"/>
          </a:xfrm>
        </p:spPr>
        <p:txBody>
          <a:bodyPr>
            <a:normAutofit/>
          </a:bodyPr>
          <a:lstStyle/>
          <a:p>
            <a:r>
              <a:rPr lang="en-GB" sz="2200"/>
              <a:t>Adopted by opponents of Home Rule – British colonial rule necessary as a source of  moral reform (Wilson, 1997)</a:t>
            </a:r>
          </a:p>
          <a:p>
            <a:r>
              <a:rPr lang="en-GB" sz="2200"/>
              <a:t>Defences of Mayo by several Euro-American missionaries (Wilson, 1997).</a:t>
            </a:r>
          </a:p>
          <a:p>
            <a:r>
              <a:rPr lang="en-GB" sz="2200"/>
              <a:t>Others concluded Hindus were beyond redemption e.g. </a:t>
            </a:r>
            <a:r>
              <a:rPr lang="en-GB" sz="2200" i="1"/>
              <a:t>New Statesman </a:t>
            </a:r>
            <a:r>
              <a:rPr lang="en-GB" sz="2200"/>
              <a:t>anonymous review published in 1927:</a:t>
            </a:r>
          </a:p>
          <a:p>
            <a:pPr marL="0" indent="0">
              <a:buNone/>
            </a:pPr>
            <a:r>
              <a:rPr lang="en-GB" sz="2200"/>
              <a:t>‘Is it really a good thing that a race of this type should be artificially preserved and enabled to breed freely – in their teens – by the 70,000 trained soldiers whom we keep there?’ (cited in Wilson, 1997)</a:t>
            </a:r>
          </a:p>
        </p:txBody>
      </p:sp>
    </p:spTree>
    <p:extLst>
      <p:ext uri="{BB962C8B-B14F-4D97-AF65-F5344CB8AC3E}">
        <p14:creationId xmlns:p14="http://schemas.microsoft.com/office/powerpoint/2010/main" val="3241810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DC229A1-0E3C-6564-0A40-F421D00751E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81B637-B74A-FCEB-A75C-F268F97D1D0B}"/>
              </a:ext>
            </a:extLst>
          </p:cNvPr>
          <p:cNvSpPr>
            <a:spLocks noGrp="1"/>
          </p:cNvSpPr>
          <p:nvPr>
            <p:ph type="title"/>
          </p:nvPr>
        </p:nvSpPr>
        <p:spPr>
          <a:xfrm>
            <a:off x="838200" y="365125"/>
            <a:ext cx="10515600" cy="1325563"/>
          </a:xfrm>
        </p:spPr>
        <p:txBody>
          <a:bodyPr>
            <a:normAutofit/>
          </a:bodyPr>
          <a:lstStyle/>
          <a:p>
            <a:r>
              <a:rPr lang="en-GB" sz="5400"/>
              <a:t>Responses to </a:t>
            </a:r>
            <a:r>
              <a:rPr lang="en-GB" sz="5400" i="1"/>
              <a:t>Mother India</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56363F2-E32E-29A4-88F0-C99A9DC8CECE}"/>
              </a:ext>
            </a:extLst>
          </p:cNvPr>
          <p:cNvSpPr>
            <a:spLocks noGrp="1"/>
          </p:cNvSpPr>
          <p:nvPr>
            <p:ph idx="1"/>
          </p:nvPr>
        </p:nvSpPr>
        <p:spPr>
          <a:xfrm>
            <a:off x="838200" y="1929384"/>
            <a:ext cx="10515600" cy="4251960"/>
          </a:xfrm>
        </p:spPr>
        <p:txBody>
          <a:bodyPr>
            <a:normAutofit/>
          </a:bodyPr>
          <a:lstStyle/>
          <a:p>
            <a:r>
              <a:rPr lang="en-GB" sz="2200" dirty="0"/>
              <a:t>Protests in India (Wilson, 1997) – but also in the USA and UK. Copies were burned outside the Town Hall in New York City (Sinha, 1998).</a:t>
            </a:r>
          </a:p>
          <a:p>
            <a:r>
              <a:rPr lang="en-GB" sz="2200" dirty="0"/>
              <a:t>Written rebuttals by prominent Indian nationalists including Gandhi and Tagore (Wilson, 1997)</a:t>
            </a:r>
          </a:p>
          <a:p>
            <a:r>
              <a:rPr lang="en-GB" sz="2200" dirty="0"/>
              <a:t>Annie Besant – ‘a remarkably wicked book slandering the whole Indian people’ (Natarajan, 1927, p. 133).</a:t>
            </a:r>
          </a:p>
        </p:txBody>
      </p:sp>
    </p:spTree>
    <p:extLst>
      <p:ext uri="{BB962C8B-B14F-4D97-AF65-F5344CB8AC3E}">
        <p14:creationId xmlns:p14="http://schemas.microsoft.com/office/powerpoint/2010/main" val="23730583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34FA6A-0A25-3715-9DCF-D13A5047E942}"/>
              </a:ext>
            </a:extLst>
          </p:cNvPr>
          <p:cNvSpPr>
            <a:spLocks noGrp="1"/>
          </p:cNvSpPr>
          <p:nvPr>
            <p:ph idx="1"/>
          </p:nvPr>
        </p:nvSpPr>
        <p:spPr>
          <a:xfrm>
            <a:off x="261257" y="740230"/>
            <a:ext cx="6348549" cy="5499850"/>
          </a:xfrm>
        </p:spPr>
        <p:txBody>
          <a:bodyPr anchor="ctr">
            <a:normAutofit lnSpcReduction="10000"/>
          </a:bodyPr>
          <a:lstStyle/>
          <a:p>
            <a:pPr marL="0" indent="0">
              <a:buNone/>
            </a:pPr>
            <a:r>
              <a:rPr lang="en-GB" sz="2400" dirty="0"/>
              <a:t>“The impression it leaves on my mind is, that it is the report of a drain inspector sent out with the one purpose of opening and examining the drains of the country to be reported upon, or to give a graphic description of the stench exuded by the opened drains. If Miss Mayo had confessed that she had gone to India merely to open out and examine the drains of India, there would perhaps be little to complain about her compilation. But she says in effect with a certain amount of triumph. “The drains are India”…If I open out and describe with punctilious care all the stench exuded from the drains of London and say, “Behold London,” my facts will be incapable of challenge, but my judgment will be rightly condemned as a travesty of truth.” (Gandhi, 1927)</a:t>
            </a:r>
          </a:p>
        </p:txBody>
      </p:sp>
      <p:pic>
        <p:nvPicPr>
          <p:cNvPr id="4" name="Picture 3">
            <a:extLst>
              <a:ext uri="{FF2B5EF4-FFF2-40B4-BE49-F238E27FC236}">
                <a16:creationId xmlns:a16="http://schemas.microsoft.com/office/drawing/2014/main" id="{7EB2A067-4620-68C2-9BFD-33CC98FE52F0}"/>
              </a:ext>
            </a:extLst>
          </p:cNvPr>
          <p:cNvPicPr>
            <a:picLocks noChangeAspect="1"/>
          </p:cNvPicPr>
          <p:nvPr/>
        </p:nvPicPr>
        <p:blipFill>
          <a:blip r:embed="rId2"/>
          <a:srcRect l="2928" r="-1"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008513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9C3AEB-6330-E612-F7FE-C62C60A908A2}"/>
              </a:ext>
            </a:extLst>
          </p:cNvPr>
          <p:cNvSpPr>
            <a:spLocks noGrp="1"/>
          </p:cNvSpPr>
          <p:nvPr>
            <p:ph type="title"/>
          </p:nvPr>
        </p:nvSpPr>
        <p:spPr>
          <a:xfrm>
            <a:off x="838200" y="365125"/>
            <a:ext cx="10515600" cy="1325563"/>
          </a:xfrm>
        </p:spPr>
        <p:txBody>
          <a:bodyPr>
            <a:normAutofit/>
          </a:bodyPr>
          <a:lstStyle/>
          <a:p>
            <a:r>
              <a:rPr lang="en-GB" sz="5400" dirty="0"/>
              <a:t>Responses to </a:t>
            </a:r>
            <a:r>
              <a:rPr lang="en-GB" sz="5400" i="1" dirty="0"/>
              <a:t>Mother India</a:t>
            </a:r>
            <a:endParaRPr lang="en-GB" sz="5400" dirty="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0ED5FA-BACF-2D68-DF3C-E9DED0BF7E74}"/>
              </a:ext>
            </a:extLst>
          </p:cNvPr>
          <p:cNvSpPr>
            <a:spLocks noGrp="1"/>
          </p:cNvSpPr>
          <p:nvPr>
            <p:ph idx="1"/>
          </p:nvPr>
        </p:nvSpPr>
        <p:spPr>
          <a:xfrm>
            <a:off x="838200" y="1929384"/>
            <a:ext cx="10515600" cy="4251960"/>
          </a:xfrm>
        </p:spPr>
        <p:txBody>
          <a:bodyPr>
            <a:normAutofit/>
          </a:bodyPr>
          <a:lstStyle/>
          <a:p>
            <a:r>
              <a:rPr lang="en-GB" sz="2200" dirty="0"/>
              <a:t>Turned into a debate over Indian home rule – sidelined the issue of women? (Wilson, 1997)</a:t>
            </a:r>
          </a:p>
          <a:p>
            <a:r>
              <a:rPr lang="en-GB" sz="2200" dirty="0"/>
              <a:t>But Indian women took initiative - campaign by Indian feminists in support of the Child Marriage Restraint Act – sought to reverse Mayo’s imperialist propaganda (Sinha, 1994)</a:t>
            </a:r>
          </a:p>
          <a:p>
            <a:r>
              <a:rPr lang="en-GB" sz="2200" dirty="0"/>
              <a:t>Exposed colonial state’s ‘obstructionist role’ in social reform around position of women in India (Sinha, 1994) – controversy over </a:t>
            </a:r>
            <a:r>
              <a:rPr lang="en-GB" sz="2200" i="1" dirty="0"/>
              <a:t>Mother India </a:t>
            </a:r>
            <a:r>
              <a:rPr lang="en-GB" sz="2200" dirty="0"/>
              <a:t>made it difficult to withhold official support for the Bill.</a:t>
            </a:r>
          </a:p>
          <a:p>
            <a:endParaRPr lang="en-GB" sz="2200" dirty="0"/>
          </a:p>
        </p:txBody>
      </p:sp>
    </p:spTree>
    <p:extLst>
      <p:ext uri="{BB962C8B-B14F-4D97-AF65-F5344CB8AC3E}">
        <p14:creationId xmlns:p14="http://schemas.microsoft.com/office/powerpoint/2010/main" val="19771995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14331-0D46-B5CD-D9AD-398C1E0F35B1}"/>
              </a:ext>
            </a:extLst>
          </p:cNvPr>
          <p:cNvSpPr>
            <a:spLocks noGrp="1"/>
          </p:cNvSpPr>
          <p:nvPr>
            <p:ph type="title"/>
          </p:nvPr>
        </p:nvSpPr>
        <p:spPr/>
        <p:txBody>
          <a:bodyPr/>
          <a:lstStyle/>
          <a:p>
            <a:r>
              <a:rPr lang="en-GB" dirty="0"/>
              <a:t>Primary source analysis</a:t>
            </a:r>
          </a:p>
        </p:txBody>
      </p:sp>
      <p:sp>
        <p:nvSpPr>
          <p:cNvPr id="3" name="Content Placeholder 2">
            <a:extLst>
              <a:ext uri="{FF2B5EF4-FFF2-40B4-BE49-F238E27FC236}">
                <a16:creationId xmlns:a16="http://schemas.microsoft.com/office/drawing/2014/main" id="{03A18A19-FFAB-38A1-AD27-DB222DE4CCF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6079478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37B9EE-914B-0FD0-79C9-9FC27329E6C6}"/>
              </a:ext>
            </a:extLst>
          </p:cNvPr>
          <p:cNvSpPr>
            <a:spLocks noGrp="1"/>
          </p:cNvSpPr>
          <p:nvPr>
            <p:ph type="title"/>
          </p:nvPr>
        </p:nvSpPr>
        <p:spPr>
          <a:xfrm>
            <a:off x="838200" y="365125"/>
            <a:ext cx="10515600" cy="1325563"/>
          </a:xfrm>
        </p:spPr>
        <p:txBody>
          <a:bodyPr>
            <a:normAutofit/>
          </a:bodyPr>
          <a:lstStyle/>
          <a:p>
            <a:r>
              <a:rPr lang="en-GB" sz="5400"/>
              <a:t>Key questions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47D5E6-D7E5-2B63-976E-A04F47426E44}"/>
              </a:ext>
            </a:extLst>
          </p:cNvPr>
          <p:cNvSpPr>
            <a:spLocks noGrp="1"/>
          </p:cNvSpPr>
          <p:nvPr>
            <p:ph idx="1"/>
          </p:nvPr>
        </p:nvSpPr>
        <p:spPr>
          <a:xfrm>
            <a:off x="838200" y="1929384"/>
            <a:ext cx="10515600" cy="4251960"/>
          </a:xfrm>
        </p:spPr>
        <p:txBody>
          <a:bodyPr>
            <a:normAutofit/>
          </a:bodyPr>
          <a:lstStyle/>
          <a:p>
            <a:r>
              <a:rPr lang="en-GB" sz="2200"/>
              <a:t>Who gets to speak as an expert?</a:t>
            </a:r>
          </a:p>
          <a:p>
            <a:r>
              <a:rPr lang="en-GB" sz="2200"/>
              <a:t>How and when does women’s suffering become globally legible?</a:t>
            </a:r>
          </a:p>
          <a:p>
            <a:r>
              <a:rPr lang="en-GB" sz="2200"/>
              <a:t>What other interests might be served by such polemical writing?</a:t>
            </a:r>
          </a:p>
        </p:txBody>
      </p:sp>
    </p:spTree>
    <p:extLst>
      <p:ext uri="{BB962C8B-B14F-4D97-AF65-F5344CB8AC3E}">
        <p14:creationId xmlns:p14="http://schemas.microsoft.com/office/powerpoint/2010/main" val="968768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0A268-5C60-C215-FD02-5F90045320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BCDF56E-4635-D9A7-0B20-3DF9E89B572A}"/>
              </a:ext>
            </a:extLst>
          </p:cNvPr>
          <p:cNvSpPr>
            <a:spLocks noGrp="1"/>
          </p:cNvSpPr>
          <p:nvPr>
            <p:ph idx="1"/>
          </p:nvPr>
        </p:nvSpPr>
        <p:spPr/>
        <p:txBody>
          <a:bodyPr>
            <a:normAutofit fontScale="92500" lnSpcReduction="10000"/>
          </a:bodyPr>
          <a:lstStyle/>
          <a:p>
            <a:r>
              <a:rPr lang="en-GB" dirty="0"/>
              <a:t>Saheed </a:t>
            </a:r>
            <a:r>
              <a:rPr lang="en-GB" dirty="0" err="1"/>
              <a:t>Aderinto</a:t>
            </a:r>
            <a:r>
              <a:rPr lang="en-GB" dirty="0"/>
              <a:t>, ‘The Girls in Moral Danger: Child Prostitution and Sexuality in Colonial Lagos, Nigeria, 1930-1950’, </a:t>
            </a:r>
            <a:r>
              <a:rPr lang="en-GB" i="1" dirty="0" err="1"/>
              <a:t>Jounral</a:t>
            </a:r>
            <a:r>
              <a:rPr lang="en-GB" i="1" dirty="0"/>
              <a:t> of African History </a:t>
            </a:r>
            <a:r>
              <a:rPr lang="en-GB" dirty="0"/>
              <a:t>1.2 (2007), 1-22.</a:t>
            </a:r>
          </a:p>
          <a:p>
            <a:r>
              <a:rPr lang="en-GB" dirty="0"/>
              <a:t>V. Amos and P. Parmar, “Challenging Imperial Feminism,” </a:t>
            </a:r>
            <a:r>
              <a:rPr lang="en-GB" i="1" dirty="0"/>
              <a:t>Feminist review </a:t>
            </a:r>
            <a:r>
              <a:rPr lang="en-GB" dirty="0"/>
              <a:t>17 (1984), pp. 3-19</a:t>
            </a:r>
          </a:p>
          <a:p>
            <a:r>
              <a:rPr lang="en-GB" dirty="0"/>
              <a:t>Padma </a:t>
            </a:r>
            <a:r>
              <a:rPr lang="en-GB" dirty="0" err="1"/>
              <a:t>Anagol</a:t>
            </a:r>
            <a:r>
              <a:rPr lang="en-GB" dirty="0"/>
              <a:t>-McGinn, ‘The Age of Consent Act (1891) Reconsidered: Women’s Perspectives and Participation in the Child Marriage Controversy in India’, </a:t>
            </a:r>
            <a:r>
              <a:rPr lang="en-GB" i="1" dirty="0"/>
              <a:t>South Asia Research </a:t>
            </a:r>
            <a:r>
              <a:rPr lang="en-GB" dirty="0"/>
              <a:t>12 (1992), 100-118.</a:t>
            </a:r>
          </a:p>
          <a:p>
            <a:r>
              <a:rPr lang="en-GB" dirty="0"/>
              <a:t>David M. Anderson, ‘Women missionaries and colonial silences in Kenya’s female “circumcision” controversy, 1906-1930’, </a:t>
            </a:r>
            <a:r>
              <a:rPr lang="en-GB" i="1" dirty="0"/>
              <a:t>English Historical Review </a:t>
            </a:r>
            <a:r>
              <a:rPr lang="en-GB" dirty="0"/>
              <a:t>133:565 (2018), 1512-1545.</a:t>
            </a:r>
          </a:p>
        </p:txBody>
      </p:sp>
    </p:spTree>
    <p:extLst>
      <p:ext uri="{BB962C8B-B14F-4D97-AF65-F5344CB8AC3E}">
        <p14:creationId xmlns:p14="http://schemas.microsoft.com/office/powerpoint/2010/main" val="32577603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A209A9-86AA-9E43-8E8E-A51988E19B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D5F4CD-CF90-4424-591B-66F97369159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2D1E71D-F4DC-90F6-39DA-59217BA31850}"/>
              </a:ext>
            </a:extLst>
          </p:cNvPr>
          <p:cNvSpPr>
            <a:spLocks noGrp="1"/>
          </p:cNvSpPr>
          <p:nvPr>
            <p:ph idx="1"/>
          </p:nvPr>
        </p:nvSpPr>
        <p:spPr/>
        <p:txBody>
          <a:bodyPr>
            <a:normAutofit fontScale="85000" lnSpcReduction="10000"/>
          </a:bodyPr>
          <a:lstStyle/>
          <a:p>
            <a:r>
              <a:rPr lang="en-GB" dirty="0"/>
              <a:t>L. Bland, </a:t>
            </a:r>
            <a:r>
              <a:rPr lang="en-GB" i="1" dirty="0"/>
              <a:t>Banishing the Beast: English Feminism and Sexual Morality, 1885–1914</a:t>
            </a:r>
            <a:r>
              <a:rPr lang="en-GB" dirty="0"/>
              <a:t> (London, 1995).</a:t>
            </a:r>
          </a:p>
          <a:p>
            <a:r>
              <a:rPr lang="en-GB" dirty="0"/>
              <a:t>Antoinette Burton, </a:t>
            </a:r>
            <a:r>
              <a:rPr lang="en-GB" i="1" dirty="0"/>
              <a:t>Burdens of History: British Feminists, Indian Women, and Imperial Culture, 1865-1915 </a:t>
            </a:r>
            <a:r>
              <a:rPr lang="en-GB" dirty="0"/>
              <a:t>(Chapel Hill, NC, 1994).</a:t>
            </a:r>
          </a:p>
          <a:p>
            <a:r>
              <a:rPr lang="en-GB" dirty="0"/>
              <a:t>Barbara Bush, ‘Feminising Empire? British Women’s Activist Networks in Defending and Challenging Empire from 1918 to Decolonisation’, </a:t>
            </a:r>
            <a:r>
              <a:rPr lang="en-GB" i="1" dirty="0"/>
              <a:t>Women’s History Review </a:t>
            </a:r>
            <a:r>
              <a:rPr lang="en-GB" dirty="0"/>
              <a:t>25.4 (2016), 499-519</a:t>
            </a:r>
          </a:p>
          <a:p>
            <a:r>
              <a:rPr lang="en-GB" dirty="0"/>
              <a:t>Barbara Bush ‘Britain’s Conscience on Africa’: white women, race and imperial politics in inter-war Britain, in Clare Midgley (Ed.) Gender and Imperialism (Manchester, 1998), pp. 200–223.</a:t>
            </a:r>
          </a:p>
          <a:p>
            <a:r>
              <a:rPr lang="en-GB" dirty="0"/>
              <a:t>Mary Daly, </a:t>
            </a:r>
            <a:r>
              <a:rPr lang="en-GB" i="1" dirty="0"/>
              <a:t>Gyn/Ecology </a:t>
            </a:r>
            <a:r>
              <a:rPr lang="en-GB" dirty="0"/>
              <a:t>(Boston, 1978).</a:t>
            </a:r>
          </a:p>
          <a:p>
            <a:r>
              <a:rPr lang="en-GB" dirty="0"/>
              <a:t>M. K. Gandhi, ‘Drain Inspector’s Report’, </a:t>
            </a:r>
            <a:r>
              <a:rPr lang="en-GB" i="1" dirty="0"/>
              <a:t>Young India, </a:t>
            </a:r>
            <a:r>
              <a:rPr lang="en-GB" dirty="0"/>
              <a:t>15 September, 1927.</a:t>
            </a:r>
          </a:p>
        </p:txBody>
      </p:sp>
    </p:spTree>
    <p:extLst>
      <p:ext uri="{BB962C8B-B14F-4D97-AF65-F5344CB8AC3E}">
        <p14:creationId xmlns:p14="http://schemas.microsoft.com/office/powerpoint/2010/main" val="1200834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BFBF9E-2D46-B24B-2C43-BE90E50489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2DE7258-C716-7CD6-2F2B-624F86FF50BB}"/>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294E409-4ED4-201D-9448-D4893F15B0D4}"/>
              </a:ext>
            </a:extLst>
          </p:cNvPr>
          <p:cNvSpPr>
            <a:spLocks noGrp="1"/>
          </p:cNvSpPr>
          <p:nvPr>
            <p:ph idx="1"/>
          </p:nvPr>
        </p:nvSpPr>
        <p:spPr/>
        <p:txBody>
          <a:bodyPr>
            <a:normAutofit fontScale="92500" lnSpcReduction="10000"/>
          </a:bodyPr>
          <a:lstStyle/>
          <a:p>
            <a:r>
              <a:rPr lang="en-GB" dirty="0"/>
              <a:t>Durba Ghosh, </a:t>
            </a:r>
            <a:r>
              <a:rPr lang="en-GB" i="1" dirty="0"/>
              <a:t>Sex and the Family in Colonial India: The Making of Empire </a:t>
            </a:r>
            <a:r>
              <a:rPr lang="en-GB" dirty="0"/>
              <a:t>(Cambridge, 2006).</a:t>
            </a:r>
          </a:p>
          <a:p>
            <a:r>
              <a:rPr lang="en-GB" dirty="0"/>
              <a:t>Joanna Liddle and Rama Joshi, "Gender and Imperialism in British India," South Asia Research 5 (1985).</a:t>
            </a:r>
          </a:p>
          <a:p>
            <a:r>
              <a:rPr lang="en-GB" dirty="0"/>
              <a:t>Clare Midgley, ‘Anti-slavery and the roots of ‘imperial feminism’, in Clare Midgley (ed.), </a:t>
            </a:r>
            <a:r>
              <a:rPr lang="en-GB" i="1" dirty="0"/>
              <a:t>Gender and Imperialism </a:t>
            </a:r>
            <a:r>
              <a:rPr lang="en-GB" dirty="0"/>
              <a:t>(Manchester University Press, 1998), p.161-179</a:t>
            </a:r>
          </a:p>
          <a:p>
            <a:r>
              <a:rPr lang="en-GB" dirty="0"/>
              <a:t>C. T. Mohanty, ‘Under Western eyes: feminist scholarship and colonial discourse’, in C. T. Mohanty, A. Russo and L. Torres (eds), </a:t>
            </a:r>
            <a:r>
              <a:rPr lang="en-GB" i="1" dirty="0"/>
              <a:t>Third World Women and the Politics of Feminism</a:t>
            </a:r>
            <a:r>
              <a:rPr lang="en-GB" dirty="0"/>
              <a:t> (Bloomington, IN, 1991), pp. 51–80.</a:t>
            </a:r>
          </a:p>
          <a:p>
            <a:pPr marL="0" indent="0">
              <a:buNone/>
            </a:pPr>
            <a:endParaRPr lang="en-GB" dirty="0"/>
          </a:p>
          <a:p>
            <a:endParaRPr lang="en-GB" dirty="0"/>
          </a:p>
        </p:txBody>
      </p:sp>
    </p:spTree>
    <p:extLst>
      <p:ext uri="{BB962C8B-B14F-4D97-AF65-F5344CB8AC3E}">
        <p14:creationId xmlns:p14="http://schemas.microsoft.com/office/powerpoint/2010/main" val="39145886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DF521D-65ED-2B8A-7D2B-65DE95D4D6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F3A7D43-EADA-39CB-0742-02E37A8AAFF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DF728BE-BC3D-7C53-3D1E-80060FEF7A42}"/>
              </a:ext>
            </a:extLst>
          </p:cNvPr>
          <p:cNvSpPr>
            <a:spLocks noGrp="1"/>
          </p:cNvSpPr>
          <p:nvPr>
            <p:ph idx="1"/>
          </p:nvPr>
        </p:nvSpPr>
        <p:spPr/>
        <p:txBody>
          <a:bodyPr>
            <a:normAutofit fontScale="85000" lnSpcReduction="20000"/>
          </a:bodyPr>
          <a:lstStyle/>
          <a:p>
            <a:r>
              <a:rPr lang="en-GB" dirty="0"/>
              <a:t>K. Natarajan, </a:t>
            </a:r>
            <a:r>
              <a:rPr lang="en-GB" i="1" dirty="0"/>
              <a:t>Miss Mayo's Mother India: A Rejoinder </a:t>
            </a:r>
            <a:r>
              <a:rPr lang="en-GB" dirty="0"/>
              <a:t>(Madras, India: G. A. Natesan, 1927).</a:t>
            </a:r>
          </a:p>
          <a:p>
            <a:r>
              <a:rPr lang="en-GB" dirty="0"/>
              <a:t>H. Taylor Mill, ‘The enfranchisement of women’ [Westminster Review, July 1851], in J. S. Mill and H. Taylor Mill, </a:t>
            </a:r>
            <a:r>
              <a:rPr lang="en-GB" i="1" dirty="0"/>
              <a:t>Essays on Sex Equality</a:t>
            </a:r>
            <a:r>
              <a:rPr lang="en-GB" dirty="0"/>
              <a:t>, (Chicago,1970),</a:t>
            </a:r>
          </a:p>
          <a:p>
            <a:r>
              <a:rPr lang="en-GB" dirty="0"/>
              <a:t>James Mill, </a:t>
            </a:r>
            <a:r>
              <a:rPr lang="en-GB" i="1" dirty="0"/>
              <a:t>The History of British India </a:t>
            </a:r>
            <a:r>
              <a:rPr lang="en-GB" dirty="0"/>
              <a:t>(London, 1817).</a:t>
            </a:r>
          </a:p>
          <a:p>
            <a:r>
              <a:rPr lang="en-GB" dirty="0"/>
              <a:t>Uma Narayan, ‘Colonialism and its others: Considerations on rights and care discourses’, </a:t>
            </a:r>
            <a:r>
              <a:rPr lang="en-GB" i="1" dirty="0"/>
              <a:t>Hypatia </a:t>
            </a:r>
            <a:r>
              <a:rPr lang="en-GB" dirty="0"/>
              <a:t>10 (1995), 133-140.</a:t>
            </a:r>
          </a:p>
          <a:p>
            <a:r>
              <a:rPr lang="en-GB" dirty="0"/>
              <a:t>Sarah Paddle, ‘The Limits of Sympathy: International Feminists and the Chinese “Slave Girl” Campaigns of the 1920s and 1930s’, </a:t>
            </a:r>
            <a:r>
              <a:rPr lang="en-GB" i="1" dirty="0"/>
              <a:t>Journal of Colonialism and Colonial History </a:t>
            </a:r>
            <a:r>
              <a:rPr lang="en-GB" dirty="0"/>
              <a:t>4:3 (2003), 1-20.</a:t>
            </a:r>
          </a:p>
          <a:p>
            <a:r>
              <a:rPr lang="en-GB" dirty="0"/>
              <a:t>Susan Pedersen, ‘The </a:t>
            </a:r>
            <a:r>
              <a:rPr lang="en-GB" dirty="0" err="1"/>
              <a:t>Maternalist</a:t>
            </a:r>
            <a:r>
              <a:rPr lang="en-GB" dirty="0"/>
              <a:t> Moment in British Colonial Policy: The Controversy over “Child Slavery” in Hong Kong, 1917-1941’, </a:t>
            </a:r>
            <a:r>
              <a:rPr lang="en-GB" i="1" dirty="0"/>
              <a:t>Past and Present </a:t>
            </a:r>
            <a:r>
              <a:rPr lang="en-GB" dirty="0"/>
              <a:t>171 (2001), 161-202.</a:t>
            </a:r>
            <a:endParaRPr lang="en-GB" i="1"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0930267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AAF460-EA72-361E-5E70-ECF22923B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187C1-737A-EC11-7168-F3D1C373F02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518C678-4F67-5112-AC96-1AAD1FDA9E5B}"/>
              </a:ext>
            </a:extLst>
          </p:cNvPr>
          <p:cNvSpPr>
            <a:spLocks noGrp="1"/>
          </p:cNvSpPr>
          <p:nvPr>
            <p:ph idx="1"/>
          </p:nvPr>
        </p:nvSpPr>
        <p:spPr/>
        <p:txBody>
          <a:bodyPr>
            <a:normAutofit fontScale="77500" lnSpcReduction="20000"/>
          </a:bodyPr>
          <a:lstStyle/>
          <a:p>
            <a:r>
              <a:rPr lang="en-GB" dirty="0"/>
              <a:t>Tanika Sarkar, ‘Rhetoric against Age of Consent: Resisting colonial reason and death of a child-wife’, </a:t>
            </a:r>
            <a:r>
              <a:rPr lang="en-GB" i="1" dirty="0"/>
              <a:t>Economic and Political Weekly </a:t>
            </a:r>
            <a:r>
              <a:rPr lang="en-GB" dirty="0"/>
              <a:t>28:36 (1993), 1869-1878.</a:t>
            </a:r>
          </a:p>
          <a:p>
            <a:r>
              <a:rPr lang="en-GB" dirty="0"/>
              <a:t>Mrinalini Sinha, ‘Reading </a:t>
            </a:r>
            <a:r>
              <a:rPr lang="en-GB" i="1" dirty="0"/>
              <a:t>Mother India: </a:t>
            </a:r>
            <a:r>
              <a:rPr lang="en-GB" dirty="0"/>
              <a:t>Empire, Nation, and the Female Voice’, </a:t>
            </a:r>
            <a:r>
              <a:rPr lang="en-GB" i="1" dirty="0"/>
              <a:t>Journal of Women’s History </a:t>
            </a:r>
            <a:r>
              <a:rPr lang="en-GB" dirty="0"/>
              <a:t>6:2 (1994), 6-44.</a:t>
            </a:r>
          </a:p>
          <a:p>
            <a:r>
              <a:rPr lang="en-GB" dirty="0"/>
              <a:t>Mrinalini Sinha (ed.), </a:t>
            </a:r>
            <a:r>
              <a:rPr lang="en-GB" i="1" dirty="0"/>
              <a:t>Selections from Mother India </a:t>
            </a:r>
            <a:r>
              <a:rPr lang="en-GB" dirty="0"/>
              <a:t>(New Delhi, 1998).</a:t>
            </a:r>
          </a:p>
          <a:p>
            <a:r>
              <a:rPr lang="en-GB" dirty="0"/>
              <a:t>Gayatri Chakravorty Spivak, ‘Can the Subaltern Speak?’ in Cary Nelson and Lawrence Grossberg (eds.), </a:t>
            </a:r>
            <a:r>
              <a:rPr lang="en-GB" i="1" dirty="0"/>
              <a:t>Marxism and the </a:t>
            </a:r>
            <a:r>
              <a:rPr lang="en-GB" i="1" dirty="0" err="1"/>
              <a:t>Intepretation</a:t>
            </a:r>
            <a:r>
              <a:rPr lang="en-GB" i="1" dirty="0"/>
              <a:t> of Culture </a:t>
            </a:r>
            <a:r>
              <a:rPr lang="en-GB" dirty="0"/>
              <a:t>(Urbana, 1988), pp. 271-313.</a:t>
            </a:r>
          </a:p>
          <a:p>
            <a:r>
              <a:rPr lang="en-GB" dirty="0"/>
              <a:t>Lynn M. Thomas, ‘</a:t>
            </a:r>
            <a:r>
              <a:rPr lang="en-GB" dirty="0" err="1"/>
              <a:t>Ngaitana</a:t>
            </a:r>
            <a:r>
              <a:rPr lang="en-GB" dirty="0"/>
              <a:t> (I will circumcise myself): Lessons from colonial campaigns to ban excision in Meru, Kenya’, in Bettina Shell-Duncan and Ylva </a:t>
            </a:r>
            <a:r>
              <a:rPr lang="en-GB" dirty="0" err="1"/>
              <a:t>Hernlund</a:t>
            </a:r>
            <a:r>
              <a:rPr lang="en-GB" dirty="0"/>
              <a:t> (eds.), </a:t>
            </a:r>
            <a:r>
              <a:rPr lang="en-GB" i="1" dirty="0"/>
              <a:t>Female Circumcision in Africa: Culture, Controversy and Change </a:t>
            </a:r>
            <a:r>
              <a:rPr lang="en-GB" dirty="0"/>
              <a:t>(Boulder, CO, 2000), pp. 129-150.</a:t>
            </a:r>
          </a:p>
          <a:p>
            <a:r>
              <a:rPr lang="en-GB" dirty="0"/>
              <a:t>Liz Wilson, ‘Who is authorised to speak? Katherine Mayo and the Politics of Imperial Feminism in British India’, </a:t>
            </a:r>
            <a:r>
              <a:rPr lang="en-GB" i="1" dirty="0"/>
              <a:t>Journal of Indian Philosophy </a:t>
            </a:r>
            <a:r>
              <a:rPr lang="en-GB" dirty="0"/>
              <a:t>25 (1997), 139-151.</a:t>
            </a:r>
          </a:p>
          <a:p>
            <a:endParaRPr lang="en-GB" dirty="0"/>
          </a:p>
          <a:p>
            <a:endParaRPr lang="en-GB" dirty="0"/>
          </a:p>
          <a:p>
            <a:endParaRPr lang="en-GB" dirty="0"/>
          </a:p>
        </p:txBody>
      </p:sp>
    </p:spTree>
    <p:extLst>
      <p:ext uri="{BB962C8B-B14F-4D97-AF65-F5344CB8AC3E}">
        <p14:creationId xmlns:p14="http://schemas.microsoft.com/office/powerpoint/2010/main" val="5823260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3194</Words>
  <Application>Microsoft Office PowerPoint</Application>
  <PresentationFormat>Widescreen</PresentationFormat>
  <Paragraphs>162</Paragraphs>
  <Slides>35</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35</vt:i4>
      </vt:variant>
    </vt:vector>
  </HeadingPairs>
  <TitlesOfParts>
    <vt:vector size="41" baseType="lpstr">
      <vt:lpstr>Aptos</vt:lpstr>
      <vt:lpstr>Aptos Display</vt:lpstr>
      <vt:lpstr>Arial</vt:lpstr>
      <vt:lpstr>Calibri</vt:lpstr>
      <vt:lpstr>Wingdings</vt:lpstr>
      <vt:lpstr>Office Theme</vt:lpstr>
      <vt:lpstr>Gender, Violence, and Empire 1800-2020</vt:lpstr>
      <vt:lpstr>Content note</vt:lpstr>
      <vt:lpstr>Review</vt:lpstr>
      <vt:lpstr>Key take-aways</vt:lpstr>
      <vt:lpstr>Today’s session</vt:lpstr>
      <vt:lpstr>What do you understand by ‘imperial feminism’?</vt:lpstr>
      <vt:lpstr>Imperialism and feminism</vt:lpstr>
      <vt:lpstr>Imperialism and feminism</vt:lpstr>
      <vt:lpstr>Imperialism and Feminism</vt:lpstr>
      <vt:lpstr>Imperialism and feminism</vt:lpstr>
      <vt:lpstr>Imperialism and feminism</vt:lpstr>
      <vt:lpstr>Imperialism and feminism</vt:lpstr>
      <vt:lpstr>Imperialism and feminism</vt:lpstr>
      <vt:lpstr>Imperialism and feminism</vt:lpstr>
      <vt:lpstr>Imperialism and feminism</vt:lpstr>
      <vt:lpstr>Imperial feminism</vt:lpstr>
      <vt:lpstr>Imperial feminism</vt:lpstr>
      <vt:lpstr>Katherine Mayo’s Mother India (1927)</vt:lpstr>
      <vt:lpstr>Katherine Mayo’s Mother India (1927)</vt:lpstr>
      <vt:lpstr>Katherine Mayo’s Mother India (1927)</vt:lpstr>
      <vt:lpstr>Katherine Mayo’s Mother India (1927)</vt:lpstr>
      <vt:lpstr>Katherine Mayo’s Mother India (1927)</vt:lpstr>
      <vt:lpstr>Katherine Mayo’s Mother India (1927)</vt:lpstr>
      <vt:lpstr>Katherine Mayo’s Mother India (1927)</vt:lpstr>
      <vt:lpstr>Responses to Mother India</vt:lpstr>
      <vt:lpstr>Responses to Mother India</vt:lpstr>
      <vt:lpstr>PowerPoint Presentation</vt:lpstr>
      <vt:lpstr>Responses to Mother India</vt:lpstr>
      <vt:lpstr>Primary source analysis</vt:lpstr>
      <vt:lpstr>Key questions</vt:lpstr>
      <vt:lpstr>References</vt:lpstr>
      <vt:lpstr>References</vt:lpstr>
      <vt:lpstr>References</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Rhian Keyse</dc:creator>
  <cp:lastModifiedBy>Rhian Keyse</cp:lastModifiedBy>
  <cp:revision>7</cp:revision>
  <dcterms:created xsi:type="dcterms:W3CDTF">2025-10-27T14:00:18Z</dcterms:created>
  <dcterms:modified xsi:type="dcterms:W3CDTF">2026-03-17T19:50:39Z</dcterms:modified>
</cp:coreProperties>
</file>