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60" r:id="rId2"/>
    <p:sldId id="285" r:id="rId3"/>
    <p:sldId id="261" r:id="rId4"/>
    <p:sldId id="263" r:id="rId5"/>
    <p:sldId id="256" r:id="rId6"/>
    <p:sldId id="257" r:id="rId7"/>
    <p:sldId id="278" r:id="rId8"/>
    <p:sldId id="265" r:id="rId9"/>
    <p:sldId id="273" r:id="rId10"/>
    <p:sldId id="262" r:id="rId11"/>
    <p:sldId id="266" r:id="rId12"/>
    <p:sldId id="267" r:id="rId13"/>
    <p:sldId id="268" r:id="rId14"/>
    <p:sldId id="269" r:id="rId15"/>
    <p:sldId id="270" r:id="rId16"/>
    <p:sldId id="288" r:id="rId17"/>
    <p:sldId id="271" r:id="rId18"/>
    <p:sldId id="274" r:id="rId19"/>
    <p:sldId id="272" r:id="rId20"/>
    <p:sldId id="287"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6FDB7"/>
    <a:srgbClr val="FFFF6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69" d="100"/>
          <a:sy n="69" d="100"/>
        </p:scale>
        <p:origin x="-1416"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950E3AD-A576-45CF-B1BF-477A92B569DA}" type="datetimeFigureOut">
              <a:rPr lang="en-GB" smtClean="0"/>
              <a:t>12/04/2018</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18091ED7-C551-4F97-A559-6F1F14A04380}" type="slidenum">
              <a:rPr lang="en-GB" smtClean="0"/>
              <a:t>‹#›</a:t>
            </a:fld>
            <a:endParaRPr lang="en-GB"/>
          </a:p>
        </p:txBody>
      </p:sp>
    </p:spTree>
    <p:extLst>
      <p:ext uri="{BB962C8B-B14F-4D97-AF65-F5344CB8AC3E}">
        <p14:creationId xmlns:p14="http://schemas.microsoft.com/office/powerpoint/2010/main" val="289131886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028020" y="1769541"/>
            <a:ext cx="7080026"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028020" y="3598339"/>
            <a:ext cx="7080026"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48A84FF-3792-404C-9189-3322AFF88227}" type="datetime1">
              <a:rPr lang="en-GB" smtClean="0"/>
              <a:t>12/04/2018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6AB95D-BCE5-4474-B43B-75A0971B9EA7}" type="slidenum">
              <a:rPr lang="en-GB" smtClean="0"/>
              <a:t>‹#›</a:t>
            </a:fld>
            <a:endParaRPr lang="en-GB"/>
          </a:p>
        </p:txBody>
      </p:sp>
    </p:spTree>
    <p:extLst>
      <p:ext uri="{BB962C8B-B14F-4D97-AF65-F5344CB8AC3E}">
        <p14:creationId xmlns:p14="http://schemas.microsoft.com/office/powerpoint/2010/main" val="240688814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7827592-0EFE-475F-88E5-963986A91C91}" type="datetime1">
              <a:rPr lang="en-GB" smtClean="0"/>
              <a:t>12/04/2018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6AB95D-BCE5-4474-B43B-75A0971B9EA7}" type="slidenum">
              <a:rPr lang="en-GB" smtClean="0"/>
              <a:t>‹#›</a:t>
            </a:fld>
            <a:endParaRPr lang="en-GB"/>
          </a:p>
        </p:txBody>
      </p:sp>
    </p:spTree>
    <p:extLst>
      <p:ext uri="{BB962C8B-B14F-4D97-AF65-F5344CB8AC3E}">
        <p14:creationId xmlns:p14="http://schemas.microsoft.com/office/powerpoint/2010/main" val="15398976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71551" y="1761068"/>
            <a:ext cx="7192913"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971551" y="3589879"/>
            <a:ext cx="7192913" cy="150705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7D1D56F5-640E-4D59-9D8C-C92BB02C486B}" type="datetime1">
              <a:rPr lang="en-GB" smtClean="0"/>
              <a:t>12/04/2018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6AB95D-BCE5-4474-B43B-75A0971B9EA7}" type="slidenum">
              <a:rPr lang="en-GB" smtClean="0"/>
              <a:t>‹#›</a:t>
            </a:fld>
            <a:endParaRPr lang="en-GB"/>
          </a:p>
        </p:txBody>
      </p:sp>
    </p:spTree>
    <p:extLst>
      <p:ext uri="{BB962C8B-B14F-4D97-AF65-F5344CB8AC3E}">
        <p14:creationId xmlns:p14="http://schemas.microsoft.com/office/powerpoint/2010/main" val="3163071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347" y="1732449"/>
            <a:ext cx="3795373" cy="4058750"/>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52169" y="1732450"/>
            <a:ext cx="3798499" cy="4058751"/>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E368FB0B-62EB-47B6-92C1-C5ADB2ED3DD9}" type="datetime1">
              <a:rPr lang="en-GB" smtClean="0"/>
              <a:t>12/04/2018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6AB95D-BCE5-4474-B43B-75A0971B9EA7}" type="slidenum">
              <a:rPr lang="en-GB" smtClean="0"/>
              <a:t>‹#›</a:t>
            </a:fld>
            <a:endParaRPr lang="en-GB"/>
          </a:p>
        </p:txBody>
      </p:sp>
    </p:spTree>
    <p:extLst>
      <p:ext uri="{BB962C8B-B14F-4D97-AF65-F5344CB8AC3E}">
        <p14:creationId xmlns:p14="http://schemas.microsoft.com/office/powerpoint/2010/main" val="8084107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10" name="Picture 9"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85345" y="1770323"/>
            <a:ext cx="3787423" cy="4112953"/>
          </a:xfrm>
          <a:prstGeom prst="rect">
            <a:avLst/>
          </a:prstGeom>
        </p:spPr>
      </p:pic>
      <p:pic>
        <p:nvPicPr>
          <p:cNvPr id="14" name="Picture 13" descr="Slate-V2-SD-comp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663245" y="1770323"/>
            <a:ext cx="3787423" cy="4112953"/>
          </a:xfrm>
          <a:prstGeom prst="rect">
            <a:avLst/>
          </a:prstGeom>
        </p:spPr>
      </p:pic>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754404" y="1835254"/>
            <a:ext cx="3657258" cy="54488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754404" y="2380138"/>
            <a:ext cx="3657258"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21225" y="1835255"/>
            <a:ext cx="3671498" cy="544883"/>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721225" y="2380138"/>
            <a:ext cx="3671498" cy="3411063"/>
          </a:xfrm>
        </p:spPr>
        <p:txBody>
          <a:bodyPr anchor="t">
            <a:normAutofit/>
          </a:bodyPr>
          <a:lstStyle>
            <a:lvl1pPr>
              <a:defRPr sz="1800"/>
            </a:lvl1pPr>
            <a:lvl2pPr>
              <a:defRPr sz="1600"/>
            </a:lvl2pPr>
            <a:lvl3pPr>
              <a:defRPr sz="1400"/>
            </a:lvl3pPr>
            <a:lvl4pPr>
              <a:defRPr sz="1200"/>
            </a:lvl4pPr>
            <a:lvl5pPr>
              <a:defRPr sz="1200"/>
            </a:lvl5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57ABBD1-E129-4269-BCD4-E61B9F4FFAFB}" type="datetime1">
              <a:rPr lang="en-GB" smtClean="0"/>
              <a:t>12/04/2018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C6AB95D-BCE5-4474-B43B-75A0971B9EA7}" type="slidenum">
              <a:rPr lang="en-GB" smtClean="0"/>
              <a:t>‹#›</a:t>
            </a:fld>
            <a:endParaRPr lang="en-GB"/>
          </a:p>
        </p:txBody>
      </p:sp>
    </p:spTree>
    <p:extLst>
      <p:ext uri="{BB962C8B-B14F-4D97-AF65-F5344CB8AC3E}">
        <p14:creationId xmlns:p14="http://schemas.microsoft.com/office/powerpoint/2010/main" val="32426768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4748BC8-D950-4869-A634-784C64CD62F8}" type="datetime1">
              <a:rPr lang="en-GB" smtClean="0"/>
              <a:t>12/04/2018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6AB95D-BCE5-4474-B43B-75A0971B9EA7}" type="slidenum">
              <a:rPr lang="en-GB" smtClean="0"/>
              <a:t>‹#›</a:t>
            </a:fld>
            <a:endParaRPr lang="en-GB"/>
          </a:p>
        </p:txBody>
      </p:sp>
    </p:spTree>
    <p:extLst>
      <p:ext uri="{BB962C8B-B14F-4D97-AF65-F5344CB8AC3E}">
        <p14:creationId xmlns:p14="http://schemas.microsoft.com/office/powerpoint/2010/main" val="1538946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34D0A88-6653-49A4-8A14-4E62C4962009}" type="datetime1">
              <a:rPr lang="en-GB" smtClean="0"/>
              <a:t>12/04/2018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CC6AB95D-BCE5-4474-B43B-75A0971B9EA7}" type="slidenum">
              <a:rPr lang="en-GB" smtClean="0"/>
              <a:t>‹#›</a:t>
            </a:fld>
            <a:endParaRPr lang="en-GB"/>
          </a:p>
        </p:txBody>
      </p:sp>
    </p:spTree>
    <p:extLst>
      <p:ext uri="{BB962C8B-B14F-4D97-AF65-F5344CB8AC3E}">
        <p14:creationId xmlns:p14="http://schemas.microsoft.com/office/powerpoint/2010/main" val="25127138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7" y="609600"/>
            <a:ext cx="2780167" cy="1821918"/>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3641725" y="609600"/>
            <a:ext cx="4808943" cy="51816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347" y="2431518"/>
            <a:ext cx="2780167" cy="3359681"/>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FA29EC56-FE81-4297-86EB-ABE47402C5B2}" type="datetime1">
              <a:rPr lang="en-GB" smtClean="0"/>
              <a:t>12/04/2018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6AB95D-BCE5-4474-B43B-75A0971B9EA7}" type="slidenum">
              <a:rPr lang="en-GB" smtClean="0"/>
              <a:t>‹#›</a:t>
            </a:fld>
            <a:endParaRPr lang="en-GB"/>
          </a:p>
        </p:txBody>
      </p:sp>
    </p:spTree>
    <p:extLst>
      <p:ext uri="{BB962C8B-B14F-4D97-AF65-F5344CB8AC3E}">
        <p14:creationId xmlns:p14="http://schemas.microsoft.com/office/powerpoint/2010/main" val="1882269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12" name="Picture 11" descr="Slate-V2-SD-vert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844987" y="609923"/>
            <a:ext cx="3428146" cy="5205472"/>
          </a:xfrm>
          <a:prstGeom prst="rect">
            <a:avLst/>
          </a:prstGeom>
        </p:spPr>
      </p:pic>
      <p:sp>
        <p:nvSpPr>
          <p:cNvPr id="2" name="Title 1"/>
          <p:cNvSpPr>
            <a:spLocks noGrp="1"/>
          </p:cNvSpPr>
          <p:nvPr>
            <p:ph type="title"/>
          </p:nvPr>
        </p:nvSpPr>
        <p:spPr>
          <a:xfrm>
            <a:off x="685347" y="609923"/>
            <a:ext cx="3924676" cy="1829338"/>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976728" y="743989"/>
            <a:ext cx="3165375"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347" y="2439261"/>
            <a:ext cx="3924676" cy="337613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76185FA-035B-4CC7-935C-28D1030E9784}" type="datetime1">
              <a:rPr lang="en-GB" smtClean="0"/>
              <a:t>12/04/2018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6AB95D-BCE5-4474-B43B-75A0971B9EA7}" type="slidenum">
              <a:rPr lang="en-GB" smtClean="0"/>
              <a:t>‹#›</a:t>
            </a:fld>
            <a:endParaRPr lang="en-GB"/>
          </a:p>
        </p:txBody>
      </p:sp>
    </p:spTree>
    <p:extLst>
      <p:ext uri="{BB962C8B-B14F-4D97-AF65-F5344CB8AC3E}">
        <p14:creationId xmlns:p14="http://schemas.microsoft.com/office/powerpoint/2010/main" val="6149737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Slate-V2-SD-pano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43995" y="540085"/>
            <a:ext cx="7656010" cy="3834374"/>
          </a:xfrm>
          <a:prstGeom prst="rect">
            <a:avLst/>
          </a:prstGeom>
        </p:spPr>
      </p:pic>
      <p:sp>
        <p:nvSpPr>
          <p:cNvPr id="2" name="Title 1"/>
          <p:cNvSpPr>
            <a:spLocks noGrp="1"/>
          </p:cNvSpPr>
          <p:nvPr>
            <p:ph type="title"/>
          </p:nvPr>
        </p:nvSpPr>
        <p:spPr>
          <a:xfrm>
            <a:off x="685354" y="4565255"/>
            <a:ext cx="7766495"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926217" y="695010"/>
            <a:ext cx="7285600"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346" y="5108728"/>
            <a:ext cx="7765322" cy="682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A722CFF-6336-4C0E-8D30-D62C609860FA}" type="datetime1">
              <a:rPr lang="en-GB" smtClean="0"/>
              <a:t>12/04/2018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6AB95D-BCE5-4474-B43B-75A0971B9EA7}" type="slidenum">
              <a:rPr lang="en-GB" smtClean="0"/>
              <a:t>‹#›</a:t>
            </a:fld>
            <a:endParaRPr lang="en-GB"/>
          </a:p>
        </p:txBody>
      </p:sp>
    </p:spTree>
    <p:extLst>
      <p:ext uri="{BB962C8B-B14F-4D97-AF65-F5344CB8AC3E}">
        <p14:creationId xmlns:p14="http://schemas.microsoft.com/office/powerpoint/2010/main" val="209480758"/>
      </p:ext>
    </p:extLst>
  </p:cSld>
  <p:clrMapOvr>
    <a:masterClrMapping/>
  </p:clrMapOvr>
  <p:hf hd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5346" y="608437"/>
            <a:ext cx="7765322" cy="3534344"/>
          </a:xfrm>
        </p:spPr>
        <p:txBody>
          <a:bodyPr anchor="ctr"/>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46" y="4295180"/>
            <a:ext cx="7765322"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A722CFF-6336-4C0E-8D30-D62C609860FA}" type="datetime1">
              <a:rPr lang="en-GB" smtClean="0"/>
              <a:t>12/04/2018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6AB95D-BCE5-4474-B43B-75A0971B9EA7}" type="slidenum">
              <a:rPr lang="en-GB" smtClean="0"/>
              <a:t>‹#›</a:t>
            </a:fld>
            <a:endParaRPr lang="en-GB"/>
          </a:p>
        </p:txBody>
      </p:sp>
    </p:spTree>
    <p:extLst>
      <p:ext uri="{BB962C8B-B14F-4D97-AF65-F5344CB8AC3E}">
        <p14:creationId xmlns:p14="http://schemas.microsoft.com/office/powerpoint/2010/main" val="491180150"/>
      </p:ext>
    </p:extLst>
  </p:cSld>
  <p:clrMapOvr>
    <a:masterClrMapping/>
  </p:clrMapOvr>
  <p:hf hd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84659" y="609600"/>
            <a:ext cx="6977064" cy="2992904"/>
          </a:xfrm>
        </p:spPr>
        <p:txBody>
          <a:bodyPr anchor="ctr"/>
          <a:lstStyle>
            <a:lvl1pPr>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290484" y="3610033"/>
            <a:ext cx="6564224"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4" name="Text Placeholder 3"/>
          <p:cNvSpPr>
            <a:spLocks noGrp="1"/>
          </p:cNvSpPr>
          <p:nvPr>
            <p:ph type="body" sz="half" idx="2"/>
          </p:nvPr>
        </p:nvSpPr>
        <p:spPr>
          <a:xfrm>
            <a:off x="685346" y="4304353"/>
            <a:ext cx="7765322"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A722CFF-6336-4C0E-8D30-D62C609860FA}" type="datetime1">
              <a:rPr lang="en-GB" smtClean="0"/>
              <a:t>12/04/2018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6AB95D-BCE5-4474-B43B-75A0971B9EA7}" type="slidenum">
              <a:rPr lang="en-GB" smtClean="0"/>
              <a:t>‹#›</a:t>
            </a:fld>
            <a:endParaRPr lang="en-GB"/>
          </a:p>
        </p:txBody>
      </p:sp>
      <p:sp>
        <p:nvSpPr>
          <p:cNvPr id="11" name="TextBox 10"/>
          <p:cNvSpPr txBox="1"/>
          <p:nvPr/>
        </p:nvSpPr>
        <p:spPr>
          <a:xfrm>
            <a:off x="627459" y="873912"/>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p:cNvSpPr txBox="1"/>
          <p:nvPr/>
        </p:nvSpPr>
        <p:spPr>
          <a:xfrm>
            <a:off x="7828359" y="2933245"/>
            <a:ext cx="4572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3548426042"/>
      </p:ext>
    </p:extLst>
  </p:cSld>
  <p:clrMapOvr>
    <a:masterClrMapping/>
  </p:clrMapOvr>
  <p:hf hd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5346" y="2126943"/>
            <a:ext cx="7765322"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685339" y="4650556"/>
            <a:ext cx="776414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A722CFF-6336-4C0E-8D30-D62C609860FA}" type="datetime1">
              <a:rPr lang="en-GB" smtClean="0"/>
              <a:t>12/04/2018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C6AB95D-BCE5-4474-B43B-75A0971B9EA7}" type="slidenum">
              <a:rPr lang="en-GB" smtClean="0"/>
              <a:t>‹#›</a:t>
            </a:fld>
            <a:endParaRPr lang="en-GB"/>
          </a:p>
        </p:txBody>
      </p:sp>
    </p:spTree>
    <p:extLst>
      <p:ext uri="{BB962C8B-B14F-4D97-AF65-F5344CB8AC3E}">
        <p14:creationId xmlns:p14="http://schemas.microsoft.com/office/powerpoint/2010/main" val="1390928637"/>
      </p:ext>
    </p:extLst>
  </p:cSld>
  <p:clrMapOvr>
    <a:masterClrMapping/>
  </p:clrMapOvr>
  <p:hf hd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685346" y="609600"/>
            <a:ext cx="776532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346"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8" name="Text Placeholder 3"/>
          <p:cNvSpPr>
            <a:spLocks noGrp="1"/>
          </p:cNvSpPr>
          <p:nvPr>
            <p:ph type="body" sz="half" idx="15"/>
          </p:nvPr>
        </p:nvSpPr>
        <p:spPr>
          <a:xfrm>
            <a:off x="685346"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 Placeholder 4"/>
          <p:cNvSpPr>
            <a:spLocks noGrp="1"/>
          </p:cNvSpPr>
          <p:nvPr>
            <p:ph type="body" sz="quarter" idx="3"/>
          </p:nvPr>
        </p:nvSpPr>
        <p:spPr>
          <a:xfrm>
            <a:off x="3335033"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0" name="Text Placeholder 3"/>
          <p:cNvSpPr>
            <a:spLocks noGrp="1"/>
          </p:cNvSpPr>
          <p:nvPr>
            <p:ph type="body" sz="half" idx="16"/>
          </p:nvPr>
        </p:nvSpPr>
        <p:spPr>
          <a:xfrm>
            <a:off x="3331076"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1" name="Text Placeholder 4"/>
          <p:cNvSpPr>
            <a:spLocks noGrp="1"/>
          </p:cNvSpPr>
          <p:nvPr>
            <p:ph type="body" sz="quarter" idx="13"/>
          </p:nvPr>
        </p:nvSpPr>
        <p:spPr>
          <a:xfrm>
            <a:off x="5974929" y="1885950"/>
            <a:ext cx="2475738" cy="576262"/>
          </a:xfrm>
        </p:spPr>
        <p:txBody>
          <a:bodyPr anchor="b">
            <a:noAutofit/>
          </a:bodyPr>
          <a:lstStyle>
            <a:lvl1pPr marL="0" indent="0" algn="ctr">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12" name="Text Placeholder 3"/>
          <p:cNvSpPr>
            <a:spLocks noGrp="1"/>
          </p:cNvSpPr>
          <p:nvPr>
            <p:ph type="body" sz="half" idx="17"/>
          </p:nvPr>
        </p:nvSpPr>
        <p:spPr>
          <a:xfrm>
            <a:off x="5974929" y="2571750"/>
            <a:ext cx="2475738" cy="3219450"/>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5A722CFF-6336-4C0E-8D30-D62C609860FA}" type="datetime1">
              <a:rPr lang="en-GB" smtClean="0"/>
              <a:t>12/04/2018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6AB95D-BCE5-4474-B43B-75A0971B9EA7}" type="slidenum">
              <a:rPr lang="en-GB" smtClean="0"/>
              <a:t>‹#›</a:t>
            </a:fld>
            <a:endParaRPr lang="en-GB"/>
          </a:p>
        </p:txBody>
      </p:sp>
    </p:spTree>
    <p:extLst>
      <p:ext uri="{BB962C8B-B14F-4D97-AF65-F5344CB8AC3E}">
        <p14:creationId xmlns:p14="http://schemas.microsoft.com/office/powerpoint/2010/main" val="637546893"/>
      </p:ext>
    </p:extLst>
  </p:cSld>
  <p:clrMapOvr>
    <a:masterClrMapping/>
  </p:clrMapOvr>
  <p:hf hd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6" name="Picture 5"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9239" y="1826045"/>
            <a:ext cx="2529046" cy="1833558"/>
          </a:xfrm>
          <a:prstGeom prst="rect">
            <a:avLst/>
          </a:prstGeom>
        </p:spPr>
      </p:pic>
      <p:pic>
        <p:nvPicPr>
          <p:cNvPr id="28" name="Picture 27"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93813" y="1826045"/>
            <a:ext cx="2529046" cy="1833558"/>
          </a:xfrm>
          <a:prstGeom prst="rect">
            <a:avLst/>
          </a:prstGeom>
        </p:spPr>
      </p:pic>
      <p:pic>
        <p:nvPicPr>
          <p:cNvPr id="29" name="Picture 28" descr="Slate-V2-SD-3colPhotoInset.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921715" y="1826045"/>
            <a:ext cx="2529046" cy="1833558"/>
          </a:xfrm>
          <a:prstGeom prst="rect">
            <a:avLst/>
          </a:prstGeom>
        </p:spPr>
      </p:pic>
      <p:sp>
        <p:nvSpPr>
          <p:cNvPr id="30" name="Title 1"/>
          <p:cNvSpPr>
            <a:spLocks noGrp="1"/>
          </p:cNvSpPr>
          <p:nvPr>
            <p:ph type="title"/>
          </p:nvPr>
        </p:nvSpPr>
        <p:spPr>
          <a:xfrm>
            <a:off x="685346" y="609600"/>
            <a:ext cx="7765322"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5346"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0" name="Picture Placeholder 2"/>
          <p:cNvSpPr>
            <a:spLocks noGrp="1" noChangeAspect="1"/>
          </p:cNvSpPr>
          <p:nvPr>
            <p:ph type="pic" idx="15"/>
          </p:nvPr>
        </p:nvSpPr>
        <p:spPr>
          <a:xfrm>
            <a:off x="763577" y="1938918"/>
            <a:ext cx="2319276"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5346" y="4480369"/>
            <a:ext cx="2475738"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2" name="Text Placeholder 4"/>
          <p:cNvSpPr>
            <a:spLocks noGrp="1"/>
          </p:cNvSpPr>
          <p:nvPr>
            <p:ph type="body" sz="quarter" idx="3"/>
          </p:nvPr>
        </p:nvSpPr>
        <p:spPr>
          <a:xfrm>
            <a:off x="3332091"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3" name="Picture Placeholder 2"/>
          <p:cNvSpPr>
            <a:spLocks noGrp="1" noChangeAspect="1"/>
          </p:cNvSpPr>
          <p:nvPr>
            <p:ph type="pic" idx="21"/>
          </p:nvPr>
        </p:nvSpPr>
        <p:spPr>
          <a:xfrm>
            <a:off x="3409307" y="1939094"/>
            <a:ext cx="2319276"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3331075" y="4480368"/>
            <a:ext cx="2476753" cy="1310833"/>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25" name="Text Placeholder 4"/>
          <p:cNvSpPr>
            <a:spLocks noGrp="1"/>
          </p:cNvSpPr>
          <p:nvPr>
            <p:ph type="body" sz="quarter" idx="13"/>
          </p:nvPr>
        </p:nvSpPr>
        <p:spPr>
          <a:xfrm>
            <a:off x="5975023" y="3904106"/>
            <a:ext cx="2475738"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26" name="Picture Placeholder 2"/>
          <p:cNvSpPr>
            <a:spLocks noGrp="1" noChangeAspect="1"/>
          </p:cNvSpPr>
          <p:nvPr>
            <p:ph type="pic" idx="22"/>
          </p:nvPr>
        </p:nvSpPr>
        <p:spPr>
          <a:xfrm>
            <a:off x="6056774" y="1934432"/>
            <a:ext cx="2319276"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5974929" y="4480366"/>
            <a:ext cx="2475738" cy="1310835"/>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3" name="Date Placeholder 2"/>
          <p:cNvSpPr>
            <a:spLocks noGrp="1"/>
          </p:cNvSpPr>
          <p:nvPr>
            <p:ph type="dt" sz="half" idx="10"/>
          </p:nvPr>
        </p:nvSpPr>
        <p:spPr/>
        <p:txBody>
          <a:bodyPr/>
          <a:lstStyle/>
          <a:p>
            <a:fld id="{5A722CFF-6336-4C0E-8D30-D62C609860FA}" type="datetime1">
              <a:rPr lang="en-GB" smtClean="0"/>
              <a:t>12/04/2018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C6AB95D-BCE5-4474-B43B-75A0971B9EA7}" type="slidenum">
              <a:rPr lang="en-GB" smtClean="0"/>
              <a:t>‹#›</a:t>
            </a:fld>
            <a:endParaRPr lang="en-GB"/>
          </a:p>
        </p:txBody>
      </p:sp>
    </p:spTree>
    <p:extLst>
      <p:ext uri="{BB962C8B-B14F-4D97-AF65-F5344CB8AC3E}">
        <p14:creationId xmlns:p14="http://schemas.microsoft.com/office/powerpoint/2010/main" val="152362647"/>
      </p:ext>
    </p:extLst>
  </p:cSld>
  <p:clrMapOvr>
    <a:masterClrMapping/>
  </p:clrMapOvr>
  <p:hf hd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432C818-17E7-4B86-BAB1-3B513FFDC834}" type="datetime1">
              <a:rPr lang="en-GB" smtClean="0"/>
              <a:t>12/04/2018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6AB95D-BCE5-4474-B43B-75A0971B9EA7}" type="slidenum">
              <a:rPr lang="en-GB" smtClean="0"/>
              <a:t>‹#›</a:t>
            </a:fld>
            <a:endParaRPr lang="en-GB"/>
          </a:p>
        </p:txBody>
      </p:sp>
    </p:spTree>
    <p:extLst>
      <p:ext uri="{BB962C8B-B14F-4D97-AF65-F5344CB8AC3E}">
        <p14:creationId xmlns:p14="http://schemas.microsoft.com/office/powerpoint/2010/main" val="35879279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37302" y="609600"/>
            <a:ext cx="1713365"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685347" y="609600"/>
            <a:ext cx="5937654" cy="5181601"/>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99EEE49-BA6C-4C7B-8B19-6A9E65DEBCB7}" type="datetime1">
              <a:rPr lang="en-GB" smtClean="0"/>
              <a:t>12/04/2018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C6AB95D-BCE5-4474-B43B-75A0971B9EA7}" type="slidenum">
              <a:rPr lang="en-GB" smtClean="0"/>
              <a:t>‹#›</a:t>
            </a:fld>
            <a:endParaRPr lang="en-GB"/>
          </a:p>
        </p:txBody>
      </p:sp>
    </p:spTree>
    <p:extLst>
      <p:ext uri="{BB962C8B-B14F-4D97-AF65-F5344CB8AC3E}">
        <p14:creationId xmlns:p14="http://schemas.microsoft.com/office/powerpoint/2010/main" val="40475975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346" y="609600"/>
            <a:ext cx="776532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346" y="1732450"/>
            <a:ext cx="776532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59052" y="5883276"/>
            <a:ext cx="20574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5A722CFF-6336-4C0E-8D30-D62C609860FA}" type="datetime1">
              <a:rPr lang="en-GB" smtClean="0"/>
              <a:t>12/04/2018</a:t>
            </a:fld>
            <a:endParaRPr lang="en-GB"/>
          </a:p>
        </p:txBody>
      </p:sp>
      <p:sp>
        <p:nvSpPr>
          <p:cNvPr id="5" name="Footer Placeholder 4"/>
          <p:cNvSpPr>
            <a:spLocks noGrp="1"/>
          </p:cNvSpPr>
          <p:nvPr>
            <p:ph type="ftr" sz="quarter" idx="3"/>
          </p:nvPr>
        </p:nvSpPr>
        <p:spPr>
          <a:xfrm>
            <a:off x="685347" y="5883276"/>
            <a:ext cx="5004649"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7885509" y="5883276"/>
            <a:ext cx="565159"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CC6AB95D-BCE5-4474-B43B-75A0971B9EA7}" type="slidenum">
              <a:rPr lang="en-GB" smtClean="0"/>
              <a:t>‹#›</a:t>
            </a:fld>
            <a:endParaRPr lang="en-GB"/>
          </a:p>
        </p:txBody>
      </p:sp>
    </p:spTree>
    <p:extLst>
      <p:ext uri="{BB962C8B-B14F-4D97-AF65-F5344CB8AC3E}">
        <p14:creationId xmlns:p14="http://schemas.microsoft.com/office/powerpoint/2010/main" val="4068648070"/>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hf hdr="0" dt="0"/>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 Id="rId5" Type="http://schemas.openxmlformats.org/officeDocument/2006/relationships/image" Target="../media/image9.png"/><Relationship Id="rId4" Type="http://schemas.openxmlformats.org/officeDocument/2006/relationships/image" Target="../media/image8.gif"/></Relationships>
</file>

<file path=ppt/slides/_rels/slide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image" Target="../media/image21.jpeg"/><Relationship Id="rId3" Type="http://schemas.openxmlformats.org/officeDocument/2006/relationships/image" Target="../media/image16.jpeg"/><Relationship Id="rId7" Type="http://schemas.openxmlformats.org/officeDocument/2006/relationships/image" Target="../media/image20.jpeg"/><Relationship Id="rId2" Type="http://schemas.openxmlformats.org/officeDocument/2006/relationships/image" Target="../media/image15.jpeg"/><Relationship Id="rId1" Type="http://schemas.openxmlformats.org/officeDocument/2006/relationships/slideLayout" Target="../slideLayouts/slideLayout4.xml"/><Relationship Id="rId6" Type="http://schemas.openxmlformats.org/officeDocument/2006/relationships/image" Target="../media/image19.png"/><Relationship Id="rId5" Type="http://schemas.openxmlformats.org/officeDocument/2006/relationships/image" Target="../media/image18.jpeg"/><Relationship Id="rId4" Type="http://schemas.openxmlformats.org/officeDocument/2006/relationships/image" Target="../media/image17.jpe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a:effectLst/>
              </a:rPr>
              <a:t>Successful Management of </a:t>
            </a:r>
            <a:r>
              <a:rPr lang="en-GB" cap="all" dirty="0">
                <a:effectLst/>
              </a:rPr>
              <a:t>CONSERVATION WORKS</a:t>
            </a:r>
            <a:br>
              <a:rPr lang="en-GB" cap="all" dirty="0">
                <a:effectLst/>
              </a:rPr>
            </a:br>
            <a:endParaRPr lang="en-GB" dirty="0"/>
          </a:p>
        </p:txBody>
      </p:sp>
      <p:sp>
        <p:nvSpPr>
          <p:cNvPr id="2" name="Slide Number Placeholder 1">
            <a:extLst>
              <a:ext uri="{FF2B5EF4-FFF2-40B4-BE49-F238E27FC236}">
                <a16:creationId xmlns:a16="http://schemas.microsoft.com/office/drawing/2014/main" xmlns="" id="{9A81A5D2-0613-4AD8-A0C8-403201E07657}"/>
              </a:ext>
            </a:extLst>
          </p:cNvPr>
          <p:cNvSpPr>
            <a:spLocks noGrp="1"/>
          </p:cNvSpPr>
          <p:nvPr>
            <p:ph type="sldNum" sz="quarter" idx="12"/>
          </p:nvPr>
        </p:nvSpPr>
        <p:spPr/>
        <p:txBody>
          <a:bodyPr/>
          <a:lstStyle/>
          <a:p>
            <a:fld id="{CC6AB95D-BCE5-4474-B43B-75A0971B9EA7}" type="slidenum">
              <a:rPr lang="en-GB" smtClean="0"/>
              <a:t>1</a:t>
            </a:fld>
            <a:endParaRPr lang="en-GB"/>
          </a:p>
        </p:txBody>
      </p:sp>
      <p:pic>
        <p:nvPicPr>
          <p:cNvPr id="6" name="Picture 2">
            <a:extLst>
              <a:ext uri="{FF2B5EF4-FFF2-40B4-BE49-F238E27FC236}">
                <a16:creationId xmlns:a16="http://schemas.microsoft.com/office/drawing/2014/main" xmlns="" id="{415B88A3-2A8A-4073-87CA-25DD1806AFFC}"/>
              </a:ext>
            </a:extLst>
          </p:cNvPr>
          <p:cNvPicPr>
            <a:picLocks noChangeAspect="1" noChangeArrowheads="1"/>
          </p:cNvPicPr>
          <p:nvPr/>
        </p:nvPicPr>
        <p:blipFill>
          <a:blip r:embed="rId2" cstate="print"/>
          <a:srcRect/>
          <a:stretch>
            <a:fillRect/>
          </a:stretch>
        </p:blipFill>
        <p:spPr bwMode="auto">
          <a:xfrm>
            <a:off x="107505" y="247915"/>
            <a:ext cx="1512168" cy="582282"/>
          </a:xfrm>
          <a:prstGeom prst="rect">
            <a:avLst/>
          </a:prstGeom>
          <a:noFill/>
          <a:ln w="9525">
            <a:noFill/>
            <a:miter lim="800000"/>
            <a:headEnd/>
            <a:tailEnd/>
          </a:ln>
          <a:effectLst/>
        </p:spPr>
      </p:pic>
      <p:pic>
        <p:nvPicPr>
          <p:cNvPr id="7" name="Picture 6">
            <a:extLst>
              <a:ext uri="{FF2B5EF4-FFF2-40B4-BE49-F238E27FC236}">
                <a16:creationId xmlns:a16="http://schemas.microsoft.com/office/drawing/2014/main" xmlns="" id="{846D8D4E-364D-4B94-9C68-3732C14749A6}"/>
              </a:ext>
            </a:extLst>
          </p:cNvPr>
          <p:cNvPicPr>
            <a:picLocks noChangeAspect="1"/>
          </p:cNvPicPr>
          <p:nvPr/>
        </p:nvPicPr>
        <p:blipFill>
          <a:blip r:embed="rId3"/>
          <a:stretch>
            <a:fillRect/>
          </a:stretch>
        </p:blipFill>
        <p:spPr>
          <a:xfrm>
            <a:off x="-1188640" y="624839"/>
            <a:ext cx="7766977" cy="969348"/>
          </a:xfrm>
          <a:prstGeom prst="rect">
            <a:avLst/>
          </a:prstGeom>
        </p:spPr>
      </p:pic>
      <p:pic>
        <p:nvPicPr>
          <p:cNvPr id="8" name="Picture 4" descr="C:\Users\Trevor\Videos\Pictures\national-trust-logo (1).gif">
            <a:extLst>
              <a:ext uri="{FF2B5EF4-FFF2-40B4-BE49-F238E27FC236}">
                <a16:creationId xmlns:a16="http://schemas.microsoft.com/office/drawing/2014/main" xmlns="" id="{10AA7359-BAE2-44FC-A320-823AFBC4F951}"/>
              </a:ext>
            </a:extLst>
          </p:cNvPr>
          <p:cNvPicPr>
            <a:picLocks noChangeAspect="1" noChangeArrowheads="1"/>
          </p:cNvPicPr>
          <p:nvPr/>
        </p:nvPicPr>
        <p:blipFill>
          <a:blip r:embed="rId4"/>
          <a:srcRect/>
          <a:stretch>
            <a:fillRect/>
          </a:stretch>
        </p:blipFill>
        <p:spPr bwMode="auto">
          <a:xfrm>
            <a:off x="7490510" y="262747"/>
            <a:ext cx="1378101" cy="826860"/>
          </a:xfrm>
          <a:prstGeom prst="rect">
            <a:avLst/>
          </a:prstGeom>
          <a:noFill/>
          <a:effectLst>
            <a:outerShdw blurRad="25400" dir="17880000">
              <a:srgbClr val="000000">
                <a:alpha val="46000"/>
              </a:srgbClr>
            </a:outerShdw>
          </a:effectLst>
        </p:spPr>
      </p:pic>
      <p:pic>
        <p:nvPicPr>
          <p:cNvPr id="9" name="Picture 3" descr="C:\Users\Trevor\Videos\Pictures\somerset house logo.png">
            <a:extLst>
              <a:ext uri="{FF2B5EF4-FFF2-40B4-BE49-F238E27FC236}">
                <a16:creationId xmlns:a16="http://schemas.microsoft.com/office/drawing/2014/main" xmlns="" id="{1047E0A9-313D-4B25-A188-D22DA7A841C3}"/>
              </a:ext>
            </a:extLst>
          </p:cNvPr>
          <p:cNvPicPr>
            <a:picLocks noChangeAspect="1" noChangeArrowheads="1"/>
          </p:cNvPicPr>
          <p:nvPr/>
        </p:nvPicPr>
        <p:blipFill>
          <a:blip r:embed="rId5"/>
          <a:srcRect/>
          <a:stretch>
            <a:fillRect/>
          </a:stretch>
        </p:blipFill>
        <p:spPr bwMode="auto">
          <a:xfrm>
            <a:off x="7503415" y="1529184"/>
            <a:ext cx="1329345" cy="1329345"/>
          </a:xfrm>
          <a:prstGeom prst="rect">
            <a:avLst/>
          </a:prstGeom>
          <a:noFill/>
          <a:effectLst>
            <a:outerShdw blurRad="25400" dir="17880000">
              <a:srgbClr val="000000">
                <a:alpha val="46000"/>
              </a:srgbClr>
            </a:outerShdw>
          </a:effectLst>
        </p:spPr>
      </p:pic>
      <p:sp>
        <p:nvSpPr>
          <p:cNvPr id="10" name="Rectangle 9">
            <a:extLst>
              <a:ext uri="{FF2B5EF4-FFF2-40B4-BE49-F238E27FC236}">
                <a16:creationId xmlns:a16="http://schemas.microsoft.com/office/drawing/2014/main" xmlns="" id="{D1975B64-0B50-4FC2-A619-68BE86FC699C}"/>
              </a:ext>
            </a:extLst>
          </p:cNvPr>
          <p:cNvSpPr/>
          <p:nvPr/>
        </p:nvSpPr>
        <p:spPr>
          <a:xfrm>
            <a:off x="179512" y="5624080"/>
            <a:ext cx="8496944" cy="1661993"/>
          </a:xfrm>
          <a:prstGeom prst="rect">
            <a:avLst/>
          </a:prstGeom>
        </p:spPr>
        <p:txBody>
          <a:bodyPr wrap="square">
            <a:spAutoFit/>
          </a:bodyPr>
          <a:lstStyle/>
          <a:p>
            <a:r>
              <a:rPr lang="en-GB" sz="1200" dirty="0"/>
              <a:t>Trevor J. Francis, MSc. Facilities Management, MCIOB, MRICS, MCABE, P.G. Diploma in Architectural Conservation. CIOB Certified Conservation Specialist (Building Surveying Professional). RICS Regulated Valuer. Principal: Trevor J. Francis. Chartered Building Surveyor and Historic Building Consultants. (www. buildingsurveyingwales.com)</a:t>
            </a:r>
          </a:p>
          <a:p>
            <a:endParaRPr lang="en-GB" sz="1200" dirty="0"/>
          </a:p>
          <a:p>
            <a:r>
              <a:rPr lang="en-GB" sz="1200" dirty="0"/>
              <a:t>Trevor Francis, Programme Team Leader, School of Architecture, Built and Natural Environment(s). University of Wales Trinity Saint David. </a:t>
            </a:r>
          </a:p>
          <a:p>
            <a:endParaRPr lang="en-GB" sz="1200" dirty="0"/>
          </a:p>
          <a:p>
            <a:endParaRPr lang="en-GB" dirty="0"/>
          </a:p>
        </p:txBody>
      </p:sp>
      <p:sp>
        <p:nvSpPr>
          <p:cNvPr id="11" name="Rectangle 10">
            <a:extLst>
              <a:ext uri="{FF2B5EF4-FFF2-40B4-BE49-F238E27FC236}">
                <a16:creationId xmlns:a16="http://schemas.microsoft.com/office/drawing/2014/main" xmlns="" id="{65CA696D-14E4-4195-9C56-83D11CA3C1E0}"/>
              </a:ext>
            </a:extLst>
          </p:cNvPr>
          <p:cNvSpPr/>
          <p:nvPr/>
        </p:nvSpPr>
        <p:spPr>
          <a:xfrm>
            <a:off x="179512" y="1375023"/>
            <a:ext cx="7560840" cy="3570208"/>
          </a:xfrm>
          <a:prstGeom prst="rect">
            <a:avLst/>
          </a:prstGeom>
        </p:spPr>
        <p:txBody>
          <a:bodyPr wrap="square">
            <a:spAutoFit/>
          </a:bodyPr>
          <a:lstStyle/>
          <a:p>
            <a:r>
              <a:rPr lang="en-GB" sz="1400" dirty="0">
                <a:solidFill>
                  <a:schemeClr val="accent2">
                    <a:lumMod val="60000"/>
                    <a:lumOff val="40000"/>
                  </a:schemeClr>
                </a:solidFill>
                <a:latin typeface="Modern No. 20" panose="02070704070505020303" pitchFamily="18" charset="0"/>
              </a:rPr>
              <a:t>Somerset House, London. </a:t>
            </a:r>
          </a:p>
          <a:p>
            <a:r>
              <a:rPr lang="en-GB" sz="1400" dirty="0">
                <a:solidFill>
                  <a:schemeClr val="accent2">
                    <a:lumMod val="60000"/>
                    <a:lumOff val="40000"/>
                  </a:schemeClr>
                </a:solidFill>
                <a:latin typeface="Modern No. 20" panose="02070704070505020303" pitchFamily="18" charset="0"/>
              </a:rPr>
              <a:t>Thursday, April 12</a:t>
            </a:r>
            <a:r>
              <a:rPr lang="en-GB" sz="1400" baseline="30000" dirty="0">
                <a:solidFill>
                  <a:schemeClr val="accent2">
                    <a:lumMod val="60000"/>
                    <a:lumOff val="40000"/>
                  </a:schemeClr>
                </a:solidFill>
                <a:latin typeface="Modern No. 20" panose="02070704070505020303" pitchFamily="18" charset="0"/>
              </a:rPr>
              <a:t>th</a:t>
            </a:r>
            <a:r>
              <a:rPr lang="en-GB" sz="1400" dirty="0">
                <a:solidFill>
                  <a:schemeClr val="accent2">
                    <a:lumMod val="60000"/>
                    <a:lumOff val="40000"/>
                  </a:schemeClr>
                </a:solidFill>
                <a:latin typeface="Modern No. 20" panose="02070704070505020303" pitchFamily="18" charset="0"/>
              </a:rPr>
              <a:t>, 2018.</a:t>
            </a:r>
          </a:p>
          <a:p>
            <a:endParaRPr lang="en-GB" dirty="0">
              <a:solidFill>
                <a:srgbClr val="FFFF00"/>
              </a:solidFill>
              <a:latin typeface="Modern No. 20" panose="02070704070505020303" pitchFamily="18" charset="0"/>
            </a:endParaRPr>
          </a:p>
          <a:p>
            <a:endParaRPr lang="en-GB" dirty="0">
              <a:solidFill>
                <a:srgbClr val="FFFF00"/>
              </a:solidFill>
              <a:latin typeface="Modern No. 20" panose="02070704070505020303" pitchFamily="18" charset="0"/>
            </a:endParaRPr>
          </a:p>
          <a:p>
            <a:r>
              <a:rPr lang="en-GB" sz="3600" b="1" dirty="0">
                <a:latin typeface="Castellar" panose="020A0402060406010301" pitchFamily="18" charset="0"/>
              </a:rPr>
              <a:t>Conservation Specific Specifications</a:t>
            </a:r>
            <a:endParaRPr lang="en-GB" sz="3600" dirty="0">
              <a:latin typeface="Castellar" panose="020A0402060406010301" pitchFamily="18" charset="0"/>
            </a:endParaRPr>
          </a:p>
          <a:p>
            <a:endParaRPr lang="en-GB" dirty="0">
              <a:solidFill>
                <a:srgbClr val="FFFF00"/>
              </a:solidFill>
              <a:latin typeface="Modern No. 20" panose="02070704070505020303" pitchFamily="18" charset="0"/>
            </a:endParaRPr>
          </a:p>
          <a:p>
            <a:pPr marL="285750" indent="-285750">
              <a:buFont typeface="Arial" panose="020B0604020202020204" pitchFamily="34" charset="0"/>
              <a:buChar char="•"/>
            </a:pPr>
            <a:r>
              <a:rPr lang="en-GB" dirty="0">
                <a:solidFill>
                  <a:srgbClr val="FFFF00"/>
                </a:solidFill>
                <a:latin typeface="Modern No. 20" panose="02070704070505020303" pitchFamily="18" charset="0"/>
              </a:rPr>
              <a:t>Complexities of conservation work specifications.</a:t>
            </a:r>
          </a:p>
          <a:p>
            <a:pPr>
              <a:buFont typeface="Arial" panose="020B0604020202020204" pitchFamily="34" charset="0"/>
              <a:buChar char="•"/>
            </a:pPr>
            <a:r>
              <a:rPr lang="en-GB" dirty="0">
                <a:solidFill>
                  <a:srgbClr val="FFFF00"/>
                </a:solidFill>
                <a:latin typeface="Modern No. 20" panose="02070704070505020303" pitchFamily="18" charset="0"/>
              </a:rPr>
              <a:t>    Creating a correct and accurate specification.</a:t>
            </a:r>
          </a:p>
          <a:p>
            <a:pPr>
              <a:buFont typeface="Arial" panose="020B0604020202020204" pitchFamily="34" charset="0"/>
              <a:buChar char="•"/>
            </a:pPr>
            <a:r>
              <a:rPr lang="en-GB" dirty="0">
                <a:solidFill>
                  <a:srgbClr val="FFFF00"/>
                </a:solidFill>
                <a:latin typeface="Modern No. 20" panose="02070704070505020303" pitchFamily="18" charset="0"/>
              </a:rPr>
              <a:t>    Anticipating and mitigating the impact of installation methods.</a:t>
            </a:r>
          </a:p>
          <a:p>
            <a:pPr>
              <a:buFont typeface="Arial" panose="020B0604020202020204" pitchFamily="34" charset="0"/>
              <a:buChar char="•"/>
            </a:pPr>
            <a:r>
              <a:rPr lang="en-GB" dirty="0">
                <a:solidFill>
                  <a:srgbClr val="FFFF00"/>
                </a:solidFill>
                <a:latin typeface="Modern No. 20" panose="02070704070505020303" pitchFamily="18" charset="0"/>
              </a:rPr>
              <a:t>    Developing maintenance manuals and plans from day one.</a:t>
            </a:r>
            <a:endParaRPr lang="en-GB" sz="1600" b="0" i="0" dirty="0">
              <a:solidFill>
                <a:srgbClr val="FFFF00"/>
              </a:solidFill>
              <a:effectLst/>
              <a:latin typeface="Open Sans"/>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5346" y="609600"/>
            <a:ext cx="7765322" cy="457199"/>
          </a:xfrm>
        </p:spPr>
        <p:txBody>
          <a:bodyPr>
            <a:normAutofit fontScale="90000"/>
          </a:bodyPr>
          <a:lstStyle/>
          <a:p>
            <a:r>
              <a:rPr lang="en-GB" b="1" dirty="0">
                <a:effectLst/>
              </a:rPr>
              <a:t>Conservation Specific Specifications</a:t>
            </a:r>
            <a:r>
              <a:rPr lang="en-GB" dirty="0">
                <a:effectLst/>
              </a:rPr>
              <a:t/>
            </a:r>
            <a:br>
              <a:rPr lang="en-GB" dirty="0">
                <a:effectLst/>
              </a:rPr>
            </a:br>
            <a:endParaRPr lang="en-GB" dirty="0"/>
          </a:p>
        </p:txBody>
      </p:sp>
      <p:sp>
        <p:nvSpPr>
          <p:cNvPr id="5" name="Content Placeholder 4"/>
          <p:cNvSpPr>
            <a:spLocks noGrp="1"/>
          </p:cNvSpPr>
          <p:nvPr>
            <p:ph idx="1"/>
          </p:nvPr>
        </p:nvSpPr>
        <p:spPr/>
        <p:txBody>
          <a:bodyPr/>
          <a:lstStyle/>
          <a:p>
            <a:r>
              <a:rPr lang="en-GB" sz="2800" i="1" dirty="0"/>
              <a:t>‘</a:t>
            </a:r>
            <a:endParaRPr lang="en-GB" dirty="0"/>
          </a:p>
        </p:txBody>
      </p:sp>
      <p:sp>
        <p:nvSpPr>
          <p:cNvPr id="3" name="Footer Placeholder 2">
            <a:extLst>
              <a:ext uri="{FF2B5EF4-FFF2-40B4-BE49-F238E27FC236}">
                <a16:creationId xmlns:a16="http://schemas.microsoft.com/office/drawing/2014/main" xmlns="" id="{DD32880A-4F4A-43C7-9083-8A1625D53FD7}"/>
              </a:ext>
            </a:extLst>
          </p:cNvPr>
          <p:cNvSpPr>
            <a:spLocks noGrp="1"/>
          </p:cNvSpPr>
          <p:nvPr>
            <p:ph type="ftr" sz="quarter" idx="11"/>
          </p:nvPr>
        </p:nvSpPr>
        <p:spPr>
          <a:xfrm>
            <a:off x="685347" y="5883276"/>
            <a:ext cx="7055005" cy="365125"/>
          </a:xfrm>
        </p:spPr>
        <p:txBody>
          <a:bodyPr/>
          <a:lstStyle/>
          <a:p>
            <a:r>
              <a:rPr lang="en-GB" dirty="0">
                <a:effectLst/>
              </a:rPr>
              <a:t>Successful Management of </a:t>
            </a:r>
            <a:r>
              <a:rPr lang="en-GB" cap="all" dirty="0">
                <a:effectLst/>
              </a:rPr>
              <a:t>CONSERVATION WORKS</a:t>
            </a:r>
          </a:p>
        </p:txBody>
      </p:sp>
      <p:sp>
        <p:nvSpPr>
          <p:cNvPr id="2" name="Slide Number Placeholder 1">
            <a:extLst>
              <a:ext uri="{FF2B5EF4-FFF2-40B4-BE49-F238E27FC236}">
                <a16:creationId xmlns:a16="http://schemas.microsoft.com/office/drawing/2014/main" xmlns="" id="{9A81A5D2-0613-4AD8-A0C8-403201E07657}"/>
              </a:ext>
            </a:extLst>
          </p:cNvPr>
          <p:cNvSpPr>
            <a:spLocks noGrp="1"/>
          </p:cNvSpPr>
          <p:nvPr>
            <p:ph type="sldNum" sz="quarter" idx="12"/>
          </p:nvPr>
        </p:nvSpPr>
        <p:spPr/>
        <p:txBody>
          <a:bodyPr/>
          <a:lstStyle/>
          <a:p>
            <a:fld id="{CC6AB95D-BCE5-4474-B43B-75A0971B9EA7}" type="slidenum">
              <a:rPr lang="en-GB" smtClean="0"/>
              <a:t>2</a:t>
            </a:fld>
            <a:endParaRPr lang="en-GB"/>
          </a:p>
        </p:txBody>
      </p:sp>
      <p:pic>
        <p:nvPicPr>
          <p:cNvPr id="6" name="Picture 2" descr="F:\ciob\DSC07234.JPG">
            <a:extLst>
              <a:ext uri="{FF2B5EF4-FFF2-40B4-BE49-F238E27FC236}">
                <a16:creationId xmlns:a16="http://schemas.microsoft.com/office/drawing/2014/main" xmlns="" id="{7ADEBAA3-BC2B-4862-81EA-F98EE0113B27}"/>
              </a:ext>
            </a:extLst>
          </p:cNvPr>
          <p:cNvPicPr>
            <a:picLocks noChangeAspect="1" noChangeArrowheads="1"/>
          </p:cNvPicPr>
          <p:nvPr/>
        </p:nvPicPr>
        <p:blipFill>
          <a:blip r:embed="rId2" cstate="print"/>
          <a:srcRect/>
          <a:stretch>
            <a:fillRect/>
          </a:stretch>
        </p:blipFill>
        <p:spPr bwMode="auto">
          <a:xfrm>
            <a:off x="-5613" y="838199"/>
            <a:ext cx="9144000" cy="6858000"/>
          </a:xfrm>
          <a:prstGeom prst="rect">
            <a:avLst/>
          </a:prstGeom>
          <a:noFill/>
          <a:effectLst>
            <a:outerShdw blurRad="25400" dir="17880000">
              <a:srgbClr val="000000">
                <a:alpha val="46000"/>
              </a:srgbClr>
            </a:outerShdw>
          </a:effectLst>
        </p:spPr>
      </p:pic>
      <p:sp>
        <p:nvSpPr>
          <p:cNvPr id="7" name="Rectangle 6">
            <a:extLst>
              <a:ext uri="{FF2B5EF4-FFF2-40B4-BE49-F238E27FC236}">
                <a16:creationId xmlns:a16="http://schemas.microsoft.com/office/drawing/2014/main" xmlns="" id="{790E6162-9271-42B4-8AF8-4079738F5236}"/>
              </a:ext>
            </a:extLst>
          </p:cNvPr>
          <p:cNvSpPr/>
          <p:nvPr/>
        </p:nvSpPr>
        <p:spPr>
          <a:xfrm>
            <a:off x="107503" y="1640375"/>
            <a:ext cx="9030883" cy="4524315"/>
          </a:xfrm>
          <a:prstGeom prst="rect">
            <a:avLst/>
          </a:prstGeom>
        </p:spPr>
        <p:txBody>
          <a:bodyPr wrap="square">
            <a:spAutoFit/>
          </a:bodyPr>
          <a:lstStyle/>
          <a:p>
            <a:r>
              <a:rPr lang="en-GB" sz="3600" i="1" dirty="0">
                <a:solidFill>
                  <a:srgbClr val="FFFF00"/>
                </a:solidFill>
              </a:rPr>
              <a:t>A good specification should provide a clear methodology for a contractor to understand the requirements of the design. This will ensure that the work can be accurately priced and undertaken correctly. It should be organised in a logical manner, leaving no room for confusion or misinterpretation.’ </a:t>
            </a:r>
            <a:r>
              <a:rPr lang="en-GB" sz="3600" dirty="0">
                <a:solidFill>
                  <a:srgbClr val="FFFF00"/>
                </a:solidFill>
              </a:rPr>
              <a:t>(Cullen, R. Meir, R. ed. (2016).</a:t>
            </a:r>
          </a:p>
        </p:txBody>
      </p:sp>
    </p:spTree>
    <p:extLst>
      <p:ext uri="{BB962C8B-B14F-4D97-AF65-F5344CB8AC3E}">
        <p14:creationId xmlns:p14="http://schemas.microsoft.com/office/powerpoint/2010/main" val="279478626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5346" y="116632"/>
            <a:ext cx="7765322" cy="970450"/>
          </a:xfrm>
        </p:spPr>
        <p:txBody>
          <a:bodyPr>
            <a:normAutofit/>
          </a:bodyPr>
          <a:lstStyle/>
          <a:p>
            <a:r>
              <a:rPr lang="en-GB" sz="2400" b="1" dirty="0">
                <a:latin typeface="Castellar" panose="020A0402060406010301" pitchFamily="18" charset="0"/>
              </a:rPr>
              <a:t>Conservation Specific Specifications</a:t>
            </a:r>
            <a:r>
              <a:rPr lang="en-GB" sz="2400" dirty="0">
                <a:latin typeface="Castellar" panose="020A0402060406010301" pitchFamily="18" charset="0"/>
              </a:rPr>
              <a:t/>
            </a:r>
            <a:br>
              <a:rPr lang="en-GB" sz="2400" dirty="0">
                <a:latin typeface="Castellar" panose="020A0402060406010301" pitchFamily="18" charset="0"/>
              </a:rPr>
            </a:br>
            <a:endParaRPr lang="en-GB" sz="2400" dirty="0"/>
          </a:p>
        </p:txBody>
      </p:sp>
      <p:sp>
        <p:nvSpPr>
          <p:cNvPr id="5" name="Content Placeholder 4"/>
          <p:cNvSpPr>
            <a:spLocks noGrp="1"/>
          </p:cNvSpPr>
          <p:nvPr>
            <p:ph idx="1"/>
          </p:nvPr>
        </p:nvSpPr>
        <p:spPr>
          <a:xfrm>
            <a:off x="179512" y="764704"/>
            <a:ext cx="8712968" cy="5256584"/>
          </a:xfrm>
        </p:spPr>
        <p:txBody>
          <a:bodyPr>
            <a:normAutofit lnSpcReduction="10000"/>
          </a:bodyPr>
          <a:lstStyle/>
          <a:p>
            <a:pPr marL="0" indent="0">
              <a:buNone/>
            </a:pPr>
            <a:r>
              <a:rPr lang="en-GB" dirty="0">
                <a:solidFill>
                  <a:srgbClr val="FFFF00"/>
                </a:solidFill>
                <a:latin typeface="Modern No. 20" panose="02070704070505020303" pitchFamily="18" charset="0"/>
              </a:rPr>
              <a:t>Complexities of conservation work specifications.</a:t>
            </a:r>
          </a:p>
          <a:p>
            <a:pPr marL="0" indent="0">
              <a:buNone/>
            </a:pPr>
            <a:r>
              <a:rPr lang="en-GB" dirty="0"/>
              <a:t>Well what do we really mean by the term Specification? </a:t>
            </a:r>
          </a:p>
          <a:p>
            <a:pPr lvl="0"/>
            <a:r>
              <a:rPr lang="en-GB" dirty="0"/>
              <a:t>Outline; </a:t>
            </a:r>
          </a:p>
          <a:p>
            <a:pPr lvl="0"/>
            <a:r>
              <a:rPr lang="en-GB" dirty="0"/>
              <a:t>Output;</a:t>
            </a:r>
          </a:p>
          <a:p>
            <a:pPr lvl="0"/>
            <a:r>
              <a:rPr lang="en-GB" dirty="0"/>
              <a:t>Performance; </a:t>
            </a:r>
          </a:p>
          <a:p>
            <a:pPr lvl="0"/>
            <a:r>
              <a:rPr lang="en-GB" dirty="0"/>
              <a:t>Prescriptive; </a:t>
            </a:r>
          </a:p>
          <a:p>
            <a:pPr lvl="0"/>
            <a:r>
              <a:rPr lang="en-GB" dirty="0"/>
              <a:t>Quantified; </a:t>
            </a:r>
          </a:p>
          <a:p>
            <a:pPr lvl="0"/>
            <a:r>
              <a:rPr lang="en-GB" dirty="0"/>
              <a:t>Scheduled;</a:t>
            </a:r>
          </a:p>
          <a:p>
            <a:pPr lvl="0"/>
            <a:r>
              <a:rPr lang="en-GB" dirty="0"/>
              <a:t>Annotated on drawings.</a:t>
            </a:r>
          </a:p>
          <a:p>
            <a:pPr lvl="0"/>
            <a:r>
              <a:rPr lang="en-GB" dirty="0"/>
              <a:t>Priced items included?</a:t>
            </a:r>
          </a:p>
          <a:p>
            <a:pPr lvl="0"/>
            <a:r>
              <a:rPr lang="en-GB" dirty="0"/>
              <a:t>A secondary document supporting the ‘Bill of Quantities’ or Works packages.</a:t>
            </a:r>
          </a:p>
          <a:p>
            <a:pPr lvl="0"/>
            <a:r>
              <a:rPr lang="en-GB" dirty="0"/>
              <a:t>Trade or Location based, in its constructional format.</a:t>
            </a:r>
          </a:p>
          <a:p>
            <a:endParaRPr lang="en-GB" dirty="0"/>
          </a:p>
        </p:txBody>
      </p:sp>
      <p:sp>
        <p:nvSpPr>
          <p:cNvPr id="3" name="Footer Placeholder 2">
            <a:extLst>
              <a:ext uri="{FF2B5EF4-FFF2-40B4-BE49-F238E27FC236}">
                <a16:creationId xmlns:a16="http://schemas.microsoft.com/office/drawing/2014/main" xmlns="" id="{330D632A-B4DA-4B07-992C-2AD124117165}"/>
              </a:ext>
            </a:extLst>
          </p:cNvPr>
          <p:cNvSpPr>
            <a:spLocks noGrp="1"/>
          </p:cNvSpPr>
          <p:nvPr>
            <p:ph type="ftr" sz="quarter" idx="11"/>
          </p:nvPr>
        </p:nvSpPr>
        <p:spPr>
          <a:xfrm>
            <a:off x="685347" y="6448251"/>
            <a:ext cx="5004649" cy="365125"/>
          </a:xfrm>
        </p:spPr>
        <p:txBody>
          <a:bodyPr/>
          <a:lstStyle/>
          <a:p>
            <a:r>
              <a:rPr lang="en-GB" dirty="0">
                <a:effectLst/>
              </a:rPr>
              <a:t>Successful Management of </a:t>
            </a:r>
            <a:r>
              <a:rPr lang="en-GB" cap="all" dirty="0">
                <a:effectLst/>
              </a:rPr>
              <a:t>CONSERVATION WORKS</a:t>
            </a:r>
          </a:p>
          <a:p>
            <a:endParaRPr lang="en-GB" dirty="0"/>
          </a:p>
        </p:txBody>
      </p:sp>
      <p:sp>
        <p:nvSpPr>
          <p:cNvPr id="2" name="Slide Number Placeholder 1">
            <a:extLst>
              <a:ext uri="{FF2B5EF4-FFF2-40B4-BE49-F238E27FC236}">
                <a16:creationId xmlns:a16="http://schemas.microsoft.com/office/drawing/2014/main" xmlns="" id="{09651669-2827-4446-BD41-79BC76CF8A00}"/>
              </a:ext>
            </a:extLst>
          </p:cNvPr>
          <p:cNvSpPr>
            <a:spLocks noGrp="1"/>
          </p:cNvSpPr>
          <p:nvPr>
            <p:ph type="sldNum" sz="quarter" idx="12"/>
          </p:nvPr>
        </p:nvSpPr>
        <p:spPr>
          <a:xfrm>
            <a:off x="7885509" y="6520259"/>
            <a:ext cx="565159" cy="365125"/>
          </a:xfrm>
        </p:spPr>
        <p:txBody>
          <a:bodyPr/>
          <a:lstStyle/>
          <a:p>
            <a:fld id="{CC6AB95D-BCE5-4474-B43B-75A0971B9EA7}" type="slidenum">
              <a:rPr lang="en-GB" smtClean="0"/>
              <a:t>3</a:t>
            </a:fld>
            <a:endParaRPr lang="en-GB" dirty="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5346" y="44624"/>
            <a:ext cx="7765322" cy="970450"/>
          </a:xfrm>
        </p:spPr>
        <p:txBody>
          <a:bodyPr>
            <a:normAutofit fontScale="90000"/>
          </a:bodyPr>
          <a:lstStyle/>
          <a:p>
            <a:r>
              <a:rPr lang="en-GB" sz="2700" b="1" dirty="0">
                <a:latin typeface="Castellar" panose="020A0402060406010301" pitchFamily="18" charset="0"/>
              </a:rPr>
              <a:t>Conservation Specifications</a:t>
            </a:r>
            <a:r>
              <a:rPr lang="en-GB" dirty="0">
                <a:latin typeface="Castellar" panose="020A0402060406010301" pitchFamily="18" charset="0"/>
              </a:rPr>
              <a:t/>
            </a:r>
            <a:br>
              <a:rPr lang="en-GB" dirty="0">
                <a:latin typeface="Castellar" panose="020A0402060406010301" pitchFamily="18" charset="0"/>
              </a:rPr>
            </a:br>
            <a:endParaRPr lang="en-GB" dirty="0"/>
          </a:p>
        </p:txBody>
      </p:sp>
      <p:sp>
        <p:nvSpPr>
          <p:cNvPr id="5" name="Content Placeholder 4"/>
          <p:cNvSpPr>
            <a:spLocks noGrp="1"/>
          </p:cNvSpPr>
          <p:nvPr>
            <p:ph idx="1"/>
          </p:nvPr>
        </p:nvSpPr>
        <p:spPr>
          <a:xfrm>
            <a:off x="251520" y="476672"/>
            <a:ext cx="8712968" cy="6048672"/>
          </a:xfrm>
        </p:spPr>
        <p:txBody>
          <a:bodyPr>
            <a:normAutofit/>
          </a:bodyPr>
          <a:lstStyle/>
          <a:p>
            <a:pPr marL="36900" indent="0">
              <a:buNone/>
            </a:pPr>
            <a:endParaRPr lang="en-GB" b="1" dirty="0"/>
          </a:p>
          <a:p>
            <a:pPr marL="36900" indent="0">
              <a:buNone/>
            </a:pPr>
            <a:r>
              <a:rPr lang="en-GB" dirty="0">
                <a:solidFill>
                  <a:srgbClr val="FFFF00"/>
                </a:solidFill>
                <a:latin typeface="Modern No. 20" panose="02070704070505020303" pitchFamily="18" charset="0"/>
              </a:rPr>
              <a:t>Creating a correct and accurate specification.</a:t>
            </a:r>
          </a:p>
          <a:p>
            <a:pPr marL="36900" indent="0">
              <a:buNone/>
            </a:pPr>
            <a:r>
              <a:rPr lang="en-GB" b="1" dirty="0"/>
              <a:t>Specification’s and their detail: </a:t>
            </a:r>
            <a:endParaRPr lang="en-GB" dirty="0"/>
          </a:p>
          <a:p>
            <a:r>
              <a:rPr lang="en-GB" dirty="0"/>
              <a:t>A document written from first principles and research, explaining clearly how the work is to be undertaken with accurate diagnosis of construction, condition and defect; organisational standardised documents. </a:t>
            </a:r>
          </a:p>
          <a:p>
            <a:pPr marL="36900" indent="0">
              <a:buNone/>
            </a:pPr>
            <a:r>
              <a:rPr lang="en-GB" dirty="0"/>
              <a:t>Or …</a:t>
            </a:r>
          </a:p>
          <a:p>
            <a:r>
              <a:rPr lang="en-GB" dirty="0"/>
              <a:t>Selected from a data-base of terms, whether in-house, extrapolated from data-bases such as the N.B.S. (which has much to commend it for certain facets, such as Preliminaries, Health and Safety, Contractual material etc) or… simply taken from earlier office schemes that are </a:t>
            </a:r>
            <a:r>
              <a:rPr lang="en-GB" b="1" dirty="0"/>
              <a:t>hopefully</a:t>
            </a:r>
            <a:r>
              <a:rPr lang="en-GB" dirty="0"/>
              <a:t> updated?</a:t>
            </a:r>
          </a:p>
          <a:p>
            <a:endParaRPr lang="en-GB" dirty="0"/>
          </a:p>
        </p:txBody>
      </p:sp>
      <p:sp>
        <p:nvSpPr>
          <p:cNvPr id="3" name="Footer Placeholder 2">
            <a:extLst>
              <a:ext uri="{FF2B5EF4-FFF2-40B4-BE49-F238E27FC236}">
                <a16:creationId xmlns:a16="http://schemas.microsoft.com/office/drawing/2014/main" xmlns="" id="{DAAB008B-D14E-479B-8804-F7F86B9C8F1B}"/>
              </a:ext>
            </a:extLst>
          </p:cNvPr>
          <p:cNvSpPr>
            <a:spLocks noGrp="1"/>
          </p:cNvSpPr>
          <p:nvPr>
            <p:ph type="ftr" sz="quarter" idx="11"/>
          </p:nvPr>
        </p:nvSpPr>
        <p:spPr>
          <a:xfrm>
            <a:off x="685347" y="6448251"/>
            <a:ext cx="5004649" cy="365125"/>
          </a:xfrm>
        </p:spPr>
        <p:txBody>
          <a:bodyPr/>
          <a:lstStyle/>
          <a:p>
            <a:r>
              <a:rPr lang="en-GB" dirty="0">
                <a:effectLst/>
              </a:rPr>
              <a:t>Successful Management of </a:t>
            </a:r>
            <a:r>
              <a:rPr lang="en-GB" cap="all" dirty="0">
                <a:effectLst/>
              </a:rPr>
              <a:t>CONSERVATION WORKS</a:t>
            </a:r>
          </a:p>
          <a:p>
            <a:endParaRPr lang="en-GB" dirty="0"/>
          </a:p>
        </p:txBody>
      </p:sp>
      <p:sp>
        <p:nvSpPr>
          <p:cNvPr id="2" name="Slide Number Placeholder 1">
            <a:extLst>
              <a:ext uri="{FF2B5EF4-FFF2-40B4-BE49-F238E27FC236}">
                <a16:creationId xmlns:a16="http://schemas.microsoft.com/office/drawing/2014/main" xmlns="" id="{63758904-CB71-4A43-B0D6-B11474806BFA}"/>
              </a:ext>
            </a:extLst>
          </p:cNvPr>
          <p:cNvSpPr>
            <a:spLocks noGrp="1"/>
          </p:cNvSpPr>
          <p:nvPr>
            <p:ph type="sldNum" sz="quarter" idx="12"/>
          </p:nvPr>
        </p:nvSpPr>
        <p:spPr>
          <a:xfrm>
            <a:off x="7885509" y="6448251"/>
            <a:ext cx="565159" cy="365125"/>
          </a:xfrm>
        </p:spPr>
        <p:txBody>
          <a:bodyPr/>
          <a:lstStyle/>
          <a:p>
            <a:fld id="{CC6AB95D-BCE5-4474-B43B-75A0971B9EA7}" type="slidenum">
              <a:rPr lang="en-GB" smtClean="0"/>
              <a:t>4</a:t>
            </a:fld>
            <a:endParaRPr lang="en-GB" dirty="0"/>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Content Placeholder 6" descr="A car is driving down the river&#10;&#10;Description generated with high confidence"/>
          <p:cNvPicPr>
            <a:picLocks noChangeAspect="1"/>
          </p:cNvPicPr>
          <p:nvPr/>
        </p:nvPicPr>
        <p:blipFill rotWithShape="1">
          <a:blip r:embed="rId2" cstate="print">
            <a:extLst>
              <a:ext uri="{28A0092B-C50C-407E-A947-70E740481C1C}">
                <a14:useLocalDpi xmlns:a14="http://schemas.microsoft.com/office/drawing/2010/main" val="0"/>
              </a:ext>
            </a:extLst>
          </a:blip>
          <a:srcRect t="7135" r="9091" b="24684"/>
          <a:stretch/>
        </p:blipFill>
        <p:spPr>
          <a:xfrm>
            <a:off x="3460786" y="2852928"/>
            <a:ext cx="5683214" cy="3196808"/>
          </a:xfrm>
          <a:prstGeom prst="rect">
            <a:avLst/>
          </a:prstGeom>
        </p:spPr>
      </p:pic>
      <p:sp>
        <p:nvSpPr>
          <p:cNvPr id="4" name="Title 3"/>
          <p:cNvSpPr>
            <a:spLocks noGrp="1"/>
          </p:cNvSpPr>
          <p:nvPr>
            <p:ph type="title"/>
          </p:nvPr>
        </p:nvSpPr>
        <p:spPr>
          <a:xfrm>
            <a:off x="446104" y="332656"/>
            <a:ext cx="2819430" cy="1022705"/>
          </a:xfrm>
        </p:spPr>
        <p:txBody>
          <a:bodyPr>
            <a:normAutofit/>
          </a:bodyPr>
          <a:lstStyle/>
          <a:p>
            <a:r>
              <a:rPr lang="en-GB" sz="3000" dirty="0">
                <a:solidFill>
                  <a:srgbClr val="FFFF00"/>
                </a:solidFill>
                <a:latin typeface="Baskerville Old Face" panose="02020602080505020303" pitchFamily="18" charset="0"/>
              </a:rPr>
              <a:t>Context:</a:t>
            </a:r>
          </a:p>
        </p:txBody>
      </p:sp>
      <p:sp>
        <p:nvSpPr>
          <p:cNvPr id="12" name="Content Placeholder 11"/>
          <p:cNvSpPr>
            <a:spLocks noGrp="1"/>
          </p:cNvSpPr>
          <p:nvPr>
            <p:ph idx="1"/>
          </p:nvPr>
        </p:nvSpPr>
        <p:spPr>
          <a:xfrm>
            <a:off x="218566" y="1355360"/>
            <a:ext cx="3046967" cy="5314000"/>
          </a:xfrm>
        </p:spPr>
        <p:txBody>
          <a:bodyPr>
            <a:normAutofit/>
          </a:bodyPr>
          <a:lstStyle/>
          <a:p>
            <a:pPr>
              <a:lnSpc>
                <a:spcPct val="80000"/>
              </a:lnSpc>
            </a:pPr>
            <a:r>
              <a:rPr lang="en-US" sz="1350" dirty="0">
                <a:latin typeface="Baskerville Old Face" panose="02020602080505020303" pitchFamily="18" charset="0"/>
              </a:rPr>
              <a:t>2013-14 Was previously the wettest winter in UK, this since formal record keeping first commenced, in 1776.</a:t>
            </a:r>
          </a:p>
          <a:p>
            <a:pPr>
              <a:lnSpc>
                <a:spcPct val="80000"/>
              </a:lnSpc>
            </a:pPr>
            <a:r>
              <a:rPr lang="en-US" sz="1350" dirty="0">
                <a:latin typeface="Baskerville Old Face" panose="02020602080505020303" pitchFamily="18" charset="0"/>
              </a:rPr>
              <a:t>Surpassed in 2015-16 in Wales and Scotland when the record was again beaten.</a:t>
            </a:r>
          </a:p>
          <a:p>
            <a:pPr>
              <a:lnSpc>
                <a:spcPct val="80000"/>
              </a:lnSpc>
            </a:pPr>
            <a:r>
              <a:rPr lang="en-US" sz="1350" dirty="0">
                <a:latin typeface="Baskerville Old Face" panose="02020602080505020303" pitchFamily="18" charset="0"/>
              </a:rPr>
              <a:t>December 2015, the wettest month ever recorded.</a:t>
            </a:r>
          </a:p>
          <a:p>
            <a:pPr>
              <a:lnSpc>
                <a:spcPct val="80000"/>
              </a:lnSpc>
            </a:pPr>
            <a:r>
              <a:rPr lang="en-US" sz="1350" dirty="0">
                <a:latin typeface="Baskerville Old Face" panose="02020602080505020303" pitchFamily="18" charset="0"/>
              </a:rPr>
              <a:t>Last five years have seen some of the warmest and most humid winters of all time and followed a number of exceptionally cold winters. The summer’s were not much different!</a:t>
            </a:r>
          </a:p>
          <a:p>
            <a:pPr>
              <a:lnSpc>
                <a:spcPct val="80000"/>
              </a:lnSpc>
            </a:pPr>
            <a:r>
              <a:rPr lang="en-US" sz="1350" dirty="0">
                <a:latin typeface="Baskerville Old Face" panose="02020602080505020303" pitchFamily="18" charset="0"/>
              </a:rPr>
              <a:t>Perhaps, Climate Change is a reality! What are the challenges for our solid walled building stock? This includes all those cavities in 1930 - 1990’s buildings.</a:t>
            </a:r>
          </a:p>
          <a:p>
            <a:pPr>
              <a:lnSpc>
                <a:spcPct val="80000"/>
              </a:lnSpc>
            </a:pPr>
            <a:r>
              <a:rPr lang="en-US" sz="1350" dirty="0">
                <a:latin typeface="Baskerville Old Face" panose="02020602080505020303" pitchFamily="18" charset="0"/>
              </a:rPr>
              <a:t>2017-18 has not been very bright either.</a:t>
            </a:r>
          </a:p>
          <a:p>
            <a:pPr>
              <a:lnSpc>
                <a:spcPct val="80000"/>
              </a:lnSpc>
            </a:pPr>
            <a:r>
              <a:rPr lang="en-US" sz="1350" dirty="0">
                <a:latin typeface="Baskerville Old Face" panose="02020602080505020303" pitchFamily="18" charset="0"/>
              </a:rPr>
              <a:t>Chalk anyone?</a:t>
            </a:r>
          </a:p>
        </p:txBody>
      </p:sp>
      <p:pic>
        <p:nvPicPr>
          <p:cNvPr id="11" name="Content Placeholder 15"/>
          <p:cNvPicPr>
            <a:picLocks noChangeAspect="1"/>
          </p:cNvPicPr>
          <p:nvPr/>
        </p:nvPicPr>
        <p:blipFill>
          <a:blip r:embed="rId3"/>
          <a:stretch>
            <a:fillRect/>
          </a:stretch>
        </p:blipFill>
        <p:spPr>
          <a:xfrm>
            <a:off x="7481739" y="1024586"/>
            <a:ext cx="1410485" cy="95933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Tree>
    <p:extLst>
      <p:ext uri="{BB962C8B-B14F-4D97-AF65-F5344CB8AC3E}">
        <p14:creationId xmlns:p14="http://schemas.microsoft.com/office/powerpoint/2010/main" val="1906198968"/>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endParaRPr lang="en-GB" dirty="0"/>
          </a:p>
        </p:txBody>
      </p:sp>
      <p:pic>
        <p:nvPicPr>
          <p:cNvPr id="2050" name="Picture 2" descr="F:\ciob\DSC07233.JPG"/>
          <p:cNvPicPr>
            <a:picLocks noGrp="1" noChangeAspect="1" noChangeArrowheads="1"/>
          </p:cNvPicPr>
          <p:nvPr>
            <p:ph idx="1"/>
          </p:nvPr>
        </p:nvPicPr>
        <p:blipFill>
          <a:blip r:embed="rId2" cstate="print"/>
          <a:srcRect l="7071" t="11554" r="19509" b="19291"/>
          <a:stretch>
            <a:fillRect/>
          </a:stretch>
        </p:blipFill>
        <p:spPr bwMode="auto">
          <a:xfrm>
            <a:off x="101932" y="548680"/>
            <a:ext cx="8973202" cy="6338963"/>
          </a:xfrm>
          <a:prstGeom prst="rect">
            <a:avLst/>
          </a:prstGeom>
          <a:noFill/>
        </p:spPr>
      </p:pic>
      <p:sp>
        <p:nvSpPr>
          <p:cNvPr id="5" name="Footer Placeholder 4">
            <a:extLst>
              <a:ext uri="{FF2B5EF4-FFF2-40B4-BE49-F238E27FC236}">
                <a16:creationId xmlns:a16="http://schemas.microsoft.com/office/drawing/2014/main" xmlns="" id="{1509E670-ED95-4034-9239-F90F1E8B2937}"/>
              </a:ext>
            </a:extLst>
          </p:cNvPr>
          <p:cNvSpPr>
            <a:spLocks noGrp="1"/>
          </p:cNvSpPr>
          <p:nvPr>
            <p:ph type="ftr" sz="quarter" idx="11"/>
          </p:nvPr>
        </p:nvSpPr>
        <p:spPr>
          <a:xfrm>
            <a:off x="457200" y="6356350"/>
            <a:ext cx="8363272" cy="365125"/>
          </a:xfrm>
        </p:spPr>
        <p:txBody>
          <a:bodyPr/>
          <a:lstStyle/>
          <a:p>
            <a:r>
              <a:rPr lang="en-GB" dirty="0"/>
              <a:t>Successful Management of</a:t>
            </a:r>
          </a:p>
          <a:p>
            <a:r>
              <a:rPr lang="en-GB" dirty="0">
                <a:solidFill>
                  <a:srgbClr val="FFFFFF"/>
                </a:solidFill>
                <a:latin typeface="Open Sans"/>
              </a:rPr>
              <a:t>Successful Management of</a:t>
            </a:r>
          </a:p>
          <a:p>
            <a:r>
              <a:rPr lang="en-GB" cap="all" dirty="0">
                <a:solidFill>
                  <a:srgbClr val="FFFFFF"/>
                </a:solidFill>
                <a:latin typeface="Open Sans"/>
              </a:rPr>
              <a:t>CONSERVATION WORKS</a:t>
            </a:r>
          </a:p>
          <a:p>
            <a:r>
              <a:rPr lang="en-GB" cap="all" dirty="0"/>
              <a:t>CONSERVATION WORKS</a:t>
            </a:r>
          </a:p>
          <a:p>
            <a:endParaRPr lang="en-GB" dirty="0"/>
          </a:p>
        </p:txBody>
      </p:sp>
      <p:sp>
        <p:nvSpPr>
          <p:cNvPr id="3" name="Slide Number Placeholder 2">
            <a:extLst>
              <a:ext uri="{FF2B5EF4-FFF2-40B4-BE49-F238E27FC236}">
                <a16:creationId xmlns:a16="http://schemas.microsoft.com/office/drawing/2014/main" xmlns="" id="{C568DFFB-C835-492B-B4BB-6F9DD99E97BE}"/>
              </a:ext>
            </a:extLst>
          </p:cNvPr>
          <p:cNvSpPr>
            <a:spLocks noGrp="1"/>
          </p:cNvSpPr>
          <p:nvPr>
            <p:ph type="sldNum" sz="quarter" idx="12"/>
          </p:nvPr>
        </p:nvSpPr>
        <p:spPr/>
        <p:txBody>
          <a:bodyPr/>
          <a:lstStyle/>
          <a:p>
            <a:fld id="{CC6AB95D-BCE5-4474-B43B-75A0971B9EA7}" type="slidenum">
              <a:rPr lang="en-GB" smtClean="0"/>
              <a:t>6</a:t>
            </a:fld>
            <a:endParaRPr lang="en-GB"/>
          </a:p>
        </p:txBody>
      </p:sp>
      <p:sp>
        <p:nvSpPr>
          <p:cNvPr id="2" name="Rectangle 1">
            <a:extLst>
              <a:ext uri="{FF2B5EF4-FFF2-40B4-BE49-F238E27FC236}">
                <a16:creationId xmlns:a16="http://schemas.microsoft.com/office/drawing/2014/main" xmlns="" id="{6D02860B-BB29-4953-AAA2-D3F11C5ACC4C}"/>
              </a:ext>
            </a:extLst>
          </p:cNvPr>
          <p:cNvSpPr/>
          <p:nvPr/>
        </p:nvSpPr>
        <p:spPr>
          <a:xfrm>
            <a:off x="323528" y="136503"/>
            <a:ext cx="8363272" cy="5816977"/>
          </a:xfrm>
          <a:prstGeom prst="rect">
            <a:avLst/>
          </a:prstGeom>
        </p:spPr>
        <p:txBody>
          <a:bodyPr wrap="square">
            <a:spAutoFit/>
          </a:bodyPr>
          <a:lstStyle/>
          <a:p>
            <a:r>
              <a:rPr lang="en-GB" dirty="0">
                <a:solidFill>
                  <a:srgbClr val="FFFF00"/>
                </a:solidFill>
              </a:rPr>
              <a:t>Sources of Information::</a:t>
            </a:r>
          </a:p>
          <a:p>
            <a:endParaRPr lang="en-GB" dirty="0">
              <a:solidFill>
                <a:srgbClr val="002060"/>
              </a:solidFill>
            </a:endParaRPr>
          </a:p>
          <a:p>
            <a:pPr marL="457200" indent="-457200">
              <a:buFont typeface="Arial" panose="020B0604020202020204" pitchFamily="34" charset="0"/>
              <a:buChar char="•"/>
            </a:pPr>
            <a:r>
              <a:rPr lang="en-GB" sz="2400" dirty="0">
                <a:solidFill>
                  <a:srgbClr val="002060"/>
                </a:solidFill>
              </a:rPr>
              <a:t>Learning from the past. Backed up by a sound knowledge of construction technology, building design ,whole life- performance pathology and research.  </a:t>
            </a:r>
          </a:p>
          <a:p>
            <a:pPr marL="457200" indent="-457200">
              <a:buFont typeface="Arial" panose="020B0604020202020204" pitchFamily="34" charset="0"/>
              <a:buChar char="•"/>
            </a:pPr>
            <a:r>
              <a:rPr lang="en-GB" sz="2400" dirty="0">
                <a:solidFill>
                  <a:srgbClr val="002060"/>
                </a:solidFill>
              </a:rPr>
              <a:t>Learning and partaking of advice from everyone; before undertaking any interventions, other than minor maintenance repairs and servicing, and then with care.</a:t>
            </a:r>
          </a:p>
          <a:p>
            <a:pPr marL="457200" indent="-457200">
              <a:buFont typeface="Arial" panose="020B0604020202020204" pitchFamily="34" charset="0"/>
              <a:buChar char="•"/>
            </a:pPr>
            <a:r>
              <a:rPr lang="en-GB" sz="2400" dirty="0">
                <a:solidFill>
                  <a:srgbClr val="002060"/>
                </a:solidFill>
              </a:rPr>
              <a:t>Architectural drawings; Old books; Libraries, County Record Offices, Archaeological Trusts; Antiquarian Societies; List Descriptions; Historic England; Historic Scotland; Cadw; RCAHM (W); ICOMOS; SPAB; etc. </a:t>
            </a:r>
          </a:p>
          <a:p>
            <a:pPr marL="457200" indent="-457200">
              <a:buFont typeface="Arial" panose="020B0604020202020204" pitchFamily="34" charset="0"/>
              <a:buChar char="•"/>
            </a:pPr>
            <a:r>
              <a:rPr lang="en-GB" sz="2400" dirty="0">
                <a:solidFill>
                  <a:srgbClr val="002060"/>
                </a:solidFill>
              </a:rPr>
              <a:t>Old Pattern Books such as: Batty Langley’s reprints, Nicholson, The New Practical Builder (1832); </a:t>
            </a:r>
          </a:p>
          <a:p>
            <a:pPr marL="457200" indent="-457200">
              <a:buFont typeface="Arial" panose="020B0604020202020204" pitchFamily="34" charset="0"/>
              <a:buChar char="•"/>
            </a:pPr>
            <a:r>
              <a:rPr lang="en-GB" sz="2400" dirty="0">
                <a:solidFill>
                  <a:srgbClr val="002060"/>
                </a:solidFill>
              </a:rPr>
              <a:t>Relatively new sources: English Heritage’s Practical Building Construction Series etc. </a:t>
            </a:r>
            <a:r>
              <a:rPr lang="en-GB" sz="2400" dirty="0" err="1">
                <a:solidFill>
                  <a:srgbClr val="002060"/>
                </a:solidFill>
              </a:rPr>
              <a:t>Donhead</a:t>
            </a:r>
            <a:r>
              <a:rPr lang="en-GB" sz="2400" dirty="0">
                <a:solidFill>
                  <a:srgbClr val="002060"/>
                </a:solidFill>
              </a:rPr>
              <a:t> and its demise.</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b="1" dirty="0">
                <a:latin typeface="Castellar" panose="020A0402060406010301" pitchFamily="18" charset="0"/>
              </a:rPr>
              <a:t>Conservation Specifications</a:t>
            </a:r>
            <a:endParaRPr lang="en-GB" dirty="0"/>
          </a:p>
        </p:txBody>
      </p:sp>
      <p:sp>
        <p:nvSpPr>
          <p:cNvPr id="5" name="Content Placeholder 4"/>
          <p:cNvSpPr>
            <a:spLocks noGrp="1"/>
          </p:cNvSpPr>
          <p:nvPr>
            <p:ph idx="1"/>
          </p:nvPr>
        </p:nvSpPr>
        <p:spPr>
          <a:xfrm>
            <a:off x="323528" y="1732450"/>
            <a:ext cx="8496944" cy="4792894"/>
          </a:xfrm>
        </p:spPr>
        <p:txBody>
          <a:bodyPr/>
          <a:lstStyle/>
          <a:p>
            <a:pPr lvl="0"/>
            <a:r>
              <a:rPr lang="en-GB" sz="2400" dirty="0"/>
              <a:t>English Heritage Practical Building Conservation Series.  </a:t>
            </a:r>
          </a:p>
          <a:p>
            <a:pPr lvl="0"/>
            <a:r>
              <a:rPr lang="en-GB" sz="2400" dirty="0"/>
              <a:t>Cullen, R, Meir, E. ed. (2016). Specifications for Building Conservation – Volume 1: External structure. The National Trust.</a:t>
            </a:r>
          </a:p>
          <a:p>
            <a:pPr lvl="0"/>
            <a:r>
              <a:rPr lang="en-GB" sz="2400" dirty="0"/>
              <a:t>Research (both Applied and Academic).</a:t>
            </a:r>
          </a:p>
          <a:p>
            <a:endParaRPr lang="en-GB" dirty="0"/>
          </a:p>
        </p:txBody>
      </p:sp>
      <p:sp>
        <p:nvSpPr>
          <p:cNvPr id="3" name="Footer Placeholder 2">
            <a:extLst>
              <a:ext uri="{FF2B5EF4-FFF2-40B4-BE49-F238E27FC236}">
                <a16:creationId xmlns:a16="http://schemas.microsoft.com/office/drawing/2014/main" xmlns="" id="{609380D3-ACFE-42B0-B5AC-399958B36452}"/>
              </a:ext>
            </a:extLst>
          </p:cNvPr>
          <p:cNvSpPr>
            <a:spLocks noGrp="1"/>
          </p:cNvSpPr>
          <p:nvPr>
            <p:ph type="ftr" sz="quarter" idx="11"/>
          </p:nvPr>
        </p:nvSpPr>
        <p:spPr>
          <a:xfrm>
            <a:off x="685347" y="6376243"/>
            <a:ext cx="5004649" cy="365125"/>
          </a:xfrm>
        </p:spPr>
        <p:txBody>
          <a:bodyPr/>
          <a:lstStyle/>
          <a:p>
            <a:r>
              <a:rPr lang="en-GB" dirty="0">
                <a:effectLst/>
              </a:rPr>
              <a:t>Successful Management of </a:t>
            </a:r>
            <a:r>
              <a:rPr lang="en-GB" cap="all" dirty="0">
                <a:effectLst/>
              </a:rPr>
              <a:t>CONSERVATION WORKS</a:t>
            </a:r>
          </a:p>
          <a:p>
            <a:endParaRPr lang="en-GB" dirty="0"/>
          </a:p>
        </p:txBody>
      </p:sp>
      <p:sp>
        <p:nvSpPr>
          <p:cNvPr id="2" name="Slide Number Placeholder 1">
            <a:extLst>
              <a:ext uri="{FF2B5EF4-FFF2-40B4-BE49-F238E27FC236}">
                <a16:creationId xmlns:a16="http://schemas.microsoft.com/office/drawing/2014/main" xmlns="" id="{0C3A4081-E289-4034-A556-10EBC24F8499}"/>
              </a:ext>
            </a:extLst>
          </p:cNvPr>
          <p:cNvSpPr>
            <a:spLocks noGrp="1"/>
          </p:cNvSpPr>
          <p:nvPr>
            <p:ph type="sldNum" sz="quarter" idx="12"/>
          </p:nvPr>
        </p:nvSpPr>
        <p:spPr/>
        <p:txBody>
          <a:bodyPr/>
          <a:lstStyle/>
          <a:p>
            <a:fld id="{CC6AB95D-BCE5-4474-B43B-75A0971B9EA7}" type="slidenum">
              <a:rPr lang="en-GB" smtClean="0"/>
              <a:t>7</a:t>
            </a:fld>
            <a:endParaRPr lang="en-GB"/>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5346" y="44624"/>
            <a:ext cx="7765322" cy="970450"/>
          </a:xfrm>
        </p:spPr>
        <p:txBody>
          <a:bodyPr>
            <a:normAutofit/>
          </a:bodyPr>
          <a:lstStyle/>
          <a:p>
            <a:r>
              <a:rPr lang="en-GB" sz="2400" b="1" dirty="0">
                <a:latin typeface="Castellar" panose="020A0402060406010301" pitchFamily="18" charset="0"/>
              </a:rPr>
              <a:t>Conservation Specifications</a:t>
            </a:r>
            <a:endParaRPr lang="en-GB" sz="2400" dirty="0"/>
          </a:p>
        </p:txBody>
      </p:sp>
      <p:sp>
        <p:nvSpPr>
          <p:cNvPr id="5" name="Content Placeholder 4"/>
          <p:cNvSpPr>
            <a:spLocks noGrp="1"/>
          </p:cNvSpPr>
          <p:nvPr>
            <p:ph idx="1"/>
          </p:nvPr>
        </p:nvSpPr>
        <p:spPr>
          <a:xfrm>
            <a:off x="323528" y="764703"/>
            <a:ext cx="8496944" cy="5611539"/>
          </a:xfrm>
        </p:spPr>
        <p:txBody>
          <a:bodyPr>
            <a:normAutofit fontScale="25000" lnSpcReduction="20000"/>
          </a:bodyPr>
          <a:lstStyle/>
          <a:p>
            <a:pPr marL="36900" indent="0">
              <a:buNone/>
            </a:pPr>
            <a:r>
              <a:rPr lang="en-GB" sz="8000" b="1" dirty="0">
                <a:solidFill>
                  <a:srgbClr val="FFFF00"/>
                </a:solidFill>
              </a:rPr>
              <a:t>Modern Sources of Information:</a:t>
            </a:r>
          </a:p>
          <a:p>
            <a:pPr marL="36900" indent="0">
              <a:buNone/>
            </a:pPr>
            <a:endParaRPr lang="en-GB" b="1" dirty="0">
              <a:solidFill>
                <a:srgbClr val="FFFF00"/>
              </a:solidFill>
            </a:endParaRPr>
          </a:p>
          <a:p>
            <a:pPr marL="36900" indent="0">
              <a:buNone/>
            </a:pPr>
            <a:endParaRPr lang="en-GB" b="1" dirty="0">
              <a:solidFill>
                <a:srgbClr val="FFFF00"/>
              </a:solidFill>
            </a:endParaRPr>
          </a:p>
          <a:p>
            <a:pPr marL="36900" indent="0">
              <a:buNone/>
            </a:pPr>
            <a:endParaRPr lang="en-GB" dirty="0">
              <a:solidFill>
                <a:srgbClr val="FFFF00"/>
              </a:solidFill>
            </a:endParaRPr>
          </a:p>
          <a:p>
            <a:r>
              <a:rPr lang="en-GB" sz="6200" dirty="0"/>
              <a:t>I.H.S data-base– Construction Information Service (CIS).</a:t>
            </a:r>
            <a:r>
              <a:rPr lang="en-GB" sz="6200" dirty="0">
                <a:effectLst/>
              </a:rPr>
              <a:t> </a:t>
            </a:r>
          </a:p>
          <a:p>
            <a:r>
              <a:rPr lang="en-GB" sz="6200" dirty="0">
                <a:effectLst/>
              </a:rPr>
              <a:t>‘Specify-it’ provides instant access to continually updated supplier information from a single source.</a:t>
            </a:r>
            <a:r>
              <a:rPr lang="en-GB" sz="4800" dirty="0">
                <a:effectLst/>
              </a:rPr>
              <a:t>10,000 manufacturers and suppliers. 850,000 full text colour pages. 40,000 Fastrack CAD </a:t>
            </a:r>
            <a:r>
              <a:rPr lang="en-GB" sz="4800" dirty="0" err="1">
                <a:effectLst/>
              </a:rPr>
              <a:t>drawings.ISO</a:t>
            </a:r>
            <a:r>
              <a:rPr lang="en-GB" sz="4800" dirty="0">
                <a:effectLst/>
              </a:rPr>
              <a:t> accredited companies. BBA certified products.</a:t>
            </a:r>
          </a:p>
          <a:p>
            <a:pPr lvl="0"/>
            <a:r>
              <a:rPr lang="en-GB" sz="6200" dirty="0"/>
              <a:t>B.S.1192 in its many parts. We need to appreciate that drawings are increasingly no longer seen as broad symbolic representations, but as almost walk-through, photo-realistic representations. </a:t>
            </a:r>
          </a:p>
          <a:p>
            <a:r>
              <a:rPr lang="en-GB" sz="6200" dirty="0"/>
              <a:t>B.S. 7913. (2013). Guide to the conservation of historic buildings. British Standards Institution. Contents:  0 Introduction;1 Scope  2 Normative references;  3 Terms and definitions; 4 Heritage values and significance;  5 Using significance as a framework for managing the historic environment;  6 Significance as part of operational care and other interventions;  7 Maintenance;  8 Heritage and project management; 9. Annex A (informative): Conservation accreditation schemes. Annex B (normative) Conservation manuals, logbooks and four/five-yearly inspections. BS, EN and ISO Standards  in Building Maintenance and Facilities Management.</a:t>
            </a:r>
          </a:p>
          <a:p>
            <a:r>
              <a:rPr lang="en-GB" sz="6200" dirty="0"/>
              <a:t>ICOMOS Charters. Cadw and HE Principles.</a:t>
            </a:r>
          </a:p>
          <a:p>
            <a:r>
              <a:rPr lang="en-GB" sz="6200" dirty="0"/>
              <a:t>The Building Conservation Directory (Portal). </a:t>
            </a:r>
          </a:p>
          <a:p>
            <a:r>
              <a:rPr lang="en-GB" sz="6200" dirty="0"/>
              <a:t>Maintain our Heritage.</a:t>
            </a:r>
          </a:p>
          <a:p>
            <a:endParaRPr lang="en-GB" sz="5000" dirty="0"/>
          </a:p>
        </p:txBody>
      </p:sp>
      <p:sp>
        <p:nvSpPr>
          <p:cNvPr id="3" name="Footer Placeholder 2">
            <a:extLst>
              <a:ext uri="{FF2B5EF4-FFF2-40B4-BE49-F238E27FC236}">
                <a16:creationId xmlns:a16="http://schemas.microsoft.com/office/drawing/2014/main" xmlns="" id="{D84EDECB-DF3C-458C-B11F-119ACDDB90D2}"/>
              </a:ext>
            </a:extLst>
          </p:cNvPr>
          <p:cNvSpPr>
            <a:spLocks noGrp="1"/>
          </p:cNvSpPr>
          <p:nvPr>
            <p:ph type="ftr" sz="quarter" idx="11"/>
          </p:nvPr>
        </p:nvSpPr>
        <p:spPr>
          <a:xfrm>
            <a:off x="611560" y="6376243"/>
            <a:ext cx="5004649" cy="365125"/>
          </a:xfrm>
        </p:spPr>
        <p:txBody>
          <a:bodyPr/>
          <a:lstStyle/>
          <a:p>
            <a:r>
              <a:rPr lang="en-GB" dirty="0">
                <a:effectLst/>
              </a:rPr>
              <a:t>Successful Management of </a:t>
            </a:r>
            <a:r>
              <a:rPr lang="en-GB" cap="all" dirty="0">
                <a:effectLst/>
              </a:rPr>
              <a:t>CONSERVATION WORKS</a:t>
            </a:r>
          </a:p>
          <a:p>
            <a:endParaRPr lang="en-GB" dirty="0"/>
          </a:p>
        </p:txBody>
      </p:sp>
      <p:sp>
        <p:nvSpPr>
          <p:cNvPr id="2" name="Slide Number Placeholder 1">
            <a:extLst>
              <a:ext uri="{FF2B5EF4-FFF2-40B4-BE49-F238E27FC236}">
                <a16:creationId xmlns:a16="http://schemas.microsoft.com/office/drawing/2014/main" xmlns="" id="{4ED3FB3D-C726-4E85-A4C9-B0053A5E0DDA}"/>
              </a:ext>
            </a:extLst>
          </p:cNvPr>
          <p:cNvSpPr>
            <a:spLocks noGrp="1"/>
          </p:cNvSpPr>
          <p:nvPr>
            <p:ph type="sldNum" sz="quarter" idx="12"/>
          </p:nvPr>
        </p:nvSpPr>
        <p:spPr>
          <a:xfrm>
            <a:off x="7885509" y="6448251"/>
            <a:ext cx="565159" cy="365125"/>
          </a:xfrm>
        </p:spPr>
        <p:txBody>
          <a:bodyPr/>
          <a:lstStyle/>
          <a:p>
            <a:fld id="{CC6AB95D-BCE5-4474-B43B-75A0971B9EA7}" type="slidenum">
              <a:rPr lang="en-GB" smtClean="0"/>
              <a:t>8</a:t>
            </a:fld>
            <a:endParaRPr lang="en-GB" dirty="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5346" y="188640"/>
            <a:ext cx="7765322" cy="970450"/>
          </a:xfrm>
        </p:spPr>
        <p:txBody>
          <a:bodyPr>
            <a:normAutofit/>
          </a:bodyPr>
          <a:lstStyle/>
          <a:p>
            <a:r>
              <a:rPr lang="en-GB" sz="2800" b="1" dirty="0">
                <a:latin typeface="Castellar" panose="020A0402060406010301" pitchFamily="18" charset="0"/>
              </a:rPr>
              <a:t>Conservation Specifications</a:t>
            </a:r>
            <a:endParaRPr lang="en-GB" sz="2800" dirty="0"/>
          </a:p>
        </p:txBody>
      </p:sp>
      <p:sp>
        <p:nvSpPr>
          <p:cNvPr id="5" name="Content Placeholder 4"/>
          <p:cNvSpPr>
            <a:spLocks noGrp="1"/>
          </p:cNvSpPr>
          <p:nvPr>
            <p:ph idx="1"/>
          </p:nvPr>
        </p:nvSpPr>
        <p:spPr/>
        <p:txBody>
          <a:bodyPr>
            <a:normAutofit/>
          </a:bodyPr>
          <a:lstStyle/>
          <a:p>
            <a:r>
              <a:rPr lang="en-GB" b="1" dirty="0"/>
              <a:t>B.I.M.</a:t>
            </a:r>
            <a:endParaRPr lang="en-GB" dirty="0"/>
          </a:p>
          <a:p>
            <a:r>
              <a:rPr lang="en-GB" dirty="0"/>
              <a:t>National Building Library, linking the drawings and </a:t>
            </a:r>
            <a:r>
              <a:rPr lang="en-GB" dirty="0" err="1"/>
              <a:t>specification.Heritage</a:t>
            </a:r>
            <a:r>
              <a:rPr lang="en-GB" dirty="0"/>
              <a:t> BIM (HBIM and BIM4Heritage). Don’t we need to take this further than Level Two?</a:t>
            </a:r>
          </a:p>
          <a:p>
            <a:pPr lvl="0"/>
            <a:r>
              <a:rPr lang="en-GB" dirty="0"/>
              <a:t>NBS 2017 National BIM Report.</a:t>
            </a:r>
          </a:p>
          <a:p>
            <a:pPr lvl="0"/>
            <a:r>
              <a:rPr lang="en-GB" dirty="0"/>
              <a:t>Understanding Historic Buildings</a:t>
            </a:r>
          </a:p>
          <a:p>
            <a:pPr lvl="0"/>
            <a:r>
              <a:rPr lang="en-GB" dirty="0"/>
              <a:t>The Protocol for the Care of the Government Estate.</a:t>
            </a:r>
          </a:p>
          <a:p>
            <a:pPr lvl="0"/>
            <a:r>
              <a:rPr lang="en-GB" dirty="0"/>
              <a:t>Facilities Management is the key to its long term sustainability.</a:t>
            </a:r>
          </a:p>
          <a:p>
            <a:pPr lvl="0"/>
            <a:r>
              <a:rPr lang="en-GB" dirty="0"/>
              <a:t>The internet of Things, Intelligent Controls and Condition Monitoring. 3D Laser scanning to point clouds.</a:t>
            </a:r>
          </a:p>
          <a:p>
            <a:endParaRPr lang="en-GB" dirty="0"/>
          </a:p>
        </p:txBody>
      </p:sp>
      <p:sp>
        <p:nvSpPr>
          <p:cNvPr id="3" name="Footer Placeholder 2">
            <a:extLst>
              <a:ext uri="{FF2B5EF4-FFF2-40B4-BE49-F238E27FC236}">
                <a16:creationId xmlns:a16="http://schemas.microsoft.com/office/drawing/2014/main" xmlns="" id="{54D668E6-4E66-46D3-A488-CD117D8C554E}"/>
              </a:ext>
            </a:extLst>
          </p:cNvPr>
          <p:cNvSpPr>
            <a:spLocks noGrp="1"/>
          </p:cNvSpPr>
          <p:nvPr>
            <p:ph type="ftr" sz="quarter" idx="11"/>
          </p:nvPr>
        </p:nvSpPr>
        <p:spPr/>
        <p:txBody>
          <a:bodyPr/>
          <a:lstStyle/>
          <a:p>
            <a:r>
              <a:rPr lang="en-GB" dirty="0">
                <a:effectLst/>
              </a:rPr>
              <a:t>Successful Management of </a:t>
            </a:r>
            <a:r>
              <a:rPr lang="en-GB" cap="all" dirty="0">
                <a:effectLst/>
              </a:rPr>
              <a:t>CONSERVATION WORKS</a:t>
            </a:r>
          </a:p>
          <a:p>
            <a:endParaRPr lang="en-GB" dirty="0"/>
          </a:p>
        </p:txBody>
      </p:sp>
      <p:sp>
        <p:nvSpPr>
          <p:cNvPr id="2" name="Slide Number Placeholder 1">
            <a:extLst>
              <a:ext uri="{FF2B5EF4-FFF2-40B4-BE49-F238E27FC236}">
                <a16:creationId xmlns:a16="http://schemas.microsoft.com/office/drawing/2014/main" xmlns="" id="{34597015-F6DB-470D-A0B5-38B32805DC36}"/>
              </a:ext>
            </a:extLst>
          </p:cNvPr>
          <p:cNvSpPr>
            <a:spLocks noGrp="1"/>
          </p:cNvSpPr>
          <p:nvPr>
            <p:ph type="sldNum" sz="quarter" idx="12"/>
          </p:nvPr>
        </p:nvSpPr>
        <p:spPr/>
        <p:txBody>
          <a:bodyPr/>
          <a:lstStyle/>
          <a:p>
            <a:fld id="{CC6AB95D-BCE5-4474-B43B-75A0971B9EA7}" type="slidenum">
              <a:rPr lang="en-GB" smtClean="0"/>
              <a:t>9</a:t>
            </a:fld>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b="1" dirty="0">
                <a:latin typeface="Castellar" panose="020A0402060406010301" pitchFamily="18" charset="0"/>
              </a:rPr>
              <a:t>Conservation Specifications</a:t>
            </a:r>
            <a:r>
              <a:rPr lang="en-GB" dirty="0">
                <a:latin typeface="Castellar" panose="020A0402060406010301" pitchFamily="18" charset="0"/>
              </a:rPr>
              <a:t/>
            </a:r>
            <a:br>
              <a:rPr lang="en-GB" dirty="0">
                <a:latin typeface="Castellar" panose="020A0402060406010301" pitchFamily="18" charset="0"/>
              </a:rPr>
            </a:br>
            <a:endParaRPr lang="en-GB" dirty="0"/>
          </a:p>
        </p:txBody>
      </p:sp>
      <p:sp>
        <p:nvSpPr>
          <p:cNvPr id="5" name="Content Placeholder 4"/>
          <p:cNvSpPr>
            <a:spLocks noGrp="1"/>
          </p:cNvSpPr>
          <p:nvPr>
            <p:ph idx="1"/>
          </p:nvPr>
        </p:nvSpPr>
        <p:spPr>
          <a:xfrm>
            <a:off x="251520" y="1340768"/>
            <a:ext cx="8640960" cy="5040560"/>
          </a:xfrm>
        </p:spPr>
        <p:txBody>
          <a:bodyPr>
            <a:normAutofit fontScale="85000" lnSpcReduction="10000"/>
          </a:bodyPr>
          <a:lstStyle/>
          <a:p>
            <a:pPr marL="0" indent="0">
              <a:buNone/>
            </a:pPr>
            <a:r>
              <a:rPr lang="en-GB" dirty="0">
                <a:solidFill>
                  <a:srgbClr val="FFFF00"/>
                </a:solidFill>
                <a:latin typeface="Modern No. 20" panose="02070704070505020303" pitchFamily="18" charset="0"/>
              </a:rPr>
              <a:t>Anticipating and mitigating the impact of installation methods.</a:t>
            </a:r>
          </a:p>
          <a:p>
            <a:pPr marL="0" indent="0">
              <a:buNone/>
            </a:pPr>
            <a:r>
              <a:rPr lang="en-GB" dirty="0"/>
              <a:t>Before we start, we first need to: </a:t>
            </a:r>
          </a:p>
          <a:p>
            <a:r>
              <a:rPr lang="en-GB" sz="2400" dirty="0"/>
              <a:t>Establish Significance.</a:t>
            </a:r>
          </a:p>
          <a:p>
            <a:pPr lvl="0"/>
            <a:r>
              <a:rPr lang="en-GB" sz="2400" dirty="0"/>
              <a:t>Identify the current condition of the element or component. (Surveys, data or planned maintenance driven).</a:t>
            </a:r>
          </a:p>
          <a:p>
            <a:pPr lvl="0"/>
            <a:r>
              <a:rPr lang="en-GB" sz="2400" dirty="0"/>
              <a:t>Establish Condition. Does it require an intervention, what and when.</a:t>
            </a:r>
          </a:p>
          <a:p>
            <a:pPr lvl="0"/>
            <a:r>
              <a:rPr lang="en-GB" sz="2400" dirty="0"/>
              <a:t>Diagnose Defects.</a:t>
            </a:r>
          </a:p>
          <a:p>
            <a:pPr lvl="0"/>
            <a:r>
              <a:rPr lang="en-GB" sz="2400" dirty="0"/>
              <a:t>Possibly undertaking a preliminary investigation (with L.B.C. consent).</a:t>
            </a:r>
          </a:p>
          <a:p>
            <a:pPr lvl="0"/>
            <a:r>
              <a:rPr lang="en-GB" sz="2400" dirty="0"/>
              <a:t>Specify an appropriate repair.</a:t>
            </a:r>
          </a:p>
          <a:p>
            <a:pPr lvl="0"/>
            <a:r>
              <a:rPr lang="en-GB" sz="2400" dirty="0"/>
              <a:t>Supervise the work closely.</a:t>
            </a:r>
          </a:p>
          <a:p>
            <a:r>
              <a:rPr lang="en-GB" sz="2400" dirty="0"/>
              <a:t>Add the new to the old?</a:t>
            </a:r>
          </a:p>
          <a:p>
            <a:pPr lvl="0"/>
            <a:r>
              <a:rPr lang="en-GB" sz="2400" dirty="0"/>
              <a:t>Monitor the result.</a:t>
            </a:r>
          </a:p>
          <a:p>
            <a:endParaRPr lang="en-GB" dirty="0"/>
          </a:p>
        </p:txBody>
      </p:sp>
      <p:sp>
        <p:nvSpPr>
          <p:cNvPr id="3" name="Footer Placeholder 2">
            <a:extLst>
              <a:ext uri="{FF2B5EF4-FFF2-40B4-BE49-F238E27FC236}">
                <a16:creationId xmlns:a16="http://schemas.microsoft.com/office/drawing/2014/main" xmlns="" id="{1F9ECC3B-9720-4762-9C56-F16CAE0FCE1D}"/>
              </a:ext>
            </a:extLst>
          </p:cNvPr>
          <p:cNvSpPr>
            <a:spLocks noGrp="1"/>
          </p:cNvSpPr>
          <p:nvPr>
            <p:ph type="ftr" sz="quarter" idx="11"/>
          </p:nvPr>
        </p:nvSpPr>
        <p:spPr>
          <a:xfrm>
            <a:off x="685347" y="6448251"/>
            <a:ext cx="5004649" cy="365125"/>
          </a:xfrm>
        </p:spPr>
        <p:txBody>
          <a:bodyPr/>
          <a:lstStyle/>
          <a:p>
            <a:r>
              <a:rPr lang="en-GB" dirty="0">
                <a:effectLst/>
              </a:rPr>
              <a:t>Successful Management of </a:t>
            </a:r>
            <a:r>
              <a:rPr lang="en-GB" cap="all" dirty="0">
                <a:effectLst/>
              </a:rPr>
              <a:t>CONSERVATION WORKS</a:t>
            </a:r>
          </a:p>
          <a:p>
            <a:endParaRPr lang="en-GB" dirty="0"/>
          </a:p>
        </p:txBody>
      </p:sp>
      <p:sp>
        <p:nvSpPr>
          <p:cNvPr id="2" name="Slide Number Placeholder 1">
            <a:extLst>
              <a:ext uri="{FF2B5EF4-FFF2-40B4-BE49-F238E27FC236}">
                <a16:creationId xmlns:a16="http://schemas.microsoft.com/office/drawing/2014/main" xmlns="" id="{45BA1CE4-FAAD-487E-8690-026DEEF5B83B}"/>
              </a:ext>
            </a:extLst>
          </p:cNvPr>
          <p:cNvSpPr>
            <a:spLocks noGrp="1"/>
          </p:cNvSpPr>
          <p:nvPr>
            <p:ph type="sldNum" sz="quarter" idx="12"/>
          </p:nvPr>
        </p:nvSpPr>
        <p:spPr>
          <a:xfrm>
            <a:off x="7885509" y="6520259"/>
            <a:ext cx="565159" cy="365125"/>
          </a:xfrm>
        </p:spPr>
        <p:txBody>
          <a:bodyPr/>
          <a:lstStyle/>
          <a:p>
            <a:fld id="{CC6AB95D-BCE5-4474-B43B-75A0971B9EA7}" type="slidenum">
              <a:rPr lang="en-GB" smtClean="0"/>
              <a:t>10</a:t>
            </a:fld>
            <a:endParaRPr lang="en-GB" dirty="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b="1" dirty="0">
                <a:latin typeface="Castellar" panose="020A0402060406010301" pitchFamily="18" charset="0"/>
              </a:rPr>
              <a:t>Conservation Specifications</a:t>
            </a:r>
            <a:endParaRPr lang="en-GB" dirty="0"/>
          </a:p>
        </p:txBody>
      </p:sp>
      <p:sp>
        <p:nvSpPr>
          <p:cNvPr id="5" name="Content Placeholder 4"/>
          <p:cNvSpPr>
            <a:spLocks noGrp="1"/>
          </p:cNvSpPr>
          <p:nvPr>
            <p:ph idx="1"/>
          </p:nvPr>
        </p:nvSpPr>
        <p:spPr>
          <a:xfrm>
            <a:off x="467544" y="1732449"/>
            <a:ext cx="7983124" cy="4787809"/>
          </a:xfrm>
        </p:spPr>
        <p:txBody>
          <a:bodyPr>
            <a:normAutofit fontScale="92500" lnSpcReduction="10000"/>
          </a:bodyPr>
          <a:lstStyle/>
          <a:p>
            <a:pPr marL="36900" indent="0">
              <a:buNone/>
            </a:pPr>
            <a:r>
              <a:rPr lang="en-GB" dirty="0">
                <a:solidFill>
                  <a:srgbClr val="FFFF00"/>
                </a:solidFill>
              </a:rPr>
              <a:t>Diagnosis</a:t>
            </a:r>
          </a:p>
          <a:p>
            <a:r>
              <a:rPr lang="en-GB" i="1" dirty="0"/>
              <a:t>‘A thorough and accurate diagnosis should preclude any intervention. This should be accompanied by an understanding and analysis of the construction and structural system’</a:t>
            </a:r>
            <a:endParaRPr lang="en-GB" dirty="0"/>
          </a:p>
          <a:p>
            <a:pPr marL="36900" indent="0">
              <a:buNone/>
            </a:pPr>
            <a:r>
              <a:rPr lang="en-GB" i="1" dirty="0"/>
              <a:t>Source: ICOMOS – International Wood Committee (principles for the Conservation of Wooden Built Heritage. Adopted: December, 2017).</a:t>
            </a:r>
            <a:endParaRPr lang="en-GB" dirty="0"/>
          </a:p>
          <a:p>
            <a:pPr lvl="0"/>
            <a:r>
              <a:rPr lang="en-GB" dirty="0"/>
              <a:t>Monitoring of the structure.</a:t>
            </a:r>
          </a:p>
          <a:p>
            <a:pPr lvl="0"/>
            <a:r>
              <a:rPr lang="en-GB" dirty="0"/>
              <a:t>Observation – Reading the building.</a:t>
            </a:r>
          </a:p>
          <a:p>
            <a:pPr lvl="0"/>
            <a:r>
              <a:rPr lang="en-GB" dirty="0"/>
              <a:t>Laser scanning.</a:t>
            </a:r>
          </a:p>
          <a:p>
            <a:pPr lvl="0"/>
            <a:r>
              <a:rPr lang="en-GB" dirty="0"/>
              <a:t>BIM, models. Revit, Archi-Cad, Bentley etc.</a:t>
            </a:r>
          </a:p>
          <a:p>
            <a:pPr lvl="0"/>
            <a:r>
              <a:rPr lang="en-GB" dirty="0"/>
              <a:t>Maintaining records of the Asset. </a:t>
            </a:r>
          </a:p>
          <a:p>
            <a:pPr lvl="0"/>
            <a:r>
              <a:rPr lang="en-GB" dirty="0"/>
              <a:t>Enquiring attitude.    </a:t>
            </a:r>
          </a:p>
          <a:p>
            <a:pPr lvl="0"/>
            <a:r>
              <a:rPr lang="en-GB" dirty="0"/>
              <a:t>Maintenance of estate and asset records – Data compatibility.</a:t>
            </a:r>
          </a:p>
          <a:p>
            <a:endParaRPr lang="en-GB" dirty="0"/>
          </a:p>
          <a:p>
            <a:endParaRPr lang="en-GB" dirty="0"/>
          </a:p>
        </p:txBody>
      </p:sp>
      <p:sp>
        <p:nvSpPr>
          <p:cNvPr id="3" name="Footer Placeholder 2">
            <a:extLst>
              <a:ext uri="{FF2B5EF4-FFF2-40B4-BE49-F238E27FC236}">
                <a16:creationId xmlns:a16="http://schemas.microsoft.com/office/drawing/2014/main" xmlns="" id="{7A15C595-1E96-40F9-9AFF-C4ECA83B8A6E}"/>
              </a:ext>
            </a:extLst>
          </p:cNvPr>
          <p:cNvSpPr>
            <a:spLocks noGrp="1"/>
          </p:cNvSpPr>
          <p:nvPr>
            <p:ph type="ftr" sz="quarter" idx="11"/>
          </p:nvPr>
        </p:nvSpPr>
        <p:spPr>
          <a:xfrm>
            <a:off x="685347" y="6520259"/>
            <a:ext cx="5004649" cy="365125"/>
          </a:xfrm>
        </p:spPr>
        <p:txBody>
          <a:bodyPr/>
          <a:lstStyle/>
          <a:p>
            <a:r>
              <a:rPr lang="en-GB" dirty="0">
                <a:effectLst/>
              </a:rPr>
              <a:t>Successful Management of </a:t>
            </a:r>
            <a:r>
              <a:rPr lang="en-GB" cap="all" dirty="0">
                <a:effectLst/>
              </a:rPr>
              <a:t>CONSERVATION WORKS</a:t>
            </a:r>
          </a:p>
          <a:p>
            <a:endParaRPr lang="en-GB" dirty="0"/>
          </a:p>
        </p:txBody>
      </p:sp>
      <p:sp>
        <p:nvSpPr>
          <p:cNvPr id="2" name="Slide Number Placeholder 1">
            <a:extLst>
              <a:ext uri="{FF2B5EF4-FFF2-40B4-BE49-F238E27FC236}">
                <a16:creationId xmlns:a16="http://schemas.microsoft.com/office/drawing/2014/main" xmlns="" id="{F41BC8FB-17F3-4795-B768-3FC6C4B26B18}"/>
              </a:ext>
            </a:extLst>
          </p:cNvPr>
          <p:cNvSpPr>
            <a:spLocks noGrp="1"/>
          </p:cNvSpPr>
          <p:nvPr>
            <p:ph type="sldNum" sz="quarter" idx="12"/>
          </p:nvPr>
        </p:nvSpPr>
        <p:spPr/>
        <p:txBody>
          <a:bodyPr/>
          <a:lstStyle/>
          <a:p>
            <a:fld id="{CC6AB95D-BCE5-4474-B43B-75A0971B9EA7}" type="slidenum">
              <a:rPr lang="en-GB" smtClean="0"/>
              <a:t>11</a:t>
            </a:fld>
            <a:endParaRPr lang="en-GB"/>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5346" y="-27384"/>
            <a:ext cx="7765322" cy="970450"/>
          </a:xfrm>
        </p:spPr>
        <p:txBody>
          <a:bodyPr>
            <a:normAutofit/>
          </a:bodyPr>
          <a:lstStyle/>
          <a:p>
            <a:r>
              <a:rPr lang="en-GB" sz="2400" b="1" dirty="0">
                <a:latin typeface="Castellar" panose="020A0402060406010301" pitchFamily="18" charset="0"/>
              </a:rPr>
              <a:t>Conservation Specifications</a:t>
            </a:r>
            <a:endParaRPr lang="en-GB" sz="2400" dirty="0"/>
          </a:p>
        </p:txBody>
      </p:sp>
      <p:sp>
        <p:nvSpPr>
          <p:cNvPr id="5" name="Content Placeholder 4"/>
          <p:cNvSpPr>
            <a:spLocks noGrp="1"/>
          </p:cNvSpPr>
          <p:nvPr>
            <p:ph idx="1"/>
          </p:nvPr>
        </p:nvSpPr>
        <p:spPr>
          <a:xfrm>
            <a:off x="685346" y="594385"/>
            <a:ext cx="7765322" cy="4058751"/>
          </a:xfrm>
        </p:spPr>
        <p:txBody>
          <a:bodyPr>
            <a:normAutofit fontScale="25000" lnSpcReduction="20000"/>
          </a:bodyPr>
          <a:lstStyle/>
          <a:p>
            <a:r>
              <a:rPr lang="en-GB" sz="7200" dirty="0"/>
              <a:t>A Specification is as its name suggests, s</a:t>
            </a:r>
            <a:r>
              <a:rPr lang="en-GB" sz="7200" b="1" dirty="0"/>
              <a:t>pecific. </a:t>
            </a:r>
            <a:r>
              <a:rPr lang="en-GB" sz="7200" dirty="0"/>
              <a:t>If it is specified – expect it and demand it, especially with historic work (if, where and when this becomes necessary!)</a:t>
            </a:r>
          </a:p>
          <a:p>
            <a:pPr lvl="0"/>
            <a:r>
              <a:rPr lang="en-GB" sz="7200" dirty="0"/>
              <a:t>Do the job once, not every 30 years! Do not let the building fall into disrepair. Good maintenance and Asset Planning will  help obviate physical obsolescence and support plans for its re-use.</a:t>
            </a:r>
          </a:p>
          <a:p>
            <a:pPr lvl="0"/>
            <a:r>
              <a:rPr lang="en-GB" sz="7200" dirty="0"/>
              <a:t>Learn from the experts but appreciate that knowledge is evolving. There is much that we do not understand. Are the experts really </a:t>
            </a:r>
            <a:r>
              <a:rPr lang="en-GB" sz="7200" dirty="0" smtClean="0"/>
              <a:t>experts?  </a:t>
            </a:r>
            <a:r>
              <a:rPr lang="en-GB" sz="7200" dirty="0"/>
              <a:t>Science and technology is developing rapidly. Accept that you cannot deflect liability or responsibility.</a:t>
            </a:r>
          </a:p>
          <a:p>
            <a:pPr lvl="0"/>
            <a:r>
              <a:rPr lang="en-GB" sz="7200" dirty="0"/>
              <a:t>Consultation and preliminary trial opening up of fabric and structure via DLO, Day works, hourly rates. Trial samples. etc</a:t>
            </a:r>
          </a:p>
          <a:p>
            <a:pPr lvl="0"/>
            <a:r>
              <a:rPr lang="en-GB" sz="7200" dirty="0"/>
              <a:t>Retain and reinstate traditional details but factor in the impacts that climate change, is now having on the use and performance of buildings, as is at times the ill-conceived interpretation of  legislation. Adding thermal insulation is bringing with it a preponderance of issues that are firmly of its own making.</a:t>
            </a:r>
          </a:p>
          <a:p>
            <a:pPr lvl="0"/>
            <a:r>
              <a:rPr lang="en-GB" sz="7200" dirty="0"/>
              <a:t>Do not ignore the potential of new technology to record and maintain records, but the systems have to remain accessible and not suffer obsolescence.</a:t>
            </a:r>
          </a:p>
          <a:p>
            <a:pPr lvl="0"/>
            <a:r>
              <a:rPr lang="en-GB" sz="7200" dirty="0"/>
              <a:t>Access to high level areas for pre-specification investigations is being aided by drones and pole cameras but there is still much to commend the long reach mobile elevating platforms (MEWPS). </a:t>
            </a:r>
          </a:p>
          <a:p>
            <a:endParaRPr lang="en-GB" dirty="0"/>
          </a:p>
        </p:txBody>
      </p:sp>
      <p:sp>
        <p:nvSpPr>
          <p:cNvPr id="3" name="Footer Placeholder 2">
            <a:extLst>
              <a:ext uri="{FF2B5EF4-FFF2-40B4-BE49-F238E27FC236}">
                <a16:creationId xmlns:a16="http://schemas.microsoft.com/office/drawing/2014/main" xmlns="" id="{327F93DD-E109-4FB3-A4D8-C45583C58821}"/>
              </a:ext>
            </a:extLst>
          </p:cNvPr>
          <p:cNvSpPr>
            <a:spLocks noGrp="1"/>
          </p:cNvSpPr>
          <p:nvPr>
            <p:ph type="ftr" sz="quarter" idx="11"/>
          </p:nvPr>
        </p:nvSpPr>
        <p:spPr>
          <a:xfrm>
            <a:off x="5688031" y="6448251"/>
            <a:ext cx="5004649" cy="365125"/>
          </a:xfrm>
        </p:spPr>
        <p:txBody>
          <a:bodyPr/>
          <a:lstStyle/>
          <a:p>
            <a:r>
              <a:rPr lang="en-GB" dirty="0">
                <a:effectLst/>
              </a:rPr>
              <a:t>Successful Management of </a:t>
            </a:r>
            <a:r>
              <a:rPr lang="en-GB" cap="all" dirty="0">
                <a:effectLst/>
              </a:rPr>
              <a:t>CONSERVATION WORKS</a:t>
            </a:r>
          </a:p>
          <a:p>
            <a:endParaRPr lang="en-GB" dirty="0"/>
          </a:p>
        </p:txBody>
      </p:sp>
      <p:sp>
        <p:nvSpPr>
          <p:cNvPr id="2" name="Slide Number Placeholder 1">
            <a:extLst>
              <a:ext uri="{FF2B5EF4-FFF2-40B4-BE49-F238E27FC236}">
                <a16:creationId xmlns:a16="http://schemas.microsoft.com/office/drawing/2014/main" xmlns="" id="{544C6FA7-8386-4E81-B61F-6355AE805874}"/>
              </a:ext>
            </a:extLst>
          </p:cNvPr>
          <p:cNvSpPr>
            <a:spLocks noGrp="1"/>
          </p:cNvSpPr>
          <p:nvPr>
            <p:ph type="sldNum" sz="quarter" idx="12"/>
          </p:nvPr>
        </p:nvSpPr>
        <p:spPr>
          <a:xfrm>
            <a:off x="7885509" y="6520259"/>
            <a:ext cx="565159" cy="365125"/>
          </a:xfrm>
        </p:spPr>
        <p:txBody>
          <a:bodyPr/>
          <a:lstStyle/>
          <a:p>
            <a:fld id="{CC6AB95D-BCE5-4474-B43B-75A0971B9EA7}" type="slidenum">
              <a:rPr lang="en-GB" smtClean="0"/>
              <a:t>12</a:t>
            </a:fld>
            <a:endParaRPr lang="en-GB" dirty="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5346" y="116632"/>
            <a:ext cx="7765322" cy="970450"/>
          </a:xfrm>
        </p:spPr>
        <p:txBody>
          <a:bodyPr>
            <a:normAutofit/>
          </a:bodyPr>
          <a:lstStyle/>
          <a:p>
            <a:r>
              <a:rPr lang="en-GB" sz="2800" b="1" dirty="0">
                <a:latin typeface="Castellar" panose="020A0402060406010301" pitchFamily="18" charset="0"/>
              </a:rPr>
              <a:t>Conservation Specifications</a:t>
            </a:r>
            <a:endParaRPr lang="en-GB" sz="2800" dirty="0"/>
          </a:p>
        </p:txBody>
      </p:sp>
      <p:sp>
        <p:nvSpPr>
          <p:cNvPr id="5" name="Content Placeholder 4"/>
          <p:cNvSpPr>
            <a:spLocks noGrp="1"/>
          </p:cNvSpPr>
          <p:nvPr>
            <p:ph idx="1"/>
          </p:nvPr>
        </p:nvSpPr>
        <p:spPr>
          <a:xfrm>
            <a:off x="323528" y="908720"/>
            <a:ext cx="8640960" cy="5539531"/>
          </a:xfrm>
        </p:spPr>
        <p:txBody>
          <a:bodyPr>
            <a:normAutofit lnSpcReduction="10000"/>
          </a:bodyPr>
          <a:lstStyle/>
          <a:p>
            <a:pPr marL="36900" indent="0">
              <a:buNone/>
            </a:pPr>
            <a:r>
              <a:rPr lang="en-GB" b="1" dirty="0">
                <a:solidFill>
                  <a:srgbClr val="FFFF00"/>
                </a:solidFill>
              </a:rPr>
              <a:t>Procurement of the Repair or Intervention works</a:t>
            </a:r>
            <a:endParaRPr lang="en-GB" dirty="0">
              <a:solidFill>
                <a:srgbClr val="FFFF00"/>
              </a:solidFill>
            </a:endParaRPr>
          </a:p>
          <a:p>
            <a:pPr lvl="0"/>
            <a:r>
              <a:rPr lang="en-GB" dirty="0"/>
              <a:t>The right firm for the right project. Lowest cost is unlikely to achieve the best results and might be wholly damaging to the cultural significance.</a:t>
            </a:r>
          </a:p>
          <a:p>
            <a:pPr lvl="0"/>
            <a:r>
              <a:rPr lang="en-GB" dirty="0"/>
              <a:t>Contracts should not be adversarial, so lets sign them and put them away, hopefully, never to be looked at again other than as an archival document in a hundred years. </a:t>
            </a:r>
          </a:p>
          <a:p>
            <a:pPr lvl="0"/>
            <a:r>
              <a:rPr lang="en-GB" dirty="0"/>
              <a:t>Procurement that is flexible enough to accommodate reasonable changes that will periodically and inevitably arise on-site. Risk has to be shared more equitably.</a:t>
            </a:r>
          </a:p>
          <a:p>
            <a:pPr lvl="0"/>
            <a:r>
              <a:rPr lang="en-GB" dirty="0"/>
              <a:t>We need a ‘can do’ not, a ‘claim for’ approach to procurement and delivery, if we seek first-class quality work! There is only one way and that’s the right way.</a:t>
            </a:r>
          </a:p>
          <a:p>
            <a:pPr lvl="0"/>
            <a:r>
              <a:rPr lang="en-GB" dirty="0"/>
              <a:t>Profitability is essential.</a:t>
            </a:r>
          </a:p>
          <a:p>
            <a:pPr lvl="0"/>
            <a:r>
              <a:rPr lang="en-GB" dirty="0"/>
              <a:t>If in doubt ask? </a:t>
            </a:r>
          </a:p>
          <a:p>
            <a:pPr lvl="0"/>
            <a:r>
              <a:rPr lang="en-GB" dirty="0"/>
              <a:t>Establish project aims and targets. A realistic programme and calendar being essential.</a:t>
            </a:r>
          </a:p>
          <a:p>
            <a:endParaRPr lang="en-GB" dirty="0"/>
          </a:p>
        </p:txBody>
      </p:sp>
      <p:sp>
        <p:nvSpPr>
          <p:cNvPr id="3" name="Footer Placeholder 2">
            <a:extLst>
              <a:ext uri="{FF2B5EF4-FFF2-40B4-BE49-F238E27FC236}">
                <a16:creationId xmlns:a16="http://schemas.microsoft.com/office/drawing/2014/main" xmlns="" id="{8159D8AF-4613-4F41-A9FE-A54EB7D875AD}"/>
              </a:ext>
            </a:extLst>
          </p:cNvPr>
          <p:cNvSpPr>
            <a:spLocks noGrp="1"/>
          </p:cNvSpPr>
          <p:nvPr>
            <p:ph type="ftr" sz="quarter" idx="11"/>
          </p:nvPr>
        </p:nvSpPr>
        <p:spPr>
          <a:xfrm>
            <a:off x="685347" y="6520259"/>
            <a:ext cx="5004649" cy="365125"/>
          </a:xfrm>
        </p:spPr>
        <p:txBody>
          <a:bodyPr/>
          <a:lstStyle/>
          <a:p>
            <a:r>
              <a:rPr lang="en-GB" dirty="0">
                <a:effectLst/>
              </a:rPr>
              <a:t>Successful Management of </a:t>
            </a:r>
            <a:r>
              <a:rPr lang="en-GB" cap="all" dirty="0">
                <a:effectLst/>
              </a:rPr>
              <a:t>CONSERVATION WORKS</a:t>
            </a:r>
          </a:p>
          <a:p>
            <a:endParaRPr lang="en-GB" dirty="0"/>
          </a:p>
        </p:txBody>
      </p:sp>
      <p:sp>
        <p:nvSpPr>
          <p:cNvPr id="2" name="Slide Number Placeholder 1">
            <a:extLst>
              <a:ext uri="{FF2B5EF4-FFF2-40B4-BE49-F238E27FC236}">
                <a16:creationId xmlns:a16="http://schemas.microsoft.com/office/drawing/2014/main" xmlns="" id="{E8736539-593B-40A1-9D42-2EBC79E30DAA}"/>
              </a:ext>
            </a:extLst>
          </p:cNvPr>
          <p:cNvSpPr>
            <a:spLocks noGrp="1"/>
          </p:cNvSpPr>
          <p:nvPr>
            <p:ph type="sldNum" sz="quarter" idx="12"/>
          </p:nvPr>
        </p:nvSpPr>
        <p:spPr>
          <a:xfrm>
            <a:off x="7885509" y="6448251"/>
            <a:ext cx="565159" cy="365125"/>
          </a:xfrm>
        </p:spPr>
        <p:txBody>
          <a:bodyPr/>
          <a:lstStyle/>
          <a:p>
            <a:fld id="{CC6AB95D-BCE5-4474-B43B-75A0971B9EA7}" type="slidenum">
              <a:rPr lang="en-GB" smtClean="0"/>
              <a:t>13</a:t>
            </a:fld>
            <a:endParaRPr lang="en-GB" dirty="0"/>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b="1" dirty="0">
                <a:latin typeface="Castellar" panose="020A0402060406010301" pitchFamily="18" charset="0"/>
              </a:rPr>
              <a:t>Conservation Specifications</a:t>
            </a:r>
            <a:endParaRPr lang="en-GB" dirty="0"/>
          </a:p>
        </p:txBody>
      </p:sp>
      <p:sp>
        <p:nvSpPr>
          <p:cNvPr id="5" name="Content Placeholder 4"/>
          <p:cNvSpPr>
            <a:spLocks noGrp="1"/>
          </p:cNvSpPr>
          <p:nvPr>
            <p:ph idx="1"/>
          </p:nvPr>
        </p:nvSpPr>
        <p:spPr>
          <a:xfrm>
            <a:off x="251520" y="1732450"/>
            <a:ext cx="8640960" cy="4936910"/>
          </a:xfrm>
        </p:spPr>
        <p:txBody>
          <a:bodyPr/>
          <a:lstStyle/>
          <a:p>
            <a:r>
              <a:rPr lang="en-GB" dirty="0"/>
              <a:t>The use of traditional building materials, techniques and technologies. Lime mortar, yes most certainly; but we need to de-bunk the ‘breathability’ mystery, utilise the terminology ‘vapour open’ and ask the questions: What lime and what  aggregates? Mix (weight or volume batched). Pre or post slaking)? Hot lime? How is it to be mixed, tooled, carbonated and protected both during the works and by effective building details and cyclical repairs, lime-washes etc. later? NHL 2, NHL 3.5 or NHL 5? Pozzolans? Gauged Mortars?</a:t>
            </a:r>
          </a:p>
          <a:p>
            <a:r>
              <a:rPr lang="en-GB" dirty="0"/>
              <a:t>Cement or Gypsum any body? (</a:t>
            </a:r>
            <a:r>
              <a:rPr lang="en-GB" dirty="0" err="1"/>
              <a:t>Verral</a:t>
            </a:r>
            <a:r>
              <a:rPr lang="en-GB" dirty="0"/>
              <a:t>).</a:t>
            </a:r>
          </a:p>
          <a:p>
            <a:endParaRPr lang="en-GB" dirty="0"/>
          </a:p>
        </p:txBody>
      </p:sp>
      <p:sp>
        <p:nvSpPr>
          <p:cNvPr id="3" name="Footer Placeholder 2">
            <a:extLst>
              <a:ext uri="{FF2B5EF4-FFF2-40B4-BE49-F238E27FC236}">
                <a16:creationId xmlns:a16="http://schemas.microsoft.com/office/drawing/2014/main" xmlns="" id="{FFA34D80-2218-4BE4-B3B6-802E694C4E98}"/>
              </a:ext>
            </a:extLst>
          </p:cNvPr>
          <p:cNvSpPr>
            <a:spLocks noGrp="1"/>
          </p:cNvSpPr>
          <p:nvPr>
            <p:ph type="ftr" sz="quarter" idx="11"/>
          </p:nvPr>
        </p:nvSpPr>
        <p:spPr>
          <a:xfrm>
            <a:off x="685347" y="6448251"/>
            <a:ext cx="5004649" cy="365125"/>
          </a:xfrm>
        </p:spPr>
        <p:txBody>
          <a:bodyPr/>
          <a:lstStyle/>
          <a:p>
            <a:r>
              <a:rPr lang="en-GB" dirty="0">
                <a:effectLst/>
              </a:rPr>
              <a:t>Successful Management of </a:t>
            </a:r>
            <a:r>
              <a:rPr lang="en-GB" cap="all" dirty="0">
                <a:effectLst/>
              </a:rPr>
              <a:t>CONSERVATION WORKS</a:t>
            </a:r>
          </a:p>
          <a:p>
            <a:endParaRPr lang="en-GB" dirty="0"/>
          </a:p>
        </p:txBody>
      </p:sp>
      <p:sp>
        <p:nvSpPr>
          <p:cNvPr id="2" name="Slide Number Placeholder 1">
            <a:extLst>
              <a:ext uri="{FF2B5EF4-FFF2-40B4-BE49-F238E27FC236}">
                <a16:creationId xmlns:a16="http://schemas.microsoft.com/office/drawing/2014/main" xmlns="" id="{B9DA672A-D97B-48DA-8D89-BE3ABA44969F}"/>
              </a:ext>
            </a:extLst>
          </p:cNvPr>
          <p:cNvSpPr>
            <a:spLocks noGrp="1"/>
          </p:cNvSpPr>
          <p:nvPr>
            <p:ph type="sldNum" sz="quarter" idx="12"/>
          </p:nvPr>
        </p:nvSpPr>
        <p:spPr/>
        <p:txBody>
          <a:bodyPr/>
          <a:lstStyle/>
          <a:p>
            <a:fld id="{CC6AB95D-BCE5-4474-B43B-75A0971B9EA7}" type="slidenum">
              <a:rPr lang="en-GB" smtClean="0"/>
              <a:t>14</a:t>
            </a:fld>
            <a:endParaRPr lang="en-GB"/>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5346" y="116632"/>
            <a:ext cx="7765322" cy="970450"/>
          </a:xfrm>
        </p:spPr>
        <p:txBody>
          <a:bodyPr>
            <a:normAutofit/>
          </a:bodyPr>
          <a:lstStyle/>
          <a:p>
            <a:r>
              <a:rPr lang="en-GB" sz="2800" b="1" dirty="0">
                <a:latin typeface="Castellar" panose="020A0402060406010301" pitchFamily="18" charset="0"/>
              </a:rPr>
              <a:t>Conservation Specifications</a:t>
            </a:r>
            <a:endParaRPr lang="en-GB" sz="2800" dirty="0"/>
          </a:p>
        </p:txBody>
      </p:sp>
      <p:sp>
        <p:nvSpPr>
          <p:cNvPr id="5" name="Content Placeholder 4"/>
          <p:cNvSpPr>
            <a:spLocks noGrp="1"/>
          </p:cNvSpPr>
          <p:nvPr>
            <p:ph idx="1"/>
          </p:nvPr>
        </p:nvSpPr>
        <p:spPr>
          <a:xfrm>
            <a:off x="323528" y="980728"/>
            <a:ext cx="8568952" cy="5616624"/>
          </a:xfrm>
        </p:spPr>
        <p:txBody>
          <a:bodyPr/>
          <a:lstStyle/>
          <a:p>
            <a:pPr marL="36900" indent="0">
              <a:buNone/>
            </a:pPr>
            <a:r>
              <a:rPr lang="en-GB" b="1" dirty="0">
                <a:solidFill>
                  <a:srgbClr val="FFFF00"/>
                </a:solidFill>
              </a:rPr>
              <a:t>Modern Technologies</a:t>
            </a:r>
            <a:endParaRPr lang="en-GB" dirty="0">
              <a:solidFill>
                <a:srgbClr val="FFFF00"/>
              </a:solidFill>
            </a:endParaRPr>
          </a:p>
          <a:p>
            <a:pPr lvl="0"/>
            <a:r>
              <a:rPr lang="en-GB" dirty="0"/>
              <a:t>Drones.</a:t>
            </a:r>
          </a:p>
          <a:p>
            <a:pPr lvl="0"/>
            <a:r>
              <a:rPr lang="en-GB" dirty="0"/>
              <a:t>Laser Scanning.</a:t>
            </a:r>
          </a:p>
          <a:p>
            <a:pPr lvl="0"/>
            <a:r>
              <a:rPr lang="en-GB" dirty="0"/>
              <a:t>Thermal imaging;</a:t>
            </a:r>
          </a:p>
          <a:p>
            <a:pPr lvl="0"/>
            <a:r>
              <a:rPr lang="en-GB" dirty="0" smtClean="0"/>
              <a:t>3d cad, CAFM</a:t>
            </a:r>
            <a:r>
              <a:rPr lang="en-GB" dirty="0"/>
              <a:t>, BIM etc.</a:t>
            </a:r>
          </a:p>
          <a:p>
            <a:pPr lvl="0"/>
            <a:r>
              <a:rPr lang="en-GB" dirty="0"/>
              <a:t>Non -destructive testing techniques. E.g. Ground penetrating radar ; Micro-drilling; moisture detection in its various modes; fungal attack analysis; Paint analysis. Materials testing of  asbestos, mortar mixes, anthrax etc. Chemical analysis. COSHH</a:t>
            </a:r>
            <a:r>
              <a:rPr lang="en-GB" dirty="0" smtClean="0"/>
              <a:t>.</a:t>
            </a:r>
          </a:p>
          <a:p>
            <a:pPr lvl="0"/>
            <a:r>
              <a:rPr lang="en-GB" dirty="0" smtClean="0"/>
              <a:t>Thermal and </a:t>
            </a:r>
            <a:r>
              <a:rPr lang="en-GB" dirty="0" err="1" smtClean="0"/>
              <a:t>Hygro</a:t>
            </a:r>
            <a:r>
              <a:rPr lang="en-GB" dirty="0" smtClean="0"/>
              <a:t>-thermal modelling.</a:t>
            </a:r>
            <a:endParaRPr lang="en-GB" dirty="0"/>
          </a:p>
        </p:txBody>
      </p:sp>
      <p:sp>
        <p:nvSpPr>
          <p:cNvPr id="3" name="Footer Placeholder 2">
            <a:extLst>
              <a:ext uri="{FF2B5EF4-FFF2-40B4-BE49-F238E27FC236}">
                <a16:creationId xmlns:a16="http://schemas.microsoft.com/office/drawing/2014/main" xmlns="" id="{6B6453CD-A391-4DD5-852B-03FAF2213124}"/>
              </a:ext>
            </a:extLst>
          </p:cNvPr>
          <p:cNvSpPr>
            <a:spLocks noGrp="1"/>
          </p:cNvSpPr>
          <p:nvPr>
            <p:ph type="ftr" sz="quarter" idx="11"/>
          </p:nvPr>
        </p:nvSpPr>
        <p:spPr>
          <a:xfrm>
            <a:off x="685347" y="6448251"/>
            <a:ext cx="5004649" cy="365125"/>
          </a:xfrm>
        </p:spPr>
        <p:txBody>
          <a:bodyPr/>
          <a:lstStyle/>
          <a:p>
            <a:r>
              <a:rPr lang="en-GB" dirty="0">
                <a:effectLst/>
              </a:rPr>
              <a:t>Successful Management of </a:t>
            </a:r>
            <a:r>
              <a:rPr lang="en-GB" cap="all" dirty="0">
                <a:effectLst/>
              </a:rPr>
              <a:t>CONSERVATION WORKS</a:t>
            </a:r>
          </a:p>
          <a:p>
            <a:endParaRPr lang="en-GB" dirty="0"/>
          </a:p>
        </p:txBody>
      </p:sp>
      <p:sp>
        <p:nvSpPr>
          <p:cNvPr id="2" name="Slide Number Placeholder 1">
            <a:extLst>
              <a:ext uri="{FF2B5EF4-FFF2-40B4-BE49-F238E27FC236}">
                <a16:creationId xmlns:a16="http://schemas.microsoft.com/office/drawing/2014/main" xmlns="" id="{A4537F2D-D4AD-469D-AE71-A449F634711C}"/>
              </a:ext>
            </a:extLst>
          </p:cNvPr>
          <p:cNvSpPr>
            <a:spLocks noGrp="1"/>
          </p:cNvSpPr>
          <p:nvPr>
            <p:ph type="sldNum" sz="quarter" idx="12"/>
          </p:nvPr>
        </p:nvSpPr>
        <p:spPr/>
        <p:txBody>
          <a:bodyPr/>
          <a:lstStyle/>
          <a:p>
            <a:fld id="{CC6AB95D-BCE5-4474-B43B-75A0971B9EA7}" type="slidenum">
              <a:rPr lang="en-GB" smtClean="0"/>
              <a:t>15</a:t>
            </a:fld>
            <a:endParaRPr lang="en-GB"/>
          </a:p>
        </p:txBody>
      </p:sp>
      <p:pic>
        <p:nvPicPr>
          <p:cNvPr id="6" name="Picture 2"/>
          <p:cNvPicPr>
            <a:picLocks noChangeAspect="1" noChangeArrowheads="1"/>
          </p:cNvPicPr>
          <p:nvPr/>
        </p:nvPicPr>
        <p:blipFill rotWithShape="1">
          <a:blip r:embed="rId2" cstate="print">
            <a:extLst>
              <a:ext uri="{28A0092B-C50C-407E-A947-70E740481C1C}">
                <a14:useLocalDpi xmlns:a14="http://schemas.microsoft.com/office/drawing/2010/main" val="0"/>
              </a:ext>
            </a:extLst>
          </a:blip>
          <a:srcRect l="38873" t="13965" r="15866" b="7480"/>
          <a:stretch/>
        </p:blipFill>
        <p:spPr bwMode="auto">
          <a:xfrm>
            <a:off x="5004048" y="980728"/>
            <a:ext cx="2049599" cy="2000012"/>
          </a:xfrm>
          <a:prstGeom prst="rect">
            <a:avLst/>
          </a:prstGeom>
          <a:noFill/>
          <a:ln>
            <a:noFill/>
          </a:ln>
          <a:effectLst>
            <a:outerShdw blurRad="25400" dir="17880000">
              <a:srgbClr val="000000">
                <a:alpha val="46000"/>
              </a:srgbClr>
            </a:outer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4739702" y="274638"/>
            <a:ext cx="3947098" cy="562074"/>
          </a:xfrm>
        </p:spPr>
        <p:txBody>
          <a:bodyPr>
            <a:normAutofit fontScale="90000"/>
          </a:bodyPr>
          <a:lstStyle/>
          <a:p>
            <a:pPr eaLnBrk="1" hangingPunct="1"/>
            <a:r>
              <a:rPr lang="en-GB" altLang="en-US" sz="3200" dirty="0" smtClean="0">
                <a:latin typeface="Castellar" pitchFamily="18" charset="0"/>
              </a:rPr>
              <a:t>Interventions and specifying</a:t>
            </a:r>
            <a:endParaRPr lang="en-GB" altLang="en-US" sz="3200" dirty="0" smtClean="0">
              <a:latin typeface="Castellar" pitchFamily="18" charset="0"/>
            </a:endParaRPr>
          </a:p>
        </p:txBody>
      </p:sp>
      <p:pic>
        <p:nvPicPr>
          <p:cNvPr id="13315" name="Picture 5"/>
          <p:cNvPicPr>
            <a:picLocks noGrp="1" noChangeAspect="1" noChangeArrowheads="1"/>
          </p:cNvPicPr>
          <p:nvPr>
            <p:ph sz="half" idx="1"/>
          </p:nvPr>
        </p:nvPicPr>
        <p:blipFill>
          <a:blip r:embed="rId2" cstate="print">
            <a:extLst>
              <a:ext uri="{28A0092B-C50C-407E-A947-70E740481C1C}">
                <a14:useLocalDpi xmlns:a14="http://schemas.microsoft.com/office/drawing/2010/main" val="0"/>
              </a:ext>
            </a:extLst>
          </a:blip>
          <a:srcRect/>
          <a:stretch>
            <a:fillRect/>
          </a:stretch>
        </p:blipFill>
        <p:spPr>
          <a:xfrm>
            <a:off x="5329916" y="4209084"/>
            <a:ext cx="3373619" cy="2530214"/>
          </a:xfrm>
          <a:ln>
            <a:solidFill>
              <a:schemeClr val="tx1"/>
            </a:solidFill>
            <a:miter lim="800000"/>
            <a:headEnd/>
            <a:tailEnd/>
          </a:ln>
        </p:spPr>
      </p:pic>
      <p:pic>
        <p:nvPicPr>
          <p:cNvPr id="13316" name="Picture 6"/>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rcRect/>
          <a:stretch>
            <a:fillRect/>
          </a:stretch>
        </p:blipFill>
        <p:spPr>
          <a:xfrm>
            <a:off x="6012160" y="980728"/>
            <a:ext cx="2448272" cy="3264363"/>
          </a:xfrm>
          <a:ln>
            <a:solidFill>
              <a:schemeClr val="tx1"/>
            </a:solidFill>
            <a:miter lim="800000"/>
            <a:headEnd/>
            <a:tailEnd/>
          </a:ln>
        </p:spPr>
      </p:pic>
      <p:pic>
        <p:nvPicPr>
          <p:cNvPr id="6" name="Picture 5"/>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73681" y="4725144"/>
            <a:ext cx="1511193" cy="2014154"/>
          </a:xfrm>
          <a:prstGeom prst="rect">
            <a:avLst/>
          </a:prstGeom>
          <a:noFill/>
          <a:ln>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7" name="Picture 6" descr="DSCF8179"/>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3563888" y="1124744"/>
            <a:ext cx="1831868" cy="1374001"/>
          </a:xfrm>
          <a:prstGeom prst="rect">
            <a:avLst/>
          </a:prstGeom>
          <a:noFill/>
          <a:ln>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8" name="Picture 3"/>
          <p:cNvPicPr>
            <a:picLocks noChangeAspect="1" noChangeArrowheads="1"/>
          </p:cNvPicPr>
          <p:nvPr/>
        </p:nvPicPr>
        <p:blipFill>
          <a:blip r:embed="rId6">
            <a:extLst>
              <a:ext uri="{28A0092B-C50C-407E-A947-70E740481C1C}">
                <a14:useLocalDpi xmlns:a14="http://schemas.microsoft.com/office/drawing/2010/main" val="0"/>
              </a:ext>
            </a:extLst>
          </a:blip>
          <a:srcRect l="18889" t="2916" r="28239" b="1320"/>
          <a:stretch>
            <a:fillRect/>
          </a:stretch>
        </p:blipFill>
        <p:spPr bwMode="auto">
          <a:xfrm>
            <a:off x="107504" y="260648"/>
            <a:ext cx="3108012" cy="4221932"/>
          </a:xfrm>
          <a:prstGeom prst="rect">
            <a:avLst/>
          </a:prstGeom>
          <a:noFill/>
          <a:ln>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9" name="Picture 6"/>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2090292" y="4693912"/>
            <a:ext cx="2250447" cy="1687835"/>
          </a:xfrm>
          <a:prstGeom prst="rect">
            <a:avLst/>
          </a:prstGeom>
          <a:noFill/>
          <a:ln>
            <a:solidFill>
              <a:schemeClr val="tx1"/>
            </a:solidFill>
            <a:miter lim="800000"/>
            <a:headEnd/>
            <a:tailEnd/>
          </a:ln>
          <a:extLst>
            <a:ext uri="{909E8E84-426E-40DD-AFC4-6F175D3DCCD1}">
              <a14:hiddenFill xmlns:a14="http://schemas.microsoft.com/office/drawing/2010/main">
                <a:solidFill>
                  <a:srgbClr val="FFFFFF"/>
                </a:solidFill>
              </a14:hiddenFill>
            </a:ext>
          </a:extLst>
        </p:spPr>
      </p:pic>
      <p:pic>
        <p:nvPicPr>
          <p:cNvPr id="11" name="Picture 5" descr="F:\Brecon Cathedral Diocesan Office Wall\DSC03654.JPG"/>
          <p:cNvPicPr>
            <a:picLocks noChangeAspect="1" noChangeArrowheads="1"/>
          </p:cNvPicPr>
          <p:nvPr/>
        </p:nvPicPr>
        <p:blipFill>
          <a:blip r:embed="rId8" cstate="print">
            <a:extLst>
              <a:ext uri="{28A0092B-C50C-407E-A947-70E740481C1C}">
                <a14:useLocalDpi xmlns:a14="http://schemas.microsoft.com/office/drawing/2010/main" val="0"/>
              </a:ext>
            </a:extLst>
          </a:blip>
          <a:srcRect/>
          <a:stretch>
            <a:fillRect/>
          </a:stretch>
        </p:blipFill>
        <p:spPr bwMode="auto">
          <a:xfrm>
            <a:off x="3563888" y="2780928"/>
            <a:ext cx="1766028" cy="1324521"/>
          </a:xfrm>
          <a:prstGeom prst="rect">
            <a:avLst/>
          </a:prstGeom>
          <a:noFill/>
          <a:effectLst>
            <a:outerShdw blurRad="25400" dir="17880000">
              <a:srgbClr val="000000">
                <a:alpha val="46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11045025"/>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685346" y="-27384"/>
            <a:ext cx="7765322" cy="970450"/>
          </a:xfrm>
        </p:spPr>
        <p:txBody>
          <a:bodyPr>
            <a:normAutofit/>
          </a:bodyPr>
          <a:lstStyle/>
          <a:p>
            <a:r>
              <a:rPr lang="en-GB" sz="2800" b="1" dirty="0">
                <a:latin typeface="Castellar" panose="020A0402060406010301" pitchFamily="18" charset="0"/>
              </a:rPr>
              <a:t>Conservation Specifications</a:t>
            </a:r>
            <a:endParaRPr lang="en-GB" sz="2800" dirty="0"/>
          </a:p>
        </p:txBody>
      </p:sp>
      <p:sp>
        <p:nvSpPr>
          <p:cNvPr id="5" name="Content Placeholder 4"/>
          <p:cNvSpPr>
            <a:spLocks noGrp="1"/>
          </p:cNvSpPr>
          <p:nvPr>
            <p:ph idx="1"/>
          </p:nvPr>
        </p:nvSpPr>
        <p:spPr>
          <a:xfrm>
            <a:off x="323528" y="764704"/>
            <a:ext cx="8568952" cy="5683547"/>
          </a:xfrm>
        </p:spPr>
        <p:txBody>
          <a:bodyPr>
            <a:normAutofit fontScale="85000" lnSpcReduction="20000"/>
          </a:bodyPr>
          <a:lstStyle/>
          <a:p>
            <a:pPr marL="36900" lvl="0" indent="0">
              <a:buNone/>
            </a:pPr>
            <a:r>
              <a:rPr lang="en-GB" dirty="0">
                <a:solidFill>
                  <a:srgbClr val="F6FDB7"/>
                </a:solidFill>
              </a:rPr>
              <a:t>The Wider Role;</a:t>
            </a:r>
          </a:p>
          <a:p>
            <a:pPr lvl="0"/>
            <a:r>
              <a:rPr lang="en-GB" dirty="0"/>
              <a:t>Principal Designer/Principal Contractor/CDM. The Health and Safety File.</a:t>
            </a:r>
          </a:p>
          <a:p>
            <a:pPr lvl="0"/>
            <a:r>
              <a:rPr lang="en-GB" dirty="0"/>
              <a:t>Project Health and Safety File, Maintenance Manuals, Recording of interventions made.  </a:t>
            </a:r>
          </a:p>
          <a:p>
            <a:pPr lvl="0"/>
            <a:r>
              <a:rPr lang="en-GB" dirty="0"/>
              <a:t>Scale of the scheme’s now contemplated. Where will the crafts people and professionals required, come from? Consider the impact that The Palace of Westminster, Buckingham Palace projects etc. will have on other projects. Where is the expertise come from?</a:t>
            </a:r>
          </a:p>
          <a:p>
            <a:pPr lvl="0"/>
            <a:r>
              <a:rPr lang="en-GB" dirty="0"/>
              <a:t>Impacts of Brexit.</a:t>
            </a:r>
          </a:p>
          <a:p>
            <a:pPr lvl="0"/>
            <a:r>
              <a:rPr lang="en-GB" dirty="0"/>
              <a:t>The CITB, Universities, Colleges and all of the professional and craft bodies have a huge role to play in facilitating and  carefully supporting the production (to serve an immediate need) for talented and knowledge-able practitioners at managerial, technical and craft levels who are </a:t>
            </a:r>
            <a:r>
              <a:rPr lang="en-GB" dirty="0">
                <a:solidFill>
                  <a:srgbClr val="FFFF00"/>
                </a:solidFill>
              </a:rPr>
              <a:t>skilled and more than just competent in the care of existing buildings</a:t>
            </a:r>
            <a:r>
              <a:rPr lang="en-GB" dirty="0"/>
              <a:t>. We need Master Crafts. As the heritage sector grows and matures, the built stock ages and grapples with a changing climate. Consider that globally, we have never seen projects of this scale or challenge before. In the UK The Palace of Westminster and Buckingham Palace repairs and re-servicing dwarf in complexity and value that of modern development projects such as The Shard. Others such as the Renaissance Hotel (St Pancras), were also hugely significant re-use projects,  Traditional and historic/heritage buildings no longer constitute a fringe sector, but the predominant building stock of most developed nations as well as former the bed-rock for day to day living as well as recording society’s cultural and historic values; sense of place, purpose and aspirational reasoning.</a:t>
            </a:r>
          </a:p>
        </p:txBody>
      </p:sp>
      <p:sp>
        <p:nvSpPr>
          <p:cNvPr id="3" name="Footer Placeholder 2">
            <a:extLst>
              <a:ext uri="{FF2B5EF4-FFF2-40B4-BE49-F238E27FC236}">
                <a16:creationId xmlns:a16="http://schemas.microsoft.com/office/drawing/2014/main" xmlns="" id="{A7B71B26-5CAF-4196-B7E2-C35237C1437C}"/>
              </a:ext>
            </a:extLst>
          </p:cNvPr>
          <p:cNvSpPr>
            <a:spLocks noGrp="1"/>
          </p:cNvSpPr>
          <p:nvPr>
            <p:ph type="ftr" sz="quarter" idx="11"/>
          </p:nvPr>
        </p:nvSpPr>
        <p:spPr>
          <a:xfrm>
            <a:off x="685347" y="6448251"/>
            <a:ext cx="5004649" cy="365125"/>
          </a:xfrm>
        </p:spPr>
        <p:txBody>
          <a:bodyPr/>
          <a:lstStyle/>
          <a:p>
            <a:r>
              <a:rPr lang="en-GB" dirty="0">
                <a:effectLst/>
              </a:rPr>
              <a:t>Successful Management of </a:t>
            </a:r>
            <a:r>
              <a:rPr lang="en-GB" cap="all" dirty="0">
                <a:effectLst/>
              </a:rPr>
              <a:t>CONSERVATION WORKS</a:t>
            </a:r>
          </a:p>
          <a:p>
            <a:endParaRPr lang="en-GB" dirty="0"/>
          </a:p>
        </p:txBody>
      </p:sp>
      <p:sp>
        <p:nvSpPr>
          <p:cNvPr id="2" name="Slide Number Placeholder 1">
            <a:extLst>
              <a:ext uri="{FF2B5EF4-FFF2-40B4-BE49-F238E27FC236}">
                <a16:creationId xmlns:a16="http://schemas.microsoft.com/office/drawing/2014/main" xmlns="" id="{5CE059EB-137B-45CF-A10D-4F11A8678BD3}"/>
              </a:ext>
            </a:extLst>
          </p:cNvPr>
          <p:cNvSpPr>
            <a:spLocks noGrp="1"/>
          </p:cNvSpPr>
          <p:nvPr>
            <p:ph type="sldNum" sz="quarter" idx="12"/>
          </p:nvPr>
        </p:nvSpPr>
        <p:spPr>
          <a:xfrm>
            <a:off x="7885509" y="6448251"/>
            <a:ext cx="565159" cy="365125"/>
          </a:xfrm>
        </p:spPr>
        <p:txBody>
          <a:bodyPr/>
          <a:lstStyle/>
          <a:p>
            <a:fld id="{CC6AB95D-BCE5-4474-B43B-75A0971B9EA7}" type="slidenum">
              <a:rPr lang="en-GB" smtClean="0"/>
              <a:t>17</a:t>
            </a:fld>
            <a:endParaRPr lang="en-GB" dirty="0"/>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395536" y="-27384"/>
            <a:ext cx="7765322" cy="950167"/>
          </a:xfrm>
        </p:spPr>
        <p:txBody>
          <a:bodyPr>
            <a:normAutofit fontScale="90000"/>
          </a:bodyPr>
          <a:lstStyle/>
          <a:p>
            <a:r>
              <a:rPr lang="en-GB" sz="3200" b="1" dirty="0">
                <a:latin typeface="Castellar" panose="020A0402060406010301" pitchFamily="18" charset="0"/>
              </a:rPr>
              <a:t>The Heritage Asset Intervention.</a:t>
            </a:r>
            <a:endParaRPr lang="en-GB" sz="3200" dirty="0"/>
          </a:p>
        </p:txBody>
      </p:sp>
      <p:sp>
        <p:nvSpPr>
          <p:cNvPr id="3" name="Footer Placeholder 2">
            <a:extLst>
              <a:ext uri="{FF2B5EF4-FFF2-40B4-BE49-F238E27FC236}">
                <a16:creationId xmlns:a16="http://schemas.microsoft.com/office/drawing/2014/main" xmlns="" id="{DA449354-7E61-4644-983E-C8C25651C808}"/>
              </a:ext>
            </a:extLst>
          </p:cNvPr>
          <p:cNvSpPr>
            <a:spLocks noGrp="1"/>
          </p:cNvSpPr>
          <p:nvPr>
            <p:ph type="ftr" sz="quarter" idx="11"/>
          </p:nvPr>
        </p:nvSpPr>
        <p:spPr>
          <a:xfrm>
            <a:off x="685347" y="6520259"/>
            <a:ext cx="5004649" cy="365125"/>
          </a:xfrm>
        </p:spPr>
        <p:txBody>
          <a:bodyPr/>
          <a:lstStyle/>
          <a:p>
            <a:r>
              <a:rPr lang="en-GB" dirty="0">
                <a:effectLst/>
              </a:rPr>
              <a:t>Successful Management of </a:t>
            </a:r>
            <a:r>
              <a:rPr lang="en-GB" cap="all" dirty="0">
                <a:effectLst/>
              </a:rPr>
              <a:t>CONSERVATION WORKS</a:t>
            </a:r>
          </a:p>
          <a:p>
            <a:endParaRPr lang="en-GB" dirty="0"/>
          </a:p>
        </p:txBody>
      </p:sp>
      <p:sp>
        <p:nvSpPr>
          <p:cNvPr id="2" name="Slide Number Placeholder 1">
            <a:extLst>
              <a:ext uri="{FF2B5EF4-FFF2-40B4-BE49-F238E27FC236}">
                <a16:creationId xmlns:a16="http://schemas.microsoft.com/office/drawing/2014/main" xmlns="" id="{6CA7091F-D391-4F54-8A1A-1229FB571B83}"/>
              </a:ext>
            </a:extLst>
          </p:cNvPr>
          <p:cNvSpPr>
            <a:spLocks noGrp="1"/>
          </p:cNvSpPr>
          <p:nvPr>
            <p:ph type="sldNum" sz="quarter" idx="12"/>
          </p:nvPr>
        </p:nvSpPr>
        <p:spPr/>
        <p:txBody>
          <a:bodyPr/>
          <a:lstStyle/>
          <a:p>
            <a:fld id="{CC6AB95D-BCE5-4474-B43B-75A0971B9EA7}" type="slidenum">
              <a:rPr lang="en-GB" smtClean="0"/>
              <a:t>18</a:t>
            </a:fld>
            <a:endParaRPr lang="en-GB"/>
          </a:p>
        </p:txBody>
      </p:sp>
      <p:sp>
        <p:nvSpPr>
          <p:cNvPr id="6" name="Isosceles Triangle 5">
            <a:extLst>
              <a:ext uri="{FF2B5EF4-FFF2-40B4-BE49-F238E27FC236}">
                <a16:creationId xmlns:a16="http://schemas.microsoft.com/office/drawing/2014/main" xmlns="" id="{5C293F95-6B5C-4C83-8988-3B1FB0F191E5}"/>
              </a:ext>
            </a:extLst>
          </p:cNvPr>
          <p:cNvSpPr/>
          <p:nvPr/>
        </p:nvSpPr>
        <p:spPr>
          <a:xfrm rot="10800000">
            <a:off x="539552" y="751113"/>
            <a:ext cx="7488831" cy="5755554"/>
          </a:xfrm>
          <a:prstGeom prst="triangle">
            <a:avLst>
              <a:gd name="adj" fmla="val 49502"/>
            </a:avLst>
          </a:prstGeom>
          <a:no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8" name="Straight Connector 7">
            <a:extLst>
              <a:ext uri="{FF2B5EF4-FFF2-40B4-BE49-F238E27FC236}">
                <a16:creationId xmlns:a16="http://schemas.microsoft.com/office/drawing/2014/main" xmlns="" id="{6C92B1F6-01E2-4699-9285-6BF4F67CD9D2}"/>
              </a:ext>
            </a:extLst>
          </p:cNvPr>
          <p:cNvCxnSpPr>
            <a:cxnSpLocks/>
          </p:cNvCxnSpPr>
          <p:nvPr/>
        </p:nvCxnSpPr>
        <p:spPr>
          <a:xfrm>
            <a:off x="1187624" y="1700808"/>
            <a:ext cx="6264696"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xmlns="" id="{8D79D512-D95B-49B7-8880-296214DD8EAE}"/>
              </a:ext>
            </a:extLst>
          </p:cNvPr>
          <p:cNvCxnSpPr>
            <a:cxnSpLocks/>
          </p:cNvCxnSpPr>
          <p:nvPr/>
        </p:nvCxnSpPr>
        <p:spPr>
          <a:xfrm>
            <a:off x="1331642" y="1988840"/>
            <a:ext cx="5904654"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xmlns="" id="{9BF1CA86-3716-4ABC-BF55-A2D7E31C32CD}"/>
              </a:ext>
            </a:extLst>
          </p:cNvPr>
          <p:cNvCxnSpPr>
            <a:cxnSpLocks/>
          </p:cNvCxnSpPr>
          <p:nvPr/>
        </p:nvCxnSpPr>
        <p:spPr>
          <a:xfrm flipV="1">
            <a:off x="1691680" y="2502186"/>
            <a:ext cx="5184576" cy="20328"/>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xmlns="" id="{6DBBEC7A-D53F-4254-BE0A-4E4D14C56DF3}"/>
              </a:ext>
            </a:extLst>
          </p:cNvPr>
          <p:cNvCxnSpPr>
            <a:cxnSpLocks/>
          </p:cNvCxnSpPr>
          <p:nvPr/>
        </p:nvCxnSpPr>
        <p:spPr>
          <a:xfrm flipV="1">
            <a:off x="2123728" y="3113383"/>
            <a:ext cx="4392488" cy="36296"/>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xmlns="" id="{3B526E1A-EFBC-4766-BBD2-0FA7A9C3A7F7}"/>
              </a:ext>
            </a:extLst>
          </p:cNvPr>
          <p:cNvCxnSpPr>
            <a:cxnSpLocks/>
            <a:stCxn id="6" idx="5"/>
            <a:endCxn id="6" idx="1"/>
          </p:cNvCxnSpPr>
          <p:nvPr/>
        </p:nvCxnSpPr>
        <p:spPr>
          <a:xfrm>
            <a:off x="2430407" y="3628890"/>
            <a:ext cx="3744415" cy="0"/>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xmlns="" id="{1334AE14-F251-434A-8D10-FA9DF0AA47B2}"/>
              </a:ext>
            </a:extLst>
          </p:cNvPr>
          <p:cNvCxnSpPr>
            <a:cxnSpLocks/>
          </p:cNvCxnSpPr>
          <p:nvPr/>
        </p:nvCxnSpPr>
        <p:spPr>
          <a:xfrm flipV="1">
            <a:off x="2699791" y="4085290"/>
            <a:ext cx="3168352" cy="36659"/>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xmlns="" id="{D448EC60-77F4-4D0A-8B96-13A44C8C05BE}"/>
              </a:ext>
            </a:extLst>
          </p:cNvPr>
          <p:cNvCxnSpPr>
            <a:cxnSpLocks/>
          </p:cNvCxnSpPr>
          <p:nvPr/>
        </p:nvCxnSpPr>
        <p:spPr>
          <a:xfrm flipV="1">
            <a:off x="2958887" y="4425184"/>
            <a:ext cx="2731109" cy="35063"/>
          </a:xfrm>
          <a:prstGeom prst="line">
            <a:avLst/>
          </a:prstGeom>
          <a:ln w="38100"/>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xmlns="" id="{AC1E40F3-A95D-467D-8D6B-461202D20312}"/>
              </a:ext>
            </a:extLst>
          </p:cNvPr>
          <p:cNvCxnSpPr>
            <a:cxnSpLocks/>
          </p:cNvCxnSpPr>
          <p:nvPr/>
        </p:nvCxnSpPr>
        <p:spPr>
          <a:xfrm>
            <a:off x="3491880" y="5229201"/>
            <a:ext cx="1656184" cy="0"/>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xmlns="" id="{E9F80018-6DB4-43B8-80CA-A84437B058DF}"/>
              </a:ext>
            </a:extLst>
          </p:cNvPr>
          <p:cNvSpPr txBox="1"/>
          <p:nvPr/>
        </p:nvSpPr>
        <p:spPr>
          <a:xfrm>
            <a:off x="1331642" y="836712"/>
            <a:ext cx="6192686" cy="861774"/>
          </a:xfrm>
          <a:prstGeom prst="rect">
            <a:avLst/>
          </a:prstGeom>
          <a:noFill/>
        </p:spPr>
        <p:txBody>
          <a:bodyPr wrap="square" rtlCol="0">
            <a:spAutoFit/>
          </a:bodyPr>
          <a:lstStyle/>
          <a:p>
            <a:r>
              <a:rPr lang="en-GB" sz="1400" dirty="0"/>
              <a:t>Existing Building Records</a:t>
            </a:r>
            <a:r>
              <a:rPr lang="en-GB" sz="1200" dirty="0"/>
              <a:t> (historic and modern). Inventories, Leases, Conveyances, Contracts for Work. Estate Terriers. BIM Models (HBIM). Drawings CAD and traditional. Laser Scans, Digital photographic records, Surveys, G.I.S. data. Asbestos, Lead Registers., Fire Safety Manuals, Recovery Plan, </a:t>
            </a:r>
          </a:p>
        </p:txBody>
      </p:sp>
      <p:sp>
        <p:nvSpPr>
          <p:cNvPr id="29" name="TextBox 28">
            <a:extLst>
              <a:ext uri="{FF2B5EF4-FFF2-40B4-BE49-F238E27FC236}">
                <a16:creationId xmlns:a16="http://schemas.microsoft.com/office/drawing/2014/main" xmlns="" id="{3F0D6AE2-389D-4AA5-B869-5D20CC3BEFC9}"/>
              </a:ext>
            </a:extLst>
          </p:cNvPr>
          <p:cNvSpPr txBox="1"/>
          <p:nvPr/>
        </p:nvSpPr>
        <p:spPr>
          <a:xfrm>
            <a:off x="2123728" y="2060848"/>
            <a:ext cx="4675062" cy="369332"/>
          </a:xfrm>
          <a:prstGeom prst="rect">
            <a:avLst/>
          </a:prstGeom>
          <a:noFill/>
        </p:spPr>
        <p:txBody>
          <a:bodyPr wrap="none" rtlCol="0">
            <a:spAutoFit/>
          </a:bodyPr>
          <a:lstStyle/>
          <a:p>
            <a:r>
              <a:rPr lang="en-GB" dirty="0"/>
              <a:t>Statement of Significance. Conservation Plan.</a:t>
            </a:r>
          </a:p>
        </p:txBody>
      </p:sp>
      <p:sp>
        <p:nvSpPr>
          <p:cNvPr id="36" name="TextBox 35">
            <a:extLst>
              <a:ext uri="{FF2B5EF4-FFF2-40B4-BE49-F238E27FC236}">
                <a16:creationId xmlns:a16="http://schemas.microsoft.com/office/drawing/2014/main" xmlns="" id="{0BEBFAC5-791A-4771-9977-3156A0AD45A4}"/>
              </a:ext>
            </a:extLst>
          </p:cNvPr>
          <p:cNvSpPr txBox="1"/>
          <p:nvPr/>
        </p:nvSpPr>
        <p:spPr>
          <a:xfrm>
            <a:off x="2515557" y="1628800"/>
            <a:ext cx="3208571" cy="369332"/>
          </a:xfrm>
          <a:prstGeom prst="rect">
            <a:avLst/>
          </a:prstGeom>
          <a:noFill/>
        </p:spPr>
        <p:txBody>
          <a:bodyPr wrap="none" rtlCol="0">
            <a:spAutoFit/>
          </a:bodyPr>
          <a:lstStyle/>
          <a:p>
            <a:r>
              <a:rPr lang="en-GB" dirty="0"/>
              <a:t>Strategic Plan of Organisation.</a:t>
            </a:r>
          </a:p>
        </p:txBody>
      </p:sp>
      <p:sp>
        <p:nvSpPr>
          <p:cNvPr id="40" name="TextBox 39">
            <a:extLst>
              <a:ext uri="{FF2B5EF4-FFF2-40B4-BE49-F238E27FC236}">
                <a16:creationId xmlns:a16="http://schemas.microsoft.com/office/drawing/2014/main" xmlns="" id="{DB1DA266-4965-445F-80F9-BECFC38C4990}"/>
              </a:ext>
            </a:extLst>
          </p:cNvPr>
          <p:cNvSpPr txBox="1"/>
          <p:nvPr/>
        </p:nvSpPr>
        <p:spPr>
          <a:xfrm>
            <a:off x="2958887" y="2564904"/>
            <a:ext cx="2981265" cy="584775"/>
          </a:xfrm>
          <a:prstGeom prst="rect">
            <a:avLst/>
          </a:prstGeom>
          <a:noFill/>
        </p:spPr>
        <p:txBody>
          <a:bodyPr wrap="none" rtlCol="0">
            <a:spAutoFit/>
          </a:bodyPr>
          <a:lstStyle/>
          <a:p>
            <a:r>
              <a:rPr lang="en-GB" sz="1400" dirty="0"/>
              <a:t>Conservation Management Plan.</a:t>
            </a:r>
          </a:p>
          <a:p>
            <a:r>
              <a:rPr lang="en-GB" sz="1400" dirty="0"/>
              <a:t>Planned Maintenance Programmes</a:t>
            </a:r>
            <a:r>
              <a:rPr lang="en-GB" dirty="0"/>
              <a:t>.</a:t>
            </a:r>
          </a:p>
        </p:txBody>
      </p:sp>
      <p:sp>
        <p:nvSpPr>
          <p:cNvPr id="48" name="TextBox 47">
            <a:extLst>
              <a:ext uri="{FF2B5EF4-FFF2-40B4-BE49-F238E27FC236}">
                <a16:creationId xmlns:a16="http://schemas.microsoft.com/office/drawing/2014/main" xmlns="" id="{04295093-470C-4B6F-9E15-BAE6CB6F7131}"/>
              </a:ext>
            </a:extLst>
          </p:cNvPr>
          <p:cNvSpPr txBox="1"/>
          <p:nvPr/>
        </p:nvSpPr>
        <p:spPr>
          <a:xfrm>
            <a:off x="2555777" y="3140968"/>
            <a:ext cx="3528392" cy="523220"/>
          </a:xfrm>
          <a:prstGeom prst="rect">
            <a:avLst/>
          </a:prstGeom>
          <a:noFill/>
        </p:spPr>
        <p:txBody>
          <a:bodyPr wrap="square" rtlCol="0">
            <a:spAutoFit/>
          </a:bodyPr>
          <a:lstStyle/>
          <a:p>
            <a:r>
              <a:rPr lang="en-GB" sz="1400" dirty="0"/>
              <a:t>Previous Quin/Quadrennial Survey Reports </a:t>
            </a:r>
          </a:p>
          <a:p>
            <a:r>
              <a:rPr lang="en-GB" sz="1400" dirty="0"/>
              <a:t>and Project Documents..</a:t>
            </a:r>
          </a:p>
        </p:txBody>
      </p:sp>
      <p:sp>
        <p:nvSpPr>
          <p:cNvPr id="49" name="TextBox 48">
            <a:extLst>
              <a:ext uri="{FF2B5EF4-FFF2-40B4-BE49-F238E27FC236}">
                <a16:creationId xmlns:a16="http://schemas.microsoft.com/office/drawing/2014/main" xmlns="" id="{61329356-7C55-496C-A41C-34BBC00031DE}"/>
              </a:ext>
            </a:extLst>
          </p:cNvPr>
          <p:cNvSpPr txBox="1"/>
          <p:nvPr/>
        </p:nvSpPr>
        <p:spPr>
          <a:xfrm>
            <a:off x="3209720" y="3656057"/>
            <a:ext cx="2370392" cy="461665"/>
          </a:xfrm>
          <a:prstGeom prst="rect">
            <a:avLst/>
          </a:prstGeom>
          <a:noFill/>
        </p:spPr>
        <p:txBody>
          <a:bodyPr wrap="none" rtlCol="0">
            <a:spAutoFit/>
          </a:bodyPr>
          <a:lstStyle/>
          <a:p>
            <a:r>
              <a:rPr lang="en-GB" sz="1200" dirty="0"/>
              <a:t>Periodic Inspection data. Annual,</a:t>
            </a:r>
          </a:p>
          <a:p>
            <a:r>
              <a:rPr lang="en-GB" sz="1200" dirty="0"/>
              <a:t>Fire Safety audits etc</a:t>
            </a:r>
          </a:p>
        </p:txBody>
      </p:sp>
      <p:sp>
        <p:nvSpPr>
          <p:cNvPr id="53" name="TextBox 52">
            <a:extLst>
              <a:ext uri="{FF2B5EF4-FFF2-40B4-BE49-F238E27FC236}">
                <a16:creationId xmlns:a16="http://schemas.microsoft.com/office/drawing/2014/main" xmlns="" id="{9DC2E0AF-49F9-4593-9B06-7DD9AD63637A}"/>
              </a:ext>
            </a:extLst>
          </p:cNvPr>
          <p:cNvSpPr txBox="1"/>
          <p:nvPr/>
        </p:nvSpPr>
        <p:spPr>
          <a:xfrm>
            <a:off x="2940613" y="4077072"/>
            <a:ext cx="2999539" cy="415498"/>
          </a:xfrm>
          <a:prstGeom prst="rect">
            <a:avLst/>
          </a:prstGeom>
          <a:noFill/>
        </p:spPr>
        <p:txBody>
          <a:bodyPr wrap="none" rtlCol="0">
            <a:spAutoFit/>
          </a:bodyPr>
          <a:lstStyle/>
          <a:p>
            <a:r>
              <a:rPr lang="en-GB" sz="1050" dirty="0"/>
              <a:t>Ecological Surveys. Data records. Photographs </a:t>
            </a:r>
          </a:p>
          <a:p>
            <a:r>
              <a:rPr lang="en-GB" sz="1050" dirty="0"/>
              <a:t>Health and Safety File/Maintenance Manual. </a:t>
            </a:r>
          </a:p>
        </p:txBody>
      </p:sp>
      <p:cxnSp>
        <p:nvCxnSpPr>
          <p:cNvPr id="58" name="Straight Connector 57">
            <a:extLst>
              <a:ext uri="{FF2B5EF4-FFF2-40B4-BE49-F238E27FC236}">
                <a16:creationId xmlns:a16="http://schemas.microsoft.com/office/drawing/2014/main" xmlns="" id="{8F7664EB-79B7-49CC-BE55-C50460326C71}"/>
              </a:ext>
            </a:extLst>
          </p:cNvPr>
          <p:cNvCxnSpPr>
            <a:cxnSpLocks/>
          </p:cNvCxnSpPr>
          <p:nvPr/>
        </p:nvCxnSpPr>
        <p:spPr>
          <a:xfrm flipV="1">
            <a:off x="3209720" y="4726039"/>
            <a:ext cx="2298384" cy="23137"/>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59" name="TextBox 58">
            <a:extLst>
              <a:ext uri="{FF2B5EF4-FFF2-40B4-BE49-F238E27FC236}">
                <a16:creationId xmlns:a16="http://schemas.microsoft.com/office/drawing/2014/main" xmlns="" id="{8668EBB9-FF10-441D-903D-B0DB32566ACA}"/>
              </a:ext>
            </a:extLst>
          </p:cNvPr>
          <p:cNvSpPr txBox="1"/>
          <p:nvPr/>
        </p:nvSpPr>
        <p:spPr>
          <a:xfrm>
            <a:off x="3431123" y="4437112"/>
            <a:ext cx="1932965" cy="276999"/>
          </a:xfrm>
          <a:prstGeom prst="rect">
            <a:avLst/>
          </a:prstGeom>
          <a:noFill/>
        </p:spPr>
        <p:txBody>
          <a:bodyPr wrap="none" rtlCol="0">
            <a:spAutoFit/>
          </a:bodyPr>
          <a:lstStyle/>
          <a:p>
            <a:r>
              <a:rPr lang="en-GB" sz="1200" dirty="0"/>
              <a:t>Heritage Impact Statement</a:t>
            </a:r>
          </a:p>
        </p:txBody>
      </p:sp>
      <p:sp>
        <p:nvSpPr>
          <p:cNvPr id="64" name="TextBox 63">
            <a:extLst>
              <a:ext uri="{FF2B5EF4-FFF2-40B4-BE49-F238E27FC236}">
                <a16:creationId xmlns:a16="http://schemas.microsoft.com/office/drawing/2014/main" xmlns="" id="{C46CBDA0-8E80-46E7-9483-4C448FB8B609}"/>
              </a:ext>
            </a:extLst>
          </p:cNvPr>
          <p:cNvSpPr txBox="1"/>
          <p:nvPr/>
        </p:nvSpPr>
        <p:spPr>
          <a:xfrm>
            <a:off x="3419872" y="4767535"/>
            <a:ext cx="1901483" cy="461665"/>
          </a:xfrm>
          <a:prstGeom prst="rect">
            <a:avLst/>
          </a:prstGeom>
          <a:noFill/>
        </p:spPr>
        <p:txBody>
          <a:bodyPr wrap="none" rtlCol="0">
            <a:spAutoFit/>
          </a:bodyPr>
          <a:lstStyle/>
          <a:p>
            <a:r>
              <a:rPr lang="en-GB" sz="1200" dirty="0"/>
              <a:t>Big Data and Operational </a:t>
            </a:r>
          </a:p>
          <a:p>
            <a:r>
              <a:rPr lang="en-GB" sz="1200" dirty="0"/>
              <a:t>Feedback. CAFM.</a:t>
            </a:r>
          </a:p>
        </p:txBody>
      </p:sp>
      <p:cxnSp>
        <p:nvCxnSpPr>
          <p:cNvPr id="73" name="Straight Connector 72">
            <a:extLst>
              <a:ext uri="{FF2B5EF4-FFF2-40B4-BE49-F238E27FC236}">
                <a16:creationId xmlns:a16="http://schemas.microsoft.com/office/drawing/2014/main" xmlns="" id="{EED30EF4-F766-46EF-90FE-BE9E3FCF3AFF}"/>
              </a:ext>
            </a:extLst>
          </p:cNvPr>
          <p:cNvCxnSpPr>
            <a:cxnSpLocks/>
          </p:cNvCxnSpPr>
          <p:nvPr/>
        </p:nvCxnSpPr>
        <p:spPr>
          <a:xfrm>
            <a:off x="3779912" y="5737030"/>
            <a:ext cx="1008112" cy="1"/>
          </a:xfrm>
          <a:prstGeom prst="line">
            <a:avLst/>
          </a:prstGeom>
          <a:ln w="38100"/>
        </p:spPr>
        <p:style>
          <a:lnRef idx="1">
            <a:schemeClr val="accent1"/>
          </a:lnRef>
          <a:fillRef idx="0">
            <a:schemeClr val="accent1"/>
          </a:fillRef>
          <a:effectRef idx="0">
            <a:schemeClr val="accent1"/>
          </a:effectRef>
          <a:fontRef idx="minor">
            <a:schemeClr val="tx1"/>
          </a:fontRef>
        </p:style>
      </p:cxnSp>
      <p:sp>
        <p:nvSpPr>
          <p:cNvPr id="76" name="TextBox 75">
            <a:extLst>
              <a:ext uri="{FF2B5EF4-FFF2-40B4-BE49-F238E27FC236}">
                <a16:creationId xmlns:a16="http://schemas.microsoft.com/office/drawing/2014/main" xmlns="" id="{BE6CF5EE-31E5-4D76-8DAE-A41CEA18DCEA}"/>
              </a:ext>
            </a:extLst>
          </p:cNvPr>
          <p:cNvSpPr txBox="1"/>
          <p:nvPr/>
        </p:nvSpPr>
        <p:spPr>
          <a:xfrm>
            <a:off x="3835265" y="5229200"/>
            <a:ext cx="1096775" cy="507831"/>
          </a:xfrm>
          <a:prstGeom prst="rect">
            <a:avLst/>
          </a:prstGeom>
          <a:noFill/>
        </p:spPr>
        <p:txBody>
          <a:bodyPr wrap="none" rtlCol="0">
            <a:spAutoFit/>
          </a:bodyPr>
          <a:lstStyle/>
          <a:p>
            <a:r>
              <a:rPr lang="en-GB" sz="900" dirty="0"/>
              <a:t>Drone Surveys, </a:t>
            </a:r>
          </a:p>
          <a:p>
            <a:r>
              <a:rPr lang="en-GB" sz="900" dirty="0"/>
              <a:t>Laser Scans;.</a:t>
            </a:r>
          </a:p>
          <a:p>
            <a:r>
              <a:rPr lang="en-GB" sz="900" dirty="0"/>
              <a:t>Thermal Imaging.</a:t>
            </a:r>
          </a:p>
        </p:txBody>
      </p:sp>
      <p:cxnSp>
        <p:nvCxnSpPr>
          <p:cNvPr id="80" name="Straight Connector 79">
            <a:extLst>
              <a:ext uri="{FF2B5EF4-FFF2-40B4-BE49-F238E27FC236}">
                <a16:creationId xmlns:a16="http://schemas.microsoft.com/office/drawing/2014/main" xmlns="" id="{569E1653-1FDD-4A66-9109-576ACE443FF4}"/>
              </a:ext>
            </a:extLst>
          </p:cNvPr>
          <p:cNvCxnSpPr>
            <a:cxnSpLocks/>
          </p:cNvCxnSpPr>
          <p:nvPr/>
        </p:nvCxnSpPr>
        <p:spPr>
          <a:xfrm>
            <a:off x="4067944" y="6093296"/>
            <a:ext cx="500063" cy="0"/>
          </a:xfrm>
          <a:prstGeom prst="line">
            <a:avLst/>
          </a:prstGeom>
          <a:ln w="38100">
            <a:solidFill>
              <a:schemeClr val="accent1"/>
            </a:solidFill>
          </a:ln>
        </p:spPr>
        <p:style>
          <a:lnRef idx="1">
            <a:schemeClr val="accent1"/>
          </a:lnRef>
          <a:fillRef idx="0">
            <a:schemeClr val="accent1"/>
          </a:fillRef>
          <a:effectRef idx="0">
            <a:schemeClr val="accent1"/>
          </a:effectRef>
          <a:fontRef idx="minor">
            <a:schemeClr val="tx1"/>
          </a:fontRef>
        </p:style>
      </p:cxnSp>
      <p:sp>
        <p:nvSpPr>
          <p:cNvPr id="82" name="TextBox 81">
            <a:extLst>
              <a:ext uri="{FF2B5EF4-FFF2-40B4-BE49-F238E27FC236}">
                <a16:creationId xmlns:a16="http://schemas.microsoft.com/office/drawing/2014/main" xmlns="" id="{2D3A63B5-BC95-4960-822A-B3CE7B6BB725}"/>
              </a:ext>
            </a:extLst>
          </p:cNvPr>
          <p:cNvSpPr txBox="1"/>
          <p:nvPr/>
        </p:nvSpPr>
        <p:spPr>
          <a:xfrm>
            <a:off x="3923928" y="5733256"/>
            <a:ext cx="814647" cy="230832"/>
          </a:xfrm>
          <a:prstGeom prst="rect">
            <a:avLst/>
          </a:prstGeom>
          <a:noFill/>
        </p:spPr>
        <p:txBody>
          <a:bodyPr wrap="none" rtlCol="0">
            <a:spAutoFit/>
          </a:bodyPr>
          <a:lstStyle/>
          <a:p>
            <a:r>
              <a:rPr lang="en-GB" sz="900" dirty="0"/>
              <a:t>Specification</a:t>
            </a:r>
          </a:p>
        </p:txBody>
      </p:sp>
      <p:sp>
        <p:nvSpPr>
          <p:cNvPr id="90" name="TextBox 89">
            <a:extLst>
              <a:ext uri="{FF2B5EF4-FFF2-40B4-BE49-F238E27FC236}">
                <a16:creationId xmlns:a16="http://schemas.microsoft.com/office/drawing/2014/main" xmlns="" id="{894D2B80-BEFE-45A8-8335-0C67FE01E80B}"/>
              </a:ext>
            </a:extLst>
          </p:cNvPr>
          <p:cNvSpPr txBox="1"/>
          <p:nvPr/>
        </p:nvSpPr>
        <p:spPr>
          <a:xfrm>
            <a:off x="4932040" y="6248401"/>
            <a:ext cx="3580724" cy="523220"/>
          </a:xfrm>
          <a:prstGeom prst="rect">
            <a:avLst/>
          </a:prstGeom>
          <a:noFill/>
        </p:spPr>
        <p:txBody>
          <a:bodyPr wrap="none" rtlCol="0">
            <a:spAutoFit/>
          </a:bodyPr>
          <a:lstStyle/>
          <a:p>
            <a:r>
              <a:rPr lang="en-GB" sz="1400" dirty="0"/>
              <a:t>The Repair Works. Commissioning, </a:t>
            </a:r>
          </a:p>
          <a:p>
            <a:r>
              <a:rPr lang="en-GB" sz="1400" dirty="0"/>
              <a:t>Monitoring, P.O.E. and the life-cycle repeats.</a:t>
            </a:r>
          </a:p>
        </p:txBody>
      </p:sp>
      <p:sp>
        <p:nvSpPr>
          <p:cNvPr id="92" name="Star: 5 Points 91">
            <a:extLst>
              <a:ext uri="{FF2B5EF4-FFF2-40B4-BE49-F238E27FC236}">
                <a16:creationId xmlns:a16="http://schemas.microsoft.com/office/drawing/2014/main" xmlns="" id="{3BA024A7-49C2-45B1-8415-A7BD92BBF6A3}"/>
              </a:ext>
            </a:extLst>
          </p:cNvPr>
          <p:cNvSpPr/>
          <p:nvPr/>
        </p:nvSpPr>
        <p:spPr>
          <a:xfrm>
            <a:off x="4211961" y="6093296"/>
            <a:ext cx="216023" cy="221533"/>
          </a:xfrm>
          <a:prstGeom prst="star5">
            <a:avLst/>
          </a:prstGeom>
          <a:solidFill>
            <a:srgbClr val="FFC000"/>
          </a:solidFill>
          <a:ln>
            <a:solidFill>
              <a:srgbClr val="FFC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94" name="Straight Arrow Connector 93">
            <a:extLst>
              <a:ext uri="{FF2B5EF4-FFF2-40B4-BE49-F238E27FC236}">
                <a16:creationId xmlns:a16="http://schemas.microsoft.com/office/drawing/2014/main" xmlns="" id="{1808ECFA-0349-4F38-A5C0-A795D749E873}"/>
              </a:ext>
            </a:extLst>
          </p:cNvPr>
          <p:cNvCxnSpPr/>
          <p:nvPr/>
        </p:nvCxnSpPr>
        <p:spPr>
          <a:xfrm flipH="1" flipV="1">
            <a:off x="4568007" y="6314829"/>
            <a:ext cx="364033" cy="66499"/>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
        <p:nvSpPr>
          <p:cNvPr id="95" name="TextBox 94">
            <a:extLst>
              <a:ext uri="{FF2B5EF4-FFF2-40B4-BE49-F238E27FC236}">
                <a16:creationId xmlns:a16="http://schemas.microsoft.com/office/drawing/2014/main" xmlns="" id="{99F5B32B-7CDC-4B80-8E2B-6109BC07438D}"/>
              </a:ext>
            </a:extLst>
          </p:cNvPr>
          <p:cNvSpPr txBox="1"/>
          <p:nvPr/>
        </p:nvSpPr>
        <p:spPr>
          <a:xfrm>
            <a:off x="7859825" y="1124744"/>
            <a:ext cx="1032655" cy="369332"/>
          </a:xfrm>
          <a:prstGeom prst="rect">
            <a:avLst/>
          </a:prstGeom>
          <a:noFill/>
        </p:spPr>
        <p:txBody>
          <a:bodyPr wrap="none" rtlCol="0">
            <a:spAutoFit/>
          </a:bodyPr>
          <a:lstStyle/>
          <a:p>
            <a:r>
              <a:rPr lang="en-GB" dirty="0"/>
              <a:t>Strategic</a:t>
            </a:r>
          </a:p>
        </p:txBody>
      </p:sp>
      <p:sp>
        <p:nvSpPr>
          <p:cNvPr id="96" name="TextBox 95">
            <a:extLst>
              <a:ext uri="{FF2B5EF4-FFF2-40B4-BE49-F238E27FC236}">
                <a16:creationId xmlns:a16="http://schemas.microsoft.com/office/drawing/2014/main" xmlns="" id="{56DFCC58-F4A5-4264-A9EB-253DE7074A11}"/>
              </a:ext>
            </a:extLst>
          </p:cNvPr>
          <p:cNvSpPr txBox="1"/>
          <p:nvPr/>
        </p:nvSpPr>
        <p:spPr>
          <a:xfrm>
            <a:off x="7092280" y="3824938"/>
            <a:ext cx="956993" cy="369332"/>
          </a:xfrm>
          <a:prstGeom prst="rect">
            <a:avLst/>
          </a:prstGeom>
          <a:noFill/>
        </p:spPr>
        <p:txBody>
          <a:bodyPr wrap="none" rtlCol="0">
            <a:spAutoFit/>
          </a:bodyPr>
          <a:lstStyle/>
          <a:p>
            <a:r>
              <a:rPr lang="en-GB" dirty="0"/>
              <a:t>Tactical</a:t>
            </a:r>
          </a:p>
        </p:txBody>
      </p:sp>
      <p:sp>
        <p:nvSpPr>
          <p:cNvPr id="97" name="TextBox 96">
            <a:extLst>
              <a:ext uri="{FF2B5EF4-FFF2-40B4-BE49-F238E27FC236}">
                <a16:creationId xmlns:a16="http://schemas.microsoft.com/office/drawing/2014/main" xmlns="" id="{45FC17EE-8A89-45D8-8DEC-58A6D5B57209}"/>
              </a:ext>
            </a:extLst>
          </p:cNvPr>
          <p:cNvSpPr txBox="1"/>
          <p:nvPr/>
        </p:nvSpPr>
        <p:spPr>
          <a:xfrm>
            <a:off x="5724128" y="5517232"/>
            <a:ext cx="1351652" cy="369332"/>
          </a:xfrm>
          <a:prstGeom prst="rect">
            <a:avLst/>
          </a:prstGeom>
          <a:noFill/>
        </p:spPr>
        <p:txBody>
          <a:bodyPr wrap="none" rtlCol="0">
            <a:spAutoFit/>
          </a:bodyPr>
          <a:lstStyle/>
          <a:p>
            <a:r>
              <a:rPr lang="en-GB" dirty="0"/>
              <a:t>Operational</a:t>
            </a:r>
          </a:p>
        </p:txBody>
      </p:sp>
      <p:sp>
        <p:nvSpPr>
          <p:cNvPr id="98" name="TextBox 97">
            <a:extLst>
              <a:ext uri="{FF2B5EF4-FFF2-40B4-BE49-F238E27FC236}">
                <a16:creationId xmlns:a16="http://schemas.microsoft.com/office/drawing/2014/main" xmlns="" id="{6F06333C-A085-4366-B1AF-AC5772208BD0}"/>
              </a:ext>
            </a:extLst>
          </p:cNvPr>
          <p:cNvSpPr txBox="1"/>
          <p:nvPr/>
        </p:nvSpPr>
        <p:spPr>
          <a:xfrm>
            <a:off x="179512" y="4654877"/>
            <a:ext cx="2759410" cy="646331"/>
          </a:xfrm>
          <a:prstGeom prst="rect">
            <a:avLst/>
          </a:prstGeom>
          <a:noFill/>
        </p:spPr>
        <p:txBody>
          <a:bodyPr wrap="none" rtlCol="0">
            <a:spAutoFit/>
          </a:bodyPr>
          <a:lstStyle/>
          <a:p>
            <a:r>
              <a:rPr lang="en-GB" dirty="0"/>
              <a:t>The wider External</a:t>
            </a:r>
          </a:p>
          <a:p>
            <a:r>
              <a:rPr lang="en-GB" dirty="0"/>
              <a:t>Environment and Society.</a:t>
            </a:r>
          </a:p>
        </p:txBody>
      </p:sp>
      <p:cxnSp>
        <p:nvCxnSpPr>
          <p:cNvPr id="100" name="Straight Arrow Connector 99">
            <a:extLst>
              <a:ext uri="{FF2B5EF4-FFF2-40B4-BE49-F238E27FC236}">
                <a16:creationId xmlns:a16="http://schemas.microsoft.com/office/drawing/2014/main" xmlns="" id="{FE918B47-60AE-4123-9BD0-7B15DE2256E0}"/>
              </a:ext>
            </a:extLst>
          </p:cNvPr>
          <p:cNvCxnSpPr/>
          <p:nvPr/>
        </p:nvCxnSpPr>
        <p:spPr>
          <a:xfrm flipV="1">
            <a:off x="611560" y="2780928"/>
            <a:ext cx="0" cy="1368152"/>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cxnSp>
        <p:nvCxnSpPr>
          <p:cNvPr id="102" name="Straight Arrow Connector 101">
            <a:extLst>
              <a:ext uri="{FF2B5EF4-FFF2-40B4-BE49-F238E27FC236}">
                <a16:creationId xmlns:a16="http://schemas.microsoft.com/office/drawing/2014/main" xmlns="" id="{0AC88E87-249E-42DC-8F9B-9610786444E2}"/>
              </a:ext>
            </a:extLst>
          </p:cNvPr>
          <p:cNvCxnSpPr/>
          <p:nvPr/>
        </p:nvCxnSpPr>
        <p:spPr>
          <a:xfrm>
            <a:off x="1115616" y="2780928"/>
            <a:ext cx="0" cy="1368152"/>
          </a:xfrm>
          <a:prstGeom prst="straightConnector1">
            <a:avLst/>
          </a:prstGeom>
          <a:ln>
            <a:solidFill>
              <a:srgbClr val="00B0F0"/>
            </a:solidFill>
            <a:tailEnd type="triangle"/>
          </a:ln>
        </p:spPr>
        <p:style>
          <a:lnRef idx="1">
            <a:schemeClr val="accent1"/>
          </a:lnRef>
          <a:fillRef idx="0">
            <a:schemeClr val="accent1"/>
          </a:fillRef>
          <a:effectRef idx="0">
            <a:schemeClr val="accent1"/>
          </a:effectRef>
          <a:fontRef idx="minor">
            <a:schemeClr val="tx1"/>
          </a:fontRef>
        </p:style>
      </p:cxnSp>
      <p:sp>
        <p:nvSpPr>
          <p:cNvPr id="103" name="TextBox 102">
            <a:extLst>
              <a:ext uri="{FF2B5EF4-FFF2-40B4-BE49-F238E27FC236}">
                <a16:creationId xmlns:a16="http://schemas.microsoft.com/office/drawing/2014/main" xmlns="" id="{927084B3-9726-4AA6-920F-C36A47BBB13A}"/>
              </a:ext>
            </a:extLst>
          </p:cNvPr>
          <p:cNvSpPr txBox="1"/>
          <p:nvPr/>
        </p:nvSpPr>
        <p:spPr>
          <a:xfrm>
            <a:off x="-36512" y="2348880"/>
            <a:ext cx="1572675" cy="307777"/>
          </a:xfrm>
          <a:prstGeom prst="rect">
            <a:avLst/>
          </a:prstGeom>
          <a:noFill/>
        </p:spPr>
        <p:txBody>
          <a:bodyPr wrap="none" rtlCol="0">
            <a:spAutoFit/>
          </a:bodyPr>
          <a:lstStyle/>
          <a:p>
            <a:r>
              <a:rPr lang="en-GB" sz="1400" dirty="0"/>
              <a:t>Information Flow.</a:t>
            </a: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b="1" dirty="0">
                <a:latin typeface="Castellar" panose="020A0402060406010301" pitchFamily="18" charset="0"/>
              </a:rPr>
              <a:t>Conservation Specifications</a:t>
            </a:r>
            <a:endParaRPr lang="en-GB" dirty="0"/>
          </a:p>
        </p:txBody>
      </p:sp>
      <p:sp>
        <p:nvSpPr>
          <p:cNvPr id="5" name="Content Placeholder 4"/>
          <p:cNvSpPr>
            <a:spLocks noGrp="1"/>
          </p:cNvSpPr>
          <p:nvPr>
            <p:ph idx="1"/>
          </p:nvPr>
        </p:nvSpPr>
        <p:spPr/>
        <p:txBody>
          <a:bodyPr/>
          <a:lstStyle/>
          <a:p>
            <a:endParaRPr lang="en-GB" dirty="0" smtClean="0"/>
          </a:p>
          <a:p>
            <a:endParaRPr lang="en-GB" dirty="0"/>
          </a:p>
          <a:p>
            <a:r>
              <a:rPr lang="en-GB" dirty="0"/>
              <a:t>There is a risk of information overload.</a:t>
            </a:r>
          </a:p>
          <a:p>
            <a:r>
              <a:rPr lang="en-GB" dirty="0" smtClean="0"/>
              <a:t>Accept that no </a:t>
            </a:r>
            <a:r>
              <a:rPr lang="en-GB" dirty="0"/>
              <a:t>one </a:t>
            </a:r>
            <a:r>
              <a:rPr lang="en-GB" dirty="0" smtClean="0"/>
              <a:t>individual has </a:t>
            </a:r>
            <a:r>
              <a:rPr lang="en-GB" dirty="0"/>
              <a:t>truly encyclopaedic knowledge within this field. Its much about recording, monitoring and making the right call</a:t>
            </a:r>
            <a:r>
              <a:rPr lang="en-GB" dirty="0" smtClean="0"/>
              <a:t>.</a:t>
            </a:r>
          </a:p>
          <a:p>
            <a:pPr lvl="0"/>
            <a:r>
              <a:rPr lang="en-GB" dirty="0" smtClean="0"/>
              <a:t>Certificated </a:t>
            </a:r>
            <a:r>
              <a:rPr lang="en-GB" dirty="0"/>
              <a:t>Conservation Specialist and similar accreditation schemes and post-graduate training programmes help. The CIOB are to be commended for recent initiatives but the impetus has to be maintained.</a:t>
            </a:r>
          </a:p>
          <a:p>
            <a:endParaRPr lang="en-GB" dirty="0"/>
          </a:p>
        </p:txBody>
      </p:sp>
      <p:sp>
        <p:nvSpPr>
          <p:cNvPr id="3" name="Footer Placeholder 2">
            <a:extLst>
              <a:ext uri="{FF2B5EF4-FFF2-40B4-BE49-F238E27FC236}">
                <a16:creationId xmlns:a16="http://schemas.microsoft.com/office/drawing/2014/main" xmlns="" id="{972EAE92-C4E8-40E4-8B30-7408368A8BBB}"/>
              </a:ext>
            </a:extLst>
          </p:cNvPr>
          <p:cNvSpPr>
            <a:spLocks noGrp="1"/>
          </p:cNvSpPr>
          <p:nvPr>
            <p:ph type="ftr" sz="quarter" idx="11"/>
          </p:nvPr>
        </p:nvSpPr>
        <p:spPr/>
        <p:txBody>
          <a:bodyPr/>
          <a:lstStyle/>
          <a:p>
            <a:r>
              <a:rPr lang="en-GB" dirty="0">
                <a:effectLst/>
              </a:rPr>
              <a:t>Successful Management of </a:t>
            </a:r>
            <a:r>
              <a:rPr lang="en-GB" cap="all" dirty="0">
                <a:effectLst/>
              </a:rPr>
              <a:t>CONSERVATION WORKS</a:t>
            </a:r>
          </a:p>
          <a:p>
            <a:endParaRPr lang="en-GB" dirty="0"/>
          </a:p>
        </p:txBody>
      </p:sp>
      <p:sp>
        <p:nvSpPr>
          <p:cNvPr id="2" name="Slide Number Placeholder 1">
            <a:extLst>
              <a:ext uri="{FF2B5EF4-FFF2-40B4-BE49-F238E27FC236}">
                <a16:creationId xmlns:a16="http://schemas.microsoft.com/office/drawing/2014/main" xmlns="" id="{B09066CF-5FE8-402D-BFC0-D4E022FD06D2}"/>
              </a:ext>
            </a:extLst>
          </p:cNvPr>
          <p:cNvSpPr>
            <a:spLocks noGrp="1"/>
          </p:cNvSpPr>
          <p:nvPr>
            <p:ph type="sldNum" sz="quarter" idx="12"/>
          </p:nvPr>
        </p:nvSpPr>
        <p:spPr/>
        <p:txBody>
          <a:bodyPr/>
          <a:lstStyle/>
          <a:p>
            <a:fld id="{CC6AB95D-BCE5-4474-B43B-75A0971B9EA7}" type="slidenum">
              <a:rPr lang="en-GB" smtClean="0"/>
              <a:t>19</a:t>
            </a:fld>
            <a:endParaRPr lang="en-GB"/>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b="1" dirty="0">
                <a:latin typeface="Castellar" panose="020A0402060406010301" pitchFamily="18" charset="0"/>
              </a:rPr>
              <a:t>Conservation Specifications</a:t>
            </a:r>
            <a:endParaRPr lang="en-GB" dirty="0"/>
          </a:p>
        </p:txBody>
      </p:sp>
      <p:sp>
        <p:nvSpPr>
          <p:cNvPr id="5" name="Content Placeholder 4"/>
          <p:cNvSpPr>
            <a:spLocks noGrp="1"/>
          </p:cNvSpPr>
          <p:nvPr>
            <p:ph idx="1"/>
          </p:nvPr>
        </p:nvSpPr>
        <p:spPr/>
        <p:txBody>
          <a:bodyPr/>
          <a:lstStyle/>
          <a:p>
            <a:pPr lvl="0"/>
            <a:r>
              <a:rPr lang="en-GB" dirty="0"/>
              <a:t>Accept that no matter how thorough the intervention, we do not, cannot get it right 100% of the time. We are all learning/re-learning, so watch the P.I. and act with honesty and integrity. It’s more than a career, it’s a fascinating journey, of people and places.</a:t>
            </a:r>
          </a:p>
          <a:p>
            <a:pPr lvl="0"/>
            <a:endParaRPr lang="en-GB" dirty="0"/>
          </a:p>
          <a:p>
            <a:pPr marL="36900" indent="0">
              <a:buNone/>
            </a:pPr>
            <a:r>
              <a:rPr lang="en-GB" dirty="0"/>
              <a:t>Thank You.</a:t>
            </a:r>
          </a:p>
        </p:txBody>
      </p:sp>
      <p:sp>
        <p:nvSpPr>
          <p:cNvPr id="3" name="Footer Placeholder 2">
            <a:extLst>
              <a:ext uri="{FF2B5EF4-FFF2-40B4-BE49-F238E27FC236}">
                <a16:creationId xmlns:a16="http://schemas.microsoft.com/office/drawing/2014/main" xmlns="" id="{DA449354-7E61-4644-983E-C8C25651C808}"/>
              </a:ext>
            </a:extLst>
          </p:cNvPr>
          <p:cNvSpPr>
            <a:spLocks noGrp="1"/>
          </p:cNvSpPr>
          <p:nvPr>
            <p:ph type="ftr" sz="quarter" idx="11"/>
          </p:nvPr>
        </p:nvSpPr>
        <p:spPr/>
        <p:txBody>
          <a:bodyPr/>
          <a:lstStyle/>
          <a:p>
            <a:r>
              <a:rPr lang="en-GB" dirty="0">
                <a:effectLst/>
              </a:rPr>
              <a:t>Successful Management of </a:t>
            </a:r>
            <a:r>
              <a:rPr lang="en-GB" cap="all" dirty="0">
                <a:effectLst/>
              </a:rPr>
              <a:t>CONSERVATION WORKS</a:t>
            </a:r>
          </a:p>
          <a:p>
            <a:endParaRPr lang="en-GB" dirty="0"/>
          </a:p>
        </p:txBody>
      </p:sp>
      <p:sp>
        <p:nvSpPr>
          <p:cNvPr id="2" name="Slide Number Placeholder 1">
            <a:extLst>
              <a:ext uri="{FF2B5EF4-FFF2-40B4-BE49-F238E27FC236}">
                <a16:creationId xmlns:a16="http://schemas.microsoft.com/office/drawing/2014/main" xmlns="" id="{6CA7091F-D391-4F54-8A1A-1229FB571B83}"/>
              </a:ext>
            </a:extLst>
          </p:cNvPr>
          <p:cNvSpPr>
            <a:spLocks noGrp="1"/>
          </p:cNvSpPr>
          <p:nvPr>
            <p:ph type="sldNum" sz="quarter" idx="12"/>
          </p:nvPr>
        </p:nvSpPr>
        <p:spPr/>
        <p:txBody>
          <a:bodyPr/>
          <a:lstStyle/>
          <a:p>
            <a:fld id="{CC6AB95D-BCE5-4474-B43B-75A0971B9EA7}" type="slidenum">
              <a:rPr lang="en-GB" smtClean="0"/>
              <a:t>20</a:t>
            </a:fld>
            <a:endParaRPr lang="en-GB"/>
          </a:p>
        </p:txBody>
      </p:sp>
    </p:spTree>
    <p:extLst>
      <p:ext uri="{BB962C8B-B14F-4D97-AF65-F5344CB8AC3E}">
        <p14:creationId xmlns:p14="http://schemas.microsoft.com/office/powerpoint/2010/main" val="356676447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
  <a:themeElements>
    <a:clrScheme name="Slate">
      <a:dk1>
        <a:sysClr val="windowText" lastClr="000000"/>
      </a:dk1>
      <a:lt1>
        <a:sysClr val="window" lastClr="FFFFFF"/>
      </a:lt1>
      <a:dk2>
        <a:srgbClr val="212123"/>
      </a:dk2>
      <a:lt2>
        <a:srgbClr val="DADADA"/>
      </a:lt2>
      <a:accent1>
        <a:srgbClr val="BC451B"/>
      </a:accent1>
      <a:accent2>
        <a:srgbClr val="D3BA68"/>
      </a:accent2>
      <a:accent3>
        <a:srgbClr val="BB8640"/>
      </a:accent3>
      <a:accent4>
        <a:srgbClr val="AD9277"/>
      </a:accent4>
      <a:accent5>
        <a:srgbClr val="A55A43"/>
      </a:accent5>
      <a:accent6>
        <a:srgbClr val="AD9D7B"/>
      </a:accent6>
      <a:hlink>
        <a:srgbClr val="E98052"/>
      </a:hlink>
      <a:folHlink>
        <a:srgbClr val="F4B69B"/>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xmlns="" name="Slate" id="{C3F70B94-7CE9-428E-ADC1-3269CC2C3385}" vid="{3F2DE9A5-64E6-437C-A389-CC4477E817E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TM04033929[[fn=Slate]]</Template>
  <TotalTime>1578</TotalTime>
  <Words>2399</Words>
  <Application>Microsoft Office PowerPoint</Application>
  <PresentationFormat>On-screen Show (4:3)</PresentationFormat>
  <Paragraphs>210</Paragraphs>
  <Slides>20</Slides>
  <Notes>0</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Slate</vt:lpstr>
      <vt:lpstr>Successful Management of CONSERVATION WORKS </vt:lpstr>
      <vt:lpstr>Conservation Specific Specifications </vt:lpstr>
      <vt:lpstr>Conservation Specific Specifications </vt:lpstr>
      <vt:lpstr>Conservation Specifications </vt:lpstr>
      <vt:lpstr>Context:</vt:lpstr>
      <vt:lpstr>PowerPoint Presentation</vt:lpstr>
      <vt:lpstr>Conservation Specifications</vt:lpstr>
      <vt:lpstr>Conservation Specifications</vt:lpstr>
      <vt:lpstr>Conservation Specifications</vt:lpstr>
      <vt:lpstr>Conservation Specifications </vt:lpstr>
      <vt:lpstr>Conservation Specifications</vt:lpstr>
      <vt:lpstr>Conservation Specifications</vt:lpstr>
      <vt:lpstr>Conservation Specifications</vt:lpstr>
      <vt:lpstr>Conservation Specifications</vt:lpstr>
      <vt:lpstr>Conservation Specifications</vt:lpstr>
      <vt:lpstr>Interventions and specifying</vt:lpstr>
      <vt:lpstr>Conservation Specifications</vt:lpstr>
      <vt:lpstr>The Heritage Asset Intervention.</vt:lpstr>
      <vt:lpstr>Conservation Specifications</vt:lpstr>
      <vt:lpstr>Conservation Specifications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Trevor</dc:creator>
  <cp:lastModifiedBy>Trevor Francis</cp:lastModifiedBy>
  <cp:revision>43</cp:revision>
  <dcterms:created xsi:type="dcterms:W3CDTF">2018-04-09T15:29:18Z</dcterms:created>
  <dcterms:modified xsi:type="dcterms:W3CDTF">2018-04-12T07:04:42Z</dcterms:modified>
</cp:coreProperties>
</file>