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ags/tag1.xml" ContentType="application/vnd.openxmlformats-officedocument.presentationml.tags+xml"/>
  <Override PartName="/ppt/theme/themeOverride6.xml" ContentType="application/vnd.openxmlformats-officedocument.themeOverride+xml"/>
  <Override PartName="/ppt/tags/tag2.xml" ContentType="application/vnd.openxmlformats-officedocument.presentationml.tags+xml"/>
  <Override PartName="/ppt/theme/themeOverride7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309" r:id="rId2"/>
    <p:sldId id="290" r:id="rId3"/>
    <p:sldId id="310" r:id="rId4"/>
    <p:sldId id="330" r:id="rId5"/>
    <p:sldId id="280" r:id="rId6"/>
    <p:sldId id="284" r:id="rId7"/>
    <p:sldId id="329" r:id="rId8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86817" autoAdjust="0"/>
  </p:normalViewPr>
  <p:slideViewPr>
    <p:cSldViewPr>
      <p:cViewPr varScale="1">
        <p:scale>
          <a:sx n="99" d="100"/>
          <a:sy n="99" d="100"/>
        </p:scale>
        <p:origin x="912" y="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2021/11/8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2021/11/8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2021/11/8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2021/11/8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2021/11/8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2021/11/8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2021/11/8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2021/11/8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2021/11/8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2021/11/8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2021/11/8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2021/11/8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2021/11/8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2021/11/8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793F4B8-F292-4AF7-8894-DD419ABD7CB6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22B4CB6D-BEA8-4606-843E-AAC60A1E7584}"/>
              </a:ext>
            </a:extLst>
          </p:cNvPr>
          <p:cNvSpPr txBox="1"/>
          <p:nvPr/>
        </p:nvSpPr>
        <p:spPr>
          <a:xfrm>
            <a:off x="10149720" y="604140"/>
            <a:ext cx="553998" cy="28443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授課時間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A3F0CC9C-4305-46EF-9707-DFEDC6E4C941}"/>
              </a:ext>
            </a:extLst>
          </p:cNvPr>
          <p:cNvSpPr txBox="1"/>
          <p:nvPr/>
        </p:nvSpPr>
        <p:spPr>
          <a:xfrm>
            <a:off x="9504203" y="604140"/>
            <a:ext cx="553998" cy="37444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十一月八日至十二月三日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65AAC83D-03EE-4CEB-9B1F-BF85D94778E6}"/>
              </a:ext>
            </a:extLst>
          </p:cNvPr>
          <p:cNvSpPr txBox="1"/>
          <p:nvPr/>
        </p:nvSpPr>
        <p:spPr>
          <a:xfrm>
            <a:off x="8731626" y="1341562"/>
            <a:ext cx="553998" cy="4680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每週一、二、四（每天三小時）：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2BDC8A18-E404-4D2A-BFE1-33EFD27CEDBB}"/>
              </a:ext>
            </a:extLst>
          </p:cNvPr>
          <p:cNvSpPr txBox="1"/>
          <p:nvPr/>
        </p:nvSpPr>
        <p:spPr>
          <a:xfrm>
            <a:off x="8205504" y="1917626"/>
            <a:ext cx="553998" cy="37444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8:15-9:45    10:05-11:35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C618F6C7-544F-4198-BE0C-F49D5E3727FD}"/>
              </a:ext>
            </a:extLst>
          </p:cNvPr>
          <p:cNvSpPr txBox="1"/>
          <p:nvPr/>
        </p:nvSpPr>
        <p:spPr>
          <a:xfrm>
            <a:off x="7485424" y="1341562"/>
            <a:ext cx="553998" cy="4680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每週五（每天一小時）：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B841471A-667A-431A-9809-561E03987B08}"/>
              </a:ext>
            </a:extLst>
          </p:cNvPr>
          <p:cNvSpPr txBox="1"/>
          <p:nvPr/>
        </p:nvSpPr>
        <p:spPr>
          <a:xfrm>
            <a:off x="6837352" y="1917626"/>
            <a:ext cx="553998" cy="37444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8:15-9:45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9A2A7304-B0FA-4DE3-B28F-013183C4697E}"/>
              </a:ext>
            </a:extLst>
          </p:cNvPr>
          <p:cNvSpPr txBox="1"/>
          <p:nvPr/>
        </p:nvSpPr>
        <p:spPr>
          <a:xfrm>
            <a:off x="5231110" y="1341562"/>
            <a:ext cx="553998" cy="4680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十一月八日  週一（兩小時）：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04E10A33-61BF-4A62-A100-81FBF2738251}"/>
              </a:ext>
            </a:extLst>
          </p:cNvPr>
          <p:cNvSpPr txBox="1"/>
          <p:nvPr/>
        </p:nvSpPr>
        <p:spPr>
          <a:xfrm>
            <a:off x="4749120" y="1917626"/>
            <a:ext cx="553998" cy="37444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8:15-10:15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EA83C7CD-A531-432F-832A-75900D0EB707}"/>
              </a:ext>
            </a:extLst>
          </p:cNvPr>
          <p:cNvSpPr txBox="1"/>
          <p:nvPr/>
        </p:nvSpPr>
        <p:spPr>
          <a:xfrm>
            <a:off x="5757232" y="1125538"/>
            <a:ext cx="553998" cy="4680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本週情況特殊，調整之處如下：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671EE5FD-7E78-4B30-AD44-6BBF3BD6E967}"/>
              </a:ext>
            </a:extLst>
          </p:cNvPr>
          <p:cNvSpPr txBox="1"/>
          <p:nvPr/>
        </p:nvSpPr>
        <p:spPr>
          <a:xfrm>
            <a:off x="4101048" y="1341562"/>
            <a:ext cx="553998" cy="4680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十一月十二日  週五（兩小時）：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445CE5FE-604D-4430-86C8-997713AF5D33}"/>
              </a:ext>
            </a:extLst>
          </p:cNvPr>
          <p:cNvSpPr txBox="1"/>
          <p:nvPr/>
        </p:nvSpPr>
        <p:spPr>
          <a:xfrm>
            <a:off x="3524984" y="1917626"/>
            <a:ext cx="553998" cy="37444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8:15-10:15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9B18E303-3937-4F91-8C89-908EE065E0C5}"/>
              </a:ext>
            </a:extLst>
          </p:cNvPr>
          <p:cNvSpPr txBox="1"/>
          <p:nvPr/>
        </p:nvSpPr>
        <p:spPr>
          <a:xfrm>
            <a:off x="1868800" y="1341562"/>
            <a:ext cx="553998" cy="49685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十一月廿六日  週五（一個半小時）：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F4818DD7-B6A9-44C4-ABDC-D045DABC7605}"/>
              </a:ext>
            </a:extLst>
          </p:cNvPr>
          <p:cNvSpPr txBox="1"/>
          <p:nvPr/>
        </p:nvSpPr>
        <p:spPr>
          <a:xfrm>
            <a:off x="1436752" y="1917626"/>
            <a:ext cx="553998" cy="37444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13:30-15:00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8" name="文字方塊 17">
            <a:extLst>
              <a:ext uri="{FF2B5EF4-FFF2-40B4-BE49-F238E27FC236}">
                <a16:creationId xmlns:a16="http://schemas.microsoft.com/office/drawing/2014/main" id="{72047522-5DD9-4945-BFC8-E14CCDCC2D27}"/>
              </a:ext>
            </a:extLst>
          </p:cNvPr>
          <p:cNvSpPr txBox="1"/>
          <p:nvPr/>
        </p:nvSpPr>
        <p:spPr>
          <a:xfrm>
            <a:off x="2444864" y="1125538"/>
            <a:ext cx="553998" cy="4680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習講時間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9" name="文字方塊 18">
            <a:extLst>
              <a:ext uri="{FF2B5EF4-FFF2-40B4-BE49-F238E27FC236}">
                <a16:creationId xmlns:a16="http://schemas.microsoft.com/office/drawing/2014/main" id="{CDC1B21A-A081-4D22-B706-50322340B45D}"/>
              </a:ext>
            </a:extLst>
          </p:cNvPr>
          <p:cNvSpPr txBox="1"/>
          <p:nvPr/>
        </p:nvSpPr>
        <p:spPr>
          <a:xfrm>
            <a:off x="788680" y="1341562"/>
            <a:ext cx="553998" cy="4680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十二月三日  週五（一個半小時）：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04725FA8-418B-4930-A025-A30357D2B881}"/>
              </a:ext>
            </a:extLst>
          </p:cNvPr>
          <p:cNvSpPr txBox="1"/>
          <p:nvPr/>
        </p:nvSpPr>
        <p:spPr>
          <a:xfrm>
            <a:off x="306690" y="1917626"/>
            <a:ext cx="553998" cy="37444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13:30-15:00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70715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054"/>
    </mc:Choice>
    <mc:Fallback>
      <p:transition spd="slow" advTm="4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FE3EA3E-3F91-45DA-94B0-4A9ED037B2B3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7698311F-9CF8-4743-BB8B-AC5F2D7FC7AC}"/>
              </a:ext>
            </a:extLst>
          </p:cNvPr>
          <p:cNvSpPr txBox="1"/>
          <p:nvPr/>
        </p:nvSpPr>
        <p:spPr>
          <a:xfrm>
            <a:off x="9129995" y="693490"/>
            <a:ext cx="615553" cy="28443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學佛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CCEFEED-CAAA-4D1E-B42D-08C863FC1299}"/>
              </a:ext>
            </a:extLst>
          </p:cNvPr>
          <p:cNvSpPr txBox="1"/>
          <p:nvPr/>
        </p:nvSpPr>
        <p:spPr>
          <a:xfrm>
            <a:off x="8337907" y="693490"/>
            <a:ext cx="615553" cy="28443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佛學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A4BC851A-A07F-4E5D-9951-526C9A88FAAA}"/>
              </a:ext>
            </a:extLst>
          </p:cNvPr>
          <p:cNvSpPr txBox="1"/>
          <p:nvPr/>
        </p:nvSpPr>
        <p:spPr>
          <a:xfrm>
            <a:off x="6696879" y="842867"/>
            <a:ext cx="553998" cy="28443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學佛次第</a:t>
            </a:r>
            <a:endParaRPr lang="zh-TW" altLang="en-US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42A2CA4A-742B-4770-AF83-B514E1FBBCD2}"/>
              </a:ext>
            </a:extLst>
          </p:cNvPr>
          <p:cNvSpPr txBox="1"/>
          <p:nvPr/>
        </p:nvSpPr>
        <p:spPr>
          <a:xfrm>
            <a:off x="5633087" y="1226924"/>
            <a:ext cx="553998" cy="28443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信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1BD55F77-18A9-44BE-9032-E3B841597489}"/>
              </a:ext>
            </a:extLst>
          </p:cNvPr>
          <p:cNvSpPr txBox="1"/>
          <p:nvPr/>
        </p:nvSpPr>
        <p:spPr>
          <a:xfrm>
            <a:off x="4541806" y="1226924"/>
            <a:ext cx="553998" cy="28443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解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6E53112F-1472-4B77-8398-EEA463525904}"/>
              </a:ext>
            </a:extLst>
          </p:cNvPr>
          <p:cNvSpPr txBox="1"/>
          <p:nvPr/>
        </p:nvSpPr>
        <p:spPr>
          <a:xfrm>
            <a:off x="3493093" y="1226924"/>
            <a:ext cx="553998" cy="28443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行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A56CF021-CBEC-44EB-8472-C926AB6A103E}"/>
              </a:ext>
            </a:extLst>
          </p:cNvPr>
          <p:cNvSpPr txBox="1"/>
          <p:nvPr/>
        </p:nvSpPr>
        <p:spPr>
          <a:xfrm>
            <a:off x="2422798" y="1226924"/>
            <a:ext cx="553998" cy="28443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證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箭號: 向左 11">
            <a:extLst>
              <a:ext uri="{FF2B5EF4-FFF2-40B4-BE49-F238E27FC236}">
                <a16:creationId xmlns:a16="http://schemas.microsoft.com/office/drawing/2014/main" id="{AA03B04D-61BF-4E8D-88C6-B0FD8F89837A}"/>
              </a:ext>
            </a:extLst>
          </p:cNvPr>
          <p:cNvSpPr/>
          <p:nvPr/>
        </p:nvSpPr>
        <p:spPr>
          <a:xfrm>
            <a:off x="5221285" y="1298932"/>
            <a:ext cx="339794" cy="2880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箭號: 向左 12">
            <a:extLst>
              <a:ext uri="{FF2B5EF4-FFF2-40B4-BE49-F238E27FC236}">
                <a16:creationId xmlns:a16="http://schemas.microsoft.com/office/drawing/2014/main" id="{EBD88DF4-9C89-47EE-9B86-0A113B8BF600}"/>
              </a:ext>
            </a:extLst>
          </p:cNvPr>
          <p:cNvSpPr/>
          <p:nvPr/>
        </p:nvSpPr>
        <p:spPr>
          <a:xfrm>
            <a:off x="4089403" y="1298932"/>
            <a:ext cx="339794" cy="2880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4" name="箭號: 向左 13">
            <a:extLst>
              <a:ext uri="{FF2B5EF4-FFF2-40B4-BE49-F238E27FC236}">
                <a16:creationId xmlns:a16="http://schemas.microsoft.com/office/drawing/2014/main" id="{95A1377E-E7D2-4F60-8DDF-4088EDC0EC4E}"/>
              </a:ext>
            </a:extLst>
          </p:cNvPr>
          <p:cNvSpPr/>
          <p:nvPr/>
        </p:nvSpPr>
        <p:spPr>
          <a:xfrm>
            <a:off x="3061045" y="1298932"/>
            <a:ext cx="339794" cy="2880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731515A2-5D71-4F9E-BA76-613DBD8EEA99}"/>
              </a:ext>
            </a:extLst>
          </p:cNvPr>
          <p:cNvSpPr txBox="1"/>
          <p:nvPr/>
        </p:nvSpPr>
        <p:spPr>
          <a:xfrm>
            <a:off x="4595279" y="3207144"/>
            <a:ext cx="553998" cy="28443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解行並重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92DF7C79-539C-4D7F-BAB1-CCD61DB9D3CA}"/>
              </a:ext>
            </a:extLst>
          </p:cNvPr>
          <p:cNvSpPr txBox="1"/>
          <p:nvPr/>
        </p:nvSpPr>
        <p:spPr>
          <a:xfrm>
            <a:off x="3546566" y="3207144"/>
            <a:ext cx="553998" cy="28443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解行相應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7" name="箭號: 向左 16">
            <a:extLst>
              <a:ext uri="{FF2B5EF4-FFF2-40B4-BE49-F238E27FC236}">
                <a16:creationId xmlns:a16="http://schemas.microsoft.com/office/drawing/2014/main" id="{389A325D-C569-465F-90E1-F5E8D2082C5D}"/>
              </a:ext>
            </a:extLst>
          </p:cNvPr>
          <p:cNvSpPr/>
          <p:nvPr/>
        </p:nvSpPr>
        <p:spPr>
          <a:xfrm>
            <a:off x="4142876" y="3711200"/>
            <a:ext cx="339794" cy="2880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8" name="矩形: 圓角 17">
            <a:extLst>
              <a:ext uri="{FF2B5EF4-FFF2-40B4-BE49-F238E27FC236}">
                <a16:creationId xmlns:a16="http://schemas.microsoft.com/office/drawing/2014/main" id="{C5910E52-F9B4-4B5A-9622-7EABADB29788}"/>
              </a:ext>
            </a:extLst>
          </p:cNvPr>
          <p:cNvSpPr/>
          <p:nvPr/>
        </p:nvSpPr>
        <p:spPr>
          <a:xfrm>
            <a:off x="3493093" y="866884"/>
            <a:ext cx="1656184" cy="1188132"/>
          </a:xfrm>
          <a:prstGeom prst="round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9" name="文字方塊 18">
            <a:extLst>
              <a:ext uri="{FF2B5EF4-FFF2-40B4-BE49-F238E27FC236}">
                <a16:creationId xmlns:a16="http://schemas.microsoft.com/office/drawing/2014/main" id="{658AC036-B69D-4B16-9B63-6031321D3E2D}"/>
              </a:ext>
            </a:extLst>
          </p:cNvPr>
          <p:cNvSpPr txBox="1"/>
          <p:nvPr/>
        </p:nvSpPr>
        <p:spPr>
          <a:xfrm>
            <a:off x="467262" y="2997746"/>
            <a:ext cx="2400657" cy="28443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明佛心宗 </a:t>
            </a:r>
            <a:r>
              <a:rPr lang="zh-CN" altLang="en-US" dirty="0">
                <a:solidFill>
                  <a:srgbClr val="FFFF00"/>
                </a:solidFill>
              </a:rPr>
              <a:t>，</a:t>
            </a:r>
            <a:r>
              <a:rPr lang="zh-TW" altLang="en-US" dirty="0">
                <a:solidFill>
                  <a:srgbClr val="FFFF00"/>
                </a:solidFill>
              </a:rPr>
              <a:t> </a:t>
            </a:r>
          </a:p>
          <a:p>
            <a:r>
              <a:rPr lang="zh-TW" altLang="en-US" dirty="0">
                <a:solidFill>
                  <a:srgbClr val="FFFF00"/>
                </a:solidFill>
              </a:rPr>
              <a:t>等無差誤 </a:t>
            </a:r>
            <a:r>
              <a:rPr lang="zh-CN" altLang="en-US" dirty="0">
                <a:solidFill>
                  <a:srgbClr val="FFFF00"/>
                </a:solidFill>
              </a:rPr>
              <a:t>，</a:t>
            </a:r>
            <a:endParaRPr lang="zh-TW" altLang="en-US" dirty="0">
              <a:solidFill>
                <a:srgbClr val="FFFF00"/>
              </a:solidFill>
            </a:endParaRPr>
          </a:p>
          <a:p>
            <a:r>
              <a:rPr lang="zh-TW" altLang="en-US" dirty="0">
                <a:solidFill>
                  <a:srgbClr val="FFFF00"/>
                </a:solidFill>
              </a:rPr>
              <a:t>行解相應 </a:t>
            </a:r>
            <a:r>
              <a:rPr lang="zh-CN" altLang="en-US" dirty="0">
                <a:solidFill>
                  <a:srgbClr val="FFFF00"/>
                </a:solidFill>
              </a:rPr>
              <a:t>，</a:t>
            </a:r>
            <a:endParaRPr lang="zh-TW" altLang="en-US" dirty="0">
              <a:solidFill>
                <a:srgbClr val="FFFF00"/>
              </a:solidFill>
            </a:endParaRPr>
          </a:p>
          <a:p>
            <a:r>
              <a:rPr lang="zh-TW" altLang="en-US" dirty="0">
                <a:solidFill>
                  <a:srgbClr val="FFFF00"/>
                </a:solidFill>
              </a:rPr>
              <a:t>名之曰祖 </a:t>
            </a:r>
            <a:r>
              <a:rPr lang="zh-CN" altLang="en-US" dirty="0">
                <a:solidFill>
                  <a:srgbClr val="FFFF00"/>
                </a:solidFill>
              </a:rPr>
              <a:t>。</a:t>
            </a:r>
            <a:endParaRPr lang="en-US" altLang="zh-CN" dirty="0">
              <a:solidFill>
                <a:srgbClr val="FFFF00"/>
              </a:solidFill>
            </a:endParaRPr>
          </a:p>
          <a:p>
            <a:r>
              <a:rPr lang="en-US" altLang="zh-CN" dirty="0">
                <a:solidFill>
                  <a:srgbClr val="FFFF00"/>
                </a:solidFill>
              </a:rPr>
              <a:t>——《</a:t>
            </a:r>
            <a:r>
              <a:rPr lang="zh-CN" altLang="en-US" dirty="0">
                <a:solidFill>
                  <a:srgbClr val="FFFF00"/>
                </a:solidFill>
              </a:rPr>
              <a:t>少室六門</a:t>
            </a:r>
            <a:r>
              <a:rPr lang="en-US" altLang="zh-CN" dirty="0">
                <a:solidFill>
                  <a:srgbClr val="FFFF00"/>
                </a:solidFill>
              </a:rPr>
              <a:t>》</a:t>
            </a:r>
            <a:endParaRPr lang="zh-TW" altLang="en-US" dirty="0">
              <a:solidFill>
                <a:srgbClr val="FFFF00"/>
              </a:solidFill>
            </a:endParaRPr>
          </a:p>
          <a:p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0" name="文字方塊 19">
            <a:extLst>
              <a:ext uri="{FF2B5EF4-FFF2-40B4-BE49-F238E27FC236}">
                <a16:creationId xmlns:a16="http://schemas.microsoft.com/office/drawing/2014/main" id="{261863C4-B531-459D-93C0-604044861678}"/>
              </a:ext>
            </a:extLst>
          </p:cNvPr>
          <p:cNvSpPr txBox="1"/>
          <p:nvPr/>
        </p:nvSpPr>
        <p:spPr>
          <a:xfrm>
            <a:off x="10160753" y="866884"/>
            <a:ext cx="553998" cy="28443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溝通一個觀念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0872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 animBg="1"/>
      <p:bldP spid="13" grpId="0" animBg="1"/>
      <p:bldP spid="14" grpId="0" animBg="1"/>
      <p:bldP spid="15" grpId="0"/>
      <p:bldP spid="16" grpId="0"/>
      <p:bldP spid="17" grpId="0" animBg="1"/>
      <p:bldP spid="18" grpId="0" animBg="1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FE62E065-C140-4ACC-A19A-CF9BED6DB425}"/>
              </a:ext>
            </a:extLst>
          </p:cNvPr>
          <p:cNvSpPr txBox="1"/>
          <p:nvPr/>
        </p:nvSpPr>
        <p:spPr>
          <a:xfrm>
            <a:off x="11445864" y="441667"/>
            <a:ext cx="553998" cy="28443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自身學佛簡介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67048B7D-C717-4717-B5C5-E90BC5CF4511}"/>
              </a:ext>
            </a:extLst>
          </p:cNvPr>
          <p:cNvSpPr txBox="1"/>
          <p:nvPr/>
        </p:nvSpPr>
        <p:spPr>
          <a:xfrm>
            <a:off x="10810251" y="765498"/>
            <a:ext cx="553998" cy="216024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一、台中蓮社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6E195259-FF53-4CFE-AA9B-2E803CB677EB}"/>
              </a:ext>
            </a:extLst>
          </p:cNvPr>
          <p:cNvSpPr txBox="1"/>
          <p:nvPr/>
        </p:nvSpPr>
        <p:spPr>
          <a:xfrm>
            <a:off x="8590479" y="3249774"/>
            <a:ext cx="553998" cy="18722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會性法師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6FD47CEB-E676-4D0C-8AD5-9DA0473056FB}"/>
              </a:ext>
            </a:extLst>
          </p:cNvPr>
          <p:cNvSpPr txBox="1"/>
          <p:nvPr/>
        </p:nvSpPr>
        <p:spPr>
          <a:xfrm>
            <a:off x="10151153" y="1121768"/>
            <a:ext cx="553998" cy="49685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唯識宗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6D40C977-FA51-4BF1-A1DE-45C081AA9A80}"/>
              </a:ext>
            </a:extLst>
          </p:cNvPr>
          <p:cNvSpPr txBox="1"/>
          <p:nvPr/>
        </p:nvSpPr>
        <p:spPr>
          <a:xfrm>
            <a:off x="9655271" y="2781722"/>
            <a:ext cx="553998" cy="260042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李炳南居士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7F23693D-77B8-44E5-A0B1-BC1335F25720}"/>
              </a:ext>
            </a:extLst>
          </p:cNvPr>
          <p:cNvSpPr txBox="1"/>
          <p:nvPr/>
        </p:nvSpPr>
        <p:spPr>
          <a:xfrm>
            <a:off x="9648532" y="405458"/>
            <a:ext cx="553998" cy="186843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梅光曦居士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1E355EFD-E490-4724-AD8E-03262CCEBE25}"/>
              </a:ext>
            </a:extLst>
          </p:cNvPr>
          <p:cNvSpPr txBox="1"/>
          <p:nvPr/>
        </p:nvSpPr>
        <p:spPr>
          <a:xfrm>
            <a:off x="9108011" y="1121768"/>
            <a:ext cx="553998" cy="49685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天台宗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70995C73-D82E-4691-A37B-E57F6E6F63E3}"/>
              </a:ext>
            </a:extLst>
          </p:cNvPr>
          <p:cNvSpPr txBox="1"/>
          <p:nvPr/>
        </p:nvSpPr>
        <p:spPr>
          <a:xfrm>
            <a:off x="8590479" y="1701602"/>
            <a:ext cx="553998" cy="18722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斌宗法師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F92DF097-9086-47BF-A5CD-0927B440C207}"/>
              </a:ext>
            </a:extLst>
          </p:cNvPr>
          <p:cNvSpPr txBox="1"/>
          <p:nvPr/>
        </p:nvSpPr>
        <p:spPr>
          <a:xfrm>
            <a:off x="8590479" y="153430"/>
            <a:ext cx="553998" cy="18722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諦閑法師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6EC545E6-AF38-4CAC-9670-1D380D056433}"/>
              </a:ext>
            </a:extLst>
          </p:cNvPr>
          <p:cNvSpPr txBox="1"/>
          <p:nvPr/>
        </p:nvSpPr>
        <p:spPr>
          <a:xfrm>
            <a:off x="7927079" y="765498"/>
            <a:ext cx="553998" cy="273630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二、林口長庚醫院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F4B0A625-B02A-43FC-A2BC-8D117208E4BE}"/>
              </a:ext>
            </a:extLst>
          </p:cNvPr>
          <p:cNvSpPr txBox="1"/>
          <p:nvPr/>
        </p:nvSpPr>
        <p:spPr>
          <a:xfrm>
            <a:off x="7248688" y="1121768"/>
            <a:ext cx="553998" cy="49685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悟照法師、悟道法師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DBB2AA76-7712-4414-BCD0-8D4CE05CC31A}"/>
              </a:ext>
            </a:extLst>
          </p:cNvPr>
          <p:cNvSpPr txBox="1"/>
          <p:nvPr/>
        </p:nvSpPr>
        <p:spPr>
          <a:xfrm>
            <a:off x="6630935" y="765498"/>
            <a:ext cx="553998" cy="172819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三、蓮因寺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8" name="文字方塊 17">
            <a:extLst>
              <a:ext uri="{FF2B5EF4-FFF2-40B4-BE49-F238E27FC236}">
                <a16:creationId xmlns:a16="http://schemas.microsoft.com/office/drawing/2014/main" id="{091FB33F-F165-44B4-BB9E-6BA40023E080}"/>
              </a:ext>
            </a:extLst>
          </p:cNvPr>
          <p:cNvSpPr txBox="1"/>
          <p:nvPr/>
        </p:nvSpPr>
        <p:spPr>
          <a:xfrm>
            <a:off x="5962552" y="2408249"/>
            <a:ext cx="553998" cy="151593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懺雲法師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9" name="文字方塊 18">
            <a:extLst>
              <a:ext uri="{FF2B5EF4-FFF2-40B4-BE49-F238E27FC236}">
                <a16:creationId xmlns:a16="http://schemas.microsoft.com/office/drawing/2014/main" id="{E53E1810-9433-41F9-BDB6-19C57CD7B18E}"/>
              </a:ext>
            </a:extLst>
          </p:cNvPr>
          <p:cNvSpPr txBox="1"/>
          <p:nvPr/>
        </p:nvSpPr>
        <p:spPr>
          <a:xfrm>
            <a:off x="5957708" y="549474"/>
            <a:ext cx="553998" cy="151593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慈舟法師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0" name="文字方塊 19">
            <a:extLst>
              <a:ext uri="{FF2B5EF4-FFF2-40B4-BE49-F238E27FC236}">
                <a16:creationId xmlns:a16="http://schemas.microsoft.com/office/drawing/2014/main" id="{D62E501D-D046-4C6B-AEAE-C62F080C0218}"/>
              </a:ext>
            </a:extLst>
          </p:cNvPr>
          <p:cNvSpPr txBox="1"/>
          <p:nvPr/>
        </p:nvSpPr>
        <p:spPr>
          <a:xfrm>
            <a:off x="5262783" y="775160"/>
            <a:ext cx="553998" cy="200656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四、正覺精舍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B4CCECAC-969E-49D9-8CFD-4FCC0612FB17}"/>
              </a:ext>
            </a:extLst>
          </p:cNvPr>
          <p:cNvSpPr txBox="1"/>
          <p:nvPr/>
        </p:nvSpPr>
        <p:spPr>
          <a:xfrm>
            <a:off x="4642588" y="3249774"/>
            <a:ext cx="553998" cy="18722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果清法師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5" name="文字方塊 24">
            <a:extLst>
              <a:ext uri="{FF2B5EF4-FFF2-40B4-BE49-F238E27FC236}">
                <a16:creationId xmlns:a16="http://schemas.microsoft.com/office/drawing/2014/main" id="{E523691D-539F-42FF-A8C7-2EE748FD7345}"/>
              </a:ext>
            </a:extLst>
          </p:cNvPr>
          <p:cNvSpPr txBox="1"/>
          <p:nvPr/>
        </p:nvSpPr>
        <p:spPr>
          <a:xfrm>
            <a:off x="4642588" y="1701602"/>
            <a:ext cx="553998" cy="18722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道海法師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6" name="文字方塊 25">
            <a:extLst>
              <a:ext uri="{FF2B5EF4-FFF2-40B4-BE49-F238E27FC236}">
                <a16:creationId xmlns:a16="http://schemas.microsoft.com/office/drawing/2014/main" id="{118F460C-48F6-4B02-8F4E-7B0A3EF69072}"/>
              </a:ext>
            </a:extLst>
          </p:cNvPr>
          <p:cNvSpPr txBox="1"/>
          <p:nvPr/>
        </p:nvSpPr>
        <p:spPr>
          <a:xfrm>
            <a:off x="4642588" y="153430"/>
            <a:ext cx="553998" cy="18722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倓虛法師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7" name="文字方塊 26">
            <a:extLst>
              <a:ext uri="{FF2B5EF4-FFF2-40B4-BE49-F238E27FC236}">
                <a16:creationId xmlns:a16="http://schemas.microsoft.com/office/drawing/2014/main" id="{2A64552C-000C-478F-9528-C84771A144E9}"/>
              </a:ext>
            </a:extLst>
          </p:cNvPr>
          <p:cNvSpPr txBox="1"/>
          <p:nvPr/>
        </p:nvSpPr>
        <p:spPr>
          <a:xfrm>
            <a:off x="3894631" y="765498"/>
            <a:ext cx="553998" cy="248427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五、泰國法身寺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8" name="文字方塊 27">
            <a:extLst>
              <a:ext uri="{FF2B5EF4-FFF2-40B4-BE49-F238E27FC236}">
                <a16:creationId xmlns:a16="http://schemas.microsoft.com/office/drawing/2014/main" id="{452C63B5-6871-43F2-933D-828C2CABB1EA}"/>
              </a:ext>
            </a:extLst>
          </p:cNvPr>
          <p:cNvSpPr txBox="1"/>
          <p:nvPr/>
        </p:nvSpPr>
        <p:spPr>
          <a:xfrm>
            <a:off x="3080477" y="765498"/>
            <a:ext cx="553998" cy="345638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六、緬甸、斯里蘭卡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9" name="文字方塊 28">
            <a:extLst>
              <a:ext uri="{FF2B5EF4-FFF2-40B4-BE49-F238E27FC236}">
                <a16:creationId xmlns:a16="http://schemas.microsoft.com/office/drawing/2014/main" id="{62931DD2-046E-43B9-8C81-FABFEBF3EB94}"/>
              </a:ext>
            </a:extLst>
          </p:cNvPr>
          <p:cNvSpPr txBox="1"/>
          <p:nvPr/>
        </p:nvSpPr>
        <p:spPr>
          <a:xfrm>
            <a:off x="1784333" y="765498"/>
            <a:ext cx="553998" cy="360878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七、大陸、印度、尼泊爾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0" name="文字方塊 29">
            <a:extLst>
              <a:ext uri="{FF2B5EF4-FFF2-40B4-BE49-F238E27FC236}">
                <a16:creationId xmlns:a16="http://schemas.microsoft.com/office/drawing/2014/main" id="{D98C95C1-54D7-47AF-A274-B482D87E8C62}"/>
              </a:ext>
            </a:extLst>
          </p:cNvPr>
          <p:cNvSpPr txBox="1"/>
          <p:nvPr/>
        </p:nvSpPr>
        <p:spPr>
          <a:xfrm>
            <a:off x="2526479" y="917898"/>
            <a:ext cx="553998" cy="3456384"/>
          </a:xfrm>
          <a:prstGeom prst="rect">
            <a:avLst/>
          </a:prstGeom>
          <a:noFill/>
          <a:ln>
            <a:noFill/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馬哈希禪法、帕奧禪法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1" name="文字方塊 30">
            <a:extLst>
              <a:ext uri="{FF2B5EF4-FFF2-40B4-BE49-F238E27FC236}">
                <a16:creationId xmlns:a16="http://schemas.microsoft.com/office/drawing/2014/main" id="{37D14305-53E2-45F1-9F9F-E86BA33ABDC1}"/>
              </a:ext>
            </a:extLst>
          </p:cNvPr>
          <p:cNvSpPr txBox="1"/>
          <p:nvPr/>
        </p:nvSpPr>
        <p:spPr>
          <a:xfrm>
            <a:off x="1208269" y="909514"/>
            <a:ext cx="553998" cy="4032448"/>
          </a:xfrm>
          <a:prstGeom prst="rect">
            <a:avLst/>
          </a:prstGeom>
          <a:noFill/>
          <a:ln>
            <a:noFill/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紅、白、花、黃派，覺囊派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33" name="直線接點 32">
            <a:extLst>
              <a:ext uri="{FF2B5EF4-FFF2-40B4-BE49-F238E27FC236}">
                <a16:creationId xmlns:a16="http://schemas.microsoft.com/office/drawing/2014/main" id="{F050702B-7377-415C-96F0-9E8EEC6EB8B9}"/>
              </a:ext>
            </a:extLst>
          </p:cNvPr>
          <p:cNvCxnSpPr/>
          <p:nvPr/>
        </p:nvCxnSpPr>
        <p:spPr>
          <a:xfrm>
            <a:off x="9921237" y="2209428"/>
            <a:ext cx="0" cy="42827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線接點 33">
            <a:extLst>
              <a:ext uri="{FF2B5EF4-FFF2-40B4-BE49-F238E27FC236}">
                <a16:creationId xmlns:a16="http://schemas.microsoft.com/office/drawing/2014/main" id="{ED778E71-53D9-40D4-9958-B9FDC6C33DF5}"/>
              </a:ext>
            </a:extLst>
          </p:cNvPr>
          <p:cNvCxnSpPr/>
          <p:nvPr/>
        </p:nvCxnSpPr>
        <p:spPr>
          <a:xfrm>
            <a:off x="6248829" y="1921396"/>
            <a:ext cx="0" cy="42827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線接點 34">
            <a:extLst>
              <a:ext uri="{FF2B5EF4-FFF2-40B4-BE49-F238E27FC236}">
                <a16:creationId xmlns:a16="http://schemas.microsoft.com/office/drawing/2014/main" id="{DBAAF28F-F03A-4D92-8809-1E485F9F2F38}"/>
              </a:ext>
            </a:extLst>
          </p:cNvPr>
          <p:cNvCxnSpPr>
            <a:cxnSpLocks/>
          </p:cNvCxnSpPr>
          <p:nvPr/>
        </p:nvCxnSpPr>
        <p:spPr>
          <a:xfrm>
            <a:off x="8841117" y="1485578"/>
            <a:ext cx="0" cy="20387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線接點 36">
            <a:extLst>
              <a:ext uri="{FF2B5EF4-FFF2-40B4-BE49-F238E27FC236}">
                <a16:creationId xmlns:a16="http://schemas.microsoft.com/office/drawing/2014/main" id="{00B3D839-6144-4695-8C46-EE49054BAD42}"/>
              </a:ext>
            </a:extLst>
          </p:cNvPr>
          <p:cNvCxnSpPr>
            <a:cxnSpLocks/>
          </p:cNvCxnSpPr>
          <p:nvPr/>
        </p:nvCxnSpPr>
        <p:spPr>
          <a:xfrm>
            <a:off x="8841117" y="3009900"/>
            <a:ext cx="0" cy="20387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線接點 37">
            <a:extLst>
              <a:ext uri="{FF2B5EF4-FFF2-40B4-BE49-F238E27FC236}">
                <a16:creationId xmlns:a16="http://schemas.microsoft.com/office/drawing/2014/main" id="{3437F0D1-3026-459A-9BEE-3B2FA40FD8DA}"/>
              </a:ext>
            </a:extLst>
          </p:cNvPr>
          <p:cNvCxnSpPr>
            <a:cxnSpLocks/>
          </p:cNvCxnSpPr>
          <p:nvPr/>
        </p:nvCxnSpPr>
        <p:spPr>
          <a:xfrm>
            <a:off x="4880677" y="1497732"/>
            <a:ext cx="0" cy="20387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線接點 38">
            <a:extLst>
              <a:ext uri="{FF2B5EF4-FFF2-40B4-BE49-F238E27FC236}">
                <a16:creationId xmlns:a16="http://schemas.microsoft.com/office/drawing/2014/main" id="{10AA9B29-E753-4C79-BA7B-0BE1AC6BFAD5}"/>
              </a:ext>
            </a:extLst>
          </p:cNvPr>
          <p:cNvCxnSpPr>
            <a:cxnSpLocks/>
          </p:cNvCxnSpPr>
          <p:nvPr/>
        </p:nvCxnSpPr>
        <p:spPr>
          <a:xfrm>
            <a:off x="4880677" y="3009900"/>
            <a:ext cx="0" cy="20387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線接點 39">
            <a:extLst>
              <a:ext uri="{FF2B5EF4-FFF2-40B4-BE49-F238E27FC236}">
                <a16:creationId xmlns:a16="http://schemas.microsoft.com/office/drawing/2014/main" id="{AE9314B0-4EC0-42C2-8A16-D08CC226C0BF}"/>
              </a:ext>
            </a:extLst>
          </p:cNvPr>
          <p:cNvCxnSpPr>
            <a:cxnSpLocks/>
          </p:cNvCxnSpPr>
          <p:nvPr/>
        </p:nvCxnSpPr>
        <p:spPr>
          <a:xfrm flipH="1">
            <a:off x="4637578" y="-98598"/>
            <a:ext cx="5010" cy="6188074"/>
          </a:xfrm>
          <a:prstGeom prst="line">
            <a:avLst/>
          </a:prstGeom>
          <a:ln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文字方塊 41">
            <a:extLst>
              <a:ext uri="{FF2B5EF4-FFF2-40B4-BE49-F238E27FC236}">
                <a16:creationId xmlns:a16="http://schemas.microsoft.com/office/drawing/2014/main" id="{60472CB8-27AF-4B99-997A-6EB4B471C1F7}"/>
              </a:ext>
            </a:extLst>
          </p:cNvPr>
          <p:cNvSpPr txBox="1"/>
          <p:nvPr/>
        </p:nvSpPr>
        <p:spPr>
          <a:xfrm>
            <a:off x="572656" y="765498"/>
            <a:ext cx="553998" cy="150839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八、香港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3" name="文字方塊 42">
            <a:extLst>
              <a:ext uri="{FF2B5EF4-FFF2-40B4-BE49-F238E27FC236}">
                <a16:creationId xmlns:a16="http://schemas.microsoft.com/office/drawing/2014/main" id="{32D5EEA2-94DE-428C-85B3-EDD4BDE49E26}"/>
              </a:ext>
            </a:extLst>
          </p:cNvPr>
          <p:cNvSpPr txBox="1"/>
          <p:nvPr/>
        </p:nvSpPr>
        <p:spPr>
          <a:xfrm>
            <a:off x="-3408" y="909514"/>
            <a:ext cx="553998" cy="3456384"/>
          </a:xfrm>
          <a:prstGeom prst="rect">
            <a:avLst/>
          </a:prstGeom>
          <a:noFill/>
          <a:ln>
            <a:noFill/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師父上人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45" name="直線接點 44">
            <a:extLst>
              <a:ext uri="{FF2B5EF4-FFF2-40B4-BE49-F238E27FC236}">
                <a16:creationId xmlns:a16="http://schemas.microsoft.com/office/drawing/2014/main" id="{2F4E1D65-AD09-4BFA-A16C-EAE7E55B7B1C}"/>
              </a:ext>
            </a:extLst>
          </p:cNvPr>
          <p:cNvCxnSpPr>
            <a:cxnSpLocks/>
          </p:cNvCxnSpPr>
          <p:nvPr/>
        </p:nvCxnSpPr>
        <p:spPr>
          <a:xfrm flipH="1">
            <a:off x="2489796" y="-98598"/>
            <a:ext cx="5010" cy="6188074"/>
          </a:xfrm>
          <a:prstGeom prst="line">
            <a:avLst/>
          </a:prstGeom>
          <a:ln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直線接點 45">
            <a:extLst>
              <a:ext uri="{FF2B5EF4-FFF2-40B4-BE49-F238E27FC236}">
                <a16:creationId xmlns:a16="http://schemas.microsoft.com/office/drawing/2014/main" id="{79DAAB85-FFE4-4C53-A41D-1E854006DC30}"/>
              </a:ext>
            </a:extLst>
          </p:cNvPr>
          <p:cNvCxnSpPr>
            <a:cxnSpLocks/>
          </p:cNvCxnSpPr>
          <p:nvPr/>
        </p:nvCxnSpPr>
        <p:spPr>
          <a:xfrm flipH="1">
            <a:off x="1198662" y="-98598"/>
            <a:ext cx="5010" cy="6188074"/>
          </a:xfrm>
          <a:prstGeom prst="line">
            <a:avLst/>
          </a:prstGeom>
          <a:ln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文字方塊 46">
            <a:extLst>
              <a:ext uri="{FF2B5EF4-FFF2-40B4-BE49-F238E27FC236}">
                <a16:creationId xmlns:a16="http://schemas.microsoft.com/office/drawing/2014/main" id="{8FD14351-1A42-4EA8-A6FC-AA4E915B597D}"/>
              </a:ext>
            </a:extLst>
          </p:cNvPr>
          <p:cNvSpPr txBox="1"/>
          <p:nvPr/>
        </p:nvSpPr>
        <p:spPr>
          <a:xfrm>
            <a:off x="5218236" y="4941962"/>
            <a:ext cx="553998" cy="71631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漢傳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48" name="文字方塊 47">
            <a:extLst>
              <a:ext uri="{FF2B5EF4-FFF2-40B4-BE49-F238E27FC236}">
                <a16:creationId xmlns:a16="http://schemas.microsoft.com/office/drawing/2014/main" id="{9030A566-415C-4B6A-B1E8-C57C06A14FCA}"/>
              </a:ext>
            </a:extLst>
          </p:cNvPr>
          <p:cNvSpPr txBox="1"/>
          <p:nvPr/>
        </p:nvSpPr>
        <p:spPr>
          <a:xfrm>
            <a:off x="3430910" y="4941962"/>
            <a:ext cx="553998" cy="71631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南傳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49" name="文字方塊 48">
            <a:extLst>
              <a:ext uri="{FF2B5EF4-FFF2-40B4-BE49-F238E27FC236}">
                <a16:creationId xmlns:a16="http://schemas.microsoft.com/office/drawing/2014/main" id="{F039AE02-C0E2-488F-B84E-30E137DDD9DA}"/>
              </a:ext>
            </a:extLst>
          </p:cNvPr>
          <p:cNvSpPr txBox="1"/>
          <p:nvPr/>
        </p:nvSpPr>
        <p:spPr>
          <a:xfrm>
            <a:off x="1630710" y="4941962"/>
            <a:ext cx="553998" cy="71631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藏傳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50" name="文字方塊 49">
            <a:extLst>
              <a:ext uri="{FF2B5EF4-FFF2-40B4-BE49-F238E27FC236}">
                <a16:creationId xmlns:a16="http://schemas.microsoft.com/office/drawing/2014/main" id="{453A27AA-A0A7-49E6-AF7B-5247A153C81E}"/>
              </a:ext>
            </a:extLst>
          </p:cNvPr>
          <p:cNvSpPr txBox="1"/>
          <p:nvPr/>
        </p:nvSpPr>
        <p:spPr>
          <a:xfrm>
            <a:off x="406574" y="4941962"/>
            <a:ext cx="553998" cy="71631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漢傳</a:t>
            </a:r>
            <a:endParaRPr lang="zh-TW" altLang="en-US" dirty="0">
              <a:solidFill>
                <a:srgbClr val="FFFF00"/>
              </a:solidFill>
            </a:endParaRPr>
          </a:p>
        </p:txBody>
      </p:sp>
      <p:cxnSp>
        <p:nvCxnSpPr>
          <p:cNvPr id="54" name="直線單箭頭接點 53">
            <a:extLst>
              <a:ext uri="{FF2B5EF4-FFF2-40B4-BE49-F238E27FC236}">
                <a16:creationId xmlns:a16="http://schemas.microsoft.com/office/drawing/2014/main" id="{624A9DB8-DF34-4430-8AA6-0E108B2312F4}"/>
              </a:ext>
            </a:extLst>
          </p:cNvPr>
          <p:cNvCxnSpPr>
            <a:cxnSpLocks/>
          </p:cNvCxnSpPr>
          <p:nvPr/>
        </p:nvCxnSpPr>
        <p:spPr>
          <a:xfrm flipH="1">
            <a:off x="4189694" y="5374010"/>
            <a:ext cx="895768" cy="0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直線單箭頭接點 54">
            <a:extLst>
              <a:ext uri="{FF2B5EF4-FFF2-40B4-BE49-F238E27FC236}">
                <a16:creationId xmlns:a16="http://schemas.microsoft.com/office/drawing/2014/main" id="{5BA78CE3-19B5-4908-BD5E-53B06C3C86D3}"/>
              </a:ext>
            </a:extLst>
          </p:cNvPr>
          <p:cNvCxnSpPr>
            <a:cxnSpLocks/>
          </p:cNvCxnSpPr>
          <p:nvPr/>
        </p:nvCxnSpPr>
        <p:spPr>
          <a:xfrm flipH="1">
            <a:off x="2278783" y="5374010"/>
            <a:ext cx="1008111" cy="0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線單箭頭接點 56">
            <a:extLst>
              <a:ext uri="{FF2B5EF4-FFF2-40B4-BE49-F238E27FC236}">
                <a16:creationId xmlns:a16="http://schemas.microsoft.com/office/drawing/2014/main" id="{B558D966-7957-41F4-A06D-091560C6DB3C}"/>
              </a:ext>
            </a:extLst>
          </p:cNvPr>
          <p:cNvCxnSpPr>
            <a:cxnSpLocks/>
          </p:cNvCxnSpPr>
          <p:nvPr/>
        </p:nvCxnSpPr>
        <p:spPr>
          <a:xfrm flipH="1">
            <a:off x="1054647" y="5374010"/>
            <a:ext cx="432047" cy="0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圖片 2" descr="一張含有 個人, 軍裝, 團體, 擺姿勢 的圖片&#10;&#10;自動產生的描述">
            <a:extLst>
              <a:ext uri="{FF2B5EF4-FFF2-40B4-BE49-F238E27FC236}">
                <a16:creationId xmlns:a16="http://schemas.microsoft.com/office/drawing/2014/main" id="{5A546210-231B-4A8B-A849-79D75A97B6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1830" y="4558072"/>
            <a:ext cx="3773613" cy="2714829"/>
          </a:xfrm>
          <a:prstGeom prst="rect">
            <a:avLst/>
          </a:prstGeom>
        </p:spPr>
      </p:pic>
      <p:pic>
        <p:nvPicPr>
          <p:cNvPr id="21" name="圖片 20">
            <a:extLst>
              <a:ext uri="{FF2B5EF4-FFF2-40B4-BE49-F238E27FC236}">
                <a16:creationId xmlns:a16="http://schemas.microsoft.com/office/drawing/2014/main" id="{6EEDA4EF-C5AC-41AF-BEEA-A9C5D80C7D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0062" y="4725938"/>
            <a:ext cx="2387067" cy="2148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0331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 animBg="1"/>
      <p:bldP spid="16" grpId="0"/>
      <p:bldP spid="17" grpId="0" animBg="1"/>
      <p:bldP spid="18" grpId="0"/>
      <p:bldP spid="19" grpId="0"/>
      <p:bldP spid="20" grpId="0" animBg="1"/>
      <p:bldP spid="24" grpId="0"/>
      <p:bldP spid="25" grpId="0"/>
      <p:bldP spid="26" grpId="0"/>
      <p:bldP spid="27" grpId="0" animBg="1"/>
      <p:bldP spid="28" grpId="0" animBg="1"/>
      <p:bldP spid="29" grpId="0" animBg="1"/>
      <p:bldP spid="30" grpId="0"/>
      <p:bldP spid="31" grpId="0"/>
      <p:bldP spid="42" grpId="0" animBg="1"/>
      <p:bldP spid="43" grpId="0"/>
      <p:bldP spid="47" grpId="0" animBg="1"/>
      <p:bldP spid="48" grpId="0" animBg="1"/>
      <p:bldP spid="49" grpId="0" animBg="1"/>
      <p:bldP spid="5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99BEF466-8532-43CD-B498-49AFE3F89D19}"/>
              </a:ext>
            </a:extLst>
          </p:cNvPr>
          <p:cNvSpPr/>
          <p:nvPr/>
        </p:nvSpPr>
        <p:spPr>
          <a:xfrm>
            <a:off x="11279782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7DD097F6-248B-4C20-813B-F7EFE6512180}"/>
              </a:ext>
            </a:extLst>
          </p:cNvPr>
          <p:cNvSpPr txBox="1"/>
          <p:nvPr/>
        </p:nvSpPr>
        <p:spPr>
          <a:xfrm>
            <a:off x="10583472" y="621482"/>
            <a:ext cx="553998" cy="28443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三大語系佛教</a:t>
            </a:r>
            <a:endParaRPr lang="zh-TW" altLang="en-US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408816B0-E1E2-4180-8EE3-D85021C726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543" y="333450"/>
            <a:ext cx="10344150" cy="573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859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A4985247-F387-4DB3-956E-12D9C192DF1D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2E274C3B-42CB-43F1-9141-68A715B957E8}"/>
              </a:ext>
            </a:extLst>
          </p:cNvPr>
          <p:cNvSpPr txBox="1"/>
          <p:nvPr/>
        </p:nvSpPr>
        <p:spPr>
          <a:xfrm>
            <a:off x="8994854" y="1053530"/>
            <a:ext cx="923330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一、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通曉中國傳統佛學基本概念，特別是「三業」 的理論。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654181FD-4B43-4C3D-95B8-148464430A04}"/>
              </a:ext>
            </a:extLst>
          </p:cNvPr>
          <p:cNvSpPr txBox="1"/>
          <p:nvPr/>
        </p:nvSpPr>
        <p:spPr>
          <a:xfrm>
            <a:off x="9933696" y="544588"/>
            <a:ext cx="553998" cy="1445046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課程目標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FCFB5EEA-3D43-41DB-80E2-00837FBE8329}"/>
              </a:ext>
            </a:extLst>
          </p:cNvPr>
          <p:cNvSpPr txBox="1"/>
          <p:nvPr/>
        </p:nvSpPr>
        <p:spPr>
          <a:xfrm>
            <a:off x="7417123" y="1053530"/>
            <a:ext cx="1292662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二、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了解學習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淨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土宗大德特別是祖師的行誼與教誨， 以探索他們在日常生活中落實倫理道德的方法。</a:t>
            </a: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C5743417-1341-4CBF-B032-718D5761F77B}"/>
              </a:ext>
            </a:extLst>
          </p:cNvPr>
          <p:cNvSpPr txBox="1"/>
          <p:nvPr/>
        </p:nvSpPr>
        <p:spPr>
          <a:xfrm>
            <a:off x="5509851" y="1053530"/>
            <a:ext cx="1661993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三、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深入理解所選的中國古代經典典籍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十善業道經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、 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雍正皇帝上諭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、 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省庵大師不淨觀頌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、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省庵大師四念處頌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》 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。</a:t>
            </a: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9D19DEAF-631B-40D7-8B46-7131FD6C0755}"/>
              </a:ext>
            </a:extLst>
          </p:cNvPr>
          <p:cNvSpPr txBox="1"/>
          <p:nvPr/>
        </p:nvSpPr>
        <p:spPr>
          <a:xfrm>
            <a:off x="3400915" y="1053530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大乘佛法教理與修行方法</a:t>
            </a:r>
            <a:r>
              <a:rPr lang="zh-TW" altLang="en-US" dirty="0">
                <a:solidFill>
                  <a:srgbClr val="FFFF00"/>
                </a:solidFill>
              </a:rPr>
              <a:t>。</a:t>
            </a: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E6E860AC-2DE1-4D40-B28C-6C5ED98C1932}"/>
              </a:ext>
            </a:extLst>
          </p:cNvPr>
          <p:cNvSpPr txBox="1"/>
          <p:nvPr/>
        </p:nvSpPr>
        <p:spPr>
          <a:xfrm>
            <a:off x="2638822" y="1053530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小乘佛法教理與修行方法</a:t>
            </a:r>
            <a:r>
              <a:rPr lang="zh-TW" altLang="en-US" dirty="0">
                <a:solidFill>
                  <a:srgbClr val="FFFF00"/>
                </a:solidFill>
              </a:rPr>
              <a:t>。</a:t>
            </a: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EE4CF8C5-D3D4-4CAD-BAAA-DD2CA6C2ACA3}"/>
              </a:ext>
            </a:extLst>
          </p:cNvPr>
          <p:cNvSpPr txBox="1"/>
          <p:nvPr/>
        </p:nvSpPr>
        <p:spPr>
          <a:xfrm>
            <a:off x="1856026" y="1053530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有系統的學習。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33BEA4B4-5580-4ED1-87C8-E5342945420E}"/>
              </a:ext>
            </a:extLst>
          </p:cNvPr>
          <p:cNvSpPr txBox="1"/>
          <p:nvPr/>
        </p:nvSpPr>
        <p:spPr>
          <a:xfrm>
            <a:off x="910630" y="1053530"/>
            <a:ext cx="923330" cy="5613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學會佛法的原理原則，有能力判讀對錯</a:t>
            </a:r>
            <a:r>
              <a:rPr lang="en-US" altLang="zh-CN" dirty="0">
                <a:solidFill>
                  <a:srgbClr val="FFFF00"/>
                </a:solidFill>
              </a:rPr>
              <a:t>——</a:t>
            </a:r>
            <a:r>
              <a:rPr lang="zh-CN" altLang="en-US" dirty="0">
                <a:solidFill>
                  <a:srgbClr val="FFFF00"/>
                </a:solidFill>
              </a:rPr>
              <a:t>擇法眼、參方眼。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8" name="文字方塊 17">
            <a:extLst>
              <a:ext uri="{FF2B5EF4-FFF2-40B4-BE49-F238E27FC236}">
                <a16:creationId xmlns:a16="http://schemas.microsoft.com/office/drawing/2014/main" id="{20AF6542-BB6C-41F3-8998-493C9C9F1A6D}"/>
              </a:ext>
            </a:extLst>
          </p:cNvPr>
          <p:cNvSpPr txBox="1"/>
          <p:nvPr/>
        </p:nvSpPr>
        <p:spPr>
          <a:xfrm>
            <a:off x="4119943" y="1053530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主要參考</a:t>
            </a:r>
            <a:r>
              <a:rPr lang="en-US" altLang="zh-CN" dirty="0">
                <a:solidFill>
                  <a:srgbClr val="FFFF00"/>
                </a:solidFill>
              </a:rPr>
              <a:t>《</a:t>
            </a:r>
            <a:r>
              <a:rPr lang="zh-CN" altLang="en-US" dirty="0">
                <a:solidFill>
                  <a:srgbClr val="FFFF00"/>
                </a:solidFill>
              </a:rPr>
              <a:t>十善業道經講記</a:t>
            </a:r>
            <a:r>
              <a:rPr lang="en-US" altLang="zh-CN" dirty="0">
                <a:solidFill>
                  <a:srgbClr val="FFFF00"/>
                </a:solidFill>
              </a:rPr>
              <a:t>》</a:t>
            </a:r>
            <a:r>
              <a:rPr lang="zh-TW" altLang="en-US" dirty="0">
                <a:solidFill>
                  <a:srgbClr val="FFFF00"/>
                </a:solidFill>
              </a:rPr>
              <a:t>。</a:t>
            </a: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BF14E31B-127A-4D70-A7A5-CC65D4558A5A}"/>
              </a:ext>
            </a:extLst>
          </p:cNvPr>
          <p:cNvSpPr txBox="1"/>
          <p:nvPr/>
        </p:nvSpPr>
        <p:spPr>
          <a:xfrm>
            <a:off x="3038461" y="1125538"/>
            <a:ext cx="553998" cy="2736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C000"/>
                </a:solidFill>
              </a:rPr>
              <a:t>唯識、天台</a:t>
            </a:r>
            <a:endParaRPr lang="zh-TW" altLang="en-US" dirty="0">
              <a:solidFill>
                <a:srgbClr val="FFC000"/>
              </a:solidFill>
            </a:endParaRP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0CE30FEF-3138-417D-9853-121778111840}"/>
              </a:ext>
            </a:extLst>
          </p:cNvPr>
          <p:cNvSpPr txBox="1"/>
          <p:nvPr/>
        </p:nvSpPr>
        <p:spPr>
          <a:xfrm>
            <a:off x="3046271" y="3429794"/>
            <a:ext cx="553998" cy="323745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C000"/>
                </a:solidFill>
              </a:rPr>
              <a:t>佛遺教經、天台小止觀</a:t>
            </a:r>
            <a:endParaRPr lang="zh-TW" altLang="en-US" dirty="0">
              <a:solidFill>
                <a:srgbClr val="FFC000"/>
              </a:solidFill>
            </a:endParaRPr>
          </a:p>
        </p:txBody>
      </p:sp>
      <p:sp>
        <p:nvSpPr>
          <p:cNvPr id="19" name="文字方塊 18">
            <a:extLst>
              <a:ext uri="{FF2B5EF4-FFF2-40B4-BE49-F238E27FC236}">
                <a16:creationId xmlns:a16="http://schemas.microsoft.com/office/drawing/2014/main" id="{4C60B472-E412-4FE1-82D4-54DE9E605E77}"/>
              </a:ext>
            </a:extLst>
          </p:cNvPr>
          <p:cNvSpPr txBox="1"/>
          <p:nvPr/>
        </p:nvSpPr>
        <p:spPr>
          <a:xfrm>
            <a:off x="2252752" y="1197546"/>
            <a:ext cx="553998" cy="323745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C000"/>
                </a:solidFill>
              </a:rPr>
              <a:t>南傳佛教</a:t>
            </a:r>
            <a:endParaRPr lang="zh-TW" altLang="en-US" dirty="0">
              <a:solidFill>
                <a:srgbClr val="FFC000"/>
              </a:solidFill>
            </a:endParaRPr>
          </a:p>
        </p:txBody>
      </p:sp>
      <p:sp>
        <p:nvSpPr>
          <p:cNvPr id="20" name="文字方塊 19">
            <a:extLst>
              <a:ext uri="{FF2B5EF4-FFF2-40B4-BE49-F238E27FC236}">
                <a16:creationId xmlns:a16="http://schemas.microsoft.com/office/drawing/2014/main" id="{34E9C7BB-D9B5-4EF2-8167-B5718717D024}"/>
              </a:ext>
            </a:extLst>
          </p:cNvPr>
          <p:cNvSpPr txBox="1"/>
          <p:nvPr/>
        </p:nvSpPr>
        <p:spPr>
          <a:xfrm>
            <a:off x="2228840" y="3432703"/>
            <a:ext cx="553998" cy="323745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C000"/>
                </a:solidFill>
              </a:rPr>
              <a:t>清淨道論</a:t>
            </a:r>
            <a:endParaRPr lang="zh-TW" altLang="en-US" dirty="0">
              <a:solidFill>
                <a:srgbClr val="FFC000"/>
              </a:solidFill>
            </a:endParaRP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1254262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5203"/>
    </mc:Choice>
    <mc:Fallback xmlns="">
      <p:transition spd="slow" advTm="652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1" grpId="0"/>
      <p:bldP spid="13" grpId="0"/>
      <p:bldP spid="14" grpId="0"/>
      <p:bldP spid="16" grpId="0"/>
      <p:bldP spid="17" grpId="0"/>
      <p:bldP spid="18" grpId="0"/>
      <p:bldP spid="12" grpId="0"/>
      <p:bldP spid="15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字方塊 8">
            <a:extLst>
              <a:ext uri="{FF2B5EF4-FFF2-40B4-BE49-F238E27FC236}">
                <a16:creationId xmlns:a16="http://schemas.microsoft.com/office/drawing/2014/main" id="{AF5F2091-CED2-4474-A8C9-863E79CEE18E}"/>
              </a:ext>
            </a:extLst>
          </p:cNvPr>
          <p:cNvSpPr txBox="1"/>
          <p:nvPr/>
        </p:nvSpPr>
        <p:spPr>
          <a:xfrm>
            <a:off x="4218171" y="981522"/>
            <a:ext cx="923330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口試：佛教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修行方法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相關題目。例如：持戒、不淨觀、修定、修觀等。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95AC9263-D969-4102-87FB-B39F6FD2106F}"/>
              </a:ext>
            </a:extLst>
          </p:cNvPr>
          <p:cNvSpPr txBox="1"/>
          <p:nvPr/>
        </p:nvSpPr>
        <p:spPr>
          <a:xfrm>
            <a:off x="5541208" y="544588"/>
            <a:ext cx="553998" cy="1440160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考核內容</a:t>
            </a:r>
            <a:endParaRPr lang="zh-TW" altLang="en-US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392DEBF0-BA61-4667-8259-D3981423C115}"/>
              </a:ext>
            </a:extLst>
          </p:cNvPr>
          <p:cNvSpPr txBox="1"/>
          <p:nvPr/>
        </p:nvSpPr>
        <p:spPr>
          <a:xfrm>
            <a:off x="2998862" y="981522"/>
            <a:ext cx="923330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論文：佛教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教理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相關題目。例如：四諦、十二因緣、五蘊、八識等。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2F302107-A81A-44BD-9DF2-C2DB6A788582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293DB89C-D333-47DB-A36E-57D7A9746563}"/>
              </a:ext>
            </a:extLst>
          </p:cNvPr>
          <p:cNvSpPr txBox="1"/>
          <p:nvPr/>
        </p:nvSpPr>
        <p:spPr>
          <a:xfrm>
            <a:off x="8803272" y="986408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課堂：講授、提問、測試。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413E414D-EBB7-4802-88A1-1C040B094BBC}"/>
              </a:ext>
            </a:extLst>
          </p:cNvPr>
          <p:cNvSpPr txBox="1"/>
          <p:nvPr/>
        </p:nvSpPr>
        <p:spPr>
          <a:xfrm>
            <a:off x="9573656" y="549474"/>
            <a:ext cx="553998" cy="1440160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授課方式</a:t>
            </a:r>
            <a:endParaRPr lang="zh-TW" altLang="en-US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9541F7A1-5C35-4C58-B76E-B5C5848552EF}"/>
              </a:ext>
            </a:extLst>
          </p:cNvPr>
          <p:cNvSpPr txBox="1"/>
          <p:nvPr/>
        </p:nvSpPr>
        <p:spPr>
          <a:xfrm>
            <a:off x="8025303" y="981522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作業：做科判。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8" name="文字方塊 17">
            <a:extLst>
              <a:ext uri="{FF2B5EF4-FFF2-40B4-BE49-F238E27FC236}">
                <a16:creationId xmlns:a16="http://schemas.microsoft.com/office/drawing/2014/main" id="{3BA5462F-0600-4C57-862F-9F915C02F990}"/>
              </a:ext>
            </a:extLst>
          </p:cNvPr>
          <p:cNvSpPr txBox="1"/>
          <p:nvPr/>
        </p:nvSpPr>
        <p:spPr>
          <a:xfrm>
            <a:off x="7247334" y="981522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習講：名相解說。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794777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76597"/>
    </mc:Choice>
    <mc:Fallback xmlns="">
      <p:transition spd="slow" advTm="1765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1" grpId="0"/>
      <p:bldP spid="15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A91CAEEB-4567-4CC5-A52C-E02120F9C79C}"/>
              </a:ext>
            </a:extLst>
          </p:cNvPr>
          <p:cNvSpPr txBox="1"/>
          <p:nvPr/>
        </p:nvSpPr>
        <p:spPr>
          <a:xfrm>
            <a:off x="10293736" y="729494"/>
            <a:ext cx="553998" cy="435648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聞法儀軌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——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聽講的正確態度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8736E414-FADD-4B6E-9C2D-9B09D4C09B72}"/>
              </a:ext>
            </a:extLst>
          </p:cNvPr>
          <p:cNvSpPr/>
          <p:nvPr/>
        </p:nvSpPr>
        <p:spPr>
          <a:xfrm>
            <a:off x="11063758" y="18943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3DA088CE-5FCF-41DC-B94E-DA9056B333C9}"/>
              </a:ext>
            </a:extLst>
          </p:cNvPr>
          <p:cNvSpPr txBox="1"/>
          <p:nvPr/>
        </p:nvSpPr>
        <p:spPr>
          <a:xfrm>
            <a:off x="9501648" y="714070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斷器三過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——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避免三種不正確的態度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7ABEDD70-3C58-49FF-AD03-E717790B812C}"/>
              </a:ext>
            </a:extLst>
          </p:cNvPr>
          <p:cNvSpPr txBox="1"/>
          <p:nvPr/>
        </p:nvSpPr>
        <p:spPr>
          <a:xfrm>
            <a:off x="8515602" y="693490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一、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覆器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：如杯倒覆，無所容受。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36DC99DE-FA39-4B51-9F7F-66042E361E2F}"/>
              </a:ext>
            </a:extLst>
          </p:cNvPr>
          <p:cNvSpPr txBox="1"/>
          <p:nvPr/>
        </p:nvSpPr>
        <p:spPr>
          <a:xfrm>
            <a:off x="7505749" y="1305558"/>
            <a:ext cx="923330" cy="43204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如：精神不濟，昏沉瞌睡；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        心神不寧，心不在焉。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F2E8458A-8CE9-4F02-906C-85D327591EEC}"/>
              </a:ext>
            </a:extLst>
          </p:cNvPr>
          <p:cNvSpPr txBox="1"/>
          <p:nvPr/>
        </p:nvSpPr>
        <p:spPr>
          <a:xfrm>
            <a:off x="6749088" y="693490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二、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污器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：如杯不淨，縱受染污。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39FC6921-E971-47CC-92FF-9A7529E24EED}"/>
              </a:ext>
            </a:extLst>
          </p:cNvPr>
          <p:cNvSpPr txBox="1"/>
          <p:nvPr/>
        </p:nvSpPr>
        <p:spPr>
          <a:xfrm>
            <a:off x="4686404" y="680980"/>
            <a:ext cx="55399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三、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漏器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：如杯穿漏，縱受流失。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C98FFFF8-4531-4607-83D9-63E06A22E31D}"/>
              </a:ext>
            </a:extLst>
          </p:cNvPr>
          <p:cNvSpPr txBox="1"/>
          <p:nvPr/>
        </p:nvSpPr>
        <p:spPr>
          <a:xfrm>
            <a:off x="5688345" y="1305558"/>
            <a:ext cx="923330" cy="43204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如：心懷成見，批判抵觸；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        堅執己見，先入為主。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8FF2C889-5C6E-4BE0-834C-1CD19E36FACD}"/>
              </a:ext>
            </a:extLst>
          </p:cNvPr>
          <p:cNvSpPr txBox="1"/>
          <p:nvPr/>
        </p:nvSpPr>
        <p:spPr>
          <a:xfrm>
            <a:off x="3642173" y="1269554"/>
            <a:ext cx="923330" cy="43204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如：不即溫習，隨即遺忘；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        不時溫習，日久遺忘。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722E1078-858D-4F50-B58E-F78219CF85E1}"/>
              </a:ext>
            </a:extLst>
          </p:cNvPr>
          <p:cNvSpPr txBox="1"/>
          <p:nvPr/>
        </p:nvSpPr>
        <p:spPr>
          <a:xfrm>
            <a:off x="2588880" y="693490"/>
            <a:ext cx="553998" cy="38884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佛囑：諦聽，善思，念之。</a:t>
            </a:r>
            <a:endParaRPr lang="en-US" altLang="zh-CN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A5AAC5C4-E6DB-4D16-80A8-EF41772343F8}"/>
              </a:ext>
            </a:extLst>
          </p:cNvPr>
          <p:cNvSpPr txBox="1"/>
          <p:nvPr/>
        </p:nvSpPr>
        <p:spPr>
          <a:xfrm>
            <a:off x="1787500" y="1053530"/>
            <a:ext cx="553998" cy="43204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諦聽：專注聽聞，斷覆器過。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1F0CFD7E-8D0F-49C1-B13B-ECE207E8284E}"/>
              </a:ext>
            </a:extLst>
          </p:cNvPr>
          <p:cNvSpPr txBox="1"/>
          <p:nvPr/>
        </p:nvSpPr>
        <p:spPr>
          <a:xfrm>
            <a:off x="1076712" y="1045146"/>
            <a:ext cx="553998" cy="43204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善思：如理思維，斷污器過。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4D171BD2-0F94-4511-9605-1FB581A28317}"/>
              </a:ext>
            </a:extLst>
          </p:cNvPr>
          <p:cNvSpPr txBox="1"/>
          <p:nvPr/>
        </p:nvSpPr>
        <p:spPr>
          <a:xfrm>
            <a:off x="356632" y="1045146"/>
            <a:ext cx="553998" cy="43204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念之：領納受持，斷漏器過。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9187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  <p:bldP spid="14" grpId="0"/>
      <p:bldP spid="15" grpId="0"/>
      <p:bldP spid="16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5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5.6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22811</TotalTime>
  <Words>782</Words>
  <Application>Microsoft Office PowerPoint</Application>
  <PresentationFormat>自訂</PresentationFormat>
  <Paragraphs>126</Paragraphs>
  <Slides>7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 Shi</cp:lastModifiedBy>
  <cp:revision>646</cp:revision>
  <dcterms:created xsi:type="dcterms:W3CDTF">2019-12-17T19:51:00Z</dcterms:created>
  <dcterms:modified xsi:type="dcterms:W3CDTF">2021-11-08T10:17:41Z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