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8" r:id="rId3"/>
    <p:sldId id="259" r:id="rId4"/>
    <p:sldId id="261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305B"/>
    <a:srgbClr val="FDC3CF"/>
    <a:srgbClr val="FD5F9B"/>
    <a:srgbClr val="D40252"/>
    <a:srgbClr val="DA14BE"/>
    <a:srgbClr val="FD2376"/>
    <a:srgbClr val="FE98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247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75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757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17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406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666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63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342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222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707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339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474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765E0-9432-4A5E-9A3A-BD7051FD9A7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57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3E9DEA-95BF-4259-9E01-435606F92BD9}"/>
              </a:ext>
            </a:extLst>
          </p:cNvPr>
          <p:cNvSpPr txBox="1">
            <a:spLocks/>
          </p:cNvSpPr>
          <p:nvPr/>
        </p:nvSpPr>
        <p:spPr>
          <a:xfrm>
            <a:off x="2609911" y="3562028"/>
            <a:ext cx="2685795" cy="74562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75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Menu Engineering</a:t>
            </a:r>
            <a:endParaRPr lang="en-GB" sz="2475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0598126-7327-4996-BCD2-EB81F3EDF149}"/>
              </a:ext>
            </a:extLst>
          </p:cNvPr>
          <p:cNvSpPr txBox="1">
            <a:spLocks/>
          </p:cNvSpPr>
          <p:nvPr/>
        </p:nvSpPr>
        <p:spPr>
          <a:xfrm>
            <a:off x="2128255" y="4181694"/>
            <a:ext cx="3923231" cy="12854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name</a:t>
            </a:r>
            <a:r>
              <a:rPr lang="en-US" sz="1575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: </a:t>
            </a:r>
            <a:r>
              <a:rPr lang="en-US" sz="1575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Zakia</a:t>
            </a:r>
            <a:r>
              <a:rPr lang="en-US" sz="1575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</a:t>
            </a:r>
            <a:r>
              <a:rPr lang="en-US" sz="1575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Shirin</a:t>
            </a:r>
            <a:r>
              <a:rPr lang="en-US" sz="1575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</a:t>
            </a:r>
            <a:r>
              <a:rPr lang="en-US" sz="1575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Nishai</a:t>
            </a:r>
            <a:endParaRPr lang="en-US" sz="1575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id:  </a:t>
            </a:r>
            <a:r>
              <a:rPr lang="en-US" sz="1575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2208336         </a:t>
            </a:r>
            <a:endParaRPr lang="en-US" sz="1575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Module: Food and beverages BMIH4002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Lecturer’s name</a:t>
            </a:r>
            <a:r>
              <a:rPr lang="en-US" sz="1575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: Rohan </a:t>
            </a:r>
            <a:r>
              <a:rPr lang="en-US" sz="1575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Dubrey</a:t>
            </a:r>
            <a:endParaRPr lang="en-GB" sz="1575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051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C5679260-AC76-49C4-B9E3-709CAFDC97E4}"/>
              </a:ext>
            </a:extLst>
          </p:cNvPr>
          <p:cNvSpPr/>
          <p:nvPr/>
        </p:nvSpPr>
        <p:spPr>
          <a:xfrm>
            <a:off x="2521652" y="1988146"/>
            <a:ext cx="209138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STARTER</a:t>
            </a: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 </a:t>
            </a: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DEVON CRAB &amp; AVOCADO </a:t>
            </a:r>
          </a:p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Heritage potato salad, crab mayo, sourdough toast.  </a:t>
            </a:r>
          </a:p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MUSHROOMS ON SOURDOUGH </a:t>
            </a:r>
          </a:p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Wilted spinach, white wine, garlic, parsley, toasted pine nuts</a:t>
            </a:r>
            <a:r>
              <a:rPr lang="en-US" sz="619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.  </a:t>
            </a:r>
            <a:endParaRPr lang="en-GB" sz="619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  <a:cs typeface="Ekushey Sumit" panose="03080603080002020207" pitchFamily="66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30180BA-9BE1-4EA7-85AA-6311E41AF1A1}"/>
              </a:ext>
            </a:extLst>
          </p:cNvPr>
          <p:cNvSpPr txBox="1"/>
          <p:nvPr/>
        </p:nvSpPr>
        <p:spPr>
          <a:xfrm>
            <a:off x="3040526" y="4172644"/>
            <a:ext cx="10536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Main Dish</a:t>
            </a:r>
            <a:endParaRPr lang="en-GB" sz="10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  <a:cs typeface="Ekushey Sumit" panose="03080603080002020207" pitchFamily="66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92A1F29E-5BDF-4FD3-B5DF-C093405D2BC2}"/>
              </a:ext>
            </a:extLst>
          </p:cNvPr>
          <p:cNvSpPr txBox="1"/>
          <p:nvPr/>
        </p:nvSpPr>
        <p:spPr>
          <a:xfrm>
            <a:off x="2194345" y="4454052"/>
            <a:ext cx="294864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FILLET STEAK SURF &amp; TURF </a:t>
            </a:r>
          </a:p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Whole fresh lobster, two 7oz fillet steaks. </a:t>
            </a:r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/>
            </a:r>
            <a:b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</a:br>
            <a:endParaRPr lang="en-GB" sz="10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WHOLE FRESH LOBSTER</a:t>
            </a:r>
          </a:p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Served with fries, watercress and garlic butter </a:t>
            </a:r>
          </a:p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or </a:t>
            </a:r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/>
            </a:r>
            <a:b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</a:br>
            <a:endParaRPr lang="en-GB" sz="10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POACHED FRESH PINEAPPLE IN SPICED RUM &amp; VANILLA </a:t>
            </a: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Coconut sorbet, fresh lime. </a:t>
            </a:r>
          </a:p>
          <a:p>
            <a:pPr algn="ctr"/>
            <a:r>
              <a:rPr lang="en-GB" sz="800" dirty="0">
                <a:solidFill>
                  <a:schemeClr val="accent2">
                    <a:lumMod val="75000"/>
                  </a:schemeClr>
                </a:solidFill>
              </a:rPr>
              <a:t>·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xmlns="" id="{9125F435-F25B-472F-A220-CABEAB573CFB}"/>
              </a:ext>
            </a:extLst>
          </p:cNvPr>
          <p:cNvSpPr/>
          <p:nvPr/>
        </p:nvSpPr>
        <p:spPr>
          <a:xfrm>
            <a:off x="5052312" y="933726"/>
            <a:ext cx="1386588" cy="615673"/>
          </a:xfrm>
          <a:prstGeom prst="ellipse">
            <a:avLst/>
          </a:prstGeom>
          <a:gradFill flip="none" rotWithShape="1">
            <a:gsLst>
              <a:gs pos="0">
                <a:srgbClr val="C00000"/>
              </a:gs>
              <a:gs pos="48000">
                <a:srgbClr val="C00000"/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LIVE MUSIC</a:t>
            </a:r>
            <a:endParaRPr lang="en-GB" sz="10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xmlns="" id="{8954E1EA-066A-468C-975A-42D7C7C16CE8}"/>
              </a:ext>
            </a:extLst>
          </p:cNvPr>
          <p:cNvSpPr/>
          <p:nvPr/>
        </p:nvSpPr>
        <p:spPr>
          <a:xfrm>
            <a:off x="4806603" y="6430458"/>
            <a:ext cx="1856227" cy="1023726"/>
          </a:xfrm>
          <a:prstGeom prst="roundRect">
            <a:avLst/>
          </a:prstGeom>
          <a:gradFill flip="none" rotWithShape="1">
            <a:gsLst>
              <a:gs pos="0">
                <a:srgbClr val="C00000"/>
              </a:gs>
              <a:gs pos="48000">
                <a:srgbClr val="C00000"/>
              </a:gs>
              <a:gs pos="100000">
                <a:srgbClr val="FF0000"/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Price:  </a:t>
            </a:r>
            <a:r>
              <a:rPr lang="en-GB" sz="105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£ </a:t>
            </a:r>
            <a:r>
              <a:rPr lang="en-US" sz="105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49.99 </a:t>
            </a:r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per Guest</a:t>
            </a:r>
          </a:p>
          <a:p>
            <a:pPr algn="ctr"/>
            <a:endParaRPr lang="en-US" sz="10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r>
              <a:rPr lang="en-US" sz="105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20% </a:t>
            </a:r>
            <a:r>
              <a:rPr lang="en-US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Discount on Group Booking</a:t>
            </a:r>
            <a:endParaRPr lang="en-GB" sz="10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endParaRPr lang="en-GB" sz="619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CCB3582D-3522-43FC-97E4-0940160B89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4730381" y="4470168"/>
            <a:ext cx="152443" cy="1662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BA73B135-D122-4C77-89AC-D80E53D5C8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569" y="209287"/>
            <a:ext cx="949727" cy="6049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91037649-74F7-4BD3-AAA0-B591D3CF57AA}"/>
              </a:ext>
            </a:extLst>
          </p:cNvPr>
          <p:cNvSpPr txBox="1"/>
          <p:nvPr/>
        </p:nvSpPr>
        <p:spPr>
          <a:xfrm>
            <a:off x="2924808" y="6353678"/>
            <a:ext cx="1559874" cy="1418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SIDES</a:t>
            </a:r>
          </a:p>
          <a:p>
            <a:pPr algn="ctr"/>
            <a:endParaRPr lang="en-GB" sz="10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CREAMED SPINACH &amp; NUTMEG</a:t>
            </a: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 </a:t>
            </a:r>
          </a:p>
          <a:p>
            <a:pPr algn="ctr"/>
            <a:r>
              <a:rPr lang="en-GB" sz="1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PARMESAN &amp; TRUFFLE THICK-CUT CHIPS</a:t>
            </a:r>
          </a:p>
          <a:p>
            <a:pPr algn="ctr"/>
            <a:endParaRPr lang="en-GB" sz="619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2F63AAEB-8E8E-4896-8130-FDE4E33FE599}"/>
              </a:ext>
            </a:extLst>
          </p:cNvPr>
          <p:cNvSpPr txBox="1"/>
          <p:nvPr/>
        </p:nvSpPr>
        <p:spPr>
          <a:xfrm>
            <a:off x="2031840" y="7840591"/>
            <a:ext cx="32736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DESSERT</a:t>
            </a:r>
          </a:p>
          <a:p>
            <a:pPr algn="ctr"/>
            <a:endParaRPr lang="en-GB" sz="10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0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BRITISH CHEESE BOARD</a:t>
            </a:r>
          </a:p>
          <a:p>
            <a:pPr algn="ctr"/>
            <a:r>
              <a:rPr lang="en-US" sz="10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Green tomato chutney, celery, figs, assorted biscuits. 636kcal </a:t>
            </a:r>
            <a:endParaRPr lang="en-GB" sz="10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EAC796EB-9541-4226-A7F6-68A25E78DF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633" y="479640"/>
            <a:ext cx="2140950" cy="120428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85E252EF-28A4-438D-A7B5-B41B123A1E6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346" y="2451816"/>
            <a:ext cx="1610519" cy="24157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xmlns="" id="{9DE8B3A1-8634-B674-1CAE-99CC11D5070E}"/>
              </a:ext>
            </a:extLst>
          </p:cNvPr>
          <p:cNvSpPr/>
          <p:nvPr/>
        </p:nvSpPr>
        <p:spPr>
          <a:xfrm>
            <a:off x="2828520" y="8618851"/>
            <a:ext cx="1978083" cy="998172"/>
          </a:xfrm>
          <a:prstGeom prst="roundRect">
            <a:avLst/>
          </a:prstGeom>
          <a:gradFill flip="none" rotWithShape="1">
            <a:gsLst>
              <a:gs pos="0">
                <a:srgbClr val="C00000"/>
              </a:gs>
              <a:gs pos="48000">
                <a:srgbClr val="C00000"/>
              </a:gs>
              <a:gs pos="100000">
                <a:srgbClr val="FF0000"/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Each guests will be served a glass of</a:t>
            </a:r>
          </a:p>
          <a:p>
            <a:pPr algn="ctr"/>
            <a:r>
              <a:rPr lang="en-US" sz="9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Chandon ‘S’ – handcrafted orange bitters infused sparkling wine, served over ice with an orange zest</a:t>
            </a:r>
          </a:p>
          <a:p>
            <a:pPr algn="ctr"/>
            <a:r>
              <a:rPr lang="en-US" sz="9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For Free</a:t>
            </a:r>
            <a:endParaRPr lang="en-GB" sz="9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D946347B-C1CC-4CDE-180B-E199B02EBC0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33859" y="6864056"/>
            <a:ext cx="153982" cy="1565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E41150D-5F68-8527-220C-F5367B5242B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4536815" y="2312708"/>
            <a:ext cx="152443" cy="16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140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xmlns="" id="{C2ED1E3F-EB27-436C-9855-7E6E1C51B655}"/>
              </a:ext>
            </a:extLst>
          </p:cNvPr>
          <p:cNvSpPr/>
          <p:nvPr/>
        </p:nvSpPr>
        <p:spPr>
          <a:xfrm>
            <a:off x="0" y="7709285"/>
            <a:ext cx="1547411" cy="644939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Offer Valid</a:t>
            </a:r>
          </a:p>
          <a:p>
            <a:pPr algn="ctr"/>
            <a:r>
              <a:rPr lang="en-US" sz="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From 11</a:t>
            </a:r>
            <a:r>
              <a:rPr lang="en-US" sz="8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th</a:t>
            </a:r>
            <a:r>
              <a:rPr lang="en-US" sz="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 February to  17</a:t>
            </a:r>
            <a:r>
              <a:rPr lang="en-US" sz="8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th</a:t>
            </a:r>
            <a:r>
              <a:rPr lang="en-US" sz="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 February</a:t>
            </a:r>
            <a:endParaRPr lang="en-GB" sz="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xmlns="" id="{913E5A61-E2FA-47A6-8D14-3B11E06C66B8}"/>
              </a:ext>
            </a:extLst>
          </p:cNvPr>
          <p:cNvSpPr/>
          <p:nvPr/>
        </p:nvSpPr>
        <p:spPr>
          <a:xfrm>
            <a:off x="3438645" y="8015649"/>
            <a:ext cx="1627026" cy="89166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2">
                  <a:lumMod val="60000"/>
                  <a:lumOff val="40000"/>
                </a:schemeClr>
              </a:gs>
              <a:gs pos="100000">
                <a:schemeClr val="accent2"/>
              </a:gs>
            </a:gsLst>
            <a:lin ang="16200000" scaled="1"/>
          </a:gradFill>
          <a:ln>
            <a:noFill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75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/>
            </a:r>
            <a:br>
              <a:rPr lang="en-US" sz="675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</a:br>
            <a:r>
              <a:rPr lang="en-US" sz="675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For advance reservation please call</a:t>
            </a:r>
          </a:p>
          <a:p>
            <a:pPr algn="ctr"/>
            <a:r>
              <a:rPr lang="en-US" sz="9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529632589635</a:t>
            </a:r>
            <a:r>
              <a:rPr lang="en-US" sz="675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or email:</a:t>
            </a:r>
          </a:p>
          <a:p>
            <a:pPr algn="ctr"/>
            <a:r>
              <a:rPr lang="en-US" sz="9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abcde@gmail.com</a:t>
            </a:r>
            <a:endParaRPr lang="en-US" sz="675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US" sz="675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(Credit card details will be required for all</a:t>
            </a:r>
          </a:p>
          <a:p>
            <a:pPr algn="ctr"/>
            <a:r>
              <a:rPr lang="en-US" sz="675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kinds of pre bookings)</a:t>
            </a:r>
            <a:endParaRPr lang="en-GB" sz="675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endParaRPr lang="en-GB" sz="619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xmlns="" id="{91955DF7-83ED-4803-B163-039F468EFDF0}"/>
              </a:ext>
            </a:extLst>
          </p:cNvPr>
          <p:cNvSpPr/>
          <p:nvPr/>
        </p:nvSpPr>
        <p:spPr>
          <a:xfrm>
            <a:off x="167409" y="2782543"/>
            <a:ext cx="961158" cy="461762"/>
          </a:xfrm>
          <a:prstGeom prst="ellipse">
            <a:avLst/>
          </a:prstGeom>
          <a:gradFill>
            <a:gsLst>
              <a:gs pos="0">
                <a:schemeClr val="accent2"/>
              </a:gs>
              <a:gs pos="50000">
                <a:schemeClr val="accent2">
                  <a:lumMod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788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Starts @ 5 pm to 11 pm</a:t>
            </a:r>
            <a:endParaRPr lang="en-GB" sz="788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095F250A-B781-4D39-BB8F-503FB9A1AC09}"/>
              </a:ext>
            </a:extLst>
          </p:cNvPr>
          <p:cNvSpPr txBox="1"/>
          <p:nvPr/>
        </p:nvSpPr>
        <p:spPr>
          <a:xfrm>
            <a:off x="5354282" y="7238000"/>
            <a:ext cx="885179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13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PAYMENT</a:t>
            </a:r>
            <a:endParaRPr lang="en-GB" sz="1013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685279C-E79D-4046-8149-DBE2B45A0B91}"/>
              </a:ext>
            </a:extLst>
          </p:cNvPr>
          <p:cNvSpPr txBox="1"/>
          <p:nvPr/>
        </p:nvSpPr>
        <p:spPr>
          <a:xfrm>
            <a:off x="3213417" y="9338472"/>
            <a:ext cx="1809750" cy="248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13" dirty="0"/>
              <a:t> </a:t>
            </a:r>
            <a:r>
              <a:rPr lang="en-US" sz="9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Vegan                       </a:t>
            </a:r>
            <a:r>
              <a:rPr lang="en-US" sz="8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Nut Added</a:t>
            </a:r>
            <a:endParaRPr lang="en-GB" sz="563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11C7D196-1FFC-443F-8176-02A8F911CC4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3008062" y="9351958"/>
            <a:ext cx="215294" cy="2347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DE984549-33EC-4060-A115-06BCF89478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036866" y="9367826"/>
            <a:ext cx="215292" cy="21885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B5C8F64D-325C-4ABE-A7EC-F35185CEDA4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7350" y="4991411"/>
            <a:ext cx="1225347" cy="20099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595DF833-DF67-4B98-B003-4F845BD8FB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8912" y="5082178"/>
            <a:ext cx="1913594" cy="1050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xmlns="" id="{58D87399-0985-D5B2-9650-88BC2E6490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032161"/>
              </p:ext>
            </p:extLst>
          </p:nvPr>
        </p:nvGraphicFramePr>
        <p:xfrm>
          <a:off x="2133632" y="2405791"/>
          <a:ext cx="4676629" cy="1978620"/>
        </p:xfrm>
        <a:graphic>
          <a:graphicData uri="http://schemas.openxmlformats.org/drawingml/2006/table">
            <a:tbl>
              <a:tblPr firstRow="1" firstCol="1" bandRow="1"/>
              <a:tblGrid>
                <a:gridCol w="2777490">
                  <a:extLst>
                    <a:ext uri="{9D8B030D-6E8A-4147-A177-3AD203B41FA5}">
                      <a16:colId xmlns:a16="http://schemas.microsoft.com/office/drawing/2014/main" xmlns="" val="967656810"/>
                    </a:ext>
                  </a:extLst>
                </a:gridCol>
                <a:gridCol w="672612">
                  <a:extLst>
                    <a:ext uri="{9D8B030D-6E8A-4147-A177-3AD203B41FA5}">
                      <a16:colId xmlns:a16="http://schemas.microsoft.com/office/drawing/2014/main" xmlns="" val="2599400231"/>
                    </a:ext>
                  </a:extLst>
                </a:gridCol>
                <a:gridCol w="580292">
                  <a:extLst>
                    <a:ext uri="{9D8B030D-6E8A-4147-A177-3AD203B41FA5}">
                      <a16:colId xmlns:a16="http://schemas.microsoft.com/office/drawing/2014/main" xmlns="" val="1096998816"/>
                    </a:ext>
                  </a:extLst>
                </a:gridCol>
                <a:gridCol w="646235">
                  <a:extLst>
                    <a:ext uri="{9D8B030D-6E8A-4147-A177-3AD203B41FA5}">
                      <a16:colId xmlns:a16="http://schemas.microsoft.com/office/drawing/2014/main" xmlns="" val="2773267648"/>
                    </a:ext>
                  </a:extLst>
                </a:gridCol>
              </a:tblGrid>
              <a:tr h="36989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/>
                      </a:r>
                      <a:br>
                        <a:rPr lang="en-GB" sz="1000" kern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US" sz="10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Beverage Package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175ml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250ml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75cl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409848646"/>
                  </a:ext>
                </a:extLst>
              </a:tr>
              <a:tr h="25735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Rustica-Medium"/>
                        </a:rPr>
                        <a:t>CUTFIELD &amp; HAWORTH WHITE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i="1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MrsEavesXLSerifOT-RegItalic"/>
                        </a:rPr>
                        <a:t>Ripe, tropical, guava. South Africa (12.5% vol.)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£ 6.66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£ 9.10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£ 24.50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567400599"/>
                  </a:ext>
                </a:extLst>
              </a:tr>
              <a:tr h="246888">
                <a:tc>
                  <a:txBody>
                    <a:bodyPr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CUTFIELD &amp; HAWORTH RED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Red fruit, spice, tobacco. South Africa (12.5% vol.)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£ 6.75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£ 9.25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£ 25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456874302"/>
                  </a:ext>
                </a:extLst>
              </a:tr>
              <a:tr h="246888">
                <a:tc>
                  <a:txBody>
                    <a:bodyPr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CUTFIELD &amp; HAWORTH ROSÉ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Cherries, strawberry, fresh. South Africa (11.5% vol.)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£ 6.90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£ 9.25</a:t>
                      </a:r>
                      <a:endParaRPr lang="en-US" sz="100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£ 25.50</a:t>
                      </a:r>
                      <a:endParaRPr lang="en-US" sz="1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78" marR="47478" marT="659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254352486"/>
                  </a:ext>
                </a:extLst>
              </a:tr>
            </a:tbl>
          </a:graphicData>
        </a:graphic>
      </p:graphicFrame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xmlns="" id="{13FC0BA7-461A-75C6-CDF7-AF8198F9E31F}"/>
              </a:ext>
            </a:extLst>
          </p:cNvPr>
          <p:cNvSpPr/>
          <p:nvPr/>
        </p:nvSpPr>
        <p:spPr>
          <a:xfrm>
            <a:off x="5065671" y="7508714"/>
            <a:ext cx="1627026" cy="40114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2">
                  <a:lumMod val="60000"/>
                  <a:lumOff val="40000"/>
                </a:schemeClr>
              </a:gs>
              <a:gs pos="100000">
                <a:schemeClr val="accent2"/>
              </a:gs>
            </a:gsLst>
            <a:lin ang="16200000" scaled="1"/>
          </a:gradFill>
          <a:ln>
            <a:noFill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8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All types of credit cards are accepted</a:t>
            </a:r>
            <a:endParaRPr lang="en-GB" sz="1108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endParaRPr lang="en-GB" sz="619" dirty="0"/>
          </a:p>
        </p:txBody>
      </p:sp>
    </p:spTree>
    <p:extLst>
      <p:ext uri="{BB962C8B-B14F-4D97-AF65-F5344CB8AC3E}">
        <p14:creationId xmlns:p14="http://schemas.microsoft.com/office/powerpoint/2010/main" val="1809044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8C0F4EE-8225-4ACE-868D-2F5709283C5C}"/>
              </a:ext>
            </a:extLst>
          </p:cNvPr>
          <p:cNvSpPr txBox="1">
            <a:spLocks/>
          </p:cNvSpPr>
          <p:nvPr/>
        </p:nvSpPr>
        <p:spPr>
          <a:xfrm>
            <a:off x="2550303" y="3308824"/>
            <a:ext cx="4092094" cy="10335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Alina M. (2018). 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Food Processing for Increased Quality and Consumption. 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Academic Press.</a:t>
            </a:r>
          </a:p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Brewer, P. and </a:t>
            </a:r>
            <a:r>
              <a:rPr lang="en-US" sz="831" b="1" dirty="0" err="1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Sebby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A.G., 2021. The effect of online restaurant menus on consumers’ purchase intentions during the COVID-19 pandemic. 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Management,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94, p.102777.</a:t>
            </a:r>
          </a:p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Coveney (2015). 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Food Democracy: From consumer to food citizen. 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Springer.</a:t>
            </a:r>
          </a:p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Hitzmann, and Bernd, (2020). 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Measurement, Modeling and Automation in Advanced Food Processing. 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Springer.</a:t>
            </a:r>
          </a:p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Kara, A., Kaynak, E. and </a:t>
            </a:r>
            <a:r>
              <a:rPr lang="en-US" sz="831" b="1" dirty="0" err="1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Kucukemiroglu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O., (2021). Marketing strategies for fast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Cambria Math" panose="02040503050406030204" pitchFamily="18" charset="0"/>
              </a:rPr>
              <a:t>‐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food restaurants: a customer view. 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Lambert, C.U. and Cullen, T.P., (2017). Balancing service and costs through queuing analysis. 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Cornell Hotel and Restaurant Administration Quarterly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28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pp.68-72.</a:t>
            </a:r>
          </a:p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 err="1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Remar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US" sz="831" b="1" dirty="0" err="1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Sukhu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US" sz="831" b="1" dirty="0" err="1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Bilgihan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2022. The effects of environmental consciousness and menu information on the perception of restaurant image. 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British Food Journal, 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124(11), pp.3563-3581.</a:t>
            </a:r>
          </a:p>
          <a:p>
            <a:pPr marL="237390" indent="-237390">
              <a:lnSpc>
                <a:spcPct val="115000"/>
              </a:lnSpc>
              <a:spcBef>
                <a:spcPts val="0"/>
              </a:spcBef>
              <a:spcAft>
                <a:spcPts val="692"/>
              </a:spcAft>
              <a:buFont typeface="Wingdings" panose="05000000000000000000" pitchFamily="2" charset="2"/>
              <a:buChar char=""/>
              <a:tabLst>
                <a:tab pos="316520" algn="l"/>
              </a:tabLst>
            </a:pPr>
            <a:r>
              <a:rPr lang="en-US" sz="831" b="1" dirty="0" err="1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Searchinger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Waite, R., Hanson, C., Ranganathan, J., Dumas, P., Matthews, E. and </a:t>
            </a:r>
            <a:r>
              <a:rPr lang="en-US" sz="831" b="1" dirty="0" err="1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Klirs</a:t>
            </a:r>
            <a:r>
              <a:rPr lang="en-US" sz="831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2019. Creating a sustainable food future: A menu of solutions to feed nearly 10 billion people by2050. </a:t>
            </a:r>
            <a:r>
              <a:rPr lang="en-US" sz="831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Final report.</a:t>
            </a:r>
            <a:endParaRPr lang="en-US" sz="831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575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xmlns="" id="{DC45227D-C233-4087-A7D7-86B0B123940A}"/>
              </a:ext>
            </a:extLst>
          </p:cNvPr>
          <p:cNvSpPr txBox="1">
            <a:spLocks/>
          </p:cNvSpPr>
          <p:nvPr/>
        </p:nvSpPr>
        <p:spPr>
          <a:xfrm>
            <a:off x="2991571" y="2826893"/>
            <a:ext cx="3717375" cy="74562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75" dirty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REFERENCES</a:t>
            </a:r>
            <a:endParaRPr lang="en-US" sz="2475" dirty="0">
              <a:solidFill>
                <a:schemeClr val="accent2">
                  <a:lumMod val="60000"/>
                  <a:lumOff val="40000"/>
                </a:schemeClr>
              </a:solidFill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239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289</TotalTime>
  <Words>326</Words>
  <Application>Microsoft Office PowerPoint</Application>
  <PresentationFormat>A4 Paper (210x297 mm)</PresentationFormat>
  <Paragraphs>77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6" baseType="lpstr">
      <vt:lpstr>Arial</vt:lpstr>
      <vt:lpstr>Baskerville Old Face</vt:lpstr>
      <vt:lpstr>Calibri</vt:lpstr>
      <vt:lpstr>Calibri Light</vt:lpstr>
      <vt:lpstr>Cambria Math</vt:lpstr>
      <vt:lpstr>Cooper Black</vt:lpstr>
      <vt:lpstr>Ekushey Sumit</vt:lpstr>
      <vt:lpstr>MrsEavesXLSerifOT-RegItalic</vt:lpstr>
      <vt:lpstr>Rustica-Medium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Mamun</cp:lastModifiedBy>
  <cp:revision>27</cp:revision>
  <dcterms:created xsi:type="dcterms:W3CDTF">2022-11-18T19:41:49Z</dcterms:created>
  <dcterms:modified xsi:type="dcterms:W3CDTF">2023-02-17T17:19:29Z</dcterms:modified>
</cp:coreProperties>
</file>