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76"/>
  </p:normalViewPr>
  <p:slideViewPr>
    <p:cSldViewPr snapToGrid="0">
      <p:cViewPr varScale="1">
        <p:scale>
          <a:sx n="88" d="100"/>
          <a:sy n="88" d="100"/>
        </p:scale>
        <p:origin x="176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D2AC2-092E-26A2-12D0-8222FAB18A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ADAB8-DAD9-B420-A739-D4C69417C6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14501-12CA-5562-AF1D-6AD99773B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27541-44B8-C4CE-2FBF-23C68BB2A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B83A7-70FC-5295-4DF8-808551618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296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569E2-1178-468D-A2F0-106F7A0D1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3342F-21E0-4E14-926D-4BD0FD5D5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7EDB7F-B5E7-F356-3268-12E11A9D6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6568A-F8A7-E224-9FA9-534DE4E68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90411-51D3-4CD0-15C8-72E1EB94E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401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DB487-68D6-0A0D-4442-38842D4AA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F6A22B-9B31-D631-21CB-A94BDF6C18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F063B-4012-E37A-1071-4A7AAAAC7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53F42-E823-074B-9E92-3583F7D22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E46DA-980B-177D-15BD-485676568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413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669CC-9410-721F-E312-1D4F683D5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A069B-23CC-3F75-16D5-A4AB3C175A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178D03-412B-6434-CEC3-1E0A45C26A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ED5DE0-0C49-698C-384B-26FB7E56D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01D7F-9826-DA6A-7C46-F4BCB9EC3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E708B5-E46E-F9E9-010D-2259876AA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812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E1A7E-CCEA-132D-6EDF-7B97FB618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E6C6C2-74C8-6225-D91D-269328405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3BF1F6-A252-D2C4-1CD6-E4E41F9A6B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586651-1A16-BB38-7B14-C2295B2DA5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29AF94-E00C-2A87-21DD-9D743D6399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D285BA-DDFC-F864-17FA-1FB160548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0A8977-BC4A-D194-C358-C5141B42D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8CDCC9-C283-E1AB-F780-7FE6DDAF0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355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DFBCE-19C6-1F8D-B18E-84EC5B02D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0519CC-F915-F759-0ADD-EB8B0B78A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30BC5F-B4A4-2FE8-F9FE-E54F52EF0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C5BA32-27B3-E891-9BC0-FD02F992C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539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69750D-4E03-5CE9-CDCA-1A5F811EC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40329D-8F60-56AD-C86E-E44B67F90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4C9B0E-03DD-CC21-8563-2ED8E9BB0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582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F84EB-A510-41E2-CC1D-B1FEBA698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15D88-82CD-FE0D-AB0A-56CAC013F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EB46C6-BE52-AC91-1124-3FE8E894C2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574128-E4B8-5C28-ADF9-D2ABC09FE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BF944-E25A-3085-54AA-9F4F5EB0D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58343-9614-1444-FB80-E2B671FD9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538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49DA3-7F43-D04A-27EB-3B264E212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DF19F2-F62B-201E-2D97-D3FFE55E05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06F4B3-7673-3916-D77D-9A4C6696BA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8FCA1-4C26-92BD-CA8B-326D50450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765CF3-8043-02A0-C867-8E7CD2C82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DE4B92-895D-8CF1-B735-1B68F6BAC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820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A1C12-725B-CA24-0107-1748F57B6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C4F699-3EB6-5075-7FBD-FB84C46076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55CE2-A17F-665D-9B0B-D1417E4D2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6DB604-D4AF-D266-EC41-C55DF9B74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C8D0D-72A8-B27D-6E11-F2766CDA5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62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0682DE-A07F-8DFF-75C6-2E244366BB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9DD8DA-5242-4225-FE85-3E230C914F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CAAC3-B9B1-9C91-7F3E-1E8656BF8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D61FE-0ED9-83C2-272C-24EF318BC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0212E-B5BC-27D5-EBAA-910E6E258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516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7143A4-9753-795C-2195-E85068A5F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97F625-55FE-382E-B8F7-4028CA8D1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5167F-AC3C-64B1-EB6B-01ED604F5E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FD6E84-AD2F-C044-A1AB-F26A931414D8}" type="datetimeFigureOut">
              <a:rPr lang="en-US" smtClean="0"/>
              <a:t>9/8/25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1DADD-8FA1-C596-3A6D-9369E9B755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84584-83D2-B4DA-8563-1AD4E3B5D1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FF2359-9D91-4F47-932A-EEC053F2ED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256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3A558-5052-7665-7A05-C344F8487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5548086" cy="5237389"/>
          </a:xfrm>
        </p:spPr>
        <p:txBody>
          <a:bodyPr>
            <a:normAutofit/>
          </a:bodyPr>
          <a:lstStyle/>
          <a:p>
            <a:r>
              <a:rPr lang="en-US" dirty="0"/>
              <a:t>Grŵp A – </a:t>
            </a:r>
            <a:r>
              <a:rPr lang="en-US" dirty="0" err="1"/>
              <a:t>Hedydd</a:t>
            </a:r>
            <a:r>
              <a:rPr lang="en-US" dirty="0"/>
              <a:t> Jones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09/09/2025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12-3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FF002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320B443-D553-FD3B-552D-04FD3AA95F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4726471"/>
              </p:ext>
            </p:extLst>
          </p:nvPr>
        </p:nvGraphicFramePr>
        <p:xfrm>
          <a:off x="7519406" y="530415"/>
          <a:ext cx="3834393" cy="5710717"/>
        </p:xfrm>
        <a:graphic>
          <a:graphicData uri="http://schemas.openxmlformats.org/drawingml/2006/table">
            <a:tbl>
              <a:tblPr/>
              <a:tblGrid>
                <a:gridCol w="1917197">
                  <a:extLst>
                    <a:ext uri="{9D8B030D-6E8A-4147-A177-3AD203B41FA5}">
                      <a16:colId xmlns:a16="http://schemas.microsoft.com/office/drawing/2014/main" val="4232390253"/>
                    </a:ext>
                  </a:extLst>
                </a:gridCol>
                <a:gridCol w="958598">
                  <a:extLst>
                    <a:ext uri="{9D8B030D-6E8A-4147-A177-3AD203B41FA5}">
                      <a16:colId xmlns:a16="http://schemas.microsoft.com/office/drawing/2014/main" val="955196061"/>
                    </a:ext>
                  </a:extLst>
                </a:gridCol>
                <a:gridCol w="958598">
                  <a:extLst>
                    <a:ext uri="{9D8B030D-6E8A-4147-A177-3AD203B41FA5}">
                      <a16:colId xmlns:a16="http://schemas.microsoft.com/office/drawing/2014/main" val="1710081852"/>
                    </a:ext>
                  </a:extLst>
                </a:gridCol>
              </a:tblGrid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Alexandra allen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2500619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2207551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Bethan morgans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2220010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1439656"/>
                  </a:ext>
                </a:extLst>
              </a:tr>
              <a:tr h="37540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Bethany Kate Leyshon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2003938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15595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Caitlin Meek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2203466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9330811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Carys Goshawk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2310527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3004841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Ceris Aur Walters 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2204859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9017471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Cerys Floyd 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2203525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374181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Daniel Potter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2511387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6805642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Ela Haf jenkins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2502629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2675690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Elen Lewis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2100649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9609537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Ella Waters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2501244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8766963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Gwennan Smith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2502633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331572"/>
                  </a:ext>
                </a:extLst>
              </a:tr>
              <a:tr h="37540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Harvey Wingrave-Rix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2517183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1980074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Heti Prys Jones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2502021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3387316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Ioan Imms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t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2207827</a:t>
                      </a:r>
                    </a:p>
                  </a:txBody>
                  <a:tcPr marL="7363" marR="7363" marT="7363" marB="35341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3249435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Lowri Williams 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1D1D1D"/>
                          </a:solidFill>
                          <a:effectLst/>
                          <a:latin typeface="-Apple-System"/>
                        </a:rPr>
                        <a:t>2200716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3581833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Mia Louise Wiles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2306399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3390079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Nia Davies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2502365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7479118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Nia Ffion Lewis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2501209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2166051"/>
                  </a:ext>
                </a:extLst>
              </a:tr>
              <a:tr h="21298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Rhydian Davies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2312800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1043208"/>
                  </a:ext>
                </a:extLst>
              </a:tr>
              <a:tr h="37540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Rhys Richard Morgan 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2511368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711160"/>
                  </a:ext>
                </a:extLst>
              </a:tr>
              <a:tr h="37540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Bethan Louise Lewis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2100507</a:t>
                      </a:r>
                    </a:p>
                  </a:txBody>
                  <a:tcPr marL="7363" marR="7363" marT="7363" marB="35341" anchor="b">
                    <a:lnL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2036189"/>
                  </a:ext>
                </a:extLst>
              </a:tr>
              <a:tr h="37540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Casey Jeffrey David Williams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2017250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7363" marR="7363" marT="7363" marB="35341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10115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4641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D4E4792-D818-3776-378D-90A6ED82D2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5852632"/>
              </p:ext>
            </p:extLst>
          </p:nvPr>
        </p:nvGraphicFramePr>
        <p:xfrm>
          <a:off x="6984093" y="1638141"/>
          <a:ext cx="4203700" cy="2897505"/>
        </p:xfrm>
        <a:graphic>
          <a:graphicData uri="http://schemas.openxmlformats.org/drawingml/2006/table">
            <a:tbl>
              <a:tblPr/>
              <a:tblGrid>
                <a:gridCol w="1689100">
                  <a:extLst>
                    <a:ext uri="{9D8B030D-6E8A-4147-A177-3AD203B41FA5}">
                      <a16:colId xmlns:a16="http://schemas.microsoft.com/office/drawing/2014/main" val="1176427424"/>
                    </a:ext>
                  </a:extLst>
                </a:gridCol>
                <a:gridCol w="1333500">
                  <a:extLst>
                    <a:ext uri="{9D8B030D-6E8A-4147-A177-3AD203B41FA5}">
                      <a16:colId xmlns:a16="http://schemas.microsoft.com/office/drawing/2014/main" val="1952839790"/>
                    </a:ext>
                  </a:extLst>
                </a:gridCol>
                <a:gridCol w="1181100">
                  <a:extLst>
                    <a:ext uri="{9D8B030D-6E8A-4147-A177-3AD203B41FA5}">
                      <a16:colId xmlns:a16="http://schemas.microsoft.com/office/drawing/2014/main" val="2059861808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Aled Huw Roberts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2502575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223855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Aneurin Huw Morgan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2517854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169449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Catrin Megan Hughes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2205660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603379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Ceri Elin Morris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1404765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695687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Cerys Wyn Jones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2514676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106081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Ffion Haf Bevan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2100380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764199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Gwenllian Howells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2501528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067961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Lowri Angharad Evans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2503544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968195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Menna John 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2510088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427852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Mia Angharad Jones 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1304151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104596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Nia Hâf Jones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2501877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89295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Osian Hedd Dafydd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2501242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738496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Tomos Sparnon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1500423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6430928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6B4F4064-FE85-6BD6-6843-0CCEFCB47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5" y="365124"/>
            <a:ext cx="6241142" cy="5237389"/>
          </a:xfrm>
        </p:spPr>
        <p:txBody>
          <a:bodyPr>
            <a:normAutofit/>
          </a:bodyPr>
          <a:lstStyle/>
          <a:p>
            <a:r>
              <a:rPr lang="en-US" dirty="0"/>
              <a:t>Grŵp B – Bethan Griffiths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09/09/2025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12-3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FF004</a:t>
            </a:r>
          </a:p>
        </p:txBody>
      </p:sp>
    </p:spTree>
    <p:extLst>
      <p:ext uri="{BB962C8B-B14F-4D97-AF65-F5344CB8AC3E}">
        <p14:creationId xmlns:p14="http://schemas.microsoft.com/office/powerpoint/2010/main" val="1098871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32659-92FE-15C0-DB88-0383AF863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CDB9A77-B385-815C-3CB4-9C62688E9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5" y="365124"/>
            <a:ext cx="6241142" cy="5237389"/>
          </a:xfrm>
        </p:spPr>
        <p:txBody>
          <a:bodyPr>
            <a:normAutofit/>
          </a:bodyPr>
          <a:lstStyle/>
          <a:p>
            <a:r>
              <a:rPr lang="en-US" dirty="0"/>
              <a:t>Grŵp C – Aled Williams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09/09/2025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9-12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FF002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23C74D1-6F00-6DC9-14AF-34247FE383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479662"/>
              </p:ext>
            </p:extLst>
          </p:nvPr>
        </p:nvGraphicFramePr>
        <p:xfrm>
          <a:off x="6662057" y="511457"/>
          <a:ext cx="4847772" cy="5802247"/>
        </p:xfrm>
        <a:graphic>
          <a:graphicData uri="http://schemas.openxmlformats.org/drawingml/2006/table">
            <a:tbl>
              <a:tblPr/>
              <a:tblGrid>
                <a:gridCol w="1947896">
                  <a:extLst>
                    <a:ext uri="{9D8B030D-6E8A-4147-A177-3AD203B41FA5}">
                      <a16:colId xmlns:a16="http://schemas.microsoft.com/office/drawing/2014/main" val="2162407565"/>
                    </a:ext>
                  </a:extLst>
                </a:gridCol>
                <a:gridCol w="1537813">
                  <a:extLst>
                    <a:ext uri="{9D8B030D-6E8A-4147-A177-3AD203B41FA5}">
                      <a16:colId xmlns:a16="http://schemas.microsoft.com/office/drawing/2014/main" val="944548238"/>
                    </a:ext>
                  </a:extLst>
                </a:gridCol>
                <a:gridCol w="1362063">
                  <a:extLst>
                    <a:ext uri="{9D8B030D-6E8A-4147-A177-3AD203B41FA5}">
                      <a16:colId xmlns:a16="http://schemas.microsoft.com/office/drawing/2014/main" val="757018636"/>
                    </a:ext>
                  </a:extLst>
                </a:gridCol>
              </a:tblGrid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Alexandra Owen-smith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1051832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6057814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Benjamin Francis Joynson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1D1D1D"/>
                          </a:solidFill>
                          <a:effectLst/>
                          <a:latin typeface="-Apple-System"/>
                        </a:rPr>
                        <a:t>1905096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8249206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Charlotte Teed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2109160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822626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Elliott Gwynne Wigley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t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2517654</a:t>
                      </a:r>
                    </a:p>
                  </a:txBody>
                  <a:tcPr marL="7378" marR="7378" marT="7378" marB="35413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9378593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Emily Husnjak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2501836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1060139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Holly Boulter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2200643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5686351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Ioan Pugh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2508049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3588598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Isabel Roulston-Jones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2502017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735010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Katie-Lee Moses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2203186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6554823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Lauren Mitchell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2502503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2049041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Lucy Ryder-Rees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2502505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8478034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Megan George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2501411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5559112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Megan Lowrie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2501772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8939480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Megan Marianne Warren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2502061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4432863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Menna Jones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2306685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5152020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Molly Lessimore 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2515035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577186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Natalie Sian Davies 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2014382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212541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Niyah Perkins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2502229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529209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Olivia Ann Owen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2306626</a:t>
                      </a:r>
                    </a:p>
                  </a:txBody>
                  <a:tcPr marL="7378" marR="7378" marT="7378" marB="35413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9823122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Rhidian Morgan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2502785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1531230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Rhys Meredith-Barrett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2505306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9697193"/>
                  </a:ext>
                </a:extLst>
              </a:tr>
              <a:tr h="23717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Richard Harris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2400266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8790853"/>
                  </a:ext>
                </a:extLst>
              </a:tr>
              <a:tr h="23717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sara Howells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2204166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4130140"/>
                  </a:ext>
                </a:extLst>
              </a:tr>
              <a:tr h="23139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Tilly Louise Cole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2119570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4845876"/>
                  </a:ext>
                </a:extLst>
              </a:tr>
              <a:tr h="23717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Willow Quick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2103554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7378" marR="7378" marT="7378" marB="35413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812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7684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0143E-4266-1E14-D847-335D4E8F4F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C5606A8-5A7B-0C0C-4F6B-ADFEF34F6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5" y="365124"/>
            <a:ext cx="6241142" cy="5237389"/>
          </a:xfrm>
        </p:spPr>
        <p:txBody>
          <a:bodyPr>
            <a:normAutofit/>
          </a:bodyPr>
          <a:lstStyle/>
          <a:p>
            <a:r>
              <a:rPr lang="en-US" dirty="0"/>
              <a:t>Grŵp D – Rhian Abbott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09/09/2025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9-12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FF004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1A70E8-087F-3215-5BBF-BF41B02342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7915856"/>
              </p:ext>
            </p:extLst>
          </p:nvPr>
        </p:nvGraphicFramePr>
        <p:xfrm>
          <a:off x="6662057" y="517924"/>
          <a:ext cx="4760685" cy="5766764"/>
        </p:xfrm>
        <a:graphic>
          <a:graphicData uri="http://schemas.openxmlformats.org/drawingml/2006/table">
            <a:tbl>
              <a:tblPr/>
              <a:tblGrid>
                <a:gridCol w="1912904">
                  <a:extLst>
                    <a:ext uri="{9D8B030D-6E8A-4147-A177-3AD203B41FA5}">
                      <a16:colId xmlns:a16="http://schemas.microsoft.com/office/drawing/2014/main" val="1252903557"/>
                    </a:ext>
                  </a:extLst>
                </a:gridCol>
                <a:gridCol w="1510187">
                  <a:extLst>
                    <a:ext uri="{9D8B030D-6E8A-4147-A177-3AD203B41FA5}">
                      <a16:colId xmlns:a16="http://schemas.microsoft.com/office/drawing/2014/main" val="3319008887"/>
                    </a:ext>
                  </a:extLst>
                </a:gridCol>
                <a:gridCol w="1337594">
                  <a:extLst>
                    <a:ext uri="{9D8B030D-6E8A-4147-A177-3AD203B41FA5}">
                      <a16:colId xmlns:a16="http://schemas.microsoft.com/office/drawing/2014/main" val="3867274738"/>
                    </a:ext>
                  </a:extLst>
                </a:gridCol>
              </a:tblGrid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Abigail Elizabeth Edwards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2518153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3807192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Alison Catherine Sharratt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2508808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6835801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Amy Rattenbury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1D1D1D"/>
                          </a:solidFill>
                          <a:effectLst/>
                          <a:latin typeface="-Apple-System"/>
                        </a:rPr>
                        <a:t>2100780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77946"/>
                  </a:ext>
                </a:extLst>
              </a:tr>
              <a:tr h="2107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Bethan Lewis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1151380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3825721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Clara Williams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2500009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5195004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Dan Docherty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2504059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326507"/>
                  </a:ext>
                </a:extLst>
              </a:tr>
              <a:tr h="2107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Elizabeth Morris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2502062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8660797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Ffion Watts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2501039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1210992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Gabrielle Williams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1500854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7300505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Haya Sabra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2512194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6994266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Hind Alsayyed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2512784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1102037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Holly Castell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2103827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8866833"/>
                  </a:ext>
                </a:extLst>
              </a:tr>
              <a:tr h="2107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Holly Nicholas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2200070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5386148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Holly Roberts 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2318767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3909428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Iestyn Evans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2501040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0162639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James Williams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2113638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1993586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Joseph Osian Bembo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2518203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3420365"/>
                  </a:ext>
                </a:extLst>
              </a:tr>
              <a:tr h="2107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Liam Lewis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2204576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7345803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Lily Evans 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2503247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3004336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Louis Decaux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2517657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07165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Lucy Jenkins 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2516491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1306697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Maddison Cate Woodward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2502504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272562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Madison Ann Collins 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2500556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1870402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Megan Roberts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2502016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0829128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Niamh Coates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2506142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6883360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Robert Codd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1400562</a:t>
                      </a:r>
                    </a:p>
                  </a:txBody>
                  <a:tcPr marL="6577" marR="6577" marT="6577" marB="31570" anchor="b">
                    <a:lnL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3143945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Halima Begum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1001054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016076"/>
                  </a:ext>
                </a:extLst>
              </a:tr>
              <a:tr h="20515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Zoe James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2512652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6577" marR="6577" marT="6577" marB="315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503161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5417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5235B5-FBEF-4892-B581-526066AFD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82F658-B884-40F9-87C4-B9A5219A9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5" y="365124"/>
            <a:ext cx="6241142" cy="5237389"/>
          </a:xfrm>
        </p:spPr>
        <p:txBody>
          <a:bodyPr>
            <a:normAutofit/>
          </a:bodyPr>
          <a:lstStyle/>
          <a:p>
            <a:r>
              <a:rPr lang="en-US" dirty="0"/>
              <a:t>Grŵp E – Siw Hart-Lewis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09/09/2025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9-12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FF005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001FAB4-B4AB-3C42-8CE9-C0873B3B75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7932612"/>
              </p:ext>
            </p:extLst>
          </p:nvPr>
        </p:nvGraphicFramePr>
        <p:xfrm>
          <a:off x="6662057" y="606427"/>
          <a:ext cx="4717143" cy="5634702"/>
        </p:xfrm>
        <a:graphic>
          <a:graphicData uri="http://schemas.openxmlformats.org/drawingml/2006/table">
            <a:tbl>
              <a:tblPr/>
              <a:tblGrid>
                <a:gridCol w="1895408">
                  <a:extLst>
                    <a:ext uri="{9D8B030D-6E8A-4147-A177-3AD203B41FA5}">
                      <a16:colId xmlns:a16="http://schemas.microsoft.com/office/drawing/2014/main" val="2746213168"/>
                    </a:ext>
                  </a:extLst>
                </a:gridCol>
                <a:gridCol w="1496374">
                  <a:extLst>
                    <a:ext uri="{9D8B030D-6E8A-4147-A177-3AD203B41FA5}">
                      <a16:colId xmlns:a16="http://schemas.microsoft.com/office/drawing/2014/main" val="4262801369"/>
                    </a:ext>
                  </a:extLst>
                </a:gridCol>
                <a:gridCol w="1325361">
                  <a:extLst>
                    <a:ext uri="{9D8B030D-6E8A-4147-A177-3AD203B41FA5}">
                      <a16:colId xmlns:a16="http://schemas.microsoft.com/office/drawing/2014/main" val="1637892082"/>
                    </a:ext>
                  </a:extLst>
                </a:gridCol>
              </a:tblGrid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Abigail Phillips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2110676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3498883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Amber manning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2000201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5331940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Bethan Yates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1301362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8911255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Caitlin Louise Hughes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2319274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938459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Caitlin Ruth Edwards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2505177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5824276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Chloe Pickin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2116580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8475705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courtney morris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2203848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8634288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Daisy Scotcher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2204617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870792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Elli Jones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2503177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657951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Ellie Ball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2516610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8509933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Emily Niamh Bromham 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2204922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1212967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Ethan Goatley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2500089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4497277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Georgia Howells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2100785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7212513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Harrison James Chapman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2502018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8035064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Hayley Wood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2500289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3600124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Jessica  Wade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2501102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8830597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Joe Driscoll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2516489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5585561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Jonathan kyle bessent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2502141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1637831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Kirsty-Leigh Monk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2510821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1510533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Lilly theo Paige Rowlanda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2504803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215804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Megan Josephine Forrest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2221126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0934653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Nabaa Alhani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2517852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3474805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Naomi Jones 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2500021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994725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Rhidian Bowen Pollock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2517658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0601497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Rhodri  King 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2513790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8101690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Ryan Jenkins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2503616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5023737"/>
                  </a:ext>
                </a:extLst>
              </a:tr>
              <a:tr h="20709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Theo Evans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2504881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5674979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Thomas Jack Joy 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2517660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2488275"/>
                  </a:ext>
                </a:extLst>
              </a:tr>
              <a:tr h="19384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Thomas John Evans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2507518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6397" marR="6397" marT="6397" marB="30706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3313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6000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7F6DC3-9D57-6794-513C-FBBA7C445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A096D60-100D-6B5E-11A7-E09BF3731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5" y="365124"/>
            <a:ext cx="6241142" cy="5237389"/>
          </a:xfrm>
        </p:spPr>
        <p:txBody>
          <a:bodyPr>
            <a:normAutofit/>
          </a:bodyPr>
          <a:lstStyle/>
          <a:p>
            <a:r>
              <a:rPr lang="en-US" dirty="0"/>
              <a:t>Grŵp F – Mary Phillips / Jeni Price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09/09/2025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9-12</a:t>
            </a:r>
            <a:br>
              <a:rPr lang="en-US" dirty="0"/>
            </a:br>
            <a:br>
              <a:rPr lang="en-US" dirty="0"/>
            </a:br>
            <a:r>
              <a:rPr lang="en-US" dirty="0"/>
              <a:t>IQ304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686D3A-4614-70E4-9CB1-363762E59E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878941"/>
              </p:ext>
            </p:extLst>
          </p:nvPr>
        </p:nvGraphicFramePr>
        <p:xfrm>
          <a:off x="6515118" y="365124"/>
          <a:ext cx="4965683" cy="6127760"/>
        </p:xfrm>
        <a:graphic>
          <a:graphicData uri="http://schemas.openxmlformats.org/drawingml/2006/table">
            <a:tbl>
              <a:tblPr/>
              <a:tblGrid>
                <a:gridCol w="1995275">
                  <a:extLst>
                    <a:ext uri="{9D8B030D-6E8A-4147-A177-3AD203B41FA5}">
                      <a16:colId xmlns:a16="http://schemas.microsoft.com/office/drawing/2014/main" val="2774357288"/>
                    </a:ext>
                  </a:extLst>
                </a:gridCol>
                <a:gridCol w="1575216">
                  <a:extLst>
                    <a:ext uri="{9D8B030D-6E8A-4147-A177-3AD203B41FA5}">
                      <a16:colId xmlns:a16="http://schemas.microsoft.com/office/drawing/2014/main" val="4236156907"/>
                    </a:ext>
                  </a:extLst>
                </a:gridCol>
                <a:gridCol w="1395192">
                  <a:extLst>
                    <a:ext uri="{9D8B030D-6E8A-4147-A177-3AD203B41FA5}">
                      <a16:colId xmlns:a16="http://schemas.microsoft.com/office/drawing/2014/main" val="1609248972"/>
                    </a:ext>
                  </a:extLst>
                </a:gridCol>
              </a:tblGrid>
              <a:tr h="21603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Alison Marie Beck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1807271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9349636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Arron Ray Owen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2517733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8121625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Caitlin Colwill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2317653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5523783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Carys Rhiannon Buckley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2502367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8477768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Cassidy Jayne Mackenzie 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1903597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4372083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 Griffiths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1650283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6428956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Eden Mai Phillips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2517694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6775722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Ellie Jade Rees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2502019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283088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Estelle Louise Eley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1802556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912203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Gemma Border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2508459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8723510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Hollie Kemeny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2515369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1728573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Jack Llewellyn Williams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2503524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5818201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Jessica Aimee O'Brien 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2516756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8253785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Joshua Bainbridge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2104095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8034931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Kayleigh Durrant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2500672</a:t>
                      </a:r>
                    </a:p>
                  </a:txBody>
                  <a:tcPr marL="6651" marR="6651" marT="6651" marB="31927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5837114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Lewis Rhys Watkins 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2514724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9987368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Louise Watkins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2502897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295754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Matthew Tilley 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2502979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8798637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Morgan Griffiths 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1809233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6903852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Rachel Williams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t">
                        <a:buNone/>
                      </a:pPr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2518330</a:t>
                      </a:r>
                    </a:p>
                  </a:txBody>
                  <a:tcPr marL="6651" marR="6651" marT="6651" marB="31927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3698303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Rhys Wilkinson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2507731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7312481"/>
                  </a:ext>
                </a:extLst>
              </a:tr>
              <a:tr h="36691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Robert Lewis Lyndon Morgan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2104441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2208158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Ruth Elizabeth Mellor 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2502493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7310001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Samuel Proll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2400668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9119217"/>
                  </a:ext>
                </a:extLst>
              </a:tr>
              <a:tr h="20851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Sara Bahmani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2204290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378993"/>
                  </a:ext>
                </a:extLst>
              </a:tr>
              <a:tr h="38195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174E86"/>
                          </a:solidFill>
                          <a:effectLst/>
                          <a:latin typeface="Aptos Display" panose="020B0004020202020204" pitchFamily="34" charset="0"/>
                        </a:rPr>
                        <a:t>SOPHIE SARAH MARGARET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2517391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561505"/>
                  </a:ext>
                </a:extLst>
              </a:tr>
              <a:tr h="36691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Steffan William James Payne 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2509190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6651" marR="6651" marT="6651" marB="31927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47670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799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A1CEA8-A62F-744B-E8EB-D71BF5359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A71C254-6ED0-D862-103E-D28D1EA7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5" y="365124"/>
            <a:ext cx="6241142" cy="5237389"/>
          </a:xfrm>
        </p:spPr>
        <p:txBody>
          <a:bodyPr>
            <a:normAutofit/>
          </a:bodyPr>
          <a:lstStyle/>
          <a:p>
            <a:r>
              <a:rPr lang="en-US" dirty="0"/>
              <a:t>Grŵp G – Siobhan Eleri</a:t>
            </a:r>
            <a:br>
              <a:rPr lang="en-US" dirty="0"/>
            </a:br>
            <a:br>
              <a:rPr lang="en-US" dirty="0"/>
            </a:br>
            <a:r>
              <a:rPr lang="en-US" dirty="0"/>
              <a:t>09/09/2025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12-3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FF005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766AA59-1ACE-81F9-1516-0BD39BEC7A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1650783"/>
              </p:ext>
            </p:extLst>
          </p:nvPr>
        </p:nvGraphicFramePr>
        <p:xfrm>
          <a:off x="6863881" y="365124"/>
          <a:ext cx="4776576" cy="5919559"/>
        </p:xfrm>
        <a:graphic>
          <a:graphicData uri="http://schemas.openxmlformats.org/drawingml/2006/table">
            <a:tbl>
              <a:tblPr/>
              <a:tblGrid>
                <a:gridCol w="1919288">
                  <a:extLst>
                    <a:ext uri="{9D8B030D-6E8A-4147-A177-3AD203B41FA5}">
                      <a16:colId xmlns:a16="http://schemas.microsoft.com/office/drawing/2014/main" val="2933453910"/>
                    </a:ext>
                  </a:extLst>
                </a:gridCol>
                <a:gridCol w="1515229">
                  <a:extLst>
                    <a:ext uri="{9D8B030D-6E8A-4147-A177-3AD203B41FA5}">
                      <a16:colId xmlns:a16="http://schemas.microsoft.com/office/drawing/2014/main" val="546966082"/>
                    </a:ext>
                  </a:extLst>
                </a:gridCol>
                <a:gridCol w="1342059">
                  <a:extLst>
                    <a:ext uri="{9D8B030D-6E8A-4147-A177-3AD203B41FA5}">
                      <a16:colId xmlns:a16="http://schemas.microsoft.com/office/drawing/2014/main" val="2230685928"/>
                    </a:ext>
                  </a:extLst>
                </a:gridCol>
              </a:tblGrid>
              <a:tr h="21943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Afsana Begum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2204410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6939172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Aleisha camille Johnson 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2200646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607408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Amina Ibrahim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2502377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8984376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Bethany Cartwright 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2516490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7415298"/>
                  </a:ext>
                </a:extLst>
              </a:tr>
              <a:tr h="35987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Brandon Christopher John McCarthy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2500523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4167719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Dylan Howell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2503059</a:t>
                      </a:r>
                    </a:p>
                  </a:txBody>
                  <a:tcPr marL="6452" marR="6452" marT="6452" marB="3097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1036843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Elise Reed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2502232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6790889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Ellie Evans 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2501977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4114399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Ewan Evans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2000819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3319227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Ffion Marie Phillips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2501732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753885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Gemma Curtis 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2204016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1281167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Georgina Louise Davies 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2307571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245166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Hanadi Ahmed Hassan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2003681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3623601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Jade Byrne 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1152070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836656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Jasmine Senior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2001034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3383595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Katherine Marie Hammond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2500297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544436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LAUREN ABIGAIL JONES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1800687</a:t>
                      </a:r>
                    </a:p>
                  </a:txBody>
                  <a:tcPr marL="6452" marR="6452" marT="6452" marB="30970" anchor="b">
                    <a:lnL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6304712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Lucy Keller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2505722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8764855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Munira Omar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2300297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363619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Naomi Beynon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2501916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9593284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Rebecca Joanne Lewis 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2501926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6348873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Rhys Mansell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2203574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3982472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Richard Lawrence Tuckett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1451655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011838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Ross Struel - Clarke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2200507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0168486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Summer Angel Davies 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2502374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058881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Tia Featham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2501254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1842995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Tobias Simeon Midlane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2500288</a:t>
                      </a:r>
                    </a:p>
                  </a:txBody>
                  <a:tcPr marL="6452" marR="6452" marT="6452" marB="30970" anchor="b">
                    <a:lnL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4217899"/>
                  </a:ext>
                </a:extLst>
              </a:tr>
              <a:tr h="20539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Victoria Louise Newton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501297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6452" marR="6452" marT="6452" marB="3097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45554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9043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8A7D6-3A07-35FC-8CDC-04FEE9D820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BFF3DD4-D190-20FB-EB5A-5422EC2F1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915" y="365124"/>
            <a:ext cx="6241142" cy="5237389"/>
          </a:xfrm>
        </p:spPr>
        <p:txBody>
          <a:bodyPr>
            <a:normAutofit/>
          </a:bodyPr>
          <a:lstStyle/>
          <a:p>
            <a:r>
              <a:rPr lang="en-US" dirty="0"/>
              <a:t>Grŵp H – Aneirin Karadog</a:t>
            </a:r>
            <a:br>
              <a:rPr lang="en-US" dirty="0"/>
            </a:br>
            <a:br>
              <a:rPr lang="en-US" dirty="0"/>
            </a:br>
            <a:r>
              <a:rPr lang="en-US" dirty="0"/>
              <a:t>09/09/2025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12-3</a:t>
            </a:r>
            <a:br>
              <a:rPr lang="en-US" dirty="0"/>
            </a:br>
            <a:br>
              <a:rPr lang="en-US" dirty="0"/>
            </a:br>
            <a:r>
              <a:rPr lang="en-US" dirty="0"/>
              <a:t>IQ304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0628860-59A8-74B8-BCA6-0758712F73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5570568"/>
              </p:ext>
            </p:extLst>
          </p:nvPr>
        </p:nvGraphicFramePr>
        <p:xfrm>
          <a:off x="7163191" y="473226"/>
          <a:ext cx="4259551" cy="5535683"/>
        </p:xfrm>
        <a:graphic>
          <a:graphicData uri="http://schemas.openxmlformats.org/drawingml/2006/table">
            <a:tbl>
              <a:tblPr/>
              <a:tblGrid>
                <a:gridCol w="1711542">
                  <a:extLst>
                    <a:ext uri="{9D8B030D-6E8A-4147-A177-3AD203B41FA5}">
                      <a16:colId xmlns:a16="http://schemas.microsoft.com/office/drawing/2014/main" val="2492182237"/>
                    </a:ext>
                  </a:extLst>
                </a:gridCol>
                <a:gridCol w="1351217">
                  <a:extLst>
                    <a:ext uri="{9D8B030D-6E8A-4147-A177-3AD203B41FA5}">
                      <a16:colId xmlns:a16="http://schemas.microsoft.com/office/drawing/2014/main" val="1027342443"/>
                    </a:ext>
                  </a:extLst>
                </a:gridCol>
                <a:gridCol w="1196792">
                  <a:extLst>
                    <a:ext uri="{9D8B030D-6E8A-4147-A177-3AD203B41FA5}">
                      <a16:colId xmlns:a16="http://schemas.microsoft.com/office/drawing/2014/main" val="2312945409"/>
                    </a:ext>
                  </a:extLst>
                </a:gridCol>
              </a:tblGrid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Adam James Mankee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1801166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0087458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Alexandra Giesbrecht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2503343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7245763"/>
                  </a:ext>
                </a:extLst>
              </a:tr>
              <a:tr h="31687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Alexandra Philippa Wainwright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2517893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2786706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Amy Harrison Palmer 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2500383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5140932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Athena Usluer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2104247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8976530"/>
                  </a:ext>
                </a:extLst>
              </a:tr>
              <a:tr h="31687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Benjamin Wyatt John Williams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2502273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7467725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Emily Merry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2501156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7911114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Georgia May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2503334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7305911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Hannah O’Connor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2517387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7283483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Hyelim Morris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25001943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325924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Joanna Elizabeth Halbert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502132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5005798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Kathryn Rankin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2510848</a:t>
                      </a:r>
                    </a:p>
                  </a:txBody>
                  <a:tcPr marL="6082" marR="6082" marT="6082" marB="29195" anchor="b">
                    <a:lnL w="6350" cap="flat" cmpd="sng" algn="ctr">
                      <a:solidFill>
                        <a:srgbClr val="D3D3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0944635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Laura O'Shea 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2508190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452167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Molly Smith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b">
                        <a:buNone/>
                      </a:pPr>
                      <a:r>
                        <a:rPr lang="en-GB" sz="600" b="0" i="0" u="none" strike="noStrike">
                          <a:solidFill>
                            <a:srgbClr val="000000"/>
                          </a:solidFill>
                          <a:effectLst/>
                          <a:latin typeface="Segoe UI" panose="020B0502040204020203" pitchFamily="34" charset="0"/>
                        </a:rPr>
                        <a:t>2500528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3085345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Myron King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2512373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2230659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Natalie Mary Partridge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301651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3980219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Neah Gill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2403749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3957380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Niall McEvoy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2501907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8455207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Paul Curryer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2502187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2276804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Qi Zhang 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2500270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2883795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Ronan Adams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2502366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0994207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Ruby Fitzjohn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2503770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7112684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Sahid Farah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2401280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4687275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Shamsuddin Ahmed 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TBC3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263529"/>
                  </a:ext>
                </a:extLst>
              </a:tr>
              <a:tr h="19974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Simone Hartwig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2517815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4303600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Sophie Baddick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2502702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6616828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Sydney  Corbin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2503043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326673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Taylor Bell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2500567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466059"/>
                  </a:ext>
                </a:extLst>
              </a:tr>
              <a:tr h="180853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Wenyuan Guan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7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1804022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7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6082" marR="6082" marT="6082" marB="29195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9BC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39065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8482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1003</Words>
  <Application>Microsoft Macintosh PowerPoint</Application>
  <PresentationFormat>Widescreen</PresentationFormat>
  <Paragraphs>614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-Apple-System</vt:lpstr>
      <vt:lpstr>Aptos</vt:lpstr>
      <vt:lpstr>Aptos Display</vt:lpstr>
      <vt:lpstr>Arial</vt:lpstr>
      <vt:lpstr>Calibri</vt:lpstr>
      <vt:lpstr>Segoe UI</vt:lpstr>
      <vt:lpstr>Office Theme</vt:lpstr>
      <vt:lpstr>Grŵp A – Hedydd Jones  09/09/2025  12-3  FF002</vt:lpstr>
      <vt:lpstr>Grŵp B – Bethan Griffiths  09/09/2025  12-3  FF004</vt:lpstr>
      <vt:lpstr>Grŵp C – Aled Williams  09/09/2025  9-12  FF002</vt:lpstr>
      <vt:lpstr>Grŵp D – Rhian Abbott  09/09/2025  9-12  FF004</vt:lpstr>
      <vt:lpstr>Grŵp E – Siw Hart-Lewis  09/09/2025  9-12  FF005</vt:lpstr>
      <vt:lpstr>Grŵp F – Mary Phillips / Jeni Price  09/09/2025  9-12  IQ304</vt:lpstr>
      <vt:lpstr>Grŵp G – Siobhan Eleri  09/09/2025  12-3  FF005</vt:lpstr>
      <vt:lpstr>Grŵp H – Aneirin Karadog  09/09/2025  12-3  IQ304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Jeni Price</dc:creator>
  <cp:lastModifiedBy>Jeni Price</cp:lastModifiedBy>
  <cp:revision>1</cp:revision>
  <dcterms:created xsi:type="dcterms:W3CDTF">2025-09-08T12:27:25Z</dcterms:created>
  <dcterms:modified xsi:type="dcterms:W3CDTF">2025-09-08T12:41:05Z</dcterms:modified>
</cp:coreProperties>
</file>