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slide+xml" PartName="/ppt/slides/slide19.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22.xml"/>
  <Override ContentType="application/vnd.openxmlformats-officedocument.presentationml.slide+xml" PartName="/ppt/slides/slide23.xml"/>
  <Override ContentType="application/vnd.openxmlformats-officedocument.presentationml.slide+xml" PartName="/ppt/slides/slide24.xml"/>
  <Override ContentType="application/vnd.openxmlformats-officedocument.presentationml.slide+xml" PartName="/ppt/slides/slide25.xml"/>
  <Override ContentType="application/vnd.openxmlformats-officedocument.presentationml.slide+xml" PartName="/ppt/slides/slide26.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Lst>
  <p:sldSz cx="18288000" cy="10287000"/>
  <p:notesSz cx="6858000" cy="9144000"/>
  <p:embeddedFontLst>
    <p:embeddedFont>
      <p:font typeface="Alatsi" charset="1" panose="00000500000000000000"/>
      <p:regular r:id="rId32"/>
    </p:embeddedFont>
    <p:embeddedFont>
      <p:font typeface="Open Sans Bold" charset="1" panose="020B0806030504020204"/>
      <p:regular r:id="rId3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slides/slide17.xml" Type="http://schemas.openxmlformats.org/officeDocument/2006/relationships/slide"/><Relationship Id="rId23" Target="slides/slide18.xml" Type="http://schemas.openxmlformats.org/officeDocument/2006/relationships/slide"/><Relationship Id="rId24" Target="slides/slide19.xml" Type="http://schemas.openxmlformats.org/officeDocument/2006/relationships/slide"/><Relationship Id="rId25" Target="slides/slide20.xml" Type="http://schemas.openxmlformats.org/officeDocument/2006/relationships/slide"/><Relationship Id="rId26" Target="slides/slide21.xml" Type="http://schemas.openxmlformats.org/officeDocument/2006/relationships/slide"/><Relationship Id="rId27" Target="slides/slide22.xml" Type="http://schemas.openxmlformats.org/officeDocument/2006/relationships/slide"/><Relationship Id="rId28" Target="slides/slide23.xml" Type="http://schemas.openxmlformats.org/officeDocument/2006/relationships/slide"/><Relationship Id="rId29" Target="slides/slide24.xml" Type="http://schemas.openxmlformats.org/officeDocument/2006/relationships/slide"/><Relationship Id="rId3" Target="viewProps.xml" Type="http://schemas.openxmlformats.org/officeDocument/2006/relationships/viewProps"/><Relationship Id="rId30" Target="slides/slide25.xml" Type="http://schemas.openxmlformats.org/officeDocument/2006/relationships/slide"/><Relationship Id="rId31" Target="slides/slide26.xml" Type="http://schemas.openxmlformats.org/officeDocument/2006/relationships/slide"/><Relationship Id="rId32" Target="fonts/font32.fntdata" Type="http://schemas.openxmlformats.org/officeDocument/2006/relationships/font"/><Relationship Id="rId33" Target="fonts/font33.fntdata" Type="http://schemas.openxmlformats.org/officeDocument/2006/relationships/font"/><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 Id="rId5" Target="../media/image4.pn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 Id="rId5" Target="../media/image5.pn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 Id="rId5" Target="../media/image6.jpe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7.png" Type="http://schemas.openxmlformats.org/officeDocument/2006/relationships/image"/><Relationship Id="rId4" Target="../media/image2.png" Type="http://schemas.openxmlformats.org/officeDocument/2006/relationships/image"/><Relationship Id="rId5" Target="../media/image3.sv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8.png" Type="http://schemas.openxmlformats.org/officeDocument/2006/relationships/image"/><Relationship Id="rId4" Target="../media/image2.png" Type="http://schemas.openxmlformats.org/officeDocument/2006/relationships/image"/><Relationship Id="rId5" Target="../media/image3.sv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 Id="rId5" Target="../media/image9.jpe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10.jpeg" Type="http://schemas.openxmlformats.org/officeDocument/2006/relationships/image"/><Relationship Id="rId4" Target="../media/image2.png" Type="http://schemas.openxmlformats.org/officeDocument/2006/relationships/image"/><Relationship Id="rId5" Target="../media/image3.sv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11.jpeg" Type="http://schemas.openxmlformats.org/officeDocument/2006/relationships/image"/><Relationship Id="rId4" Target="../media/image2.png" Type="http://schemas.openxmlformats.org/officeDocument/2006/relationships/image"/><Relationship Id="rId5" Target="../media/image3.svg" Type="http://schemas.openxmlformats.org/officeDocument/2006/relationships/imag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 Id="rId5" Target="../media/image12.jpeg" Type="http://schemas.openxmlformats.org/officeDocument/2006/relationships/image"/></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13.jpeg" Type="http://schemas.openxmlformats.org/officeDocument/2006/relationships/image"/><Relationship Id="rId4" Target="../media/image2.png" Type="http://schemas.openxmlformats.org/officeDocument/2006/relationships/image"/><Relationship Id="rId5" Target="../media/image3.svg" Type="http://schemas.openxmlformats.org/officeDocument/2006/relationships/image"/></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7.png" Type="http://schemas.openxmlformats.org/officeDocument/2006/relationships/image"/><Relationship Id="rId4" Target="../media/image2.png" Type="http://schemas.openxmlformats.org/officeDocument/2006/relationships/image"/><Relationship Id="rId5" Target="../media/image3.svg" Type="http://schemas.openxmlformats.org/officeDocument/2006/relationships/image"/></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14.jpeg" Type="http://schemas.openxmlformats.org/officeDocument/2006/relationships/image"/><Relationship Id="rId4" Target="../media/image2.png" Type="http://schemas.openxmlformats.org/officeDocument/2006/relationships/image"/><Relationship Id="rId5" Target="../media/image3.svg" Type="http://schemas.openxmlformats.org/officeDocument/2006/relationships/image"/></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15.png" Type="http://schemas.openxmlformats.org/officeDocument/2006/relationships/image"/><Relationship Id="rId4" Target="../media/image2.png" Type="http://schemas.openxmlformats.org/officeDocument/2006/relationships/image"/><Relationship Id="rId5" Target="../media/image3.svg" Type="http://schemas.openxmlformats.org/officeDocument/2006/relationships/image"/></Relationships>
</file>

<file path=ppt/slides/_rels/slide1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16.jpeg" Type="http://schemas.openxmlformats.org/officeDocument/2006/relationships/image"/><Relationship Id="rId4" Target="../media/image2.png" Type="http://schemas.openxmlformats.org/officeDocument/2006/relationships/image"/><Relationship Id="rId5" Target="../media/image3.svg" Type="http://schemas.openxmlformats.org/officeDocument/2006/relationships/image"/></Relationships>
</file>

<file path=ppt/slides/_rels/slide1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17.jpeg" Type="http://schemas.openxmlformats.org/officeDocument/2006/relationships/image"/><Relationship Id="rId4" Target="../media/image2.png" Type="http://schemas.openxmlformats.org/officeDocument/2006/relationships/image"/><Relationship Id="rId5" Target="../media/image3.svg" Type="http://schemas.openxmlformats.org/officeDocument/2006/relationships/image"/></Relationships>
</file>

<file path=ppt/slides/_rels/slide2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4.png" Type="http://schemas.openxmlformats.org/officeDocument/2006/relationships/image"/><Relationship Id="rId4" Target="../media/image2.png" Type="http://schemas.openxmlformats.org/officeDocument/2006/relationships/image"/><Relationship Id="rId5" Target="../media/image3.svg" Type="http://schemas.openxmlformats.org/officeDocument/2006/relationships/image"/></Relationships>
</file>

<file path=ppt/slides/_rels/slide2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s>
</file>

<file path=ppt/slides/_rels/slide2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s>
</file>

<file path=ppt/slides/_rels/slide2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s>
</file>

<file path=ppt/slides/_rels/slide2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s>
</file>

<file path=ppt/slides/_rels/slide2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 Id="rId5" Target="https://doi.org/10.1017/CBO9780511761416.003" TargetMode="External" Type="http://schemas.openxmlformats.org/officeDocument/2006/relationships/hyperlink"/></Relationships>
</file>

<file path=ppt/slides/_rels/slide2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F6F3EB"/>
        </a:solidFill>
      </p:bgPr>
    </p:bg>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grpSp>
        <p:nvGrpSpPr>
          <p:cNvPr name="Group 3" id="3"/>
          <p:cNvGrpSpPr/>
          <p:nvPr/>
        </p:nvGrpSpPr>
        <p:grpSpPr>
          <a:xfrm rot="0">
            <a:off x="-31071" y="0"/>
            <a:ext cx="4239083" cy="10287000"/>
            <a:chOff x="0" y="0"/>
            <a:chExt cx="5652111" cy="13716000"/>
          </a:xfrm>
        </p:grpSpPr>
        <p:grpSp>
          <p:nvGrpSpPr>
            <p:cNvPr name="Group 4" id="4"/>
            <p:cNvGrpSpPr/>
            <p:nvPr/>
          </p:nvGrpSpPr>
          <p:grpSpPr>
            <a:xfrm rot="0">
              <a:off x="2826056" y="0"/>
              <a:ext cx="2826056" cy="13716000"/>
              <a:chOff x="0" y="0"/>
              <a:chExt cx="558233" cy="2709333"/>
            </a:xfrm>
          </p:grpSpPr>
          <p:sp>
            <p:nvSpPr>
              <p:cNvPr name="Freeform 5" id="5"/>
              <p:cNvSpPr/>
              <p:nvPr/>
            </p:nvSpPr>
            <p:spPr>
              <a:xfrm flipH="false" flipV="false" rot="0">
                <a:off x="0" y="0"/>
                <a:ext cx="558233" cy="2709333"/>
              </a:xfrm>
              <a:custGeom>
                <a:avLst/>
                <a:gdLst/>
                <a:ahLst/>
                <a:cxnLst/>
                <a:rect r="r" b="b" t="t" l="l"/>
                <a:pathLst>
                  <a:path h="2709333" w="558233">
                    <a:moveTo>
                      <a:pt x="0" y="0"/>
                    </a:moveTo>
                    <a:lnTo>
                      <a:pt x="558233" y="0"/>
                    </a:lnTo>
                    <a:lnTo>
                      <a:pt x="558233" y="2709333"/>
                    </a:lnTo>
                    <a:lnTo>
                      <a:pt x="0" y="2709333"/>
                    </a:lnTo>
                    <a:close/>
                  </a:path>
                </a:pathLst>
              </a:custGeom>
              <a:solidFill>
                <a:srgbClr val="E9E0D9"/>
              </a:solidFill>
            </p:spPr>
          </p:sp>
          <p:sp>
            <p:nvSpPr>
              <p:cNvPr name="TextBox 6" id="6"/>
              <p:cNvSpPr txBox="true"/>
              <p:nvPr/>
            </p:nvSpPr>
            <p:spPr>
              <a:xfrm>
                <a:off x="0" y="-47625"/>
                <a:ext cx="558233" cy="2756958"/>
              </a:xfrm>
              <a:prstGeom prst="rect">
                <a:avLst/>
              </a:prstGeom>
            </p:spPr>
            <p:txBody>
              <a:bodyPr anchor="ctr" rtlCol="false" tIns="50800" lIns="50800" bIns="50800" rIns="50800"/>
              <a:lstStyle/>
              <a:p>
                <a:pPr algn="ctr">
                  <a:lnSpc>
                    <a:spcPts val="2659"/>
                  </a:lnSpc>
                </a:pPr>
              </a:p>
            </p:txBody>
          </p:sp>
        </p:grpSp>
        <p:grpSp>
          <p:nvGrpSpPr>
            <p:cNvPr name="Group 7" id="7"/>
            <p:cNvGrpSpPr/>
            <p:nvPr/>
          </p:nvGrpSpPr>
          <p:grpSpPr>
            <a:xfrm rot="0">
              <a:off x="1413028" y="0"/>
              <a:ext cx="2826056" cy="13716000"/>
              <a:chOff x="0" y="0"/>
              <a:chExt cx="558233" cy="2709333"/>
            </a:xfrm>
          </p:grpSpPr>
          <p:sp>
            <p:nvSpPr>
              <p:cNvPr name="Freeform 8" id="8"/>
              <p:cNvSpPr/>
              <p:nvPr/>
            </p:nvSpPr>
            <p:spPr>
              <a:xfrm flipH="false" flipV="false" rot="0">
                <a:off x="0" y="0"/>
                <a:ext cx="558233" cy="2709333"/>
              </a:xfrm>
              <a:custGeom>
                <a:avLst/>
                <a:gdLst/>
                <a:ahLst/>
                <a:cxnLst/>
                <a:rect r="r" b="b" t="t" l="l"/>
                <a:pathLst>
                  <a:path h="2709333" w="558233">
                    <a:moveTo>
                      <a:pt x="0" y="0"/>
                    </a:moveTo>
                    <a:lnTo>
                      <a:pt x="558233" y="0"/>
                    </a:lnTo>
                    <a:lnTo>
                      <a:pt x="558233" y="2709333"/>
                    </a:lnTo>
                    <a:lnTo>
                      <a:pt x="0" y="2709333"/>
                    </a:lnTo>
                    <a:close/>
                  </a:path>
                </a:pathLst>
              </a:custGeom>
              <a:solidFill>
                <a:srgbClr val="9FC3D0"/>
              </a:solidFill>
            </p:spPr>
          </p:sp>
          <p:sp>
            <p:nvSpPr>
              <p:cNvPr name="TextBox 9" id="9"/>
              <p:cNvSpPr txBox="true"/>
              <p:nvPr/>
            </p:nvSpPr>
            <p:spPr>
              <a:xfrm>
                <a:off x="0" y="-47625"/>
                <a:ext cx="558233" cy="2756958"/>
              </a:xfrm>
              <a:prstGeom prst="rect">
                <a:avLst/>
              </a:prstGeom>
            </p:spPr>
            <p:txBody>
              <a:bodyPr anchor="ctr" rtlCol="false" tIns="50800" lIns="50800" bIns="50800" rIns="50800"/>
              <a:lstStyle/>
              <a:p>
                <a:pPr algn="ctr">
                  <a:lnSpc>
                    <a:spcPts val="2659"/>
                  </a:lnSpc>
                </a:pPr>
              </a:p>
            </p:txBody>
          </p:sp>
        </p:grpSp>
        <p:grpSp>
          <p:nvGrpSpPr>
            <p:cNvPr name="Group 10" id="10"/>
            <p:cNvGrpSpPr/>
            <p:nvPr/>
          </p:nvGrpSpPr>
          <p:grpSpPr>
            <a:xfrm rot="0">
              <a:off x="0" y="0"/>
              <a:ext cx="2826056" cy="13716000"/>
              <a:chOff x="0" y="0"/>
              <a:chExt cx="558233" cy="2709333"/>
            </a:xfrm>
          </p:grpSpPr>
          <p:sp>
            <p:nvSpPr>
              <p:cNvPr name="Freeform 11" id="11"/>
              <p:cNvSpPr/>
              <p:nvPr/>
            </p:nvSpPr>
            <p:spPr>
              <a:xfrm flipH="false" flipV="false" rot="0">
                <a:off x="0" y="0"/>
                <a:ext cx="558233" cy="2709333"/>
              </a:xfrm>
              <a:custGeom>
                <a:avLst/>
                <a:gdLst/>
                <a:ahLst/>
                <a:cxnLst/>
                <a:rect r="r" b="b" t="t" l="l"/>
                <a:pathLst>
                  <a:path h="2709333" w="558233">
                    <a:moveTo>
                      <a:pt x="0" y="0"/>
                    </a:moveTo>
                    <a:lnTo>
                      <a:pt x="558233" y="0"/>
                    </a:lnTo>
                    <a:lnTo>
                      <a:pt x="558233" y="2709333"/>
                    </a:lnTo>
                    <a:lnTo>
                      <a:pt x="0" y="2709333"/>
                    </a:lnTo>
                    <a:close/>
                  </a:path>
                </a:pathLst>
              </a:custGeom>
              <a:solidFill>
                <a:srgbClr val="E9C7C6"/>
              </a:solidFill>
            </p:spPr>
          </p:sp>
          <p:sp>
            <p:nvSpPr>
              <p:cNvPr name="TextBox 12" id="12"/>
              <p:cNvSpPr txBox="true"/>
              <p:nvPr/>
            </p:nvSpPr>
            <p:spPr>
              <a:xfrm>
                <a:off x="0" y="-47625"/>
                <a:ext cx="558233" cy="2756958"/>
              </a:xfrm>
              <a:prstGeom prst="rect">
                <a:avLst/>
              </a:prstGeom>
            </p:spPr>
            <p:txBody>
              <a:bodyPr anchor="ctr" rtlCol="false" tIns="50800" lIns="50800" bIns="50800" rIns="50800"/>
              <a:lstStyle/>
              <a:p>
                <a:pPr algn="ctr">
                  <a:lnSpc>
                    <a:spcPts val="2659"/>
                  </a:lnSpc>
                </a:pPr>
              </a:p>
            </p:txBody>
          </p:sp>
        </p:grpSp>
      </p:grpSp>
      <p:sp>
        <p:nvSpPr>
          <p:cNvPr name="TextBox 13" id="13"/>
          <p:cNvSpPr txBox="true"/>
          <p:nvPr/>
        </p:nvSpPr>
        <p:spPr>
          <a:xfrm rot="0">
            <a:off x="4208013" y="2357584"/>
            <a:ext cx="12625348" cy="1223800"/>
          </a:xfrm>
          <a:prstGeom prst="rect">
            <a:avLst/>
          </a:prstGeom>
        </p:spPr>
        <p:txBody>
          <a:bodyPr anchor="t" rtlCol="false" tIns="0" lIns="0" bIns="0" rIns="0">
            <a:spAutoFit/>
          </a:bodyPr>
          <a:lstStyle/>
          <a:p>
            <a:pPr algn="ctr">
              <a:lnSpc>
                <a:spcPts val="9001"/>
              </a:lnSpc>
            </a:pPr>
            <a:r>
              <a:rPr lang="en-US" sz="9280">
                <a:solidFill>
                  <a:srgbClr val="000000"/>
                </a:solidFill>
                <a:latin typeface="Alatsi"/>
              </a:rPr>
              <a:t>FIGURINE BIOGRAPHY </a:t>
            </a:r>
          </a:p>
        </p:txBody>
      </p:sp>
      <p:sp>
        <p:nvSpPr>
          <p:cNvPr name="Freeform 14" id="14"/>
          <p:cNvSpPr/>
          <p:nvPr/>
        </p:nvSpPr>
        <p:spPr>
          <a:xfrm flipH="false" flipV="false" rot="0">
            <a:off x="12646898" y="-210192"/>
            <a:ext cx="7315200" cy="2477783"/>
          </a:xfrm>
          <a:custGeom>
            <a:avLst/>
            <a:gdLst/>
            <a:ahLst/>
            <a:cxnLst/>
            <a:rect r="r" b="b" t="t" l="l"/>
            <a:pathLst>
              <a:path h="2477783" w="7315200">
                <a:moveTo>
                  <a:pt x="0" y="0"/>
                </a:moveTo>
                <a:lnTo>
                  <a:pt x="7315200" y="0"/>
                </a:lnTo>
                <a:lnTo>
                  <a:pt x="7315200" y="2477784"/>
                </a:lnTo>
                <a:lnTo>
                  <a:pt x="0" y="2477784"/>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15" id="15"/>
          <p:cNvSpPr txBox="true"/>
          <p:nvPr/>
        </p:nvSpPr>
        <p:spPr>
          <a:xfrm rot="0">
            <a:off x="7067640" y="8725001"/>
            <a:ext cx="7708055" cy="533299"/>
          </a:xfrm>
          <a:prstGeom prst="rect">
            <a:avLst/>
          </a:prstGeom>
        </p:spPr>
        <p:txBody>
          <a:bodyPr anchor="t" rtlCol="false" tIns="0" lIns="0" bIns="0" rIns="0">
            <a:spAutoFit/>
          </a:bodyPr>
          <a:lstStyle/>
          <a:p>
            <a:pPr algn="ctr">
              <a:lnSpc>
                <a:spcPts val="4376"/>
              </a:lnSpc>
            </a:pPr>
            <a:r>
              <a:rPr lang="en-US" sz="3126">
                <a:solidFill>
                  <a:srgbClr val="000000"/>
                </a:solidFill>
                <a:latin typeface="Alatsi Bold"/>
              </a:rPr>
              <a:t>University of Wales Trinity Saint David</a:t>
            </a:r>
            <a:r>
              <a:rPr lang="en-US" sz="3126">
                <a:solidFill>
                  <a:srgbClr val="000000"/>
                </a:solidFill>
                <a:latin typeface="Alatsi Bold"/>
              </a:rPr>
              <a:t> | 2024</a:t>
            </a:r>
          </a:p>
        </p:txBody>
      </p:sp>
      <p:sp>
        <p:nvSpPr>
          <p:cNvPr name="Freeform 16" id="16"/>
          <p:cNvSpPr/>
          <p:nvPr/>
        </p:nvSpPr>
        <p:spPr>
          <a:xfrm flipH="false" flipV="false" rot="0">
            <a:off x="11118095" y="9258300"/>
            <a:ext cx="7315200" cy="2477783"/>
          </a:xfrm>
          <a:custGeom>
            <a:avLst/>
            <a:gdLst/>
            <a:ahLst/>
            <a:cxnLst/>
            <a:rect r="r" b="b" t="t" l="l"/>
            <a:pathLst>
              <a:path h="2477783" w="7315200">
                <a:moveTo>
                  <a:pt x="0" y="0"/>
                </a:moveTo>
                <a:lnTo>
                  <a:pt x="7315200" y="0"/>
                </a:lnTo>
                <a:lnTo>
                  <a:pt x="7315200" y="2477783"/>
                </a:lnTo>
                <a:lnTo>
                  <a:pt x="0" y="2477783"/>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17" id="17"/>
          <p:cNvSpPr txBox="true"/>
          <p:nvPr/>
        </p:nvSpPr>
        <p:spPr>
          <a:xfrm rot="0">
            <a:off x="4633952" y="6469533"/>
            <a:ext cx="12625348" cy="978279"/>
          </a:xfrm>
          <a:prstGeom prst="rect">
            <a:avLst/>
          </a:prstGeom>
        </p:spPr>
        <p:txBody>
          <a:bodyPr anchor="t" rtlCol="false" tIns="0" lIns="0" bIns="0" rIns="0">
            <a:spAutoFit/>
          </a:bodyPr>
          <a:lstStyle/>
          <a:p>
            <a:pPr algn="ctr">
              <a:lnSpc>
                <a:spcPts val="8029"/>
              </a:lnSpc>
            </a:pPr>
            <a:r>
              <a:rPr lang="en-US" sz="5735">
                <a:solidFill>
                  <a:srgbClr val="000000"/>
                </a:solidFill>
                <a:latin typeface="Alatsi Bold"/>
              </a:rPr>
              <a:t>Thelma Hunsinger</a:t>
            </a:r>
          </a:p>
        </p:txBody>
      </p:sp>
      <p:sp>
        <p:nvSpPr>
          <p:cNvPr name="TextBox 18" id="18"/>
          <p:cNvSpPr txBox="true"/>
          <p:nvPr/>
        </p:nvSpPr>
        <p:spPr>
          <a:xfrm rot="0">
            <a:off x="5637826" y="3514708"/>
            <a:ext cx="9765720" cy="613410"/>
          </a:xfrm>
          <a:prstGeom prst="rect">
            <a:avLst/>
          </a:prstGeom>
        </p:spPr>
        <p:txBody>
          <a:bodyPr anchor="t" rtlCol="false" tIns="0" lIns="0" bIns="0" rIns="0">
            <a:spAutoFit/>
          </a:bodyPr>
          <a:lstStyle/>
          <a:p>
            <a:pPr algn="ctr">
              <a:lnSpc>
                <a:spcPts val="5040"/>
              </a:lnSpc>
            </a:pPr>
            <a:r>
              <a:rPr lang="en-US" sz="3600">
                <a:solidFill>
                  <a:srgbClr val="000000"/>
                </a:solidFill>
                <a:latin typeface="Alatsi Bold"/>
              </a:rPr>
              <a:t>Artefact 12401.X7</a:t>
            </a: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bg>
      <p:bgPr>
        <a:solidFill>
          <a:srgbClr val="F6F3EB"/>
        </a:solidFill>
      </p:bgPr>
    </p:bg>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sp>
        <p:nvSpPr>
          <p:cNvPr name="AutoShape 3" id="3"/>
          <p:cNvSpPr/>
          <p:nvPr/>
        </p:nvSpPr>
        <p:spPr>
          <a:xfrm>
            <a:off x="5591368" y="9315450"/>
            <a:ext cx="7105264" cy="19050"/>
          </a:xfrm>
          <a:prstGeom prst="line">
            <a:avLst/>
          </a:prstGeom>
          <a:ln cap="flat" w="114300">
            <a:solidFill>
              <a:srgbClr val="9FC3D0"/>
            </a:solidFill>
            <a:prstDash val="solid"/>
            <a:headEnd type="none" len="sm" w="sm"/>
            <a:tailEnd type="none" len="sm" w="sm"/>
          </a:ln>
        </p:spPr>
      </p:sp>
      <p:sp>
        <p:nvSpPr>
          <p:cNvPr name="Freeform 4" id="4"/>
          <p:cNvSpPr/>
          <p:nvPr/>
        </p:nvSpPr>
        <p:spPr>
          <a:xfrm flipH="false" flipV="false" rot="0">
            <a:off x="12982861" y="5933231"/>
            <a:ext cx="7315200" cy="2477783"/>
          </a:xfrm>
          <a:custGeom>
            <a:avLst/>
            <a:gdLst/>
            <a:ahLst/>
            <a:cxnLst/>
            <a:rect r="r" b="b" t="t" l="l"/>
            <a:pathLst>
              <a:path h="2477783" w="7315200">
                <a:moveTo>
                  <a:pt x="0" y="0"/>
                </a:moveTo>
                <a:lnTo>
                  <a:pt x="7315200" y="0"/>
                </a:lnTo>
                <a:lnTo>
                  <a:pt x="7315200" y="2477783"/>
                </a:lnTo>
                <a:lnTo>
                  <a:pt x="0" y="2477783"/>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grpSp>
        <p:nvGrpSpPr>
          <p:cNvPr name="Group 5" id="5"/>
          <p:cNvGrpSpPr>
            <a:grpSpLocks noChangeAspect="true"/>
          </p:cNvGrpSpPr>
          <p:nvPr/>
        </p:nvGrpSpPr>
        <p:grpSpPr>
          <a:xfrm rot="0">
            <a:off x="12012909" y="2797221"/>
            <a:ext cx="5246391" cy="5246370"/>
            <a:chOff x="0" y="0"/>
            <a:chExt cx="6350025" cy="6350000"/>
          </a:xfrm>
        </p:grpSpPr>
        <p:sp>
          <p:nvSpPr>
            <p:cNvPr name="Freeform 6" id="6"/>
            <p:cNvSpPr/>
            <p:nvPr/>
          </p:nvSpPr>
          <p:spPr>
            <a:xfrm flipH="false" flipV="false" rot="0">
              <a:off x="0" y="0"/>
              <a:ext cx="6350026" cy="6350000"/>
            </a:xfrm>
            <a:custGeom>
              <a:avLst/>
              <a:gdLst/>
              <a:ahLst/>
              <a:cxnLst/>
              <a:rect r="r" b="b" t="t" l="l"/>
              <a:pathLst>
                <a:path h="6350000" w="6350026">
                  <a:moveTo>
                    <a:pt x="0" y="0"/>
                  </a:moveTo>
                  <a:lnTo>
                    <a:pt x="6350026" y="0"/>
                  </a:lnTo>
                  <a:lnTo>
                    <a:pt x="6350026" y="6350000"/>
                  </a:lnTo>
                  <a:lnTo>
                    <a:pt x="0" y="6350000"/>
                  </a:lnTo>
                  <a:close/>
                </a:path>
              </a:pathLst>
            </a:custGeom>
            <a:blipFill>
              <a:blip r:embed="rId5"/>
              <a:stretch>
                <a:fillRect l="-69186" t="0" r="-69186" b="0"/>
              </a:stretch>
            </a:blipFill>
          </p:spPr>
        </p:sp>
      </p:grpSp>
      <p:sp>
        <p:nvSpPr>
          <p:cNvPr name="TextBox 7" id="7"/>
          <p:cNvSpPr txBox="true"/>
          <p:nvPr/>
        </p:nvSpPr>
        <p:spPr>
          <a:xfrm rot="0">
            <a:off x="2553980" y="866775"/>
            <a:ext cx="13180039" cy="1450976"/>
          </a:xfrm>
          <a:prstGeom prst="rect">
            <a:avLst/>
          </a:prstGeom>
        </p:spPr>
        <p:txBody>
          <a:bodyPr anchor="t" rtlCol="false" tIns="0" lIns="0" bIns="0" rIns="0">
            <a:spAutoFit/>
          </a:bodyPr>
          <a:lstStyle/>
          <a:p>
            <a:pPr algn="ctr">
              <a:lnSpc>
                <a:spcPts val="11899"/>
              </a:lnSpc>
            </a:pPr>
            <a:r>
              <a:rPr lang="en-US" sz="8499">
                <a:solidFill>
                  <a:srgbClr val="000000"/>
                </a:solidFill>
                <a:latin typeface="Alatsi Bold"/>
              </a:rPr>
              <a:t>INTRODUCTION</a:t>
            </a:r>
          </a:p>
        </p:txBody>
      </p:sp>
      <p:grpSp>
        <p:nvGrpSpPr>
          <p:cNvPr name="Group 8" id="8"/>
          <p:cNvGrpSpPr/>
          <p:nvPr/>
        </p:nvGrpSpPr>
        <p:grpSpPr>
          <a:xfrm rot="0">
            <a:off x="15859155" y="0"/>
            <a:ext cx="1562612" cy="1673225"/>
            <a:chOff x="0" y="0"/>
            <a:chExt cx="2083482" cy="2230967"/>
          </a:xfrm>
        </p:grpSpPr>
        <p:grpSp>
          <p:nvGrpSpPr>
            <p:cNvPr name="Group 9" id="9"/>
            <p:cNvGrpSpPr/>
            <p:nvPr/>
          </p:nvGrpSpPr>
          <p:grpSpPr>
            <a:xfrm rot="0">
              <a:off x="75599" y="0"/>
              <a:ext cx="1932284" cy="2230967"/>
              <a:chOff x="0" y="0"/>
              <a:chExt cx="703982" cy="812800"/>
            </a:xfrm>
          </p:grpSpPr>
          <p:sp>
            <p:nvSpPr>
              <p:cNvPr name="Freeform 10" id="10"/>
              <p:cNvSpPr/>
              <p:nvPr/>
            </p:nvSpPr>
            <p:spPr>
              <a:xfrm flipH="false" flipV="false" rot="0">
                <a:off x="0" y="0"/>
                <a:ext cx="703982" cy="812800"/>
              </a:xfrm>
              <a:custGeom>
                <a:avLst/>
                <a:gdLst/>
                <a:ahLst/>
                <a:cxnLst/>
                <a:rect r="r" b="b" t="t" l="l"/>
                <a:pathLst>
                  <a:path h="812800" w="703982">
                    <a:moveTo>
                      <a:pt x="234787" y="793731"/>
                    </a:moveTo>
                    <a:cubicBezTo>
                      <a:pt x="270879" y="805245"/>
                      <a:pt x="311910" y="812800"/>
                      <a:pt x="352180" y="812800"/>
                    </a:cubicBezTo>
                    <a:cubicBezTo>
                      <a:pt x="392452" y="812800"/>
                      <a:pt x="431204" y="806323"/>
                      <a:pt x="466915" y="794809"/>
                    </a:cubicBezTo>
                    <a:cubicBezTo>
                      <a:pt x="467675" y="794450"/>
                      <a:pt x="468435" y="794450"/>
                      <a:pt x="469194" y="794090"/>
                    </a:cubicBezTo>
                    <a:cubicBezTo>
                      <a:pt x="603304" y="748035"/>
                      <a:pt x="702082" y="626421"/>
                      <a:pt x="703982" y="484298"/>
                    </a:cubicBezTo>
                    <a:lnTo>
                      <a:pt x="703982" y="0"/>
                    </a:lnTo>
                    <a:lnTo>
                      <a:pt x="0" y="0"/>
                    </a:lnTo>
                    <a:lnTo>
                      <a:pt x="0" y="483939"/>
                    </a:lnTo>
                    <a:cubicBezTo>
                      <a:pt x="1900" y="627140"/>
                      <a:pt x="99158" y="748755"/>
                      <a:pt x="234787" y="793731"/>
                    </a:cubicBezTo>
                    <a:close/>
                  </a:path>
                </a:pathLst>
              </a:custGeom>
              <a:solidFill>
                <a:srgbClr val="9FC3D0"/>
              </a:solidFill>
            </p:spPr>
          </p:sp>
          <p:sp>
            <p:nvSpPr>
              <p:cNvPr name="TextBox 11" id="11"/>
              <p:cNvSpPr txBox="true"/>
              <p:nvPr/>
            </p:nvSpPr>
            <p:spPr>
              <a:xfrm>
                <a:off x="0" y="-47625"/>
                <a:ext cx="703982" cy="733425"/>
              </a:xfrm>
              <a:prstGeom prst="rect">
                <a:avLst/>
              </a:prstGeom>
            </p:spPr>
            <p:txBody>
              <a:bodyPr anchor="ctr" rtlCol="false" tIns="50800" lIns="50800" bIns="50800" rIns="50800"/>
              <a:lstStyle/>
              <a:p>
                <a:pPr algn="ctr">
                  <a:lnSpc>
                    <a:spcPts val="2659"/>
                  </a:lnSpc>
                </a:pPr>
              </a:p>
            </p:txBody>
          </p:sp>
        </p:grpSp>
        <p:sp>
          <p:nvSpPr>
            <p:cNvPr name="TextBox 12" id="12"/>
            <p:cNvSpPr txBox="true"/>
            <p:nvPr/>
          </p:nvSpPr>
          <p:spPr>
            <a:xfrm rot="0">
              <a:off x="0" y="437582"/>
              <a:ext cx="2083482" cy="1241504"/>
            </a:xfrm>
            <a:prstGeom prst="rect">
              <a:avLst/>
            </a:prstGeom>
          </p:spPr>
          <p:txBody>
            <a:bodyPr anchor="t" rtlCol="false" tIns="0" lIns="0" bIns="0" rIns="0">
              <a:spAutoFit/>
            </a:bodyPr>
            <a:lstStyle/>
            <a:p>
              <a:pPr algn="ctr">
                <a:lnSpc>
                  <a:spcPts val="7805"/>
                </a:lnSpc>
              </a:pPr>
              <a:r>
                <a:rPr lang="en-US" sz="5575">
                  <a:solidFill>
                    <a:srgbClr val="000000"/>
                  </a:solidFill>
                  <a:latin typeface="Open Sans Bold"/>
                </a:rPr>
                <a:t>1</a:t>
              </a:r>
            </a:p>
          </p:txBody>
        </p:sp>
      </p:grpSp>
      <p:sp>
        <p:nvSpPr>
          <p:cNvPr name="Freeform 13" id="13"/>
          <p:cNvSpPr/>
          <p:nvPr/>
        </p:nvSpPr>
        <p:spPr>
          <a:xfrm flipH="false" flipV="false" rot="0">
            <a:off x="-3482681" y="-210192"/>
            <a:ext cx="7315200" cy="2477783"/>
          </a:xfrm>
          <a:custGeom>
            <a:avLst/>
            <a:gdLst/>
            <a:ahLst/>
            <a:cxnLst/>
            <a:rect r="r" b="b" t="t" l="l"/>
            <a:pathLst>
              <a:path h="2477783" w="7315200">
                <a:moveTo>
                  <a:pt x="0" y="0"/>
                </a:moveTo>
                <a:lnTo>
                  <a:pt x="7315200" y="0"/>
                </a:lnTo>
                <a:lnTo>
                  <a:pt x="7315200" y="2477784"/>
                </a:lnTo>
                <a:lnTo>
                  <a:pt x="0" y="2477784"/>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14" id="14"/>
          <p:cNvSpPr txBox="true"/>
          <p:nvPr/>
        </p:nvSpPr>
        <p:spPr>
          <a:xfrm rot="0">
            <a:off x="1209670" y="2915030"/>
            <a:ext cx="10793714" cy="5178039"/>
          </a:xfrm>
          <a:prstGeom prst="rect">
            <a:avLst/>
          </a:prstGeom>
        </p:spPr>
        <p:txBody>
          <a:bodyPr anchor="t" rtlCol="false" tIns="0" lIns="0" bIns="0" rIns="0">
            <a:spAutoFit/>
          </a:bodyPr>
          <a:lstStyle/>
          <a:p>
            <a:pPr algn="l">
              <a:lnSpc>
                <a:spcPts val="5040"/>
              </a:lnSpc>
            </a:pPr>
            <a:r>
              <a:rPr lang="en-US" sz="3600">
                <a:solidFill>
                  <a:srgbClr val="000000"/>
                </a:solidFill>
                <a:latin typeface="Alatsi Bold"/>
              </a:rPr>
              <a:t>‘The selection of features to be incorporated in human images is a means by which stereotypes of natural or essential human behavior may be promulgated... I assume that no detail is simply natural or accidental, the selection of attributes being part of a dialogic process of construction of human identities’. (Joyce, 1993, p. 257)</a:t>
            </a:r>
          </a:p>
          <a:p>
            <a:pPr algn="l">
              <a:lnSpc>
                <a:spcPts val="5852"/>
              </a:lnSpc>
            </a:pP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solidFill>
          <a:srgbClr val="F6F3EB"/>
        </a:solidFill>
      </p:bgPr>
    </p:bg>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sp>
        <p:nvSpPr>
          <p:cNvPr name="TextBox 3" id="3"/>
          <p:cNvSpPr txBox="true"/>
          <p:nvPr/>
        </p:nvSpPr>
        <p:spPr>
          <a:xfrm rot="0">
            <a:off x="2553980" y="866775"/>
            <a:ext cx="13180039" cy="1450976"/>
          </a:xfrm>
          <a:prstGeom prst="rect">
            <a:avLst/>
          </a:prstGeom>
        </p:spPr>
        <p:txBody>
          <a:bodyPr anchor="t" rtlCol="false" tIns="0" lIns="0" bIns="0" rIns="0">
            <a:spAutoFit/>
          </a:bodyPr>
          <a:lstStyle/>
          <a:p>
            <a:pPr algn="ctr">
              <a:lnSpc>
                <a:spcPts val="11899"/>
              </a:lnSpc>
            </a:pPr>
            <a:r>
              <a:rPr lang="en-US" sz="8499">
                <a:solidFill>
                  <a:srgbClr val="000000"/>
                </a:solidFill>
                <a:latin typeface="Alatsi Bold"/>
              </a:rPr>
              <a:t>OVERVIEW</a:t>
            </a:r>
          </a:p>
        </p:txBody>
      </p:sp>
      <p:sp>
        <p:nvSpPr>
          <p:cNvPr name="TextBox 4" id="4"/>
          <p:cNvSpPr txBox="true"/>
          <p:nvPr/>
        </p:nvSpPr>
        <p:spPr>
          <a:xfrm rot="0">
            <a:off x="5702946" y="8800282"/>
            <a:ext cx="6882108" cy="464820"/>
          </a:xfrm>
          <a:prstGeom prst="rect">
            <a:avLst/>
          </a:prstGeom>
        </p:spPr>
        <p:txBody>
          <a:bodyPr anchor="t" rtlCol="false" tIns="0" lIns="0" bIns="0" rIns="0">
            <a:spAutoFit/>
          </a:bodyPr>
          <a:lstStyle/>
          <a:p>
            <a:pPr algn="ctr">
              <a:lnSpc>
                <a:spcPts val="3779"/>
              </a:lnSpc>
            </a:pPr>
            <a:r>
              <a:rPr lang="en-US" sz="2700">
                <a:solidFill>
                  <a:srgbClr val="000000"/>
                </a:solidFill>
                <a:latin typeface="Alatsi Bold"/>
              </a:rPr>
              <a:t>UWTSD</a:t>
            </a:r>
            <a:r>
              <a:rPr lang="en-US" sz="2700">
                <a:solidFill>
                  <a:srgbClr val="000000"/>
                </a:solidFill>
                <a:latin typeface="Alatsi Bold"/>
              </a:rPr>
              <a:t> | 2024</a:t>
            </a:r>
          </a:p>
        </p:txBody>
      </p:sp>
      <p:sp>
        <p:nvSpPr>
          <p:cNvPr name="AutoShape 5" id="5"/>
          <p:cNvSpPr/>
          <p:nvPr/>
        </p:nvSpPr>
        <p:spPr>
          <a:xfrm>
            <a:off x="-260599" y="9061267"/>
            <a:ext cx="7105264" cy="19050"/>
          </a:xfrm>
          <a:prstGeom prst="line">
            <a:avLst/>
          </a:prstGeom>
          <a:ln cap="flat" w="114300">
            <a:solidFill>
              <a:srgbClr val="9FC3D0"/>
            </a:solidFill>
            <a:prstDash val="solid"/>
            <a:headEnd type="none" len="sm" w="sm"/>
            <a:tailEnd type="none" len="sm" w="sm"/>
          </a:ln>
        </p:spPr>
      </p:sp>
      <p:sp>
        <p:nvSpPr>
          <p:cNvPr name="AutoShape 6" id="6"/>
          <p:cNvSpPr/>
          <p:nvPr/>
        </p:nvSpPr>
        <p:spPr>
          <a:xfrm>
            <a:off x="11430169" y="9061267"/>
            <a:ext cx="7105264" cy="19050"/>
          </a:xfrm>
          <a:prstGeom prst="line">
            <a:avLst/>
          </a:prstGeom>
          <a:ln cap="flat" w="114300">
            <a:solidFill>
              <a:srgbClr val="9FC3D0"/>
            </a:solidFill>
            <a:prstDash val="solid"/>
            <a:headEnd type="none" len="sm" w="sm"/>
            <a:tailEnd type="none" len="sm" w="sm"/>
          </a:ln>
        </p:spPr>
      </p:sp>
      <p:grpSp>
        <p:nvGrpSpPr>
          <p:cNvPr name="Group 7" id="7"/>
          <p:cNvGrpSpPr/>
          <p:nvPr/>
        </p:nvGrpSpPr>
        <p:grpSpPr>
          <a:xfrm rot="0">
            <a:off x="15859155" y="0"/>
            <a:ext cx="1562612" cy="1673225"/>
            <a:chOff x="0" y="0"/>
            <a:chExt cx="2083482" cy="2230967"/>
          </a:xfrm>
        </p:grpSpPr>
        <p:grpSp>
          <p:nvGrpSpPr>
            <p:cNvPr name="Group 8" id="8"/>
            <p:cNvGrpSpPr/>
            <p:nvPr/>
          </p:nvGrpSpPr>
          <p:grpSpPr>
            <a:xfrm rot="0">
              <a:off x="75599" y="0"/>
              <a:ext cx="1932284" cy="2230967"/>
              <a:chOff x="0" y="0"/>
              <a:chExt cx="703982" cy="812800"/>
            </a:xfrm>
          </p:grpSpPr>
          <p:sp>
            <p:nvSpPr>
              <p:cNvPr name="Freeform 9" id="9"/>
              <p:cNvSpPr/>
              <p:nvPr/>
            </p:nvSpPr>
            <p:spPr>
              <a:xfrm flipH="false" flipV="false" rot="0">
                <a:off x="0" y="0"/>
                <a:ext cx="703982" cy="812800"/>
              </a:xfrm>
              <a:custGeom>
                <a:avLst/>
                <a:gdLst/>
                <a:ahLst/>
                <a:cxnLst/>
                <a:rect r="r" b="b" t="t" l="l"/>
                <a:pathLst>
                  <a:path h="812800" w="703982">
                    <a:moveTo>
                      <a:pt x="234787" y="793731"/>
                    </a:moveTo>
                    <a:cubicBezTo>
                      <a:pt x="270879" y="805245"/>
                      <a:pt x="311910" y="812800"/>
                      <a:pt x="352180" y="812800"/>
                    </a:cubicBezTo>
                    <a:cubicBezTo>
                      <a:pt x="392452" y="812800"/>
                      <a:pt x="431204" y="806323"/>
                      <a:pt x="466915" y="794809"/>
                    </a:cubicBezTo>
                    <a:cubicBezTo>
                      <a:pt x="467675" y="794450"/>
                      <a:pt x="468435" y="794450"/>
                      <a:pt x="469194" y="794090"/>
                    </a:cubicBezTo>
                    <a:cubicBezTo>
                      <a:pt x="603304" y="748035"/>
                      <a:pt x="702082" y="626421"/>
                      <a:pt x="703982" y="484298"/>
                    </a:cubicBezTo>
                    <a:lnTo>
                      <a:pt x="703982" y="0"/>
                    </a:lnTo>
                    <a:lnTo>
                      <a:pt x="0" y="0"/>
                    </a:lnTo>
                    <a:lnTo>
                      <a:pt x="0" y="483939"/>
                    </a:lnTo>
                    <a:cubicBezTo>
                      <a:pt x="1900" y="627140"/>
                      <a:pt x="99158" y="748755"/>
                      <a:pt x="234787" y="793731"/>
                    </a:cubicBezTo>
                    <a:close/>
                  </a:path>
                </a:pathLst>
              </a:custGeom>
              <a:solidFill>
                <a:srgbClr val="9FC3D0"/>
              </a:solidFill>
            </p:spPr>
          </p:sp>
          <p:sp>
            <p:nvSpPr>
              <p:cNvPr name="TextBox 10" id="10"/>
              <p:cNvSpPr txBox="true"/>
              <p:nvPr/>
            </p:nvSpPr>
            <p:spPr>
              <a:xfrm>
                <a:off x="0" y="-47625"/>
                <a:ext cx="703982" cy="733425"/>
              </a:xfrm>
              <a:prstGeom prst="rect">
                <a:avLst/>
              </a:prstGeom>
            </p:spPr>
            <p:txBody>
              <a:bodyPr anchor="ctr" rtlCol="false" tIns="50800" lIns="50800" bIns="50800" rIns="50800"/>
              <a:lstStyle/>
              <a:p>
                <a:pPr algn="ctr">
                  <a:lnSpc>
                    <a:spcPts val="2659"/>
                  </a:lnSpc>
                </a:pPr>
              </a:p>
            </p:txBody>
          </p:sp>
        </p:grpSp>
        <p:sp>
          <p:nvSpPr>
            <p:cNvPr name="TextBox 11" id="11"/>
            <p:cNvSpPr txBox="true"/>
            <p:nvPr/>
          </p:nvSpPr>
          <p:spPr>
            <a:xfrm rot="0">
              <a:off x="0" y="437582"/>
              <a:ext cx="2083482" cy="1241504"/>
            </a:xfrm>
            <a:prstGeom prst="rect">
              <a:avLst/>
            </a:prstGeom>
          </p:spPr>
          <p:txBody>
            <a:bodyPr anchor="t" rtlCol="false" tIns="0" lIns="0" bIns="0" rIns="0">
              <a:spAutoFit/>
            </a:bodyPr>
            <a:lstStyle/>
            <a:p>
              <a:pPr algn="ctr">
                <a:lnSpc>
                  <a:spcPts val="7805"/>
                </a:lnSpc>
              </a:pPr>
              <a:r>
                <a:rPr lang="en-US" sz="5575">
                  <a:solidFill>
                    <a:srgbClr val="000000"/>
                  </a:solidFill>
                  <a:latin typeface="Open Sans Bold"/>
                </a:rPr>
                <a:t>2</a:t>
              </a:r>
            </a:p>
          </p:txBody>
        </p:sp>
      </p:grpSp>
      <p:sp>
        <p:nvSpPr>
          <p:cNvPr name="Freeform 12" id="12"/>
          <p:cNvSpPr/>
          <p:nvPr/>
        </p:nvSpPr>
        <p:spPr>
          <a:xfrm flipH="false" flipV="false" rot="0">
            <a:off x="-2845001" y="434334"/>
            <a:ext cx="7315200" cy="2477783"/>
          </a:xfrm>
          <a:custGeom>
            <a:avLst/>
            <a:gdLst/>
            <a:ahLst/>
            <a:cxnLst/>
            <a:rect r="r" b="b" t="t" l="l"/>
            <a:pathLst>
              <a:path h="2477783" w="7315200">
                <a:moveTo>
                  <a:pt x="0" y="0"/>
                </a:moveTo>
                <a:lnTo>
                  <a:pt x="7315200" y="0"/>
                </a:lnTo>
                <a:lnTo>
                  <a:pt x="7315200" y="2477783"/>
                </a:lnTo>
                <a:lnTo>
                  <a:pt x="0" y="2477783"/>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13" id="13"/>
          <p:cNvSpPr/>
          <p:nvPr/>
        </p:nvSpPr>
        <p:spPr>
          <a:xfrm flipH="false" flipV="false" rot="0">
            <a:off x="13601700" y="6142060"/>
            <a:ext cx="7315200" cy="2477783"/>
          </a:xfrm>
          <a:custGeom>
            <a:avLst/>
            <a:gdLst/>
            <a:ahLst/>
            <a:cxnLst/>
            <a:rect r="r" b="b" t="t" l="l"/>
            <a:pathLst>
              <a:path h="2477783" w="7315200">
                <a:moveTo>
                  <a:pt x="0" y="0"/>
                </a:moveTo>
                <a:lnTo>
                  <a:pt x="7315200" y="0"/>
                </a:lnTo>
                <a:lnTo>
                  <a:pt x="7315200" y="2477783"/>
                </a:lnTo>
                <a:lnTo>
                  <a:pt x="0" y="2477783"/>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14" id="14"/>
          <p:cNvSpPr txBox="true"/>
          <p:nvPr/>
        </p:nvSpPr>
        <p:spPr>
          <a:xfrm rot="0">
            <a:off x="1221986" y="3305470"/>
            <a:ext cx="13352776" cy="629920"/>
          </a:xfrm>
          <a:prstGeom prst="rect">
            <a:avLst/>
          </a:prstGeom>
        </p:spPr>
        <p:txBody>
          <a:bodyPr anchor="t" rtlCol="false" tIns="0" lIns="0" bIns="0" rIns="0">
            <a:spAutoFit/>
          </a:bodyPr>
          <a:lstStyle/>
          <a:p>
            <a:pPr algn="l" marL="798829" indent="-399415" lvl="1">
              <a:lnSpc>
                <a:spcPts val="5179"/>
              </a:lnSpc>
              <a:buFont typeface="Arial"/>
              <a:buChar char="•"/>
            </a:pPr>
            <a:r>
              <a:rPr lang="en-US" sz="3699">
                <a:solidFill>
                  <a:srgbClr val="000000"/>
                </a:solidFill>
                <a:latin typeface="Alatsi Bold"/>
              </a:rPr>
              <a:t>Context, Background, Description, and Technique</a:t>
            </a:r>
          </a:p>
        </p:txBody>
      </p:sp>
      <p:sp>
        <p:nvSpPr>
          <p:cNvPr name="TextBox 15" id="15"/>
          <p:cNvSpPr txBox="true"/>
          <p:nvPr/>
        </p:nvSpPr>
        <p:spPr>
          <a:xfrm rot="0">
            <a:off x="1221986" y="4408805"/>
            <a:ext cx="10738653" cy="629920"/>
          </a:xfrm>
          <a:prstGeom prst="rect">
            <a:avLst/>
          </a:prstGeom>
        </p:spPr>
        <p:txBody>
          <a:bodyPr anchor="t" rtlCol="false" tIns="0" lIns="0" bIns="0" rIns="0">
            <a:spAutoFit/>
          </a:bodyPr>
          <a:lstStyle/>
          <a:p>
            <a:pPr algn="l" marL="798829" indent="-399415" lvl="1">
              <a:lnSpc>
                <a:spcPts val="5179"/>
              </a:lnSpc>
              <a:buFont typeface="Arial"/>
              <a:buChar char="•"/>
            </a:pPr>
            <a:r>
              <a:rPr lang="en-US" sz="3699">
                <a:solidFill>
                  <a:srgbClr val="000000"/>
                </a:solidFill>
                <a:latin typeface="Alatsi Bold"/>
              </a:rPr>
              <a:t>Interpretations Related to Figurine Use</a:t>
            </a:r>
          </a:p>
        </p:txBody>
      </p:sp>
      <p:sp>
        <p:nvSpPr>
          <p:cNvPr name="TextBox 16" id="16"/>
          <p:cNvSpPr txBox="true"/>
          <p:nvPr/>
        </p:nvSpPr>
        <p:spPr>
          <a:xfrm rot="0">
            <a:off x="1221986" y="5512140"/>
            <a:ext cx="5241454" cy="629920"/>
          </a:xfrm>
          <a:prstGeom prst="rect">
            <a:avLst/>
          </a:prstGeom>
        </p:spPr>
        <p:txBody>
          <a:bodyPr anchor="t" rtlCol="false" tIns="0" lIns="0" bIns="0" rIns="0">
            <a:spAutoFit/>
          </a:bodyPr>
          <a:lstStyle/>
          <a:p>
            <a:pPr algn="l" marL="798829" indent="-399415" lvl="1">
              <a:lnSpc>
                <a:spcPts val="5179"/>
              </a:lnSpc>
              <a:buFont typeface="Arial"/>
              <a:buChar char="•"/>
            </a:pPr>
            <a:r>
              <a:rPr lang="en-US" sz="3699">
                <a:solidFill>
                  <a:srgbClr val="000000"/>
                </a:solidFill>
                <a:latin typeface="Alatsi Bold"/>
              </a:rPr>
              <a:t>Conclusion</a:t>
            </a:r>
          </a:p>
        </p:txBody>
      </p:sp>
      <p:sp>
        <p:nvSpPr>
          <p:cNvPr name="TextBox 17" id="17"/>
          <p:cNvSpPr txBox="true"/>
          <p:nvPr/>
        </p:nvSpPr>
        <p:spPr>
          <a:xfrm rot="0">
            <a:off x="1221986" y="6618310"/>
            <a:ext cx="6676388" cy="629920"/>
          </a:xfrm>
          <a:prstGeom prst="rect">
            <a:avLst/>
          </a:prstGeom>
        </p:spPr>
        <p:txBody>
          <a:bodyPr anchor="t" rtlCol="false" tIns="0" lIns="0" bIns="0" rIns="0">
            <a:spAutoFit/>
          </a:bodyPr>
          <a:lstStyle/>
          <a:p>
            <a:pPr algn="l" marL="798829" indent="-399415" lvl="1">
              <a:lnSpc>
                <a:spcPts val="5179"/>
              </a:lnSpc>
              <a:buFont typeface="Arial"/>
              <a:buChar char="•"/>
            </a:pPr>
            <a:r>
              <a:rPr lang="en-US" sz="3699">
                <a:solidFill>
                  <a:srgbClr val="000000"/>
                </a:solidFill>
                <a:latin typeface="Alatsi Bold"/>
              </a:rPr>
              <a:t>Future Research Directions</a:t>
            </a: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bg>
      <p:bgPr>
        <a:solidFill>
          <a:srgbClr val="F6F3EB"/>
        </a:solidFill>
      </p:bgPr>
    </p:bg>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sp>
        <p:nvSpPr>
          <p:cNvPr name="AutoShape 3" id="3"/>
          <p:cNvSpPr/>
          <p:nvPr/>
        </p:nvSpPr>
        <p:spPr>
          <a:xfrm>
            <a:off x="5591368" y="9315450"/>
            <a:ext cx="7105264" cy="19050"/>
          </a:xfrm>
          <a:prstGeom prst="line">
            <a:avLst/>
          </a:prstGeom>
          <a:ln cap="flat" w="114300">
            <a:solidFill>
              <a:srgbClr val="9FC3D0"/>
            </a:solidFill>
            <a:prstDash val="solid"/>
            <a:headEnd type="none" len="sm" w="sm"/>
            <a:tailEnd type="none" len="sm" w="sm"/>
          </a:ln>
        </p:spPr>
      </p:sp>
      <p:sp>
        <p:nvSpPr>
          <p:cNvPr name="Freeform 4" id="4"/>
          <p:cNvSpPr/>
          <p:nvPr/>
        </p:nvSpPr>
        <p:spPr>
          <a:xfrm flipH="false" flipV="false" rot="0">
            <a:off x="12982861" y="5933231"/>
            <a:ext cx="7315200" cy="2477783"/>
          </a:xfrm>
          <a:custGeom>
            <a:avLst/>
            <a:gdLst/>
            <a:ahLst/>
            <a:cxnLst/>
            <a:rect r="r" b="b" t="t" l="l"/>
            <a:pathLst>
              <a:path h="2477783" w="7315200">
                <a:moveTo>
                  <a:pt x="0" y="0"/>
                </a:moveTo>
                <a:lnTo>
                  <a:pt x="7315200" y="0"/>
                </a:lnTo>
                <a:lnTo>
                  <a:pt x="7315200" y="2477783"/>
                </a:lnTo>
                <a:lnTo>
                  <a:pt x="0" y="2477783"/>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grpSp>
        <p:nvGrpSpPr>
          <p:cNvPr name="Group 5" id="5"/>
          <p:cNvGrpSpPr>
            <a:grpSpLocks noChangeAspect="true"/>
          </p:cNvGrpSpPr>
          <p:nvPr/>
        </p:nvGrpSpPr>
        <p:grpSpPr>
          <a:xfrm rot="0">
            <a:off x="12012909" y="2797221"/>
            <a:ext cx="6461105" cy="6461079"/>
            <a:chOff x="0" y="0"/>
            <a:chExt cx="6350025" cy="6350000"/>
          </a:xfrm>
        </p:grpSpPr>
        <p:sp>
          <p:nvSpPr>
            <p:cNvPr name="Freeform 6" id="6"/>
            <p:cNvSpPr/>
            <p:nvPr/>
          </p:nvSpPr>
          <p:spPr>
            <a:xfrm flipH="false" flipV="false" rot="0">
              <a:off x="0" y="0"/>
              <a:ext cx="6350026" cy="6350000"/>
            </a:xfrm>
            <a:custGeom>
              <a:avLst/>
              <a:gdLst/>
              <a:ahLst/>
              <a:cxnLst/>
              <a:rect r="r" b="b" t="t" l="l"/>
              <a:pathLst>
                <a:path h="6350000" w="6350026">
                  <a:moveTo>
                    <a:pt x="0" y="0"/>
                  </a:moveTo>
                  <a:lnTo>
                    <a:pt x="6350026" y="0"/>
                  </a:lnTo>
                  <a:lnTo>
                    <a:pt x="6350026" y="6350000"/>
                  </a:lnTo>
                  <a:lnTo>
                    <a:pt x="0" y="6350000"/>
                  </a:lnTo>
                  <a:close/>
                </a:path>
              </a:pathLst>
            </a:custGeom>
            <a:blipFill>
              <a:blip r:embed="rId5"/>
              <a:stretch>
                <a:fillRect l="-69186" t="0" r="-69186" b="0"/>
              </a:stretch>
            </a:blipFill>
          </p:spPr>
        </p:sp>
      </p:grpSp>
      <p:sp>
        <p:nvSpPr>
          <p:cNvPr name="TextBox 7" id="7"/>
          <p:cNvSpPr txBox="true"/>
          <p:nvPr/>
        </p:nvSpPr>
        <p:spPr>
          <a:xfrm rot="0">
            <a:off x="2553980" y="866775"/>
            <a:ext cx="13180039" cy="1450976"/>
          </a:xfrm>
          <a:prstGeom prst="rect">
            <a:avLst/>
          </a:prstGeom>
        </p:spPr>
        <p:txBody>
          <a:bodyPr anchor="t" rtlCol="false" tIns="0" lIns="0" bIns="0" rIns="0">
            <a:spAutoFit/>
          </a:bodyPr>
          <a:lstStyle/>
          <a:p>
            <a:pPr algn="ctr">
              <a:lnSpc>
                <a:spcPts val="11899"/>
              </a:lnSpc>
            </a:pPr>
            <a:r>
              <a:rPr lang="en-US" sz="8499">
                <a:solidFill>
                  <a:srgbClr val="000000"/>
                </a:solidFill>
                <a:latin typeface="Alatsi Bold"/>
              </a:rPr>
              <a:t>FIGURINE CONTEXT</a:t>
            </a:r>
          </a:p>
        </p:txBody>
      </p:sp>
      <p:grpSp>
        <p:nvGrpSpPr>
          <p:cNvPr name="Group 8" id="8"/>
          <p:cNvGrpSpPr/>
          <p:nvPr/>
        </p:nvGrpSpPr>
        <p:grpSpPr>
          <a:xfrm rot="0">
            <a:off x="15859155" y="0"/>
            <a:ext cx="1562612" cy="1673225"/>
            <a:chOff x="0" y="0"/>
            <a:chExt cx="2083482" cy="2230967"/>
          </a:xfrm>
        </p:grpSpPr>
        <p:grpSp>
          <p:nvGrpSpPr>
            <p:cNvPr name="Group 9" id="9"/>
            <p:cNvGrpSpPr/>
            <p:nvPr/>
          </p:nvGrpSpPr>
          <p:grpSpPr>
            <a:xfrm rot="0">
              <a:off x="75599" y="0"/>
              <a:ext cx="1932284" cy="2230967"/>
              <a:chOff x="0" y="0"/>
              <a:chExt cx="703982" cy="812800"/>
            </a:xfrm>
          </p:grpSpPr>
          <p:sp>
            <p:nvSpPr>
              <p:cNvPr name="Freeform 10" id="10"/>
              <p:cNvSpPr/>
              <p:nvPr/>
            </p:nvSpPr>
            <p:spPr>
              <a:xfrm flipH="false" flipV="false" rot="0">
                <a:off x="0" y="0"/>
                <a:ext cx="703982" cy="812800"/>
              </a:xfrm>
              <a:custGeom>
                <a:avLst/>
                <a:gdLst/>
                <a:ahLst/>
                <a:cxnLst/>
                <a:rect r="r" b="b" t="t" l="l"/>
                <a:pathLst>
                  <a:path h="812800" w="703982">
                    <a:moveTo>
                      <a:pt x="234787" y="793731"/>
                    </a:moveTo>
                    <a:cubicBezTo>
                      <a:pt x="270879" y="805245"/>
                      <a:pt x="311910" y="812800"/>
                      <a:pt x="352180" y="812800"/>
                    </a:cubicBezTo>
                    <a:cubicBezTo>
                      <a:pt x="392452" y="812800"/>
                      <a:pt x="431204" y="806323"/>
                      <a:pt x="466915" y="794809"/>
                    </a:cubicBezTo>
                    <a:cubicBezTo>
                      <a:pt x="467675" y="794450"/>
                      <a:pt x="468435" y="794450"/>
                      <a:pt x="469194" y="794090"/>
                    </a:cubicBezTo>
                    <a:cubicBezTo>
                      <a:pt x="603304" y="748035"/>
                      <a:pt x="702082" y="626421"/>
                      <a:pt x="703982" y="484298"/>
                    </a:cubicBezTo>
                    <a:lnTo>
                      <a:pt x="703982" y="0"/>
                    </a:lnTo>
                    <a:lnTo>
                      <a:pt x="0" y="0"/>
                    </a:lnTo>
                    <a:lnTo>
                      <a:pt x="0" y="483939"/>
                    </a:lnTo>
                    <a:cubicBezTo>
                      <a:pt x="1900" y="627140"/>
                      <a:pt x="99158" y="748755"/>
                      <a:pt x="234787" y="793731"/>
                    </a:cubicBezTo>
                    <a:close/>
                  </a:path>
                </a:pathLst>
              </a:custGeom>
              <a:solidFill>
                <a:srgbClr val="9FC3D0"/>
              </a:solidFill>
            </p:spPr>
          </p:sp>
          <p:sp>
            <p:nvSpPr>
              <p:cNvPr name="TextBox 11" id="11"/>
              <p:cNvSpPr txBox="true"/>
              <p:nvPr/>
            </p:nvSpPr>
            <p:spPr>
              <a:xfrm>
                <a:off x="0" y="-47625"/>
                <a:ext cx="703982" cy="733425"/>
              </a:xfrm>
              <a:prstGeom prst="rect">
                <a:avLst/>
              </a:prstGeom>
            </p:spPr>
            <p:txBody>
              <a:bodyPr anchor="ctr" rtlCol="false" tIns="50800" lIns="50800" bIns="50800" rIns="50800"/>
              <a:lstStyle/>
              <a:p>
                <a:pPr algn="ctr">
                  <a:lnSpc>
                    <a:spcPts val="2659"/>
                  </a:lnSpc>
                </a:pPr>
              </a:p>
            </p:txBody>
          </p:sp>
        </p:grpSp>
        <p:sp>
          <p:nvSpPr>
            <p:cNvPr name="TextBox 12" id="12"/>
            <p:cNvSpPr txBox="true"/>
            <p:nvPr/>
          </p:nvSpPr>
          <p:spPr>
            <a:xfrm rot="0">
              <a:off x="0" y="437582"/>
              <a:ext cx="2083482" cy="1241504"/>
            </a:xfrm>
            <a:prstGeom prst="rect">
              <a:avLst/>
            </a:prstGeom>
          </p:spPr>
          <p:txBody>
            <a:bodyPr anchor="t" rtlCol="false" tIns="0" lIns="0" bIns="0" rIns="0">
              <a:spAutoFit/>
            </a:bodyPr>
            <a:lstStyle/>
            <a:p>
              <a:pPr algn="ctr">
                <a:lnSpc>
                  <a:spcPts val="7805"/>
                </a:lnSpc>
              </a:pPr>
              <a:r>
                <a:rPr lang="en-US" sz="5575">
                  <a:solidFill>
                    <a:srgbClr val="000000"/>
                  </a:solidFill>
                  <a:latin typeface="Open Sans Bold"/>
                </a:rPr>
                <a:t>3</a:t>
              </a:r>
            </a:p>
          </p:txBody>
        </p:sp>
      </p:grpSp>
      <p:sp>
        <p:nvSpPr>
          <p:cNvPr name="Freeform 13" id="13"/>
          <p:cNvSpPr/>
          <p:nvPr/>
        </p:nvSpPr>
        <p:spPr>
          <a:xfrm flipH="false" flipV="false" rot="0">
            <a:off x="-3482681" y="-210192"/>
            <a:ext cx="7315200" cy="2477783"/>
          </a:xfrm>
          <a:custGeom>
            <a:avLst/>
            <a:gdLst/>
            <a:ahLst/>
            <a:cxnLst/>
            <a:rect r="r" b="b" t="t" l="l"/>
            <a:pathLst>
              <a:path h="2477783" w="7315200">
                <a:moveTo>
                  <a:pt x="0" y="0"/>
                </a:moveTo>
                <a:lnTo>
                  <a:pt x="7315200" y="0"/>
                </a:lnTo>
                <a:lnTo>
                  <a:pt x="7315200" y="2477784"/>
                </a:lnTo>
                <a:lnTo>
                  <a:pt x="0" y="2477784"/>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14" id="14"/>
          <p:cNvSpPr txBox="true"/>
          <p:nvPr/>
        </p:nvSpPr>
        <p:spPr>
          <a:xfrm rot="0">
            <a:off x="1209670" y="2915030"/>
            <a:ext cx="10407951" cy="5178039"/>
          </a:xfrm>
          <a:prstGeom prst="rect">
            <a:avLst/>
          </a:prstGeom>
        </p:spPr>
        <p:txBody>
          <a:bodyPr anchor="t" rtlCol="false" tIns="0" lIns="0" bIns="0" rIns="0">
            <a:spAutoFit/>
          </a:bodyPr>
          <a:lstStyle/>
          <a:p>
            <a:pPr algn="l" marL="777240" indent="-388620" lvl="1">
              <a:lnSpc>
                <a:spcPts val="5040"/>
              </a:lnSpc>
              <a:buFont typeface="Arial"/>
              <a:buChar char="•"/>
            </a:pPr>
            <a:r>
              <a:rPr lang="en-US" sz="3600">
                <a:solidFill>
                  <a:srgbClr val="000000"/>
                </a:solidFill>
                <a:latin typeface="Alatsi Bold"/>
              </a:rPr>
              <a:t>Th</a:t>
            </a:r>
            <a:r>
              <a:rPr lang="en-US" sz="3600">
                <a:solidFill>
                  <a:srgbClr val="000000"/>
                </a:solidFill>
                <a:latin typeface="Alatsi Bold"/>
              </a:rPr>
              <a:t>e skeletal female figurine (12401.X7) was unearthed in 2005 during the excavations of C̜atalhöyük, a proto-city Neolithic site in Anatolia, Turkey. </a:t>
            </a:r>
          </a:p>
          <a:p>
            <a:pPr algn="l">
              <a:lnSpc>
                <a:spcPts val="5040"/>
              </a:lnSpc>
            </a:pPr>
          </a:p>
          <a:p>
            <a:pPr algn="l" marL="777240" indent="-388620" lvl="1">
              <a:lnSpc>
                <a:spcPts val="5040"/>
              </a:lnSpc>
              <a:buFont typeface="Arial"/>
              <a:buChar char="•"/>
            </a:pPr>
            <a:r>
              <a:rPr lang="en-US" sz="3600">
                <a:solidFill>
                  <a:srgbClr val="000000"/>
                </a:solidFill>
                <a:latin typeface="Alatsi Bold"/>
              </a:rPr>
              <a:t>Discovered in an ash fill of a house (space 252).</a:t>
            </a:r>
          </a:p>
          <a:p>
            <a:pPr algn="r">
              <a:lnSpc>
                <a:spcPts val="5040"/>
              </a:lnSpc>
            </a:pPr>
            <a:r>
              <a:rPr lang="en-US" sz="3600">
                <a:solidFill>
                  <a:srgbClr val="000000"/>
                </a:solidFill>
                <a:latin typeface="Alatsi Bold"/>
              </a:rPr>
              <a:t>(Meskell and Nakamura, 2005)</a:t>
            </a:r>
          </a:p>
          <a:p>
            <a:pPr algn="l">
              <a:lnSpc>
                <a:spcPts val="5852"/>
              </a:lnSpc>
            </a:pP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F6F3EB"/>
        </a:solidFill>
      </p:bgPr>
    </p:bg>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sp>
        <p:nvSpPr>
          <p:cNvPr name="AutoShape 3" id="3"/>
          <p:cNvSpPr/>
          <p:nvPr/>
        </p:nvSpPr>
        <p:spPr>
          <a:xfrm>
            <a:off x="-260599" y="9061267"/>
            <a:ext cx="7105264" cy="19050"/>
          </a:xfrm>
          <a:prstGeom prst="line">
            <a:avLst/>
          </a:prstGeom>
          <a:ln cap="flat" w="114300">
            <a:solidFill>
              <a:srgbClr val="9FC3D0"/>
            </a:solidFill>
            <a:prstDash val="solid"/>
            <a:headEnd type="none" len="sm" w="sm"/>
            <a:tailEnd type="none" len="sm" w="sm"/>
          </a:ln>
        </p:spPr>
      </p:sp>
      <p:sp>
        <p:nvSpPr>
          <p:cNvPr name="Freeform 4" id="4"/>
          <p:cNvSpPr/>
          <p:nvPr/>
        </p:nvSpPr>
        <p:spPr>
          <a:xfrm flipH="false" flipV="false" rot="0">
            <a:off x="13764167" y="6208199"/>
            <a:ext cx="7315200" cy="2477783"/>
          </a:xfrm>
          <a:custGeom>
            <a:avLst/>
            <a:gdLst/>
            <a:ahLst/>
            <a:cxnLst/>
            <a:rect r="r" b="b" t="t" l="l"/>
            <a:pathLst>
              <a:path h="2477783" w="7315200">
                <a:moveTo>
                  <a:pt x="0" y="0"/>
                </a:moveTo>
                <a:lnTo>
                  <a:pt x="7315200" y="0"/>
                </a:lnTo>
                <a:lnTo>
                  <a:pt x="7315200" y="2477783"/>
                </a:lnTo>
                <a:lnTo>
                  <a:pt x="0" y="2477783"/>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AutoShape 5" id="5"/>
          <p:cNvSpPr/>
          <p:nvPr/>
        </p:nvSpPr>
        <p:spPr>
          <a:xfrm>
            <a:off x="11430169" y="9061267"/>
            <a:ext cx="7105264" cy="19050"/>
          </a:xfrm>
          <a:prstGeom prst="line">
            <a:avLst/>
          </a:prstGeom>
          <a:ln cap="flat" w="114300">
            <a:solidFill>
              <a:srgbClr val="9FC3D0"/>
            </a:solidFill>
            <a:prstDash val="solid"/>
            <a:headEnd type="none" len="sm" w="sm"/>
            <a:tailEnd type="none" len="sm" w="sm"/>
          </a:ln>
        </p:spPr>
      </p:sp>
      <p:sp>
        <p:nvSpPr>
          <p:cNvPr name="TextBox 6" id="6"/>
          <p:cNvSpPr txBox="true"/>
          <p:nvPr/>
        </p:nvSpPr>
        <p:spPr>
          <a:xfrm rot="0">
            <a:off x="2553980" y="866775"/>
            <a:ext cx="13180039" cy="1450976"/>
          </a:xfrm>
          <a:prstGeom prst="rect">
            <a:avLst/>
          </a:prstGeom>
        </p:spPr>
        <p:txBody>
          <a:bodyPr anchor="t" rtlCol="false" tIns="0" lIns="0" bIns="0" rIns="0">
            <a:spAutoFit/>
          </a:bodyPr>
          <a:lstStyle/>
          <a:p>
            <a:pPr algn="ctr">
              <a:lnSpc>
                <a:spcPts val="11899"/>
              </a:lnSpc>
            </a:pPr>
            <a:r>
              <a:rPr lang="en-US" sz="8499">
                <a:solidFill>
                  <a:srgbClr val="000000"/>
                </a:solidFill>
                <a:latin typeface="Alatsi Bold"/>
              </a:rPr>
              <a:t>BACKGROUND</a:t>
            </a:r>
          </a:p>
        </p:txBody>
      </p:sp>
      <p:grpSp>
        <p:nvGrpSpPr>
          <p:cNvPr name="Group 7" id="7"/>
          <p:cNvGrpSpPr/>
          <p:nvPr/>
        </p:nvGrpSpPr>
        <p:grpSpPr>
          <a:xfrm rot="0">
            <a:off x="15859155" y="0"/>
            <a:ext cx="1562612" cy="1673225"/>
            <a:chOff x="0" y="0"/>
            <a:chExt cx="2083482" cy="2230967"/>
          </a:xfrm>
        </p:grpSpPr>
        <p:grpSp>
          <p:nvGrpSpPr>
            <p:cNvPr name="Group 8" id="8"/>
            <p:cNvGrpSpPr/>
            <p:nvPr/>
          </p:nvGrpSpPr>
          <p:grpSpPr>
            <a:xfrm rot="0">
              <a:off x="75599" y="0"/>
              <a:ext cx="1932284" cy="2230967"/>
              <a:chOff x="0" y="0"/>
              <a:chExt cx="703982" cy="812800"/>
            </a:xfrm>
          </p:grpSpPr>
          <p:sp>
            <p:nvSpPr>
              <p:cNvPr name="Freeform 9" id="9"/>
              <p:cNvSpPr/>
              <p:nvPr/>
            </p:nvSpPr>
            <p:spPr>
              <a:xfrm flipH="false" flipV="false" rot="0">
                <a:off x="0" y="0"/>
                <a:ext cx="703982" cy="812800"/>
              </a:xfrm>
              <a:custGeom>
                <a:avLst/>
                <a:gdLst/>
                <a:ahLst/>
                <a:cxnLst/>
                <a:rect r="r" b="b" t="t" l="l"/>
                <a:pathLst>
                  <a:path h="812800" w="703982">
                    <a:moveTo>
                      <a:pt x="234787" y="793731"/>
                    </a:moveTo>
                    <a:cubicBezTo>
                      <a:pt x="270879" y="805245"/>
                      <a:pt x="311910" y="812800"/>
                      <a:pt x="352180" y="812800"/>
                    </a:cubicBezTo>
                    <a:cubicBezTo>
                      <a:pt x="392452" y="812800"/>
                      <a:pt x="431204" y="806323"/>
                      <a:pt x="466915" y="794809"/>
                    </a:cubicBezTo>
                    <a:cubicBezTo>
                      <a:pt x="467675" y="794450"/>
                      <a:pt x="468435" y="794450"/>
                      <a:pt x="469194" y="794090"/>
                    </a:cubicBezTo>
                    <a:cubicBezTo>
                      <a:pt x="603304" y="748035"/>
                      <a:pt x="702082" y="626421"/>
                      <a:pt x="703982" y="484298"/>
                    </a:cubicBezTo>
                    <a:lnTo>
                      <a:pt x="703982" y="0"/>
                    </a:lnTo>
                    <a:lnTo>
                      <a:pt x="0" y="0"/>
                    </a:lnTo>
                    <a:lnTo>
                      <a:pt x="0" y="483939"/>
                    </a:lnTo>
                    <a:cubicBezTo>
                      <a:pt x="1900" y="627140"/>
                      <a:pt x="99158" y="748755"/>
                      <a:pt x="234787" y="793731"/>
                    </a:cubicBezTo>
                    <a:close/>
                  </a:path>
                </a:pathLst>
              </a:custGeom>
              <a:solidFill>
                <a:srgbClr val="9FC3D0"/>
              </a:solidFill>
            </p:spPr>
          </p:sp>
          <p:sp>
            <p:nvSpPr>
              <p:cNvPr name="TextBox 10" id="10"/>
              <p:cNvSpPr txBox="true"/>
              <p:nvPr/>
            </p:nvSpPr>
            <p:spPr>
              <a:xfrm>
                <a:off x="0" y="-47625"/>
                <a:ext cx="703982" cy="733425"/>
              </a:xfrm>
              <a:prstGeom prst="rect">
                <a:avLst/>
              </a:prstGeom>
            </p:spPr>
            <p:txBody>
              <a:bodyPr anchor="ctr" rtlCol="false" tIns="50800" lIns="50800" bIns="50800" rIns="50800"/>
              <a:lstStyle/>
              <a:p>
                <a:pPr algn="ctr">
                  <a:lnSpc>
                    <a:spcPts val="2659"/>
                  </a:lnSpc>
                </a:pPr>
              </a:p>
            </p:txBody>
          </p:sp>
        </p:grpSp>
        <p:sp>
          <p:nvSpPr>
            <p:cNvPr name="TextBox 11" id="11"/>
            <p:cNvSpPr txBox="true"/>
            <p:nvPr/>
          </p:nvSpPr>
          <p:spPr>
            <a:xfrm rot="0">
              <a:off x="0" y="437582"/>
              <a:ext cx="2083482" cy="1241504"/>
            </a:xfrm>
            <a:prstGeom prst="rect">
              <a:avLst/>
            </a:prstGeom>
          </p:spPr>
          <p:txBody>
            <a:bodyPr anchor="t" rtlCol="false" tIns="0" lIns="0" bIns="0" rIns="0">
              <a:spAutoFit/>
            </a:bodyPr>
            <a:lstStyle/>
            <a:p>
              <a:pPr algn="ctr">
                <a:lnSpc>
                  <a:spcPts val="7805"/>
                </a:lnSpc>
              </a:pPr>
              <a:r>
                <a:rPr lang="en-US" sz="5575">
                  <a:solidFill>
                    <a:srgbClr val="000000"/>
                  </a:solidFill>
                  <a:latin typeface="Open Sans Bold"/>
                </a:rPr>
                <a:t>4</a:t>
              </a:r>
            </a:p>
          </p:txBody>
        </p:sp>
      </p:grpSp>
      <p:sp>
        <p:nvSpPr>
          <p:cNvPr name="Freeform 12" id="12"/>
          <p:cNvSpPr/>
          <p:nvPr/>
        </p:nvSpPr>
        <p:spPr>
          <a:xfrm flipH="false" flipV="false" rot="0">
            <a:off x="-2627572" y="-733336"/>
            <a:ext cx="7315200" cy="2477783"/>
          </a:xfrm>
          <a:custGeom>
            <a:avLst/>
            <a:gdLst/>
            <a:ahLst/>
            <a:cxnLst/>
            <a:rect r="r" b="b" t="t" l="l"/>
            <a:pathLst>
              <a:path h="2477783" w="7315200">
                <a:moveTo>
                  <a:pt x="0" y="0"/>
                </a:moveTo>
                <a:lnTo>
                  <a:pt x="7315200" y="0"/>
                </a:lnTo>
                <a:lnTo>
                  <a:pt x="7315200" y="2477783"/>
                </a:lnTo>
                <a:lnTo>
                  <a:pt x="0" y="2477783"/>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13" id="13"/>
          <p:cNvSpPr/>
          <p:nvPr/>
        </p:nvSpPr>
        <p:spPr>
          <a:xfrm flipH="false" flipV="false" rot="0">
            <a:off x="10638264" y="2639761"/>
            <a:ext cx="6783503" cy="4513537"/>
          </a:xfrm>
          <a:custGeom>
            <a:avLst/>
            <a:gdLst/>
            <a:ahLst/>
            <a:cxnLst/>
            <a:rect r="r" b="b" t="t" l="l"/>
            <a:pathLst>
              <a:path h="4513537" w="6783503">
                <a:moveTo>
                  <a:pt x="0" y="0"/>
                </a:moveTo>
                <a:lnTo>
                  <a:pt x="6783503" y="0"/>
                </a:lnTo>
                <a:lnTo>
                  <a:pt x="6783503" y="4513537"/>
                </a:lnTo>
                <a:lnTo>
                  <a:pt x="0" y="4513537"/>
                </a:lnTo>
                <a:lnTo>
                  <a:pt x="0" y="0"/>
                </a:lnTo>
                <a:close/>
              </a:path>
            </a:pathLst>
          </a:custGeom>
          <a:blipFill>
            <a:blip r:embed="rId5"/>
            <a:stretch>
              <a:fillRect l="0" t="0" r="0" b="0"/>
            </a:stretch>
          </a:blipFill>
        </p:spPr>
      </p:sp>
      <p:sp>
        <p:nvSpPr>
          <p:cNvPr name="TextBox 14" id="14"/>
          <p:cNvSpPr txBox="true"/>
          <p:nvPr/>
        </p:nvSpPr>
        <p:spPr>
          <a:xfrm rot="0">
            <a:off x="1011298" y="2573086"/>
            <a:ext cx="9066814" cy="8926246"/>
          </a:xfrm>
          <a:prstGeom prst="rect">
            <a:avLst/>
          </a:prstGeom>
        </p:spPr>
        <p:txBody>
          <a:bodyPr anchor="t" rtlCol="false" tIns="0" lIns="0" bIns="0" rIns="0">
            <a:spAutoFit/>
          </a:bodyPr>
          <a:lstStyle/>
          <a:p>
            <a:pPr algn="l">
              <a:lnSpc>
                <a:spcPts val="5040"/>
              </a:lnSpc>
            </a:pPr>
            <a:r>
              <a:rPr lang="en-US" sz="3600">
                <a:solidFill>
                  <a:srgbClr val="000000"/>
                </a:solidFill>
                <a:latin typeface="Alatsi Bold"/>
              </a:rPr>
              <a:t>C̜atalhöyük</a:t>
            </a:r>
          </a:p>
          <a:p>
            <a:pPr algn="l">
              <a:lnSpc>
                <a:spcPts val="5040"/>
              </a:lnSpc>
            </a:pPr>
          </a:p>
          <a:p>
            <a:pPr algn="l" marL="777240" indent="-388620" lvl="1">
              <a:lnSpc>
                <a:spcPts val="5040"/>
              </a:lnSpc>
              <a:buFont typeface="Arial"/>
              <a:buChar char="•"/>
            </a:pPr>
            <a:r>
              <a:rPr lang="en-US" sz="3600">
                <a:solidFill>
                  <a:srgbClr val="000000"/>
                </a:solidFill>
                <a:latin typeface="Alatsi Bold"/>
              </a:rPr>
              <a:t>Inhabited roughly between 7400 to 6200 BC</a:t>
            </a:r>
          </a:p>
          <a:p>
            <a:pPr algn="l" marL="777240" indent="-388620" lvl="1">
              <a:lnSpc>
                <a:spcPts val="5040"/>
              </a:lnSpc>
              <a:buFont typeface="Arial"/>
              <a:buChar char="•"/>
            </a:pPr>
            <a:r>
              <a:rPr lang="en-US" sz="3600">
                <a:solidFill>
                  <a:srgbClr val="000000"/>
                </a:solidFill>
                <a:latin typeface="Alatsi Bold"/>
              </a:rPr>
              <a:t>Increase in sedentism and farming</a:t>
            </a:r>
          </a:p>
          <a:p>
            <a:pPr algn="l" marL="777240" indent="-388620" lvl="1">
              <a:lnSpc>
                <a:spcPts val="5040"/>
              </a:lnSpc>
              <a:buFont typeface="Arial"/>
              <a:buChar char="•"/>
            </a:pPr>
            <a:r>
              <a:rPr lang="en-US" sz="3600">
                <a:solidFill>
                  <a:srgbClr val="000000"/>
                </a:solidFill>
                <a:latin typeface="Alatsi Bold"/>
              </a:rPr>
              <a:t>Around 3500 to 8000 inhabitants </a:t>
            </a:r>
          </a:p>
          <a:p>
            <a:pPr algn="l" marL="777240" indent="-388620" lvl="1">
              <a:lnSpc>
                <a:spcPts val="5040"/>
              </a:lnSpc>
              <a:buFont typeface="Arial"/>
              <a:buChar char="•"/>
            </a:pPr>
            <a:r>
              <a:rPr lang="en-US" sz="3600">
                <a:solidFill>
                  <a:srgbClr val="000000"/>
                </a:solidFill>
                <a:latin typeface="Alatsi Bold"/>
              </a:rPr>
              <a:t>Famous for its complex belief systems represented in its artwork</a:t>
            </a:r>
          </a:p>
          <a:p>
            <a:pPr algn="r">
              <a:lnSpc>
                <a:spcPts val="5040"/>
              </a:lnSpc>
            </a:pPr>
            <a:r>
              <a:rPr lang="en-US" sz="3600">
                <a:solidFill>
                  <a:srgbClr val="000000"/>
                </a:solidFill>
                <a:latin typeface="Alatsi Bold"/>
              </a:rPr>
              <a:t>(Cessford, 2005)</a:t>
            </a:r>
          </a:p>
          <a:p>
            <a:pPr algn="l">
              <a:lnSpc>
                <a:spcPts val="4264"/>
              </a:lnSpc>
            </a:pPr>
          </a:p>
          <a:p>
            <a:pPr algn="l">
              <a:lnSpc>
                <a:spcPts val="4264"/>
              </a:lnSpc>
            </a:pPr>
          </a:p>
          <a:p>
            <a:pPr algn="l">
              <a:lnSpc>
                <a:spcPts val="4264"/>
              </a:lnSpc>
            </a:pPr>
          </a:p>
          <a:p>
            <a:pPr algn="l">
              <a:lnSpc>
                <a:spcPts val="4264"/>
              </a:lnSpc>
            </a:pPr>
          </a:p>
          <a:p>
            <a:pPr algn="l">
              <a:lnSpc>
                <a:spcPts val="4264"/>
              </a:lnSpc>
            </a:pPr>
          </a:p>
          <a:p>
            <a:pPr algn="l">
              <a:lnSpc>
                <a:spcPts val="4264"/>
              </a:lnSpc>
            </a:pPr>
          </a:p>
        </p:txBody>
      </p:sp>
      <p:sp>
        <p:nvSpPr>
          <p:cNvPr name="TextBox 15" id="15"/>
          <p:cNvSpPr txBox="true"/>
          <p:nvPr/>
        </p:nvSpPr>
        <p:spPr>
          <a:xfrm rot="0">
            <a:off x="5702946" y="8800282"/>
            <a:ext cx="6882108" cy="464820"/>
          </a:xfrm>
          <a:prstGeom prst="rect">
            <a:avLst/>
          </a:prstGeom>
        </p:spPr>
        <p:txBody>
          <a:bodyPr anchor="t" rtlCol="false" tIns="0" lIns="0" bIns="0" rIns="0">
            <a:spAutoFit/>
          </a:bodyPr>
          <a:lstStyle/>
          <a:p>
            <a:pPr algn="ctr">
              <a:lnSpc>
                <a:spcPts val="3779"/>
              </a:lnSpc>
            </a:pPr>
            <a:r>
              <a:rPr lang="en-US" sz="2700">
                <a:solidFill>
                  <a:srgbClr val="000000"/>
                </a:solidFill>
                <a:latin typeface="Alatsi Bold"/>
              </a:rPr>
              <a:t>UWTSD | 2024</a:t>
            </a: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bg>
      <p:bgPr>
        <a:solidFill>
          <a:srgbClr val="F6F3EB"/>
        </a:solidFill>
      </p:bgPr>
    </p:bg>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sp>
        <p:nvSpPr>
          <p:cNvPr name="TextBox 3" id="3"/>
          <p:cNvSpPr txBox="true"/>
          <p:nvPr/>
        </p:nvSpPr>
        <p:spPr>
          <a:xfrm rot="0">
            <a:off x="5702946" y="8800282"/>
            <a:ext cx="6882108" cy="464820"/>
          </a:xfrm>
          <a:prstGeom prst="rect">
            <a:avLst/>
          </a:prstGeom>
        </p:spPr>
        <p:txBody>
          <a:bodyPr anchor="t" rtlCol="false" tIns="0" lIns="0" bIns="0" rIns="0">
            <a:spAutoFit/>
          </a:bodyPr>
          <a:lstStyle/>
          <a:p>
            <a:pPr algn="ctr">
              <a:lnSpc>
                <a:spcPts val="3779"/>
              </a:lnSpc>
            </a:pPr>
            <a:r>
              <a:rPr lang="en-US" sz="2700">
                <a:solidFill>
                  <a:srgbClr val="000000"/>
                </a:solidFill>
                <a:latin typeface="Alatsi Bold"/>
              </a:rPr>
              <a:t>UWTSD</a:t>
            </a:r>
            <a:r>
              <a:rPr lang="en-US" sz="2700">
                <a:solidFill>
                  <a:srgbClr val="000000"/>
                </a:solidFill>
                <a:latin typeface="Alatsi Bold"/>
              </a:rPr>
              <a:t>| 2024</a:t>
            </a:r>
          </a:p>
        </p:txBody>
      </p:sp>
      <p:sp>
        <p:nvSpPr>
          <p:cNvPr name="AutoShape 4" id="4"/>
          <p:cNvSpPr/>
          <p:nvPr/>
        </p:nvSpPr>
        <p:spPr>
          <a:xfrm>
            <a:off x="-260599" y="9061267"/>
            <a:ext cx="7105264" cy="19050"/>
          </a:xfrm>
          <a:prstGeom prst="line">
            <a:avLst/>
          </a:prstGeom>
          <a:ln cap="flat" w="114300">
            <a:solidFill>
              <a:srgbClr val="9FC3D0"/>
            </a:solidFill>
            <a:prstDash val="solid"/>
            <a:headEnd type="none" len="sm" w="sm"/>
            <a:tailEnd type="none" len="sm" w="sm"/>
          </a:ln>
        </p:spPr>
      </p:sp>
      <p:sp>
        <p:nvSpPr>
          <p:cNvPr name="AutoShape 5" id="5"/>
          <p:cNvSpPr/>
          <p:nvPr/>
        </p:nvSpPr>
        <p:spPr>
          <a:xfrm>
            <a:off x="11430169" y="9061267"/>
            <a:ext cx="7105264" cy="19050"/>
          </a:xfrm>
          <a:prstGeom prst="line">
            <a:avLst/>
          </a:prstGeom>
          <a:ln cap="flat" w="114300">
            <a:solidFill>
              <a:srgbClr val="9FC3D0"/>
            </a:solidFill>
            <a:prstDash val="solid"/>
            <a:headEnd type="none" len="sm" w="sm"/>
            <a:tailEnd type="none" len="sm" w="sm"/>
          </a:ln>
        </p:spPr>
      </p:sp>
      <p:grpSp>
        <p:nvGrpSpPr>
          <p:cNvPr name="Group 6" id="6"/>
          <p:cNvGrpSpPr>
            <a:grpSpLocks noChangeAspect="true"/>
          </p:cNvGrpSpPr>
          <p:nvPr/>
        </p:nvGrpSpPr>
        <p:grpSpPr>
          <a:xfrm rot="0">
            <a:off x="1028700" y="3056648"/>
            <a:ext cx="5246391" cy="5246370"/>
            <a:chOff x="0" y="0"/>
            <a:chExt cx="6350025" cy="6350000"/>
          </a:xfrm>
        </p:grpSpPr>
        <p:sp>
          <p:nvSpPr>
            <p:cNvPr name="Freeform 7" id="7"/>
            <p:cNvSpPr/>
            <p:nvPr/>
          </p:nvSpPr>
          <p:spPr>
            <a:xfrm flipH="false" flipV="false" rot="0">
              <a:off x="0" y="0"/>
              <a:ext cx="6350026" cy="6350000"/>
            </a:xfrm>
            <a:custGeom>
              <a:avLst/>
              <a:gdLst/>
              <a:ahLst/>
              <a:cxnLst/>
              <a:rect r="r" b="b" t="t" l="l"/>
              <a:pathLst>
                <a:path h="6350000" w="6350026">
                  <a:moveTo>
                    <a:pt x="0" y="0"/>
                  </a:moveTo>
                  <a:lnTo>
                    <a:pt x="6350026" y="0"/>
                  </a:lnTo>
                  <a:lnTo>
                    <a:pt x="6350026" y="6350000"/>
                  </a:lnTo>
                  <a:lnTo>
                    <a:pt x="0" y="6350000"/>
                  </a:lnTo>
                  <a:close/>
                </a:path>
              </a:pathLst>
            </a:custGeom>
            <a:blipFill>
              <a:blip r:embed="rId3"/>
              <a:stretch>
                <a:fillRect l="-69186" t="0" r="-69186" b="0"/>
              </a:stretch>
            </a:blipFill>
          </p:spPr>
        </p:sp>
      </p:grpSp>
      <p:grpSp>
        <p:nvGrpSpPr>
          <p:cNvPr name="Group 8" id="8"/>
          <p:cNvGrpSpPr/>
          <p:nvPr/>
        </p:nvGrpSpPr>
        <p:grpSpPr>
          <a:xfrm rot="0">
            <a:off x="15859155" y="0"/>
            <a:ext cx="1562612" cy="1673225"/>
            <a:chOff x="0" y="0"/>
            <a:chExt cx="2083482" cy="2230967"/>
          </a:xfrm>
        </p:grpSpPr>
        <p:grpSp>
          <p:nvGrpSpPr>
            <p:cNvPr name="Group 9" id="9"/>
            <p:cNvGrpSpPr/>
            <p:nvPr/>
          </p:nvGrpSpPr>
          <p:grpSpPr>
            <a:xfrm rot="0">
              <a:off x="75599" y="0"/>
              <a:ext cx="1932284" cy="2230967"/>
              <a:chOff x="0" y="0"/>
              <a:chExt cx="703982" cy="812800"/>
            </a:xfrm>
          </p:grpSpPr>
          <p:sp>
            <p:nvSpPr>
              <p:cNvPr name="Freeform 10" id="10"/>
              <p:cNvSpPr/>
              <p:nvPr/>
            </p:nvSpPr>
            <p:spPr>
              <a:xfrm flipH="false" flipV="false" rot="0">
                <a:off x="0" y="0"/>
                <a:ext cx="703982" cy="812800"/>
              </a:xfrm>
              <a:custGeom>
                <a:avLst/>
                <a:gdLst/>
                <a:ahLst/>
                <a:cxnLst/>
                <a:rect r="r" b="b" t="t" l="l"/>
                <a:pathLst>
                  <a:path h="812800" w="703982">
                    <a:moveTo>
                      <a:pt x="234787" y="793731"/>
                    </a:moveTo>
                    <a:cubicBezTo>
                      <a:pt x="270879" y="805245"/>
                      <a:pt x="311910" y="812800"/>
                      <a:pt x="352180" y="812800"/>
                    </a:cubicBezTo>
                    <a:cubicBezTo>
                      <a:pt x="392452" y="812800"/>
                      <a:pt x="431204" y="806323"/>
                      <a:pt x="466915" y="794809"/>
                    </a:cubicBezTo>
                    <a:cubicBezTo>
                      <a:pt x="467675" y="794450"/>
                      <a:pt x="468435" y="794450"/>
                      <a:pt x="469194" y="794090"/>
                    </a:cubicBezTo>
                    <a:cubicBezTo>
                      <a:pt x="603304" y="748035"/>
                      <a:pt x="702082" y="626421"/>
                      <a:pt x="703982" y="484298"/>
                    </a:cubicBezTo>
                    <a:lnTo>
                      <a:pt x="703982" y="0"/>
                    </a:lnTo>
                    <a:lnTo>
                      <a:pt x="0" y="0"/>
                    </a:lnTo>
                    <a:lnTo>
                      <a:pt x="0" y="483939"/>
                    </a:lnTo>
                    <a:cubicBezTo>
                      <a:pt x="1900" y="627140"/>
                      <a:pt x="99158" y="748755"/>
                      <a:pt x="234787" y="793731"/>
                    </a:cubicBezTo>
                    <a:close/>
                  </a:path>
                </a:pathLst>
              </a:custGeom>
              <a:solidFill>
                <a:srgbClr val="9FC3D0"/>
              </a:solidFill>
            </p:spPr>
          </p:sp>
          <p:sp>
            <p:nvSpPr>
              <p:cNvPr name="TextBox 11" id="11"/>
              <p:cNvSpPr txBox="true"/>
              <p:nvPr/>
            </p:nvSpPr>
            <p:spPr>
              <a:xfrm>
                <a:off x="0" y="-47625"/>
                <a:ext cx="703982" cy="733425"/>
              </a:xfrm>
              <a:prstGeom prst="rect">
                <a:avLst/>
              </a:prstGeom>
            </p:spPr>
            <p:txBody>
              <a:bodyPr anchor="ctr" rtlCol="false" tIns="50800" lIns="50800" bIns="50800" rIns="50800"/>
              <a:lstStyle/>
              <a:p>
                <a:pPr algn="ctr">
                  <a:lnSpc>
                    <a:spcPts val="2659"/>
                  </a:lnSpc>
                </a:pPr>
              </a:p>
            </p:txBody>
          </p:sp>
        </p:grpSp>
        <p:sp>
          <p:nvSpPr>
            <p:cNvPr name="TextBox 12" id="12"/>
            <p:cNvSpPr txBox="true"/>
            <p:nvPr/>
          </p:nvSpPr>
          <p:spPr>
            <a:xfrm rot="0">
              <a:off x="0" y="437582"/>
              <a:ext cx="2083482" cy="1241504"/>
            </a:xfrm>
            <a:prstGeom prst="rect">
              <a:avLst/>
            </a:prstGeom>
          </p:spPr>
          <p:txBody>
            <a:bodyPr anchor="t" rtlCol="false" tIns="0" lIns="0" bIns="0" rIns="0">
              <a:spAutoFit/>
            </a:bodyPr>
            <a:lstStyle/>
            <a:p>
              <a:pPr algn="ctr">
                <a:lnSpc>
                  <a:spcPts val="7805"/>
                </a:lnSpc>
              </a:pPr>
              <a:r>
                <a:rPr lang="en-US" sz="5575">
                  <a:solidFill>
                    <a:srgbClr val="000000"/>
                  </a:solidFill>
                  <a:latin typeface="Open Sans Bold"/>
                </a:rPr>
                <a:t>5</a:t>
              </a:r>
            </a:p>
          </p:txBody>
        </p:sp>
      </p:grpSp>
      <p:sp>
        <p:nvSpPr>
          <p:cNvPr name="TextBox 13" id="13"/>
          <p:cNvSpPr txBox="true"/>
          <p:nvPr/>
        </p:nvSpPr>
        <p:spPr>
          <a:xfrm rot="0">
            <a:off x="2553980" y="866775"/>
            <a:ext cx="13180039" cy="1450976"/>
          </a:xfrm>
          <a:prstGeom prst="rect">
            <a:avLst/>
          </a:prstGeom>
        </p:spPr>
        <p:txBody>
          <a:bodyPr anchor="t" rtlCol="false" tIns="0" lIns="0" bIns="0" rIns="0">
            <a:spAutoFit/>
          </a:bodyPr>
          <a:lstStyle/>
          <a:p>
            <a:pPr algn="ctr">
              <a:lnSpc>
                <a:spcPts val="11899"/>
              </a:lnSpc>
            </a:pPr>
            <a:r>
              <a:rPr lang="en-US" sz="8499">
                <a:solidFill>
                  <a:srgbClr val="000000"/>
                </a:solidFill>
                <a:latin typeface="Alatsi Bold"/>
              </a:rPr>
              <a:t>FIGURINE DESCRIPTION</a:t>
            </a:r>
          </a:p>
        </p:txBody>
      </p:sp>
      <p:sp>
        <p:nvSpPr>
          <p:cNvPr name="Freeform 14" id="14"/>
          <p:cNvSpPr/>
          <p:nvPr/>
        </p:nvSpPr>
        <p:spPr>
          <a:xfrm flipH="false" flipV="false" rot="0">
            <a:off x="14982801" y="6379649"/>
            <a:ext cx="7315200" cy="2477783"/>
          </a:xfrm>
          <a:custGeom>
            <a:avLst/>
            <a:gdLst/>
            <a:ahLst/>
            <a:cxnLst/>
            <a:rect r="r" b="b" t="t" l="l"/>
            <a:pathLst>
              <a:path h="2477783" w="7315200">
                <a:moveTo>
                  <a:pt x="0" y="0"/>
                </a:moveTo>
                <a:lnTo>
                  <a:pt x="7315200" y="0"/>
                </a:lnTo>
                <a:lnTo>
                  <a:pt x="7315200" y="2477783"/>
                </a:lnTo>
                <a:lnTo>
                  <a:pt x="0" y="247778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15" id="15"/>
          <p:cNvSpPr/>
          <p:nvPr/>
        </p:nvSpPr>
        <p:spPr>
          <a:xfrm flipH="false" flipV="false" rot="0">
            <a:off x="-1648907" y="-402279"/>
            <a:ext cx="7315200" cy="2477783"/>
          </a:xfrm>
          <a:custGeom>
            <a:avLst/>
            <a:gdLst/>
            <a:ahLst/>
            <a:cxnLst/>
            <a:rect r="r" b="b" t="t" l="l"/>
            <a:pathLst>
              <a:path h="2477783" w="7315200">
                <a:moveTo>
                  <a:pt x="0" y="0"/>
                </a:moveTo>
                <a:lnTo>
                  <a:pt x="7315200" y="0"/>
                </a:lnTo>
                <a:lnTo>
                  <a:pt x="7315200" y="2477783"/>
                </a:lnTo>
                <a:lnTo>
                  <a:pt x="0" y="247778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16" id="16"/>
          <p:cNvSpPr txBox="true"/>
          <p:nvPr/>
        </p:nvSpPr>
        <p:spPr>
          <a:xfrm rot="0">
            <a:off x="6544781" y="2989973"/>
            <a:ext cx="10337782" cy="5718810"/>
          </a:xfrm>
          <a:prstGeom prst="rect">
            <a:avLst/>
          </a:prstGeom>
        </p:spPr>
        <p:txBody>
          <a:bodyPr anchor="t" rtlCol="false" tIns="0" lIns="0" bIns="0" rIns="0">
            <a:spAutoFit/>
          </a:bodyPr>
          <a:lstStyle/>
          <a:p>
            <a:pPr algn="l" marL="777240" indent="-388620" lvl="1">
              <a:lnSpc>
                <a:spcPts val="5040"/>
              </a:lnSpc>
              <a:buFont typeface="Arial"/>
              <a:buChar char="•"/>
            </a:pPr>
            <a:r>
              <a:rPr lang="en-US" sz="3600">
                <a:solidFill>
                  <a:srgbClr val="000000"/>
                </a:solidFill>
                <a:latin typeface="Alatsi Bold"/>
              </a:rPr>
              <a:t> Palm-sized clay figurine</a:t>
            </a:r>
          </a:p>
          <a:p>
            <a:pPr algn="l" marL="777240" indent="-388620" lvl="1">
              <a:lnSpc>
                <a:spcPts val="5040"/>
              </a:lnSpc>
              <a:buFont typeface="Arial"/>
              <a:buChar char="•"/>
            </a:pPr>
            <a:r>
              <a:rPr lang="en-US" sz="3600">
                <a:solidFill>
                  <a:srgbClr val="000000"/>
                </a:solidFill>
                <a:latin typeface="Alatsi Bold"/>
              </a:rPr>
              <a:t>Dual constitution of a human</a:t>
            </a:r>
          </a:p>
          <a:p>
            <a:pPr algn="l" marL="777240" indent="-388620" lvl="1">
              <a:lnSpc>
                <a:spcPts val="5040"/>
              </a:lnSpc>
              <a:buFont typeface="Arial"/>
              <a:buChar char="•"/>
            </a:pPr>
            <a:r>
              <a:rPr lang="en-US" sz="3600">
                <a:solidFill>
                  <a:srgbClr val="000000"/>
                </a:solidFill>
                <a:latin typeface="Alatsi Bold"/>
              </a:rPr>
              <a:t>Prominent breasts and stomach</a:t>
            </a:r>
          </a:p>
          <a:p>
            <a:pPr algn="l" marL="777240" indent="-388620" lvl="1">
              <a:lnSpc>
                <a:spcPts val="5040"/>
              </a:lnSpc>
              <a:buFont typeface="Arial"/>
              <a:buChar char="•"/>
            </a:pPr>
            <a:r>
              <a:rPr lang="en-US" sz="3600">
                <a:solidFill>
                  <a:srgbClr val="000000"/>
                </a:solidFill>
                <a:latin typeface="Alatsi Bold"/>
              </a:rPr>
              <a:t>Protruding navel </a:t>
            </a:r>
          </a:p>
          <a:p>
            <a:pPr algn="l" marL="777240" indent="-388620" lvl="1">
              <a:lnSpc>
                <a:spcPts val="5040"/>
              </a:lnSpc>
              <a:buFont typeface="Arial"/>
              <a:buChar char="•"/>
            </a:pPr>
            <a:r>
              <a:rPr lang="en-US" sz="3600">
                <a:solidFill>
                  <a:srgbClr val="000000"/>
                </a:solidFill>
                <a:latin typeface="Alatsi Bold"/>
              </a:rPr>
              <a:t>Curved, arching shoulders </a:t>
            </a:r>
          </a:p>
          <a:p>
            <a:pPr algn="l" marL="777240" indent="-388620" lvl="1">
              <a:lnSpc>
                <a:spcPts val="5040"/>
              </a:lnSpc>
              <a:buFont typeface="Arial"/>
              <a:buChar char="•"/>
            </a:pPr>
            <a:r>
              <a:rPr lang="en-US" sz="3600">
                <a:solidFill>
                  <a:srgbClr val="000000"/>
                </a:solidFill>
                <a:latin typeface="Alatsi Bold"/>
              </a:rPr>
              <a:t>Thin and delicate skeletal arms</a:t>
            </a:r>
          </a:p>
          <a:p>
            <a:pPr algn="l" marL="777240" indent="-388620" lvl="1">
              <a:lnSpc>
                <a:spcPts val="5040"/>
              </a:lnSpc>
              <a:buFont typeface="Arial"/>
              <a:buChar char="•"/>
            </a:pPr>
            <a:r>
              <a:rPr lang="en-US" sz="3600">
                <a:solidFill>
                  <a:srgbClr val="000000"/>
                </a:solidFill>
                <a:latin typeface="Alatsi Bold"/>
              </a:rPr>
              <a:t>Defined figures rest on the breasts</a:t>
            </a:r>
          </a:p>
          <a:p>
            <a:pPr algn="l">
              <a:lnSpc>
                <a:spcPts val="5040"/>
              </a:lnSpc>
            </a:pPr>
          </a:p>
          <a:p>
            <a:pPr algn="l">
              <a:lnSpc>
                <a:spcPts val="5040"/>
              </a:lnSpc>
            </a:pP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bg>
      <p:bgPr>
        <a:solidFill>
          <a:srgbClr val="F6F3EB"/>
        </a:solidFill>
      </p:bgPr>
    </p:bg>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sp>
        <p:nvSpPr>
          <p:cNvPr name="TextBox 3" id="3"/>
          <p:cNvSpPr txBox="true"/>
          <p:nvPr/>
        </p:nvSpPr>
        <p:spPr>
          <a:xfrm rot="0">
            <a:off x="5702946" y="8800282"/>
            <a:ext cx="6882108" cy="464820"/>
          </a:xfrm>
          <a:prstGeom prst="rect">
            <a:avLst/>
          </a:prstGeom>
        </p:spPr>
        <p:txBody>
          <a:bodyPr anchor="t" rtlCol="false" tIns="0" lIns="0" bIns="0" rIns="0">
            <a:spAutoFit/>
          </a:bodyPr>
          <a:lstStyle/>
          <a:p>
            <a:pPr algn="ctr">
              <a:lnSpc>
                <a:spcPts val="3779"/>
              </a:lnSpc>
            </a:pPr>
            <a:r>
              <a:rPr lang="en-US" sz="2700">
                <a:solidFill>
                  <a:srgbClr val="000000"/>
                </a:solidFill>
                <a:latin typeface="Alatsi Bold"/>
              </a:rPr>
              <a:t>UWTSD</a:t>
            </a:r>
            <a:r>
              <a:rPr lang="en-US" sz="2700">
                <a:solidFill>
                  <a:srgbClr val="000000"/>
                </a:solidFill>
                <a:latin typeface="Alatsi Bold"/>
              </a:rPr>
              <a:t> | 2024</a:t>
            </a:r>
          </a:p>
        </p:txBody>
      </p:sp>
      <p:sp>
        <p:nvSpPr>
          <p:cNvPr name="AutoShape 4" id="4"/>
          <p:cNvSpPr/>
          <p:nvPr/>
        </p:nvSpPr>
        <p:spPr>
          <a:xfrm>
            <a:off x="-260599" y="9061267"/>
            <a:ext cx="7105264" cy="19050"/>
          </a:xfrm>
          <a:prstGeom prst="line">
            <a:avLst/>
          </a:prstGeom>
          <a:ln cap="flat" w="114300">
            <a:solidFill>
              <a:srgbClr val="9FC3D0"/>
            </a:solidFill>
            <a:prstDash val="solid"/>
            <a:headEnd type="none" len="sm" w="sm"/>
            <a:tailEnd type="none" len="sm" w="sm"/>
          </a:ln>
        </p:spPr>
      </p:sp>
      <p:sp>
        <p:nvSpPr>
          <p:cNvPr name="AutoShape 5" id="5"/>
          <p:cNvSpPr/>
          <p:nvPr/>
        </p:nvSpPr>
        <p:spPr>
          <a:xfrm>
            <a:off x="11430169" y="9061267"/>
            <a:ext cx="7105264" cy="19050"/>
          </a:xfrm>
          <a:prstGeom prst="line">
            <a:avLst/>
          </a:prstGeom>
          <a:ln cap="flat" w="114300">
            <a:solidFill>
              <a:srgbClr val="9FC3D0"/>
            </a:solidFill>
            <a:prstDash val="solid"/>
            <a:headEnd type="none" len="sm" w="sm"/>
            <a:tailEnd type="none" len="sm" w="sm"/>
          </a:ln>
        </p:spPr>
      </p:sp>
      <p:grpSp>
        <p:nvGrpSpPr>
          <p:cNvPr name="Group 6" id="6"/>
          <p:cNvGrpSpPr>
            <a:grpSpLocks noChangeAspect="true"/>
          </p:cNvGrpSpPr>
          <p:nvPr/>
        </p:nvGrpSpPr>
        <p:grpSpPr>
          <a:xfrm rot="0">
            <a:off x="1028700" y="3056648"/>
            <a:ext cx="5246391" cy="5246370"/>
            <a:chOff x="0" y="0"/>
            <a:chExt cx="6350025" cy="6350000"/>
          </a:xfrm>
        </p:grpSpPr>
        <p:sp>
          <p:nvSpPr>
            <p:cNvPr name="Freeform 7" id="7"/>
            <p:cNvSpPr/>
            <p:nvPr/>
          </p:nvSpPr>
          <p:spPr>
            <a:xfrm flipH="false" flipV="false" rot="0">
              <a:off x="0" y="0"/>
              <a:ext cx="6350026" cy="6350000"/>
            </a:xfrm>
            <a:custGeom>
              <a:avLst/>
              <a:gdLst/>
              <a:ahLst/>
              <a:cxnLst/>
              <a:rect r="r" b="b" t="t" l="l"/>
              <a:pathLst>
                <a:path h="6350000" w="6350026">
                  <a:moveTo>
                    <a:pt x="0" y="0"/>
                  </a:moveTo>
                  <a:lnTo>
                    <a:pt x="6350026" y="0"/>
                  </a:lnTo>
                  <a:lnTo>
                    <a:pt x="6350026" y="6350000"/>
                  </a:lnTo>
                  <a:lnTo>
                    <a:pt x="0" y="6350000"/>
                  </a:lnTo>
                  <a:close/>
                </a:path>
              </a:pathLst>
            </a:custGeom>
            <a:blipFill>
              <a:blip r:embed="rId3"/>
              <a:stretch>
                <a:fillRect l="-69186" t="0" r="-69186" b="0"/>
              </a:stretch>
            </a:blipFill>
          </p:spPr>
        </p:sp>
      </p:grpSp>
      <p:grpSp>
        <p:nvGrpSpPr>
          <p:cNvPr name="Group 8" id="8"/>
          <p:cNvGrpSpPr/>
          <p:nvPr/>
        </p:nvGrpSpPr>
        <p:grpSpPr>
          <a:xfrm rot="0">
            <a:off x="15859155" y="0"/>
            <a:ext cx="1562612" cy="1673225"/>
            <a:chOff x="0" y="0"/>
            <a:chExt cx="2083482" cy="2230967"/>
          </a:xfrm>
        </p:grpSpPr>
        <p:grpSp>
          <p:nvGrpSpPr>
            <p:cNvPr name="Group 9" id="9"/>
            <p:cNvGrpSpPr/>
            <p:nvPr/>
          </p:nvGrpSpPr>
          <p:grpSpPr>
            <a:xfrm rot="0">
              <a:off x="75599" y="0"/>
              <a:ext cx="1932284" cy="2230967"/>
              <a:chOff x="0" y="0"/>
              <a:chExt cx="703982" cy="812800"/>
            </a:xfrm>
          </p:grpSpPr>
          <p:sp>
            <p:nvSpPr>
              <p:cNvPr name="Freeform 10" id="10"/>
              <p:cNvSpPr/>
              <p:nvPr/>
            </p:nvSpPr>
            <p:spPr>
              <a:xfrm flipH="false" flipV="false" rot="0">
                <a:off x="0" y="0"/>
                <a:ext cx="703982" cy="812800"/>
              </a:xfrm>
              <a:custGeom>
                <a:avLst/>
                <a:gdLst/>
                <a:ahLst/>
                <a:cxnLst/>
                <a:rect r="r" b="b" t="t" l="l"/>
                <a:pathLst>
                  <a:path h="812800" w="703982">
                    <a:moveTo>
                      <a:pt x="234787" y="793731"/>
                    </a:moveTo>
                    <a:cubicBezTo>
                      <a:pt x="270879" y="805245"/>
                      <a:pt x="311910" y="812800"/>
                      <a:pt x="352180" y="812800"/>
                    </a:cubicBezTo>
                    <a:cubicBezTo>
                      <a:pt x="392452" y="812800"/>
                      <a:pt x="431204" y="806323"/>
                      <a:pt x="466915" y="794809"/>
                    </a:cubicBezTo>
                    <a:cubicBezTo>
                      <a:pt x="467675" y="794450"/>
                      <a:pt x="468435" y="794450"/>
                      <a:pt x="469194" y="794090"/>
                    </a:cubicBezTo>
                    <a:cubicBezTo>
                      <a:pt x="603304" y="748035"/>
                      <a:pt x="702082" y="626421"/>
                      <a:pt x="703982" y="484298"/>
                    </a:cubicBezTo>
                    <a:lnTo>
                      <a:pt x="703982" y="0"/>
                    </a:lnTo>
                    <a:lnTo>
                      <a:pt x="0" y="0"/>
                    </a:lnTo>
                    <a:lnTo>
                      <a:pt x="0" y="483939"/>
                    </a:lnTo>
                    <a:cubicBezTo>
                      <a:pt x="1900" y="627140"/>
                      <a:pt x="99158" y="748755"/>
                      <a:pt x="234787" y="793731"/>
                    </a:cubicBezTo>
                    <a:close/>
                  </a:path>
                </a:pathLst>
              </a:custGeom>
              <a:solidFill>
                <a:srgbClr val="9FC3D0"/>
              </a:solidFill>
            </p:spPr>
          </p:sp>
          <p:sp>
            <p:nvSpPr>
              <p:cNvPr name="TextBox 11" id="11"/>
              <p:cNvSpPr txBox="true"/>
              <p:nvPr/>
            </p:nvSpPr>
            <p:spPr>
              <a:xfrm>
                <a:off x="0" y="-47625"/>
                <a:ext cx="703982" cy="733425"/>
              </a:xfrm>
              <a:prstGeom prst="rect">
                <a:avLst/>
              </a:prstGeom>
            </p:spPr>
            <p:txBody>
              <a:bodyPr anchor="ctr" rtlCol="false" tIns="50800" lIns="50800" bIns="50800" rIns="50800"/>
              <a:lstStyle/>
              <a:p>
                <a:pPr algn="ctr">
                  <a:lnSpc>
                    <a:spcPts val="2659"/>
                  </a:lnSpc>
                </a:pPr>
              </a:p>
            </p:txBody>
          </p:sp>
        </p:grpSp>
        <p:sp>
          <p:nvSpPr>
            <p:cNvPr name="TextBox 12" id="12"/>
            <p:cNvSpPr txBox="true"/>
            <p:nvPr/>
          </p:nvSpPr>
          <p:spPr>
            <a:xfrm rot="0">
              <a:off x="0" y="437582"/>
              <a:ext cx="2083482" cy="1241504"/>
            </a:xfrm>
            <a:prstGeom prst="rect">
              <a:avLst/>
            </a:prstGeom>
          </p:spPr>
          <p:txBody>
            <a:bodyPr anchor="t" rtlCol="false" tIns="0" lIns="0" bIns="0" rIns="0">
              <a:spAutoFit/>
            </a:bodyPr>
            <a:lstStyle/>
            <a:p>
              <a:pPr algn="ctr">
                <a:lnSpc>
                  <a:spcPts val="7805"/>
                </a:lnSpc>
              </a:pPr>
              <a:r>
                <a:rPr lang="en-US" sz="5575">
                  <a:solidFill>
                    <a:srgbClr val="000000"/>
                  </a:solidFill>
                  <a:latin typeface="Open Sans Bold"/>
                </a:rPr>
                <a:t>6</a:t>
              </a:r>
            </a:p>
          </p:txBody>
        </p:sp>
      </p:grpSp>
      <p:sp>
        <p:nvSpPr>
          <p:cNvPr name="TextBox 13" id="13"/>
          <p:cNvSpPr txBox="true"/>
          <p:nvPr/>
        </p:nvSpPr>
        <p:spPr>
          <a:xfrm rot="0">
            <a:off x="2553980" y="866775"/>
            <a:ext cx="13180039" cy="1450976"/>
          </a:xfrm>
          <a:prstGeom prst="rect">
            <a:avLst/>
          </a:prstGeom>
        </p:spPr>
        <p:txBody>
          <a:bodyPr anchor="t" rtlCol="false" tIns="0" lIns="0" bIns="0" rIns="0">
            <a:spAutoFit/>
          </a:bodyPr>
          <a:lstStyle/>
          <a:p>
            <a:pPr algn="ctr">
              <a:lnSpc>
                <a:spcPts val="11899"/>
              </a:lnSpc>
            </a:pPr>
            <a:r>
              <a:rPr lang="en-US" sz="8499">
                <a:solidFill>
                  <a:srgbClr val="000000"/>
                </a:solidFill>
                <a:latin typeface="Alatsi Bold"/>
              </a:rPr>
              <a:t>FIGURINE DESCRIPTION</a:t>
            </a:r>
          </a:p>
        </p:txBody>
      </p:sp>
      <p:sp>
        <p:nvSpPr>
          <p:cNvPr name="Freeform 14" id="14"/>
          <p:cNvSpPr/>
          <p:nvPr/>
        </p:nvSpPr>
        <p:spPr>
          <a:xfrm flipH="false" flipV="false" rot="0">
            <a:off x="14982801" y="6379649"/>
            <a:ext cx="7315200" cy="2477783"/>
          </a:xfrm>
          <a:custGeom>
            <a:avLst/>
            <a:gdLst/>
            <a:ahLst/>
            <a:cxnLst/>
            <a:rect r="r" b="b" t="t" l="l"/>
            <a:pathLst>
              <a:path h="2477783" w="7315200">
                <a:moveTo>
                  <a:pt x="0" y="0"/>
                </a:moveTo>
                <a:lnTo>
                  <a:pt x="7315200" y="0"/>
                </a:lnTo>
                <a:lnTo>
                  <a:pt x="7315200" y="2477783"/>
                </a:lnTo>
                <a:lnTo>
                  <a:pt x="0" y="247778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15" id="15"/>
          <p:cNvSpPr/>
          <p:nvPr/>
        </p:nvSpPr>
        <p:spPr>
          <a:xfrm flipH="false" flipV="false" rot="0">
            <a:off x="-1648907" y="-402279"/>
            <a:ext cx="7315200" cy="2477783"/>
          </a:xfrm>
          <a:custGeom>
            <a:avLst/>
            <a:gdLst/>
            <a:ahLst/>
            <a:cxnLst/>
            <a:rect r="r" b="b" t="t" l="l"/>
            <a:pathLst>
              <a:path h="2477783" w="7315200">
                <a:moveTo>
                  <a:pt x="0" y="0"/>
                </a:moveTo>
                <a:lnTo>
                  <a:pt x="7315200" y="0"/>
                </a:lnTo>
                <a:lnTo>
                  <a:pt x="7315200" y="2477783"/>
                </a:lnTo>
                <a:lnTo>
                  <a:pt x="0" y="247778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16" id="16"/>
          <p:cNvSpPr txBox="true"/>
          <p:nvPr/>
        </p:nvSpPr>
        <p:spPr>
          <a:xfrm rot="0">
            <a:off x="6854343" y="2989973"/>
            <a:ext cx="10414482" cy="5718810"/>
          </a:xfrm>
          <a:prstGeom prst="rect">
            <a:avLst/>
          </a:prstGeom>
        </p:spPr>
        <p:txBody>
          <a:bodyPr anchor="t" rtlCol="false" tIns="0" lIns="0" bIns="0" rIns="0">
            <a:spAutoFit/>
          </a:bodyPr>
          <a:lstStyle/>
          <a:p>
            <a:pPr algn="l" marL="777240" indent="-388620" lvl="1">
              <a:lnSpc>
                <a:spcPts val="5040"/>
              </a:lnSpc>
              <a:buFont typeface="Arial"/>
              <a:buChar char="•"/>
            </a:pPr>
            <a:r>
              <a:rPr lang="en-US" sz="3600">
                <a:solidFill>
                  <a:srgbClr val="000000"/>
                </a:solidFill>
                <a:latin typeface="Alatsi Bold"/>
              </a:rPr>
              <a:t>The back contrasts the front </a:t>
            </a:r>
          </a:p>
          <a:p>
            <a:pPr algn="l" marL="777240" indent="-388620" lvl="1">
              <a:lnSpc>
                <a:spcPts val="5040"/>
              </a:lnSpc>
              <a:buFont typeface="Arial"/>
              <a:buChar char="•"/>
            </a:pPr>
            <a:r>
              <a:rPr lang="en-US" sz="3600">
                <a:solidFill>
                  <a:srgbClr val="000000"/>
                </a:solidFill>
                <a:latin typeface="Alatsi Bold"/>
              </a:rPr>
              <a:t>Articulated skeleton with delineated ribs, a spinal cord, a pelvis, and a prominent scapula</a:t>
            </a:r>
          </a:p>
          <a:p>
            <a:pPr algn="l" marL="777240" indent="-388620" lvl="1">
              <a:lnSpc>
                <a:spcPts val="5040"/>
              </a:lnSpc>
              <a:buFont typeface="Arial"/>
              <a:buChar char="•"/>
            </a:pPr>
            <a:r>
              <a:rPr lang="en-US" sz="3600">
                <a:solidFill>
                  <a:srgbClr val="000000"/>
                </a:solidFill>
                <a:latin typeface="Alatsi Bold"/>
              </a:rPr>
              <a:t>Headless with a dowel hole </a:t>
            </a:r>
          </a:p>
          <a:p>
            <a:pPr algn="l" marL="777240" indent="-388620" lvl="1">
              <a:lnSpc>
                <a:spcPts val="5040"/>
              </a:lnSpc>
              <a:buFont typeface="Arial"/>
              <a:buChar char="•"/>
            </a:pPr>
            <a:r>
              <a:rPr lang="en-US" sz="3600">
                <a:solidFill>
                  <a:srgbClr val="000000"/>
                </a:solidFill>
                <a:latin typeface="Alatsi Bold"/>
              </a:rPr>
              <a:t>Seated position with its legs crossed in the front.</a:t>
            </a:r>
          </a:p>
          <a:p>
            <a:pPr algn="l" marL="777240" indent="-388620" lvl="1">
              <a:lnSpc>
                <a:spcPts val="5040"/>
              </a:lnSpc>
              <a:buFont typeface="Arial"/>
              <a:buChar char="•"/>
            </a:pPr>
            <a:r>
              <a:rPr lang="en-US" sz="3600">
                <a:solidFill>
                  <a:srgbClr val="000000"/>
                </a:solidFill>
                <a:latin typeface="Alatsi Bold"/>
              </a:rPr>
              <a:t>Plastered and exhibits signs of secondary burning</a:t>
            </a:r>
          </a:p>
          <a:p>
            <a:pPr algn="r">
              <a:lnSpc>
                <a:spcPts val="5040"/>
              </a:lnSpc>
            </a:pPr>
            <a:r>
              <a:rPr lang="en-US" sz="3600">
                <a:solidFill>
                  <a:srgbClr val="000000"/>
                </a:solidFill>
                <a:latin typeface="Alatsi Bold"/>
              </a:rPr>
              <a:t>(Meskell and Nakamura, 2005)</a:t>
            </a:r>
          </a:p>
          <a:p>
            <a:pPr algn="l">
              <a:lnSpc>
                <a:spcPts val="5040"/>
              </a:lnSpc>
            </a:pP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bg>
      <p:bgPr>
        <a:solidFill>
          <a:srgbClr val="F6F3EB"/>
        </a:solidFill>
      </p:bgPr>
    </p:bg>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sp>
        <p:nvSpPr>
          <p:cNvPr name="TextBox 3" id="3"/>
          <p:cNvSpPr txBox="true"/>
          <p:nvPr/>
        </p:nvSpPr>
        <p:spPr>
          <a:xfrm rot="0">
            <a:off x="1791340" y="2915030"/>
            <a:ext cx="14705320" cy="6454389"/>
          </a:xfrm>
          <a:prstGeom prst="rect">
            <a:avLst/>
          </a:prstGeom>
        </p:spPr>
        <p:txBody>
          <a:bodyPr anchor="t" rtlCol="false" tIns="0" lIns="0" bIns="0" rIns="0">
            <a:spAutoFit/>
          </a:bodyPr>
          <a:lstStyle/>
          <a:p>
            <a:pPr algn="l" marL="777240" indent="-388620" lvl="1">
              <a:lnSpc>
                <a:spcPts val="5040"/>
              </a:lnSpc>
              <a:buFont typeface="Arial"/>
              <a:buChar char="•"/>
            </a:pPr>
            <a:r>
              <a:rPr lang="en-US" sz="3600">
                <a:solidFill>
                  <a:srgbClr val="000000"/>
                </a:solidFill>
                <a:latin typeface="Alatsi Bold"/>
              </a:rPr>
              <a:t>High degree of skill </a:t>
            </a:r>
          </a:p>
          <a:p>
            <a:pPr algn="l" marL="777240" indent="-388620" lvl="1">
              <a:lnSpc>
                <a:spcPts val="5040"/>
              </a:lnSpc>
              <a:buFont typeface="Arial"/>
              <a:buChar char="•"/>
            </a:pPr>
            <a:r>
              <a:rPr lang="en-US" sz="3600">
                <a:solidFill>
                  <a:srgbClr val="000000"/>
                </a:solidFill>
                <a:latin typeface="Alatsi Bold"/>
              </a:rPr>
              <a:t>Closely linked to other ideas that held significance to the community</a:t>
            </a:r>
          </a:p>
          <a:p>
            <a:pPr algn="l" marL="777240" indent="-388620" lvl="1">
              <a:lnSpc>
                <a:spcPts val="5040"/>
              </a:lnSpc>
              <a:buFont typeface="Arial"/>
              <a:buChar char="•"/>
            </a:pPr>
            <a:r>
              <a:rPr lang="en-US" sz="3600">
                <a:solidFill>
                  <a:srgbClr val="000000"/>
                </a:solidFill>
                <a:latin typeface="Alatsi Bold"/>
              </a:rPr>
              <a:t>Choice of material: clay</a:t>
            </a:r>
          </a:p>
          <a:p>
            <a:pPr algn="l" marL="777240" indent="-388620" lvl="1">
              <a:lnSpc>
                <a:spcPts val="5040"/>
              </a:lnSpc>
              <a:buFont typeface="Arial"/>
              <a:buChar char="•"/>
            </a:pPr>
            <a:r>
              <a:rPr lang="en-US" sz="3600">
                <a:solidFill>
                  <a:srgbClr val="000000"/>
                </a:solidFill>
                <a:latin typeface="Alatsi Bold"/>
              </a:rPr>
              <a:t>Processed clay; lightly fired</a:t>
            </a:r>
          </a:p>
          <a:p>
            <a:pPr algn="l" marL="777240" indent="-388620" lvl="1">
              <a:lnSpc>
                <a:spcPts val="5040"/>
              </a:lnSpc>
              <a:buFont typeface="Arial"/>
              <a:buChar char="•"/>
            </a:pPr>
            <a:r>
              <a:rPr lang="en-US" sz="3600">
                <a:solidFill>
                  <a:srgbClr val="000000"/>
                </a:solidFill>
                <a:latin typeface="Alatsi Bold"/>
              </a:rPr>
              <a:t>Figurine’s techniques are utilised elsewhere on the site</a:t>
            </a:r>
          </a:p>
          <a:p>
            <a:pPr algn="l" marL="777240" indent="-388620" lvl="1">
              <a:lnSpc>
                <a:spcPts val="5040"/>
              </a:lnSpc>
              <a:buFont typeface="Arial"/>
              <a:buChar char="•"/>
            </a:pPr>
            <a:r>
              <a:rPr lang="en-US" sz="3600">
                <a:solidFill>
                  <a:srgbClr val="000000"/>
                </a:solidFill>
                <a:latin typeface="Alatsi Bold"/>
              </a:rPr>
              <a:t>Clay used for building construction</a:t>
            </a:r>
          </a:p>
          <a:p>
            <a:pPr algn="l" marL="777240" indent="-388620" lvl="1">
              <a:lnSpc>
                <a:spcPts val="5040"/>
              </a:lnSpc>
              <a:buFont typeface="Arial"/>
              <a:buChar char="•"/>
            </a:pPr>
            <a:r>
              <a:rPr lang="en-US" sz="3600">
                <a:solidFill>
                  <a:srgbClr val="000000"/>
                </a:solidFill>
                <a:latin typeface="Alatsi Bold"/>
              </a:rPr>
              <a:t>Plaster also used for houses and human and animal skulls</a:t>
            </a:r>
          </a:p>
          <a:p>
            <a:pPr algn="l" marL="777240" indent="-388620" lvl="1">
              <a:lnSpc>
                <a:spcPts val="5040"/>
              </a:lnSpc>
              <a:buFont typeface="Arial"/>
              <a:buChar char="•"/>
            </a:pPr>
            <a:r>
              <a:rPr lang="en-US" sz="3600">
                <a:solidFill>
                  <a:srgbClr val="000000"/>
                </a:solidFill>
                <a:latin typeface="Alatsi Bold"/>
              </a:rPr>
              <a:t>Red paint around neck </a:t>
            </a:r>
          </a:p>
          <a:p>
            <a:pPr algn="r">
              <a:lnSpc>
                <a:spcPts val="5040"/>
              </a:lnSpc>
            </a:pPr>
            <a:r>
              <a:rPr lang="en-US" sz="3600">
                <a:solidFill>
                  <a:srgbClr val="000000"/>
                </a:solidFill>
                <a:latin typeface="Alatsi Bold"/>
              </a:rPr>
              <a:t>(Meskell and Nakamura, 2005; Schotsman et al., 2020)</a:t>
            </a:r>
          </a:p>
          <a:p>
            <a:pPr algn="l">
              <a:lnSpc>
                <a:spcPts val="5852"/>
              </a:lnSpc>
            </a:pPr>
          </a:p>
        </p:txBody>
      </p:sp>
      <p:sp>
        <p:nvSpPr>
          <p:cNvPr name="AutoShape 4" id="4"/>
          <p:cNvSpPr/>
          <p:nvPr/>
        </p:nvSpPr>
        <p:spPr>
          <a:xfrm>
            <a:off x="-260599" y="9061267"/>
            <a:ext cx="7105264" cy="19050"/>
          </a:xfrm>
          <a:prstGeom prst="line">
            <a:avLst/>
          </a:prstGeom>
          <a:ln cap="flat" w="114300">
            <a:solidFill>
              <a:srgbClr val="9FC3D0"/>
            </a:solidFill>
            <a:prstDash val="solid"/>
            <a:headEnd type="none" len="sm" w="sm"/>
            <a:tailEnd type="none" len="sm" w="sm"/>
          </a:ln>
        </p:spPr>
      </p:sp>
      <p:sp>
        <p:nvSpPr>
          <p:cNvPr name="Freeform 5" id="5"/>
          <p:cNvSpPr/>
          <p:nvPr/>
        </p:nvSpPr>
        <p:spPr>
          <a:xfrm flipH="false" flipV="false" rot="0">
            <a:off x="13764167" y="6208199"/>
            <a:ext cx="7315200" cy="2477783"/>
          </a:xfrm>
          <a:custGeom>
            <a:avLst/>
            <a:gdLst/>
            <a:ahLst/>
            <a:cxnLst/>
            <a:rect r="r" b="b" t="t" l="l"/>
            <a:pathLst>
              <a:path h="2477783" w="7315200">
                <a:moveTo>
                  <a:pt x="0" y="0"/>
                </a:moveTo>
                <a:lnTo>
                  <a:pt x="7315200" y="0"/>
                </a:lnTo>
                <a:lnTo>
                  <a:pt x="7315200" y="2477783"/>
                </a:lnTo>
                <a:lnTo>
                  <a:pt x="0" y="2477783"/>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AutoShape 6" id="6"/>
          <p:cNvSpPr/>
          <p:nvPr/>
        </p:nvSpPr>
        <p:spPr>
          <a:xfrm>
            <a:off x="11430169" y="9061267"/>
            <a:ext cx="7105264" cy="19050"/>
          </a:xfrm>
          <a:prstGeom prst="line">
            <a:avLst/>
          </a:prstGeom>
          <a:ln cap="flat" w="114300">
            <a:solidFill>
              <a:srgbClr val="9FC3D0"/>
            </a:solidFill>
            <a:prstDash val="solid"/>
            <a:headEnd type="none" len="sm" w="sm"/>
            <a:tailEnd type="none" len="sm" w="sm"/>
          </a:ln>
        </p:spPr>
      </p:sp>
      <p:sp>
        <p:nvSpPr>
          <p:cNvPr name="TextBox 7" id="7"/>
          <p:cNvSpPr txBox="true"/>
          <p:nvPr/>
        </p:nvSpPr>
        <p:spPr>
          <a:xfrm rot="0">
            <a:off x="2553980" y="866775"/>
            <a:ext cx="13180039" cy="1450976"/>
          </a:xfrm>
          <a:prstGeom prst="rect">
            <a:avLst/>
          </a:prstGeom>
        </p:spPr>
        <p:txBody>
          <a:bodyPr anchor="t" rtlCol="false" tIns="0" lIns="0" bIns="0" rIns="0">
            <a:spAutoFit/>
          </a:bodyPr>
          <a:lstStyle/>
          <a:p>
            <a:pPr algn="ctr">
              <a:lnSpc>
                <a:spcPts val="11899"/>
              </a:lnSpc>
            </a:pPr>
            <a:r>
              <a:rPr lang="en-US" sz="8499">
                <a:solidFill>
                  <a:srgbClr val="000000"/>
                </a:solidFill>
                <a:latin typeface="Alatsi Bold"/>
              </a:rPr>
              <a:t>TECHNIQUE OF CREATION</a:t>
            </a:r>
          </a:p>
        </p:txBody>
      </p:sp>
      <p:grpSp>
        <p:nvGrpSpPr>
          <p:cNvPr name="Group 8" id="8"/>
          <p:cNvGrpSpPr/>
          <p:nvPr/>
        </p:nvGrpSpPr>
        <p:grpSpPr>
          <a:xfrm rot="0">
            <a:off x="15859155" y="0"/>
            <a:ext cx="1562612" cy="1673225"/>
            <a:chOff x="0" y="0"/>
            <a:chExt cx="2083482" cy="2230967"/>
          </a:xfrm>
        </p:grpSpPr>
        <p:grpSp>
          <p:nvGrpSpPr>
            <p:cNvPr name="Group 9" id="9"/>
            <p:cNvGrpSpPr/>
            <p:nvPr/>
          </p:nvGrpSpPr>
          <p:grpSpPr>
            <a:xfrm rot="0">
              <a:off x="75599" y="0"/>
              <a:ext cx="1932284" cy="2230967"/>
              <a:chOff x="0" y="0"/>
              <a:chExt cx="703982" cy="812800"/>
            </a:xfrm>
          </p:grpSpPr>
          <p:sp>
            <p:nvSpPr>
              <p:cNvPr name="Freeform 10" id="10"/>
              <p:cNvSpPr/>
              <p:nvPr/>
            </p:nvSpPr>
            <p:spPr>
              <a:xfrm flipH="false" flipV="false" rot="0">
                <a:off x="0" y="0"/>
                <a:ext cx="703982" cy="812800"/>
              </a:xfrm>
              <a:custGeom>
                <a:avLst/>
                <a:gdLst/>
                <a:ahLst/>
                <a:cxnLst/>
                <a:rect r="r" b="b" t="t" l="l"/>
                <a:pathLst>
                  <a:path h="812800" w="703982">
                    <a:moveTo>
                      <a:pt x="234787" y="793731"/>
                    </a:moveTo>
                    <a:cubicBezTo>
                      <a:pt x="270879" y="805245"/>
                      <a:pt x="311910" y="812800"/>
                      <a:pt x="352180" y="812800"/>
                    </a:cubicBezTo>
                    <a:cubicBezTo>
                      <a:pt x="392452" y="812800"/>
                      <a:pt x="431204" y="806323"/>
                      <a:pt x="466915" y="794809"/>
                    </a:cubicBezTo>
                    <a:cubicBezTo>
                      <a:pt x="467675" y="794450"/>
                      <a:pt x="468435" y="794450"/>
                      <a:pt x="469194" y="794090"/>
                    </a:cubicBezTo>
                    <a:cubicBezTo>
                      <a:pt x="603304" y="748035"/>
                      <a:pt x="702082" y="626421"/>
                      <a:pt x="703982" y="484298"/>
                    </a:cubicBezTo>
                    <a:lnTo>
                      <a:pt x="703982" y="0"/>
                    </a:lnTo>
                    <a:lnTo>
                      <a:pt x="0" y="0"/>
                    </a:lnTo>
                    <a:lnTo>
                      <a:pt x="0" y="483939"/>
                    </a:lnTo>
                    <a:cubicBezTo>
                      <a:pt x="1900" y="627140"/>
                      <a:pt x="99158" y="748755"/>
                      <a:pt x="234787" y="793731"/>
                    </a:cubicBezTo>
                    <a:close/>
                  </a:path>
                </a:pathLst>
              </a:custGeom>
              <a:solidFill>
                <a:srgbClr val="9FC3D0"/>
              </a:solidFill>
            </p:spPr>
          </p:sp>
          <p:sp>
            <p:nvSpPr>
              <p:cNvPr name="TextBox 11" id="11"/>
              <p:cNvSpPr txBox="true"/>
              <p:nvPr/>
            </p:nvSpPr>
            <p:spPr>
              <a:xfrm>
                <a:off x="0" y="-47625"/>
                <a:ext cx="703982" cy="733425"/>
              </a:xfrm>
              <a:prstGeom prst="rect">
                <a:avLst/>
              </a:prstGeom>
            </p:spPr>
            <p:txBody>
              <a:bodyPr anchor="ctr" rtlCol="false" tIns="50800" lIns="50800" bIns="50800" rIns="50800"/>
              <a:lstStyle/>
              <a:p>
                <a:pPr algn="ctr">
                  <a:lnSpc>
                    <a:spcPts val="2659"/>
                  </a:lnSpc>
                </a:pPr>
              </a:p>
            </p:txBody>
          </p:sp>
        </p:grpSp>
        <p:sp>
          <p:nvSpPr>
            <p:cNvPr name="TextBox 12" id="12"/>
            <p:cNvSpPr txBox="true"/>
            <p:nvPr/>
          </p:nvSpPr>
          <p:spPr>
            <a:xfrm rot="0">
              <a:off x="0" y="437582"/>
              <a:ext cx="2083482" cy="1241504"/>
            </a:xfrm>
            <a:prstGeom prst="rect">
              <a:avLst/>
            </a:prstGeom>
          </p:spPr>
          <p:txBody>
            <a:bodyPr anchor="t" rtlCol="false" tIns="0" lIns="0" bIns="0" rIns="0">
              <a:spAutoFit/>
            </a:bodyPr>
            <a:lstStyle/>
            <a:p>
              <a:pPr algn="ctr">
                <a:lnSpc>
                  <a:spcPts val="7805"/>
                </a:lnSpc>
              </a:pPr>
              <a:r>
                <a:rPr lang="en-US" sz="5575">
                  <a:solidFill>
                    <a:srgbClr val="000000"/>
                  </a:solidFill>
                  <a:latin typeface="Open Sans Bold"/>
                </a:rPr>
                <a:t>7</a:t>
              </a:r>
            </a:p>
          </p:txBody>
        </p:sp>
      </p:grpSp>
      <p:sp>
        <p:nvSpPr>
          <p:cNvPr name="Freeform 13" id="13"/>
          <p:cNvSpPr/>
          <p:nvPr/>
        </p:nvSpPr>
        <p:spPr>
          <a:xfrm flipH="false" flipV="false" rot="0">
            <a:off x="-2627572" y="-733336"/>
            <a:ext cx="7315200" cy="2477783"/>
          </a:xfrm>
          <a:custGeom>
            <a:avLst/>
            <a:gdLst/>
            <a:ahLst/>
            <a:cxnLst/>
            <a:rect r="r" b="b" t="t" l="l"/>
            <a:pathLst>
              <a:path h="2477783" w="7315200">
                <a:moveTo>
                  <a:pt x="0" y="0"/>
                </a:moveTo>
                <a:lnTo>
                  <a:pt x="7315200" y="0"/>
                </a:lnTo>
                <a:lnTo>
                  <a:pt x="7315200" y="2477783"/>
                </a:lnTo>
                <a:lnTo>
                  <a:pt x="0" y="2477783"/>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14" id="14"/>
          <p:cNvSpPr txBox="true"/>
          <p:nvPr/>
        </p:nvSpPr>
        <p:spPr>
          <a:xfrm rot="0">
            <a:off x="5702946" y="8800282"/>
            <a:ext cx="6882108" cy="464820"/>
          </a:xfrm>
          <a:prstGeom prst="rect">
            <a:avLst/>
          </a:prstGeom>
        </p:spPr>
        <p:txBody>
          <a:bodyPr anchor="t" rtlCol="false" tIns="0" lIns="0" bIns="0" rIns="0">
            <a:spAutoFit/>
          </a:bodyPr>
          <a:lstStyle/>
          <a:p>
            <a:pPr algn="ctr">
              <a:lnSpc>
                <a:spcPts val="3779"/>
              </a:lnSpc>
            </a:pPr>
            <a:r>
              <a:rPr lang="en-US" sz="2700">
                <a:solidFill>
                  <a:srgbClr val="000000"/>
                </a:solidFill>
                <a:latin typeface="Alatsi Bold"/>
              </a:rPr>
              <a:t>UWTSD | 2024</a:t>
            </a:r>
          </a:p>
        </p:txBody>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bg>
      <p:bgPr>
        <a:solidFill>
          <a:srgbClr val="F6F3EB"/>
        </a:solidFill>
      </p:bgPr>
    </p:bg>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grpSp>
        <p:nvGrpSpPr>
          <p:cNvPr name="Group 3" id="3"/>
          <p:cNvGrpSpPr/>
          <p:nvPr/>
        </p:nvGrpSpPr>
        <p:grpSpPr>
          <a:xfrm rot="0">
            <a:off x="9673194" y="3268672"/>
            <a:ext cx="6651535" cy="1936015"/>
            <a:chOff x="0" y="0"/>
            <a:chExt cx="8868713" cy="2581354"/>
          </a:xfrm>
        </p:grpSpPr>
        <p:grpSp>
          <p:nvGrpSpPr>
            <p:cNvPr name="Group 4" id="4"/>
            <p:cNvGrpSpPr/>
            <p:nvPr/>
          </p:nvGrpSpPr>
          <p:grpSpPr>
            <a:xfrm rot="0">
              <a:off x="0" y="0"/>
              <a:ext cx="8868713" cy="2581354"/>
              <a:chOff x="0" y="0"/>
              <a:chExt cx="1751844" cy="509897"/>
            </a:xfrm>
          </p:grpSpPr>
          <p:sp>
            <p:nvSpPr>
              <p:cNvPr name="Freeform 5" id="5"/>
              <p:cNvSpPr/>
              <p:nvPr/>
            </p:nvSpPr>
            <p:spPr>
              <a:xfrm flipH="false" flipV="false" rot="0">
                <a:off x="0" y="0"/>
                <a:ext cx="1751844" cy="509897"/>
              </a:xfrm>
              <a:custGeom>
                <a:avLst/>
                <a:gdLst/>
                <a:ahLst/>
                <a:cxnLst/>
                <a:rect r="r" b="b" t="t" l="l"/>
                <a:pathLst>
                  <a:path h="509897" w="1751844">
                    <a:moveTo>
                      <a:pt x="59360" y="0"/>
                    </a:moveTo>
                    <a:lnTo>
                      <a:pt x="1692484" y="0"/>
                    </a:lnTo>
                    <a:cubicBezTo>
                      <a:pt x="1725268" y="0"/>
                      <a:pt x="1751844" y="26577"/>
                      <a:pt x="1751844" y="59360"/>
                    </a:cubicBezTo>
                    <a:lnTo>
                      <a:pt x="1751844" y="450537"/>
                    </a:lnTo>
                    <a:cubicBezTo>
                      <a:pt x="1751844" y="466280"/>
                      <a:pt x="1745590" y="481379"/>
                      <a:pt x="1734458" y="492511"/>
                    </a:cubicBezTo>
                    <a:cubicBezTo>
                      <a:pt x="1723326" y="503643"/>
                      <a:pt x="1708227" y="509897"/>
                      <a:pt x="1692484" y="509897"/>
                    </a:cubicBezTo>
                    <a:lnTo>
                      <a:pt x="59360" y="509897"/>
                    </a:lnTo>
                    <a:cubicBezTo>
                      <a:pt x="26577" y="509897"/>
                      <a:pt x="0" y="483320"/>
                      <a:pt x="0" y="450537"/>
                    </a:cubicBezTo>
                    <a:lnTo>
                      <a:pt x="0" y="59360"/>
                    </a:lnTo>
                    <a:cubicBezTo>
                      <a:pt x="0" y="26577"/>
                      <a:pt x="26577" y="0"/>
                      <a:pt x="59360" y="0"/>
                    </a:cubicBezTo>
                    <a:close/>
                  </a:path>
                </a:pathLst>
              </a:custGeom>
              <a:solidFill>
                <a:srgbClr val="E9C7C6"/>
              </a:solidFill>
            </p:spPr>
          </p:sp>
          <p:sp>
            <p:nvSpPr>
              <p:cNvPr name="TextBox 6" id="6"/>
              <p:cNvSpPr txBox="true"/>
              <p:nvPr/>
            </p:nvSpPr>
            <p:spPr>
              <a:xfrm>
                <a:off x="0" y="-38100"/>
                <a:ext cx="1751844" cy="547997"/>
              </a:xfrm>
              <a:prstGeom prst="rect">
                <a:avLst/>
              </a:prstGeom>
            </p:spPr>
            <p:txBody>
              <a:bodyPr anchor="ctr" rtlCol="false" tIns="50800" lIns="50800" bIns="50800" rIns="50800"/>
              <a:lstStyle/>
              <a:p>
                <a:pPr algn="ctr">
                  <a:lnSpc>
                    <a:spcPts val="2659"/>
                  </a:lnSpc>
                </a:pPr>
              </a:p>
            </p:txBody>
          </p:sp>
        </p:grpSp>
        <p:sp>
          <p:nvSpPr>
            <p:cNvPr name="TextBox 7" id="7"/>
            <p:cNvSpPr txBox="true"/>
            <p:nvPr/>
          </p:nvSpPr>
          <p:spPr>
            <a:xfrm rot="0">
              <a:off x="695604" y="133350"/>
              <a:ext cx="7735510" cy="2075027"/>
            </a:xfrm>
            <a:prstGeom prst="rect">
              <a:avLst/>
            </a:prstGeom>
          </p:spPr>
          <p:txBody>
            <a:bodyPr anchor="t" rtlCol="false" tIns="0" lIns="0" bIns="0" rIns="0">
              <a:spAutoFit/>
            </a:bodyPr>
            <a:lstStyle/>
            <a:p>
              <a:pPr algn="l">
                <a:lnSpc>
                  <a:spcPts val="4193"/>
                </a:lnSpc>
              </a:pPr>
              <a:r>
                <a:rPr lang="en-US" sz="2995">
                  <a:solidFill>
                    <a:srgbClr val="000000"/>
                  </a:solidFill>
                  <a:latin typeface="Alatsi Bold"/>
                </a:rPr>
                <a:t>Long-distance sources</a:t>
              </a:r>
            </a:p>
            <a:p>
              <a:pPr algn="l">
                <a:lnSpc>
                  <a:spcPts val="4193"/>
                </a:lnSpc>
              </a:pPr>
              <a:r>
                <a:rPr lang="en-US" sz="2995">
                  <a:solidFill>
                    <a:srgbClr val="000000"/>
                  </a:solidFill>
                  <a:latin typeface="Alatsi Bold"/>
                </a:rPr>
                <a:t>Extensive knowledge of landscape</a:t>
              </a:r>
            </a:p>
            <a:p>
              <a:pPr algn="l">
                <a:lnSpc>
                  <a:spcPts val="4193"/>
                </a:lnSpc>
              </a:pPr>
            </a:p>
          </p:txBody>
        </p:sp>
      </p:grpSp>
      <p:grpSp>
        <p:nvGrpSpPr>
          <p:cNvPr name="Group 8" id="8"/>
          <p:cNvGrpSpPr/>
          <p:nvPr/>
        </p:nvGrpSpPr>
        <p:grpSpPr>
          <a:xfrm rot="0">
            <a:off x="9673194" y="6685437"/>
            <a:ext cx="6651535" cy="1406187"/>
            <a:chOff x="0" y="0"/>
            <a:chExt cx="8868713" cy="1874916"/>
          </a:xfrm>
        </p:grpSpPr>
        <p:grpSp>
          <p:nvGrpSpPr>
            <p:cNvPr name="Group 9" id="9"/>
            <p:cNvGrpSpPr/>
            <p:nvPr/>
          </p:nvGrpSpPr>
          <p:grpSpPr>
            <a:xfrm rot="0">
              <a:off x="0" y="0"/>
              <a:ext cx="8868713" cy="1874916"/>
              <a:chOff x="0" y="0"/>
              <a:chExt cx="1751844" cy="370354"/>
            </a:xfrm>
          </p:grpSpPr>
          <p:sp>
            <p:nvSpPr>
              <p:cNvPr name="Freeform 10" id="10"/>
              <p:cNvSpPr/>
              <p:nvPr/>
            </p:nvSpPr>
            <p:spPr>
              <a:xfrm flipH="false" flipV="false" rot="0">
                <a:off x="0" y="0"/>
                <a:ext cx="1751844" cy="370354"/>
              </a:xfrm>
              <a:custGeom>
                <a:avLst/>
                <a:gdLst/>
                <a:ahLst/>
                <a:cxnLst/>
                <a:rect r="r" b="b" t="t" l="l"/>
                <a:pathLst>
                  <a:path h="370354" w="1751844">
                    <a:moveTo>
                      <a:pt x="59360" y="0"/>
                    </a:moveTo>
                    <a:lnTo>
                      <a:pt x="1692484" y="0"/>
                    </a:lnTo>
                    <a:cubicBezTo>
                      <a:pt x="1725268" y="0"/>
                      <a:pt x="1751844" y="26577"/>
                      <a:pt x="1751844" y="59360"/>
                    </a:cubicBezTo>
                    <a:lnTo>
                      <a:pt x="1751844" y="310993"/>
                    </a:lnTo>
                    <a:cubicBezTo>
                      <a:pt x="1751844" y="326737"/>
                      <a:pt x="1745590" y="341835"/>
                      <a:pt x="1734458" y="352967"/>
                    </a:cubicBezTo>
                    <a:cubicBezTo>
                      <a:pt x="1723326" y="364100"/>
                      <a:pt x="1708227" y="370354"/>
                      <a:pt x="1692484" y="370354"/>
                    </a:cubicBezTo>
                    <a:lnTo>
                      <a:pt x="59360" y="370354"/>
                    </a:lnTo>
                    <a:cubicBezTo>
                      <a:pt x="26577" y="370354"/>
                      <a:pt x="0" y="343777"/>
                      <a:pt x="0" y="310993"/>
                    </a:cubicBezTo>
                    <a:lnTo>
                      <a:pt x="0" y="59360"/>
                    </a:lnTo>
                    <a:cubicBezTo>
                      <a:pt x="0" y="26577"/>
                      <a:pt x="26577" y="0"/>
                      <a:pt x="59360" y="0"/>
                    </a:cubicBezTo>
                    <a:close/>
                  </a:path>
                </a:pathLst>
              </a:custGeom>
              <a:solidFill>
                <a:srgbClr val="E9C7C6"/>
              </a:solidFill>
            </p:spPr>
          </p:sp>
          <p:sp>
            <p:nvSpPr>
              <p:cNvPr name="TextBox 11" id="11"/>
              <p:cNvSpPr txBox="true"/>
              <p:nvPr/>
            </p:nvSpPr>
            <p:spPr>
              <a:xfrm>
                <a:off x="0" y="-38100"/>
                <a:ext cx="1751844" cy="408454"/>
              </a:xfrm>
              <a:prstGeom prst="rect">
                <a:avLst/>
              </a:prstGeom>
            </p:spPr>
            <p:txBody>
              <a:bodyPr anchor="ctr" rtlCol="false" tIns="50800" lIns="50800" bIns="50800" rIns="50800"/>
              <a:lstStyle/>
              <a:p>
                <a:pPr algn="ctr">
                  <a:lnSpc>
                    <a:spcPts val="2659"/>
                  </a:lnSpc>
                </a:pPr>
              </a:p>
            </p:txBody>
          </p:sp>
        </p:grpSp>
        <p:sp>
          <p:nvSpPr>
            <p:cNvPr name="TextBox 12" id="12"/>
            <p:cNvSpPr txBox="true"/>
            <p:nvPr/>
          </p:nvSpPr>
          <p:spPr>
            <a:xfrm rot="0">
              <a:off x="695604" y="133350"/>
              <a:ext cx="7735510" cy="1368589"/>
            </a:xfrm>
            <a:prstGeom prst="rect">
              <a:avLst/>
            </a:prstGeom>
          </p:spPr>
          <p:txBody>
            <a:bodyPr anchor="t" rtlCol="false" tIns="0" lIns="0" bIns="0" rIns="0">
              <a:spAutoFit/>
            </a:bodyPr>
            <a:lstStyle/>
            <a:p>
              <a:pPr algn="l">
                <a:lnSpc>
                  <a:spcPts val="4193"/>
                </a:lnSpc>
              </a:pPr>
              <a:r>
                <a:rPr lang="en-US" sz="2995">
                  <a:solidFill>
                    <a:srgbClr val="000000"/>
                  </a:solidFill>
                  <a:latin typeface="Alatsi Bold"/>
                </a:rPr>
                <a:t>Engagement with the local landscape at varying levels</a:t>
              </a:r>
            </a:p>
          </p:txBody>
        </p:sp>
      </p:grpSp>
      <p:sp>
        <p:nvSpPr>
          <p:cNvPr name="TextBox 13" id="13"/>
          <p:cNvSpPr txBox="true"/>
          <p:nvPr/>
        </p:nvSpPr>
        <p:spPr>
          <a:xfrm rot="-5400000">
            <a:off x="-2373736" y="4911090"/>
            <a:ext cx="6882108" cy="464820"/>
          </a:xfrm>
          <a:prstGeom prst="rect">
            <a:avLst/>
          </a:prstGeom>
        </p:spPr>
        <p:txBody>
          <a:bodyPr anchor="t" rtlCol="false" tIns="0" lIns="0" bIns="0" rIns="0">
            <a:spAutoFit/>
          </a:bodyPr>
          <a:lstStyle/>
          <a:p>
            <a:pPr algn="ctr">
              <a:lnSpc>
                <a:spcPts val="3779"/>
              </a:lnSpc>
            </a:pPr>
            <a:r>
              <a:rPr lang="en-US" sz="2700">
                <a:solidFill>
                  <a:srgbClr val="000000"/>
                </a:solidFill>
                <a:latin typeface="Alatsi Bold"/>
              </a:rPr>
              <a:t>UWTSD</a:t>
            </a:r>
            <a:r>
              <a:rPr lang="en-US" sz="2700">
                <a:solidFill>
                  <a:srgbClr val="000000"/>
                </a:solidFill>
                <a:latin typeface="Alatsi Bold"/>
              </a:rPr>
              <a:t>| 2024</a:t>
            </a:r>
          </a:p>
        </p:txBody>
      </p:sp>
      <p:sp>
        <p:nvSpPr>
          <p:cNvPr name="AutoShape 14" id="14"/>
          <p:cNvSpPr/>
          <p:nvPr/>
        </p:nvSpPr>
        <p:spPr>
          <a:xfrm flipH="true" flipV="true">
            <a:off x="1090490" y="-104525"/>
            <a:ext cx="5403" cy="2997456"/>
          </a:xfrm>
          <a:prstGeom prst="line">
            <a:avLst/>
          </a:prstGeom>
          <a:ln cap="flat" w="114300">
            <a:solidFill>
              <a:srgbClr val="9FC3D0"/>
            </a:solidFill>
            <a:prstDash val="solid"/>
            <a:headEnd type="none" len="sm" w="sm"/>
            <a:tailEnd type="none" len="sm" w="sm"/>
          </a:ln>
        </p:spPr>
      </p:sp>
      <p:sp>
        <p:nvSpPr>
          <p:cNvPr name="AutoShape 15" id="15"/>
          <p:cNvSpPr/>
          <p:nvPr/>
        </p:nvSpPr>
        <p:spPr>
          <a:xfrm flipH="true" flipV="true">
            <a:off x="1085850" y="7289441"/>
            <a:ext cx="5403" cy="2997456"/>
          </a:xfrm>
          <a:prstGeom prst="line">
            <a:avLst/>
          </a:prstGeom>
          <a:ln cap="flat" w="114300">
            <a:solidFill>
              <a:srgbClr val="9FC3D0"/>
            </a:solidFill>
            <a:prstDash val="solid"/>
            <a:headEnd type="none" len="sm" w="sm"/>
            <a:tailEnd type="none" len="sm" w="sm"/>
          </a:ln>
        </p:spPr>
      </p:sp>
      <p:grpSp>
        <p:nvGrpSpPr>
          <p:cNvPr name="Group 16" id="16"/>
          <p:cNvGrpSpPr/>
          <p:nvPr/>
        </p:nvGrpSpPr>
        <p:grpSpPr>
          <a:xfrm rot="0">
            <a:off x="15859155" y="0"/>
            <a:ext cx="1562612" cy="1673225"/>
            <a:chOff x="0" y="0"/>
            <a:chExt cx="2083482" cy="2230967"/>
          </a:xfrm>
        </p:grpSpPr>
        <p:grpSp>
          <p:nvGrpSpPr>
            <p:cNvPr name="Group 17" id="17"/>
            <p:cNvGrpSpPr/>
            <p:nvPr/>
          </p:nvGrpSpPr>
          <p:grpSpPr>
            <a:xfrm rot="0">
              <a:off x="75599" y="0"/>
              <a:ext cx="1932284" cy="2230967"/>
              <a:chOff x="0" y="0"/>
              <a:chExt cx="703982" cy="812800"/>
            </a:xfrm>
          </p:grpSpPr>
          <p:sp>
            <p:nvSpPr>
              <p:cNvPr name="Freeform 18" id="18"/>
              <p:cNvSpPr/>
              <p:nvPr/>
            </p:nvSpPr>
            <p:spPr>
              <a:xfrm flipH="false" flipV="false" rot="0">
                <a:off x="0" y="0"/>
                <a:ext cx="703982" cy="812800"/>
              </a:xfrm>
              <a:custGeom>
                <a:avLst/>
                <a:gdLst/>
                <a:ahLst/>
                <a:cxnLst/>
                <a:rect r="r" b="b" t="t" l="l"/>
                <a:pathLst>
                  <a:path h="812800" w="703982">
                    <a:moveTo>
                      <a:pt x="234787" y="793731"/>
                    </a:moveTo>
                    <a:cubicBezTo>
                      <a:pt x="270879" y="805245"/>
                      <a:pt x="311910" y="812800"/>
                      <a:pt x="352180" y="812800"/>
                    </a:cubicBezTo>
                    <a:cubicBezTo>
                      <a:pt x="392452" y="812800"/>
                      <a:pt x="431204" y="806323"/>
                      <a:pt x="466915" y="794809"/>
                    </a:cubicBezTo>
                    <a:cubicBezTo>
                      <a:pt x="467675" y="794450"/>
                      <a:pt x="468435" y="794450"/>
                      <a:pt x="469194" y="794090"/>
                    </a:cubicBezTo>
                    <a:cubicBezTo>
                      <a:pt x="603304" y="748035"/>
                      <a:pt x="702082" y="626421"/>
                      <a:pt x="703982" y="484298"/>
                    </a:cubicBezTo>
                    <a:lnTo>
                      <a:pt x="703982" y="0"/>
                    </a:lnTo>
                    <a:lnTo>
                      <a:pt x="0" y="0"/>
                    </a:lnTo>
                    <a:lnTo>
                      <a:pt x="0" y="483939"/>
                    </a:lnTo>
                    <a:cubicBezTo>
                      <a:pt x="1900" y="627140"/>
                      <a:pt x="99158" y="748755"/>
                      <a:pt x="234787" y="793731"/>
                    </a:cubicBezTo>
                    <a:close/>
                  </a:path>
                </a:pathLst>
              </a:custGeom>
              <a:solidFill>
                <a:srgbClr val="9FC3D0"/>
              </a:solidFill>
            </p:spPr>
          </p:sp>
          <p:sp>
            <p:nvSpPr>
              <p:cNvPr name="TextBox 19" id="19"/>
              <p:cNvSpPr txBox="true"/>
              <p:nvPr/>
            </p:nvSpPr>
            <p:spPr>
              <a:xfrm>
                <a:off x="0" y="-47625"/>
                <a:ext cx="703982" cy="733425"/>
              </a:xfrm>
              <a:prstGeom prst="rect">
                <a:avLst/>
              </a:prstGeom>
            </p:spPr>
            <p:txBody>
              <a:bodyPr anchor="ctr" rtlCol="false" tIns="50800" lIns="50800" bIns="50800" rIns="50800"/>
              <a:lstStyle/>
              <a:p>
                <a:pPr algn="ctr">
                  <a:lnSpc>
                    <a:spcPts val="2659"/>
                  </a:lnSpc>
                </a:pPr>
              </a:p>
            </p:txBody>
          </p:sp>
        </p:grpSp>
        <p:sp>
          <p:nvSpPr>
            <p:cNvPr name="TextBox 20" id="20"/>
            <p:cNvSpPr txBox="true"/>
            <p:nvPr/>
          </p:nvSpPr>
          <p:spPr>
            <a:xfrm rot="0">
              <a:off x="0" y="437582"/>
              <a:ext cx="2083482" cy="1241504"/>
            </a:xfrm>
            <a:prstGeom prst="rect">
              <a:avLst/>
            </a:prstGeom>
          </p:spPr>
          <p:txBody>
            <a:bodyPr anchor="t" rtlCol="false" tIns="0" lIns="0" bIns="0" rIns="0">
              <a:spAutoFit/>
            </a:bodyPr>
            <a:lstStyle/>
            <a:p>
              <a:pPr algn="ctr">
                <a:lnSpc>
                  <a:spcPts val="7805"/>
                </a:lnSpc>
              </a:pPr>
              <a:r>
                <a:rPr lang="en-US" sz="5575">
                  <a:solidFill>
                    <a:srgbClr val="000000"/>
                  </a:solidFill>
                  <a:latin typeface="Open Sans Bold"/>
                </a:rPr>
                <a:t>8</a:t>
              </a:r>
            </a:p>
          </p:txBody>
        </p:sp>
      </p:grpSp>
      <p:sp>
        <p:nvSpPr>
          <p:cNvPr name="Freeform 21" id="21"/>
          <p:cNvSpPr/>
          <p:nvPr/>
        </p:nvSpPr>
        <p:spPr>
          <a:xfrm flipH="false" flipV="false" rot="0">
            <a:off x="7512165" y="-1553858"/>
            <a:ext cx="7315200" cy="2477783"/>
          </a:xfrm>
          <a:custGeom>
            <a:avLst/>
            <a:gdLst/>
            <a:ahLst/>
            <a:cxnLst/>
            <a:rect r="r" b="b" t="t" l="l"/>
            <a:pathLst>
              <a:path h="2477783" w="7315200">
                <a:moveTo>
                  <a:pt x="0" y="0"/>
                </a:moveTo>
                <a:lnTo>
                  <a:pt x="7315200" y="0"/>
                </a:lnTo>
                <a:lnTo>
                  <a:pt x="7315200" y="2477783"/>
                </a:lnTo>
                <a:lnTo>
                  <a:pt x="0" y="2477783"/>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22" id="22"/>
          <p:cNvSpPr/>
          <p:nvPr/>
        </p:nvSpPr>
        <p:spPr>
          <a:xfrm flipH="false" flipV="false" rot="0">
            <a:off x="892058" y="9048108"/>
            <a:ext cx="7315200" cy="2477783"/>
          </a:xfrm>
          <a:custGeom>
            <a:avLst/>
            <a:gdLst/>
            <a:ahLst/>
            <a:cxnLst/>
            <a:rect r="r" b="b" t="t" l="l"/>
            <a:pathLst>
              <a:path h="2477783" w="7315200">
                <a:moveTo>
                  <a:pt x="0" y="0"/>
                </a:moveTo>
                <a:lnTo>
                  <a:pt x="7315200" y="0"/>
                </a:lnTo>
                <a:lnTo>
                  <a:pt x="7315200" y="2477784"/>
                </a:lnTo>
                <a:lnTo>
                  <a:pt x="0" y="2477784"/>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23" id="23"/>
          <p:cNvSpPr/>
          <p:nvPr/>
        </p:nvSpPr>
        <p:spPr>
          <a:xfrm flipH="false" flipV="false" rot="0">
            <a:off x="3867272" y="6132466"/>
            <a:ext cx="3861708" cy="2572863"/>
          </a:xfrm>
          <a:custGeom>
            <a:avLst/>
            <a:gdLst/>
            <a:ahLst/>
            <a:cxnLst/>
            <a:rect r="r" b="b" t="t" l="l"/>
            <a:pathLst>
              <a:path h="2572863" w="3861708">
                <a:moveTo>
                  <a:pt x="0" y="0"/>
                </a:moveTo>
                <a:lnTo>
                  <a:pt x="3861708" y="0"/>
                </a:lnTo>
                <a:lnTo>
                  <a:pt x="3861708" y="2572864"/>
                </a:lnTo>
                <a:lnTo>
                  <a:pt x="0" y="2572864"/>
                </a:lnTo>
                <a:lnTo>
                  <a:pt x="0" y="0"/>
                </a:lnTo>
                <a:close/>
              </a:path>
            </a:pathLst>
          </a:custGeom>
          <a:blipFill>
            <a:blip r:embed="rId5"/>
            <a:stretch>
              <a:fillRect l="0" t="0" r="0" b="0"/>
            </a:stretch>
          </a:blipFill>
        </p:spPr>
      </p:sp>
      <p:sp>
        <p:nvSpPr>
          <p:cNvPr name="TextBox 24" id="24"/>
          <p:cNvSpPr txBox="true"/>
          <p:nvPr/>
        </p:nvSpPr>
        <p:spPr>
          <a:xfrm rot="0">
            <a:off x="3226338" y="1009472"/>
            <a:ext cx="11888044" cy="1445284"/>
          </a:xfrm>
          <a:prstGeom prst="rect">
            <a:avLst/>
          </a:prstGeom>
        </p:spPr>
        <p:txBody>
          <a:bodyPr anchor="t" rtlCol="false" tIns="0" lIns="0" bIns="0" rIns="0">
            <a:spAutoFit/>
          </a:bodyPr>
          <a:lstStyle/>
          <a:p>
            <a:pPr algn="ctr">
              <a:lnSpc>
                <a:spcPts val="11847"/>
              </a:lnSpc>
            </a:pPr>
            <a:r>
              <a:rPr lang="en-US" sz="8462">
                <a:solidFill>
                  <a:srgbClr val="000000"/>
                </a:solidFill>
                <a:latin typeface="Alatsi Bold"/>
              </a:rPr>
              <a:t>TECHNIQUE OF CREATION</a:t>
            </a:r>
          </a:p>
        </p:txBody>
      </p:sp>
      <p:sp>
        <p:nvSpPr>
          <p:cNvPr name="TextBox 25" id="25"/>
          <p:cNvSpPr txBox="true"/>
          <p:nvPr/>
        </p:nvSpPr>
        <p:spPr>
          <a:xfrm rot="0">
            <a:off x="9550637" y="2620338"/>
            <a:ext cx="4182217" cy="670833"/>
          </a:xfrm>
          <a:prstGeom prst="rect">
            <a:avLst/>
          </a:prstGeom>
        </p:spPr>
        <p:txBody>
          <a:bodyPr anchor="t" rtlCol="false" tIns="0" lIns="0" bIns="0" rIns="0">
            <a:spAutoFit/>
          </a:bodyPr>
          <a:lstStyle/>
          <a:p>
            <a:pPr algn="l">
              <a:lnSpc>
                <a:spcPts val="5487"/>
              </a:lnSpc>
            </a:pPr>
            <a:r>
              <a:rPr lang="en-US" sz="3919">
                <a:solidFill>
                  <a:srgbClr val="000000"/>
                </a:solidFill>
                <a:latin typeface="Alatsi Bold"/>
              </a:rPr>
              <a:t>Pigment</a:t>
            </a:r>
          </a:p>
        </p:txBody>
      </p:sp>
      <p:sp>
        <p:nvSpPr>
          <p:cNvPr name="TextBox 26" id="26"/>
          <p:cNvSpPr txBox="true"/>
          <p:nvPr/>
        </p:nvSpPr>
        <p:spPr>
          <a:xfrm rot="0">
            <a:off x="2452253" y="2883406"/>
            <a:ext cx="6691747" cy="3249060"/>
          </a:xfrm>
          <a:prstGeom prst="rect">
            <a:avLst/>
          </a:prstGeom>
        </p:spPr>
        <p:txBody>
          <a:bodyPr anchor="t" rtlCol="false" tIns="0" lIns="0" bIns="0" rIns="0">
            <a:spAutoFit/>
          </a:bodyPr>
          <a:lstStyle/>
          <a:p>
            <a:pPr algn="l">
              <a:lnSpc>
                <a:spcPts val="5192"/>
              </a:lnSpc>
            </a:pPr>
            <a:r>
              <a:rPr lang="en-US" sz="3709">
                <a:solidFill>
                  <a:srgbClr val="000000"/>
                </a:solidFill>
                <a:latin typeface="Alatsi Bold"/>
              </a:rPr>
              <a:t>Duality</a:t>
            </a:r>
          </a:p>
          <a:p>
            <a:pPr algn="l" marL="800824" indent="-400412" lvl="1">
              <a:lnSpc>
                <a:spcPts val="5192"/>
              </a:lnSpc>
              <a:buFont typeface="Arial"/>
              <a:buChar char="•"/>
            </a:pPr>
            <a:r>
              <a:rPr lang="en-US" sz="3709">
                <a:solidFill>
                  <a:srgbClr val="000000"/>
                </a:solidFill>
                <a:latin typeface="Alatsi Bold"/>
              </a:rPr>
              <a:t>Use of plaster and clay: Everyday life and treatment of the dead</a:t>
            </a:r>
          </a:p>
          <a:p>
            <a:pPr algn="l">
              <a:lnSpc>
                <a:spcPts val="5192"/>
              </a:lnSpc>
            </a:pPr>
          </a:p>
        </p:txBody>
      </p:sp>
      <p:sp>
        <p:nvSpPr>
          <p:cNvPr name="TextBox 27" id="27"/>
          <p:cNvSpPr txBox="true"/>
          <p:nvPr/>
        </p:nvSpPr>
        <p:spPr>
          <a:xfrm rot="0">
            <a:off x="9550637" y="5986928"/>
            <a:ext cx="5276728" cy="670833"/>
          </a:xfrm>
          <a:prstGeom prst="rect">
            <a:avLst/>
          </a:prstGeom>
        </p:spPr>
        <p:txBody>
          <a:bodyPr anchor="t" rtlCol="false" tIns="0" lIns="0" bIns="0" rIns="0">
            <a:spAutoFit/>
          </a:bodyPr>
          <a:lstStyle/>
          <a:p>
            <a:pPr algn="l">
              <a:lnSpc>
                <a:spcPts val="5487"/>
              </a:lnSpc>
            </a:pPr>
            <a:r>
              <a:rPr lang="en-US" sz="3919">
                <a:solidFill>
                  <a:srgbClr val="000000"/>
                </a:solidFill>
                <a:latin typeface="Alatsi Bold"/>
              </a:rPr>
              <a:t>Clay</a:t>
            </a:r>
          </a:p>
        </p:txBody>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bg>
      <p:bgPr>
        <a:solidFill>
          <a:srgbClr val="F6F3EB"/>
        </a:solidFill>
      </p:bgPr>
    </p:bg>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sp>
        <p:nvSpPr>
          <p:cNvPr name="TextBox 3" id="3"/>
          <p:cNvSpPr txBox="true"/>
          <p:nvPr/>
        </p:nvSpPr>
        <p:spPr>
          <a:xfrm rot="0">
            <a:off x="1028700" y="866775"/>
            <a:ext cx="16230600" cy="1450976"/>
          </a:xfrm>
          <a:prstGeom prst="rect">
            <a:avLst/>
          </a:prstGeom>
        </p:spPr>
        <p:txBody>
          <a:bodyPr anchor="t" rtlCol="false" tIns="0" lIns="0" bIns="0" rIns="0">
            <a:spAutoFit/>
          </a:bodyPr>
          <a:lstStyle/>
          <a:p>
            <a:pPr algn="ctr">
              <a:lnSpc>
                <a:spcPts val="11899"/>
              </a:lnSpc>
            </a:pPr>
            <a:r>
              <a:rPr lang="en-US" sz="8499">
                <a:solidFill>
                  <a:srgbClr val="000000"/>
                </a:solidFill>
                <a:latin typeface="Alatsi Bold"/>
              </a:rPr>
              <a:t>FIGURINE USE</a:t>
            </a:r>
          </a:p>
        </p:txBody>
      </p:sp>
      <p:grpSp>
        <p:nvGrpSpPr>
          <p:cNvPr name="Group 4" id="4"/>
          <p:cNvGrpSpPr/>
          <p:nvPr/>
        </p:nvGrpSpPr>
        <p:grpSpPr>
          <a:xfrm rot="0">
            <a:off x="1704735" y="3085639"/>
            <a:ext cx="15516465" cy="5125275"/>
            <a:chOff x="0" y="0"/>
            <a:chExt cx="20688620" cy="6833700"/>
          </a:xfrm>
        </p:grpSpPr>
        <p:grpSp>
          <p:nvGrpSpPr>
            <p:cNvPr name="Group 5" id="5"/>
            <p:cNvGrpSpPr/>
            <p:nvPr/>
          </p:nvGrpSpPr>
          <p:grpSpPr>
            <a:xfrm rot="0">
              <a:off x="0" y="0"/>
              <a:ext cx="1473815" cy="1473815"/>
              <a:chOff x="0" y="0"/>
              <a:chExt cx="812800" cy="812800"/>
            </a:xfrm>
          </p:grpSpPr>
          <p:sp>
            <p:nvSpPr>
              <p:cNvPr name="Freeform 6" id="6"/>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9C7C6"/>
              </a:solidFill>
            </p:spPr>
          </p:sp>
          <p:sp>
            <p:nvSpPr>
              <p:cNvPr name="TextBox 7" id="7"/>
              <p:cNvSpPr txBox="true"/>
              <p:nvPr/>
            </p:nvSpPr>
            <p:spPr>
              <a:xfrm>
                <a:off x="76200" y="38100"/>
                <a:ext cx="660400" cy="698500"/>
              </a:xfrm>
              <a:prstGeom prst="rect">
                <a:avLst/>
              </a:prstGeom>
            </p:spPr>
            <p:txBody>
              <a:bodyPr anchor="ctr" rtlCol="false" tIns="50800" lIns="50800" bIns="50800" rIns="50800"/>
              <a:lstStyle/>
              <a:p>
                <a:pPr algn="ctr">
                  <a:lnSpc>
                    <a:spcPts val="2659"/>
                  </a:lnSpc>
                </a:pPr>
              </a:p>
            </p:txBody>
          </p:sp>
        </p:grpSp>
        <p:sp>
          <p:nvSpPr>
            <p:cNvPr name="TextBox 8" id="8"/>
            <p:cNvSpPr txBox="true"/>
            <p:nvPr/>
          </p:nvSpPr>
          <p:spPr>
            <a:xfrm rot="0">
              <a:off x="0" y="130580"/>
              <a:ext cx="1473815" cy="1117405"/>
            </a:xfrm>
            <a:prstGeom prst="rect">
              <a:avLst/>
            </a:prstGeom>
          </p:spPr>
          <p:txBody>
            <a:bodyPr anchor="t" rtlCol="false" tIns="0" lIns="0" bIns="0" rIns="0">
              <a:spAutoFit/>
            </a:bodyPr>
            <a:lstStyle/>
            <a:p>
              <a:pPr algn="ctr">
                <a:lnSpc>
                  <a:spcPts val="7048"/>
                </a:lnSpc>
              </a:pPr>
              <a:r>
                <a:rPr lang="en-US" sz="5034">
                  <a:solidFill>
                    <a:srgbClr val="000000"/>
                  </a:solidFill>
                  <a:latin typeface="Alatsi Bold"/>
                </a:rPr>
                <a:t>1</a:t>
              </a:r>
            </a:p>
          </p:txBody>
        </p:sp>
        <p:grpSp>
          <p:nvGrpSpPr>
            <p:cNvPr name="Group 9" id="9"/>
            <p:cNvGrpSpPr/>
            <p:nvPr/>
          </p:nvGrpSpPr>
          <p:grpSpPr>
            <a:xfrm rot="0">
              <a:off x="0" y="4756976"/>
              <a:ext cx="1473815" cy="1473815"/>
              <a:chOff x="0" y="0"/>
              <a:chExt cx="812800" cy="812800"/>
            </a:xfrm>
          </p:grpSpPr>
          <p:sp>
            <p:nvSpPr>
              <p:cNvPr name="Freeform 10" id="10"/>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9C7C6"/>
              </a:solidFill>
            </p:spPr>
          </p:sp>
          <p:sp>
            <p:nvSpPr>
              <p:cNvPr name="TextBox 11" id="11"/>
              <p:cNvSpPr txBox="true"/>
              <p:nvPr/>
            </p:nvSpPr>
            <p:spPr>
              <a:xfrm>
                <a:off x="76200" y="38100"/>
                <a:ext cx="660400" cy="698500"/>
              </a:xfrm>
              <a:prstGeom prst="rect">
                <a:avLst/>
              </a:prstGeom>
            </p:spPr>
            <p:txBody>
              <a:bodyPr anchor="ctr" rtlCol="false" tIns="50800" lIns="50800" bIns="50800" rIns="50800"/>
              <a:lstStyle/>
              <a:p>
                <a:pPr algn="ctr">
                  <a:lnSpc>
                    <a:spcPts val="2659"/>
                  </a:lnSpc>
                </a:pPr>
              </a:p>
            </p:txBody>
          </p:sp>
        </p:grpSp>
        <p:sp>
          <p:nvSpPr>
            <p:cNvPr name="TextBox 12" id="12"/>
            <p:cNvSpPr txBox="true"/>
            <p:nvPr/>
          </p:nvSpPr>
          <p:spPr>
            <a:xfrm rot="0">
              <a:off x="0" y="4887556"/>
              <a:ext cx="1473815" cy="1117405"/>
            </a:xfrm>
            <a:prstGeom prst="rect">
              <a:avLst/>
            </a:prstGeom>
          </p:spPr>
          <p:txBody>
            <a:bodyPr anchor="t" rtlCol="false" tIns="0" lIns="0" bIns="0" rIns="0">
              <a:spAutoFit/>
            </a:bodyPr>
            <a:lstStyle/>
            <a:p>
              <a:pPr algn="ctr">
                <a:lnSpc>
                  <a:spcPts val="7048"/>
                </a:lnSpc>
              </a:pPr>
              <a:r>
                <a:rPr lang="en-US" sz="5034">
                  <a:solidFill>
                    <a:srgbClr val="000000"/>
                  </a:solidFill>
                  <a:latin typeface="Alatsi Bold"/>
                </a:rPr>
                <a:t>2</a:t>
              </a:r>
            </a:p>
          </p:txBody>
        </p:sp>
        <p:sp>
          <p:nvSpPr>
            <p:cNvPr name="TextBox 13" id="13"/>
            <p:cNvSpPr txBox="true"/>
            <p:nvPr/>
          </p:nvSpPr>
          <p:spPr>
            <a:xfrm rot="0">
              <a:off x="1711697" y="-63120"/>
              <a:ext cx="18976923" cy="4305503"/>
            </a:xfrm>
            <a:prstGeom prst="rect">
              <a:avLst/>
            </a:prstGeom>
          </p:spPr>
          <p:txBody>
            <a:bodyPr anchor="t" rtlCol="false" tIns="0" lIns="0" bIns="0" rIns="0">
              <a:spAutoFit/>
            </a:bodyPr>
            <a:lstStyle/>
            <a:p>
              <a:pPr algn="l">
                <a:lnSpc>
                  <a:spcPts val="4322"/>
                </a:lnSpc>
              </a:pPr>
              <a:r>
                <a:rPr lang="en-US" sz="3087">
                  <a:solidFill>
                    <a:srgbClr val="000000"/>
                  </a:solidFill>
                  <a:latin typeface="Alatsi Bold"/>
                </a:rPr>
                <a:t>Traditional interpretation: </a:t>
              </a:r>
            </a:p>
            <a:p>
              <a:pPr algn="l">
                <a:lnSpc>
                  <a:spcPts val="4322"/>
                </a:lnSpc>
              </a:pPr>
              <a:r>
                <a:rPr lang="en-US" sz="3087">
                  <a:solidFill>
                    <a:srgbClr val="000000"/>
                  </a:solidFill>
                  <a:latin typeface="Alatsi Bold"/>
                </a:rPr>
                <a:t>James Mellaart - Mother goddess cult; Concern with fertility</a:t>
              </a:r>
            </a:p>
            <a:p>
              <a:pPr algn="r">
                <a:lnSpc>
                  <a:spcPts val="4322"/>
                </a:lnSpc>
              </a:pPr>
              <a:r>
                <a:rPr lang="en-US" sz="3087">
                  <a:solidFill>
                    <a:srgbClr val="000000"/>
                  </a:solidFill>
                  <a:latin typeface="Alatsi Bold"/>
                </a:rPr>
                <a:t>(Mellaart, 1965)</a:t>
              </a:r>
            </a:p>
            <a:p>
              <a:pPr algn="l">
                <a:lnSpc>
                  <a:spcPts val="4322"/>
                </a:lnSpc>
              </a:pPr>
              <a:r>
                <a:rPr lang="en-US" sz="3087">
                  <a:solidFill>
                    <a:srgbClr val="000000"/>
                  </a:solidFill>
                  <a:latin typeface="Alatsi Bold"/>
                </a:rPr>
                <a:t>Ancient goddess -- Modern myth</a:t>
              </a:r>
            </a:p>
            <a:p>
              <a:pPr algn="l">
                <a:lnSpc>
                  <a:spcPts val="4322"/>
                </a:lnSpc>
              </a:pPr>
              <a:r>
                <a:rPr lang="en-US" sz="3087">
                  <a:solidFill>
                    <a:srgbClr val="000000"/>
                  </a:solidFill>
                  <a:latin typeface="Alatsi Bold"/>
                </a:rPr>
                <a:t>Desire to show continuity between ancient and classical cultures</a:t>
              </a:r>
            </a:p>
            <a:p>
              <a:pPr algn="r">
                <a:lnSpc>
                  <a:spcPts val="4322"/>
                </a:lnSpc>
              </a:pPr>
              <a:r>
                <a:rPr lang="en-US" sz="3087">
                  <a:solidFill>
                    <a:srgbClr val="000000"/>
                  </a:solidFill>
                  <a:latin typeface="Alatsi Bold"/>
                </a:rPr>
                <a:t>(</a:t>
              </a:r>
              <a:r>
                <a:rPr lang="en-US" sz="3087">
                  <a:solidFill>
                    <a:srgbClr val="000000"/>
                  </a:solidFill>
                  <a:latin typeface="Alatsi Bold"/>
                </a:rPr>
                <a:t>Meskell, 1998)</a:t>
              </a:r>
            </a:p>
          </p:txBody>
        </p:sp>
        <p:sp>
          <p:nvSpPr>
            <p:cNvPr name="TextBox 14" id="14"/>
            <p:cNvSpPr txBox="true"/>
            <p:nvPr/>
          </p:nvSpPr>
          <p:spPr>
            <a:xfrm rot="0">
              <a:off x="1711697" y="4690301"/>
              <a:ext cx="18976923" cy="2143398"/>
            </a:xfrm>
            <a:prstGeom prst="rect">
              <a:avLst/>
            </a:prstGeom>
          </p:spPr>
          <p:txBody>
            <a:bodyPr anchor="t" rtlCol="false" tIns="0" lIns="0" bIns="0" rIns="0">
              <a:spAutoFit/>
            </a:bodyPr>
            <a:lstStyle/>
            <a:p>
              <a:pPr algn="l">
                <a:lnSpc>
                  <a:spcPts val="4322"/>
                </a:lnSpc>
              </a:pPr>
              <a:r>
                <a:rPr lang="en-US" sz="3087">
                  <a:solidFill>
                    <a:srgbClr val="000000"/>
                  </a:solidFill>
                  <a:latin typeface="Alatsi Bold"/>
                </a:rPr>
                <a:t>Recent scholarship: New directions</a:t>
              </a:r>
            </a:p>
            <a:p>
              <a:pPr algn="l">
                <a:lnSpc>
                  <a:spcPts val="4322"/>
                </a:lnSpc>
              </a:pPr>
              <a:r>
                <a:rPr lang="en-US" sz="3087">
                  <a:solidFill>
                    <a:srgbClr val="000000"/>
                  </a:solidFill>
                  <a:latin typeface="Alatsi Bold"/>
                </a:rPr>
                <a:t>Given that the figure was first discovered in 2005, recent arguments have had a significant impact on interpretations</a:t>
              </a:r>
            </a:p>
          </p:txBody>
        </p:sp>
      </p:grpSp>
      <p:grpSp>
        <p:nvGrpSpPr>
          <p:cNvPr name="Group 15" id="15"/>
          <p:cNvGrpSpPr/>
          <p:nvPr/>
        </p:nvGrpSpPr>
        <p:grpSpPr>
          <a:xfrm rot="0">
            <a:off x="627362" y="0"/>
            <a:ext cx="937061" cy="10287000"/>
            <a:chOff x="0" y="0"/>
            <a:chExt cx="246798" cy="2709333"/>
          </a:xfrm>
        </p:grpSpPr>
        <p:sp>
          <p:nvSpPr>
            <p:cNvPr name="Freeform 16" id="16"/>
            <p:cNvSpPr/>
            <p:nvPr/>
          </p:nvSpPr>
          <p:spPr>
            <a:xfrm flipH="false" flipV="false" rot="0">
              <a:off x="0" y="0"/>
              <a:ext cx="246798" cy="2709333"/>
            </a:xfrm>
            <a:custGeom>
              <a:avLst/>
              <a:gdLst/>
              <a:ahLst/>
              <a:cxnLst/>
              <a:rect r="r" b="b" t="t" l="l"/>
              <a:pathLst>
                <a:path h="2709333" w="246798">
                  <a:moveTo>
                    <a:pt x="0" y="0"/>
                  </a:moveTo>
                  <a:lnTo>
                    <a:pt x="246798" y="0"/>
                  </a:lnTo>
                  <a:lnTo>
                    <a:pt x="246798" y="2709333"/>
                  </a:lnTo>
                  <a:lnTo>
                    <a:pt x="0" y="2709333"/>
                  </a:lnTo>
                  <a:close/>
                </a:path>
              </a:pathLst>
            </a:custGeom>
            <a:solidFill>
              <a:srgbClr val="F6F3EB"/>
            </a:solidFill>
          </p:spPr>
        </p:sp>
        <p:sp>
          <p:nvSpPr>
            <p:cNvPr name="TextBox 17" id="17"/>
            <p:cNvSpPr txBox="true"/>
            <p:nvPr/>
          </p:nvSpPr>
          <p:spPr>
            <a:xfrm>
              <a:off x="0" y="-38100"/>
              <a:ext cx="246798" cy="2747433"/>
            </a:xfrm>
            <a:prstGeom prst="rect">
              <a:avLst/>
            </a:prstGeom>
          </p:spPr>
          <p:txBody>
            <a:bodyPr anchor="ctr" rtlCol="false" tIns="50800" lIns="50800" bIns="50800" rIns="50800"/>
            <a:lstStyle/>
            <a:p>
              <a:pPr algn="ctr">
                <a:lnSpc>
                  <a:spcPts val="2659"/>
                </a:lnSpc>
              </a:pPr>
            </a:p>
          </p:txBody>
        </p:sp>
      </p:grpSp>
      <p:sp>
        <p:nvSpPr>
          <p:cNvPr name="TextBox 18" id="18"/>
          <p:cNvSpPr txBox="true"/>
          <p:nvPr/>
        </p:nvSpPr>
        <p:spPr>
          <a:xfrm rot="-5400000">
            <a:off x="-2373736" y="4911090"/>
            <a:ext cx="6882108" cy="464820"/>
          </a:xfrm>
          <a:prstGeom prst="rect">
            <a:avLst/>
          </a:prstGeom>
        </p:spPr>
        <p:txBody>
          <a:bodyPr anchor="t" rtlCol="false" tIns="0" lIns="0" bIns="0" rIns="0">
            <a:spAutoFit/>
          </a:bodyPr>
          <a:lstStyle/>
          <a:p>
            <a:pPr algn="ctr">
              <a:lnSpc>
                <a:spcPts val="3779"/>
              </a:lnSpc>
            </a:pPr>
            <a:r>
              <a:rPr lang="en-US" sz="2700">
                <a:solidFill>
                  <a:srgbClr val="000000"/>
                </a:solidFill>
                <a:latin typeface="Alatsi Bold"/>
              </a:rPr>
              <a:t>UWTSD</a:t>
            </a:r>
            <a:r>
              <a:rPr lang="en-US" sz="2700">
                <a:solidFill>
                  <a:srgbClr val="000000"/>
                </a:solidFill>
                <a:latin typeface="Alatsi Bold"/>
              </a:rPr>
              <a:t> | 2024</a:t>
            </a:r>
          </a:p>
        </p:txBody>
      </p:sp>
      <p:sp>
        <p:nvSpPr>
          <p:cNvPr name="AutoShape 19" id="19"/>
          <p:cNvSpPr/>
          <p:nvPr/>
        </p:nvSpPr>
        <p:spPr>
          <a:xfrm flipH="true" flipV="true">
            <a:off x="1085850" y="7289441"/>
            <a:ext cx="5403" cy="2997456"/>
          </a:xfrm>
          <a:prstGeom prst="line">
            <a:avLst/>
          </a:prstGeom>
          <a:ln cap="flat" w="114300">
            <a:solidFill>
              <a:srgbClr val="9FC3D0"/>
            </a:solidFill>
            <a:prstDash val="solid"/>
            <a:headEnd type="none" len="sm" w="sm"/>
            <a:tailEnd type="none" len="sm" w="sm"/>
          </a:ln>
        </p:spPr>
      </p:sp>
      <p:sp>
        <p:nvSpPr>
          <p:cNvPr name="AutoShape 20" id="20"/>
          <p:cNvSpPr/>
          <p:nvPr/>
        </p:nvSpPr>
        <p:spPr>
          <a:xfrm flipH="true" flipV="true">
            <a:off x="1090490" y="-104525"/>
            <a:ext cx="5403" cy="2997456"/>
          </a:xfrm>
          <a:prstGeom prst="line">
            <a:avLst/>
          </a:prstGeom>
          <a:ln cap="flat" w="114300">
            <a:solidFill>
              <a:srgbClr val="9FC3D0"/>
            </a:solidFill>
            <a:prstDash val="solid"/>
            <a:headEnd type="none" len="sm" w="sm"/>
            <a:tailEnd type="none" len="sm" w="sm"/>
          </a:ln>
        </p:spPr>
      </p:sp>
      <p:grpSp>
        <p:nvGrpSpPr>
          <p:cNvPr name="Group 21" id="21"/>
          <p:cNvGrpSpPr/>
          <p:nvPr/>
        </p:nvGrpSpPr>
        <p:grpSpPr>
          <a:xfrm rot="0">
            <a:off x="15859155" y="0"/>
            <a:ext cx="1562612" cy="1673225"/>
            <a:chOff x="0" y="0"/>
            <a:chExt cx="2083482" cy="2230967"/>
          </a:xfrm>
        </p:grpSpPr>
        <p:grpSp>
          <p:nvGrpSpPr>
            <p:cNvPr name="Group 22" id="22"/>
            <p:cNvGrpSpPr/>
            <p:nvPr/>
          </p:nvGrpSpPr>
          <p:grpSpPr>
            <a:xfrm rot="0">
              <a:off x="75599" y="0"/>
              <a:ext cx="1932284" cy="2230967"/>
              <a:chOff x="0" y="0"/>
              <a:chExt cx="703982" cy="812800"/>
            </a:xfrm>
          </p:grpSpPr>
          <p:sp>
            <p:nvSpPr>
              <p:cNvPr name="Freeform 23" id="23"/>
              <p:cNvSpPr/>
              <p:nvPr/>
            </p:nvSpPr>
            <p:spPr>
              <a:xfrm flipH="false" flipV="false" rot="0">
                <a:off x="0" y="0"/>
                <a:ext cx="703982" cy="812800"/>
              </a:xfrm>
              <a:custGeom>
                <a:avLst/>
                <a:gdLst/>
                <a:ahLst/>
                <a:cxnLst/>
                <a:rect r="r" b="b" t="t" l="l"/>
                <a:pathLst>
                  <a:path h="812800" w="703982">
                    <a:moveTo>
                      <a:pt x="234787" y="793731"/>
                    </a:moveTo>
                    <a:cubicBezTo>
                      <a:pt x="270879" y="805245"/>
                      <a:pt x="311910" y="812800"/>
                      <a:pt x="352180" y="812800"/>
                    </a:cubicBezTo>
                    <a:cubicBezTo>
                      <a:pt x="392452" y="812800"/>
                      <a:pt x="431204" y="806323"/>
                      <a:pt x="466915" y="794809"/>
                    </a:cubicBezTo>
                    <a:cubicBezTo>
                      <a:pt x="467675" y="794450"/>
                      <a:pt x="468435" y="794450"/>
                      <a:pt x="469194" y="794090"/>
                    </a:cubicBezTo>
                    <a:cubicBezTo>
                      <a:pt x="603304" y="748035"/>
                      <a:pt x="702082" y="626421"/>
                      <a:pt x="703982" y="484298"/>
                    </a:cubicBezTo>
                    <a:lnTo>
                      <a:pt x="703982" y="0"/>
                    </a:lnTo>
                    <a:lnTo>
                      <a:pt x="0" y="0"/>
                    </a:lnTo>
                    <a:lnTo>
                      <a:pt x="0" y="483939"/>
                    </a:lnTo>
                    <a:cubicBezTo>
                      <a:pt x="1900" y="627140"/>
                      <a:pt x="99158" y="748755"/>
                      <a:pt x="234787" y="793731"/>
                    </a:cubicBezTo>
                    <a:close/>
                  </a:path>
                </a:pathLst>
              </a:custGeom>
              <a:solidFill>
                <a:srgbClr val="9FC3D0"/>
              </a:solidFill>
            </p:spPr>
          </p:sp>
          <p:sp>
            <p:nvSpPr>
              <p:cNvPr name="TextBox 24" id="24"/>
              <p:cNvSpPr txBox="true"/>
              <p:nvPr/>
            </p:nvSpPr>
            <p:spPr>
              <a:xfrm>
                <a:off x="0" y="-47625"/>
                <a:ext cx="703982" cy="733425"/>
              </a:xfrm>
              <a:prstGeom prst="rect">
                <a:avLst/>
              </a:prstGeom>
            </p:spPr>
            <p:txBody>
              <a:bodyPr anchor="ctr" rtlCol="false" tIns="50800" lIns="50800" bIns="50800" rIns="50800"/>
              <a:lstStyle/>
              <a:p>
                <a:pPr algn="ctr">
                  <a:lnSpc>
                    <a:spcPts val="2659"/>
                  </a:lnSpc>
                </a:pPr>
              </a:p>
            </p:txBody>
          </p:sp>
        </p:grpSp>
        <p:sp>
          <p:nvSpPr>
            <p:cNvPr name="TextBox 25" id="25"/>
            <p:cNvSpPr txBox="true"/>
            <p:nvPr/>
          </p:nvSpPr>
          <p:spPr>
            <a:xfrm rot="0">
              <a:off x="0" y="437582"/>
              <a:ext cx="2083482" cy="1241504"/>
            </a:xfrm>
            <a:prstGeom prst="rect">
              <a:avLst/>
            </a:prstGeom>
          </p:spPr>
          <p:txBody>
            <a:bodyPr anchor="t" rtlCol="false" tIns="0" lIns="0" bIns="0" rIns="0">
              <a:spAutoFit/>
            </a:bodyPr>
            <a:lstStyle/>
            <a:p>
              <a:pPr algn="ctr">
                <a:lnSpc>
                  <a:spcPts val="7805"/>
                </a:lnSpc>
              </a:pPr>
              <a:r>
                <a:rPr lang="en-US" sz="5575">
                  <a:solidFill>
                    <a:srgbClr val="000000"/>
                  </a:solidFill>
                  <a:latin typeface="Open Sans Bold"/>
                </a:rPr>
                <a:t>9</a:t>
              </a:r>
            </a:p>
          </p:txBody>
        </p:sp>
      </p:grpSp>
      <p:sp>
        <p:nvSpPr>
          <p:cNvPr name="Freeform 26" id="26"/>
          <p:cNvSpPr/>
          <p:nvPr/>
        </p:nvSpPr>
        <p:spPr>
          <a:xfrm flipH="false" flipV="false" rot="0">
            <a:off x="9697545" y="8788169"/>
            <a:ext cx="7315200" cy="2477783"/>
          </a:xfrm>
          <a:custGeom>
            <a:avLst/>
            <a:gdLst/>
            <a:ahLst/>
            <a:cxnLst/>
            <a:rect r="r" b="b" t="t" l="l"/>
            <a:pathLst>
              <a:path h="2477783" w="7315200">
                <a:moveTo>
                  <a:pt x="0" y="0"/>
                </a:moveTo>
                <a:lnTo>
                  <a:pt x="7315200" y="0"/>
                </a:lnTo>
                <a:lnTo>
                  <a:pt x="7315200" y="2477784"/>
                </a:lnTo>
                <a:lnTo>
                  <a:pt x="0" y="2477784"/>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27" id="27"/>
          <p:cNvSpPr/>
          <p:nvPr/>
        </p:nvSpPr>
        <p:spPr>
          <a:xfrm flipH="false" flipV="false" rot="0">
            <a:off x="1564423" y="-1641171"/>
            <a:ext cx="7315200" cy="2477783"/>
          </a:xfrm>
          <a:custGeom>
            <a:avLst/>
            <a:gdLst/>
            <a:ahLst/>
            <a:cxnLst/>
            <a:rect r="r" b="b" t="t" l="l"/>
            <a:pathLst>
              <a:path h="2477783" w="7315200">
                <a:moveTo>
                  <a:pt x="0" y="0"/>
                </a:moveTo>
                <a:lnTo>
                  <a:pt x="7315200" y="0"/>
                </a:lnTo>
                <a:lnTo>
                  <a:pt x="7315200" y="2477784"/>
                </a:lnTo>
                <a:lnTo>
                  <a:pt x="0" y="2477784"/>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bg>
      <p:bgPr>
        <a:solidFill>
          <a:srgbClr val="F6F3EB"/>
        </a:solidFill>
      </p:bgPr>
    </p:bg>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sp>
        <p:nvSpPr>
          <p:cNvPr name="TextBox 3" id="3"/>
          <p:cNvSpPr txBox="true"/>
          <p:nvPr/>
        </p:nvSpPr>
        <p:spPr>
          <a:xfrm rot="0">
            <a:off x="5702946" y="8800282"/>
            <a:ext cx="6882108" cy="464820"/>
          </a:xfrm>
          <a:prstGeom prst="rect">
            <a:avLst/>
          </a:prstGeom>
        </p:spPr>
        <p:txBody>
          <a:bodyPr anchor="t" rtlCol="false" tIns="0" lIns="0" bIns="0" rIns="0">
            <a:spAutoFit/>
          </a:bodyPr>
          <a:lstStyle/>
          <a:p>
            <a:pPr algn="ctr">
              <a:lnSpc>
                <a:spcPts val="3779"/>
              </a:lnSpc>
            </a:pPr>
            <a:r>
              <a:rPr lang="en-US" sz="2700">
                <a:solidFill>
                  <a:srgbClr val="000000"/>
                </a:solidFill>
                <a:latin typeface="Alatsi Bold"/>
              </a:rPr>
              <a:t>UWTSD</a:t>
            </a:r>
            <a:r>
              <a:rPr lang="en-US" sz="2700">
                <a:solidFill>
                  <a:srgbClr val="000000"/>
                </a:solidFill>
                <a:latin typeface="Alatsi Bold"/>
              </a:rPr>
              <a:t>| 2024</a:t>
            </a:r>
          </a:p>
        </p:txBody>
      </p:sp>
      <p:sp>
        <p:nvSpPr>
          <p:cNvPr name="AutoShape 4" id="4"/>
          <p:cNvSpPr/>
          <p:nvPr/>
        </p:nvSpPr>
        <p:spPr>
          <a:xfrm>
            <a:off x="-260599" y="9061267"/>
            <a:ext cx="7105264" cy="19050"/>
          </a:xfrm>
          <a:prstGeom prst="line">
            <a:avLst/>
          </a:prstGeom>
          <a:ln cap="flat" w="114300">
            <a:solidFill>
              <a:srgbClr val="9FC3D0"/>
            </a:solidFill>
            <a:prstDash val="solid"/>
            <a:headEnd type="none" len="sm" w="sm"/>
            <a:tailEnd type="none" len="sm" w="sm"/>
          </a:ln>
        </p:spPr>
      </p:sp>
      <p:sp>
        <p:nvSpPr>
          <p:cNvPr name="AutoShape 5" id="5"/>
          <p:cNvSpPr/>
          <p:nvPr/>
        </p:nvSpPr>
        <p:spPr>
          <a:xfrm>
            <a:off x="11430169" y="9061267"/>
            <a:ext cx="7105264" cy="19050"/>
          </a:xfrm>
          <a:prstGeom prst="line">
            <a:avLst/>
          </a:prstGeom>
          <a:ln cap="flat" w="114300">
            <a:solidFill>
              <a:srgbClr val="9FC3D0"/>
            </a:solidFill>
            <a:prstDash val="solid"/>
            <a:headEnd type="none" len="sm" w="sm"/>
            <a:tailEnd type="none" len="sm" w="sm"/>
          </a:ln>
        </p:spPr>
      </p:sp>
      <p:grpSp>
        <p:nvGrpSpPr>
          <p:cNvPr name="Group 6" id="6"/>
          <p:cNvGrpSpPr>
            <a:grpSpLocks noChangeAspect="true"/>
          </p:cNvGrpSpPr>
          <p:nvPr/>
        </p:nvGrpSpPr>
        <p:grpSpPr>
          <a:xfrm rot="0">
            <a:off x="1028700" y="3056648"/>
            <a:ext cx="5246391" cy="5246370"/>
            <a:chOff x="0" y="0"/>
            <a:chExt cx="6350025" cy="6350000"/>
          </a:xfrm>
        </p:grpSpPr>
        <p:sp>
          <p:nvSpPr>
            <p:cNvPr name="Freeform 7" id="7"/>
            <p:cNvSpPr/>
            <p:nvPr/>
          </p:nvSpPr>
          <p:spPr>
            <a:xfrm flipH="false" flipV="false" rot="0">
              <a:off x="0" y="0"/>
              <a:ext cx="6350026" cy="6350000"/>
            </a:xfrm>
            <a:custGeom>
              <a:avLst/>
              <a:gdLst/>
              <a:ahLst/>
              <a:cxnLst/>
              <a:rect r="r" b="b" t="t" l="l"/>
              <a:pathLst>
                <a:path h="6350000" w="6350026">
                  <a:moveTo>
                    <a:pt x="0" y="0"/>
                  </a:moveTo>
                  <a:lnTo>
                    <a:pt x="6350026" y="0"/>
                  </a:lnTo>
                  <a:lnTo>
                    <a:pt x="6350026" y="6350000"/>
                  </a:lnTo>
                  <a:lnTo>
                    <a:pt x="0" y="6350000"/>
                  </a:lnTo>
                  <a:close/>
                </a:path>
              </a:pathLst>
            </a:custGeom>
            <a:blipFill>
              <a:blip r:embed="rId3"/>
              <a:stretch>
                <a:fillRect l="0" t="-2525" r="0" b="-32267"/>
              </a:stretch>
            </a:blipFill>
          </p:spPr>
        </p:sp>
      </p:grpSp>
      <p:grpSp>
        <p:nvGrpSpPr>
          <p:cNvPr name="Group 8" id="8"/>
          <p:cNvGrpSpPr/>
          <p:nvPr/>
        </p:nvGrpSpPr>
        <p:grpSpPr>
          <a:xfrm rot="0">
            <a:off x="15859155" y="0"/>
            <a:ext cx="1562612" cy="1673225"/>
            <a:chOff x="0" y="0"/>
            <a:chExt cx="2083482" cy="2230967"/>
          </a:xfrm>
        </p:grpSpPr>
        <p:grpSp>
          <p:nvGrpSpPr>
            <p:cNvPr name="Group 9" id="9"/>
            <p:cNvGrpSpPr/>
            <p:nvPr/>
          </p:nvGrpSpPr>
          <p:grpSpPr>
            <a:xfrm rot="0">
              <a:off x="75599" y="0"/>
              <a:ext cx="1932284" cy="2230967"/>
              <a:chOff x="0" y="0"/>
              <a:chExt cx="703982" cy="812800"/>
            </a:xfrm>
          </p:grpSpPr>
          <p:sp>
            <p:nvSpPr>
              <p:cNvPr name="Freeform 10" id="10"/>
              <p:cNvSpPr/>
              <p:nvPr/>
            </p:nvSpPr>
            <p:spPr>
              <a:xfrm flipH="false" flipV="false" rot="0">
                <a:off x="0" y="0"/>
                <a:ext cx="703982" cy="812800"/>
              </a:xfrm>
              <a:custGeom>
                <a:avLst/>
                <a:gdLst/>
                <a:ahLst/>
                <a:cxnLst/>
                <a:rect r="r" b="b" t="t" l="l"/>
                <a:pathLst>
                  <a:path h="812800" w="703982">
                    <a:moveTo>
                      <a:pt x="234787" y="793731"/>
                    </a:moveTo>
                    <a:cubicBezTo>
                      <a:pt x="270879" y="805245"/>
                      <a:pt x="311910" y="812800"/>
                      <a:pt x="352180" y="812800"/>
                    </a:cubicBezTo>
                    <a:cubicBezTo>
                      <a:pt x="392452" y="812800"/>
                      <a:pt x="431204" y="806323"/>
                      <a:pt x="466915" y="794809"/>
                    </a:cubicBezTo>
                    <a:cubicBezTo>
                      <a:pt x="467675" y="794450"/>
                      <a:pt x="468435" y="794450"/>
                      <a:pt x="469194" y="794090"/>
                    </a:cubicBezTo>
                    <a:cubicBezTo>
                      <a:pt x="603304" y="748035"/>
                      <a:pt x="702082" y="626421"/>
                      <a:pt x="703982" y="484298"/>
                    </a:cubicBezTo>
                    <a:lnTo>
                      <a:pt x="703982" y="0"/>
                    </a:lnTo>
                    <a:lnTo>
                      <a:pt x="0" y="0"/>
                    </a:lnTo>
                    <a:lnTo>
                      <a:pt x="0" y="483939"/>
                    </a:lnTo>
                    <a:cubicBezTo>
                      <a:pt x="1900" y="627140"/>
                      <a:pt x="99158" y="748755"/>
                      <a:pt x="234787" y="793731"/>
                    </a:cubicBezTo>
                    <a:close/>
                  </a:path>
                </a:pathLst>
              </a:custGeom>
              <a:solidFill>
                <a:srgbClr val="9FC3D0"/>
              </a:solidFill>
            </p:spPr>
          </p:sp>
          <p:sp>
            <p:nvSpPr>
              <p:cNvPr name="TextBox 11" id="11"/>
              <p:cNvSpPr txBox="true"/>
              <p:nvPr/>
            </p:nvSpPr>
            <p:spPr>
              <a:xfrm>
                <a:off x="0" y="-47625"/>
                <a:ext cx="703982" cy="733425"/>
              </a:xfrm>
              <a:prstGeom prst="rect">
                <a:avLst/>
              </a:prstGeom>
            </p:spPr>
            <p:txBody>
              <a:bodyPr anchor="ctr" rtlCol="false" tIns="50800" lIns="50800" bIns="50800" rIns="50800"/>
              <a:lstStyle/>
              <a:p>
                <a:pPr algn="ctr">
                  <a:lnSpc>
                    <a:spcPts val="2659"/>
                  </a:lnSpc>
                </a:pPr>
              </a:p>
            </p:txBody>
          </p:sp>
        </p:grpSp>
        <p:sp>
          <p:nvSpPr>
            <p:cNvPr name="TextBox 12" id="12"/>
            <p:cNvSpPr txBox="true"/>
            <p:nvPr/>
          </p:nvSpPr>
          <p:spPr>
            <a:xfrm rot="0">
              <a:off x="0" y="437582"/>
              <a:ext cx="2083482" cy="1241504"/>
            </a:xfrm>
            <a:prstGeom prst="rect">
              <a:avLst/>
            </a:prstGeom>
          </p:spPr>
          <p:txBody>
            <a:bodyPr anchor="t" rtlCol="false" tIns="0" lIns="0" bIns="0" rIns="0">
              <a:spAutoFit/>
            </a:bodyPr>
            <a:lstStyle/>
            <a:p>
              <a:pPr algn="ctr">
                <a:lnSpc>
                  <a:spcPts val="7805"/>
                </a:lnSpc>
              </a:pPr>
              <a:r>
                <a:rPr lang="en-US" sz="5575">
                  <a:solidFill>
                    <a:srgbClr val="000000"/>
                  </a:solidFill>
                  <a:latin typeface="Open Sans Bold"/>
                </a:rPr>
                <a:t>10</a:t>
              </a:r>
            </a:p>
          </p:txBody>
        </p:sp>
      </p:grpSp>
      <p:sp>
        <p:nvSpPr>
          <p:cNvPr name="TextBox 13" id="13"/>
          <p:cNvSpPr txBox="true"/>
          <p:nvPr/>
        </p:nvSpPr>
        <p:spPr>
          <a:xfrm rot="0">
            <a:off x="2553980" y="866775"/>
            <a:ext cx="13180039" cy="1450976"/>
          </a:xfrm>
          <a:prstGeom prst="rect">
            <a:avLst/>
          </a:prstGeom>
        </p:spPr>
        <p:txBody>
          <a:bodyPr anchor="t" rtlCol="false" tIns="0" lIns="0" bIns="0" rIns="0">
            <a:spAutoFit/>
          </a:bodyPr>
          <a:lstStyle/>
          <a:p>
            <a:pPr algn="ctr">
              <a:lnSpc>
                <a:spcPts val="11899"/>
              </a:lnSpc>
            </a:pPr>
            <a:r>
              <a:rPr lang="en-US" sz="8499">
                <a:solidFill>
                  <a:srgbClr val="000000"/>
                </a:solidFill>
                <a:latin typeface="Alatsi Bold"/>
              </a:rPr>
              <a:t>IDEALISED ABUNDANCE</a:t>
            </a:r>
          </a:p>
        </p:txBody>
      </p:sp>
      <p:sp>
        <p:nvSpPr>
          <p:cNvPr name="Freeform 14" id="14"/>
          <p:cNvSpPr/>
          <p:nvPr/>
        </p:nvSpPr>
        <p:spPr>
          <a:xfrm flipH="false" flipV="false" rot="0">
            <a:off x="14982801" y="6379649"/>
            <a:ext cx="7315200" cy="2477783"/>
          </a:xfrm>
          <a:custGeom>
            <a:avLst/>
            <a:gdLst/>
            <a:ahLst/>
            <a:cxnLst/>
            <a:rect r="r" b="b" t="t" l="l"/>
            <a:pathLst>
              <a:path h="2477783" w="7315200">
                <a:moveTo>
                  <a:pt x="0" y="0"/>
                </a:moveTo>
                <a:lnTo>
                  <a:pt x="7315200" y="0"/>
                </a:lnTo>
                <a:lnTo>
                  <a:pt x="7315200" y="2477783"/>
                </a:lnTo>
                <a:lnTo>
                  <a:pt x="0" y="247778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15" id="15"/>
          <p:cNvSpPr/>
          <p:nvPr/>
        </p:nvSpPr>
        <p:spPr>
          <a:xfrm flipH="false" flipV="false" rot="0">
            <a:off x="-1648907" y="-402279"/>
            <a:ext cx="7315200" cy="2477783"/>
          </a:xfrm>
          <a:custGeom>
            <a:avLst/>
            <a:gdLst/>
            <a:ahLst/>
            <a:cxnLst/>
            <a:rect r="r" b="b" t="t" l="l"/>
            <a:pathLst>
              <a:path h="2477783" w="7315200">
                <a:moveTo>
                  <a:pt x="0" y="0"/>
                </a:moveTo>
                <a:lnTo>
                  <a:pt x="7315200" y="0"/>
                </a:lnTo>
                <a:lnTo>
                  <a:pt x="7315200" y="2477783"/>
                </a:lnTo>
                <a:lnTo>
                  <a:pt x="0" y="247778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16" id="16"/>
          <p:cNvSpPr txBox="true"/>
          <p:nvPr/>
        </p:nvSpPr>
        <p:spPr>
          <a:xfrm rot="0">
            <a:off x="6544781" y="2989973"/>
            <a:ext cx="10337782" cy="3804285"/>
          </a:xfrm>
          <a:prstGeom prst="rect">
            <a:avLst/>
          </a:prstGeom>
        </p:spPr>
        <p:txBody>
          <a:bodyPr anchor="t" rtlCol="false" tIns="0" lIns="0" bIns="0" rIns="0">
            <a:spAutoFit/>
          </a:bodyPr>
          <a:lstStyle/>
          <a:p>
            <a:pPr algn="l" marL="777240" indent="-388620" lvl="1">
              <a:lnSpc>
                <a:spcPts val="5040"/>
              </a:lnSpc>
              <a:buFont typeface="Arial"/>
              <a:buChar char="•"/>
            </a:pPr>
            <a:r>
              <a:rPr lang="en-US" sz="3600">
                <a:solidFill>
                  <a:srgbClr val="000000"/>
                </a:solidFill>
                <a:latin typeface="Alatsi Bold"/>
              </a:rPr>
              <a:t>Both men and women possessed strong long bones—a high level of activity (Boz et al., 2006)</a:t>
            </a:r>
          </a:p>
          <a:p>
            <a:pPr algn="l" marL="777240" indent="-388620" lvl="1">
              <a:lnSpc>
                <a:spcPts val="5040"/>
              </a:lnSpc>
              <a:buFont typeface="Arial"/>
              <a:buChar char="•"/>
            </a:pPr>
            <a:r>
              <a:rPr lang="en-US" sz="3600">
                <a:solidFill>
                  <a:srgbClr val="000000"/>
                </a:solidFill>
                <a:latin typeface="Alatsi Bold"/>
              </a:rPr>
              <a:t>No differentiation in diets among sexes</a:t>
            </a:r>
          </a:p>
          <a:p>
            <a:pPr algn="l" marL="777240" indent="-388620" lvl="1">
              <a:lnSpc>
                <a:spcPts val="5040"/>
              </a:lnSpc>
              <a:buFont typeface="Arial"/>
              <a:buChar char="•"/>
            </a:pPr>
            <a:r>
              <a:rPr lang="en-US" sz="3600">
                <a:solidFill>
                  <a:srgbClr val="000000"/>
                </a:solidFill>
                <a:latin typeface="Alatsi Bold"/>
              </a:rPr>
              <a:t>Prevalence of anaemia (Molleson et al., 2005)</a:t>
            </a:r>
          </a:p>
          <a:p>
            <a:pPr algn="l" marL="777240" indent="-388620" lvl="1">
              <a:lnSpc>
                <a:spcPts val="5040"/>
              </a:lnSpc>
              <a:buFont typeface="Arial"/>
              <a:buChar char="•"/>
            </a:pPr>
            <a:r>
              <a:rPr lang="en-US" sz="3600">
                <a:solidFill>
                  <a:srgbClr val="000000"/>
                </a:solidFill>
                <a:latin typeface="Alatsi Bold"/>
              </a:rPr>
              <a:t>Materialising a cultural desire for abundance</a:t>
            </a:r>
          </a:p>
          <a:p>
            <a:pPr algn="l">
              <a:lnSpc>
                <a:spcPts val="5040"/>
              </a:lnSpc>
            </a:pPr>
          </a:p>
        </p:txBody>
      </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bg>
      <p:bgPr>
        <a:solidFill>
          <a:srgbClr val="F6F3EB"/>
        </a:solidFill>
      </p:bgPr>
    </p:bg>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sp>
        <p:nvSpPr>
          <p:cNvPr name="TextBox 3" id="3"/>
          <p:cNvSpPr txBox="true"/>
          <p:nvPr/>
        </p:nvSpPr>
        <p:spPr>
          <a:xfrm rot="0">
            <a:off x="5702946" y="8800282"/>
            <a:ext cx="6882108" cy="464820"/>
          </a:xfrm>
          <a:prstGeom prst="rect">
            <a:avLst/>
          </a:prstGeom>
        </p:spPr>
        <p:txBody>
          <a:bodyPr anchor="t" rtlCol="false" tIns="0" lIns="0" bIns="0" rIns="0">
            <a:spAutoFit/>
          </a:bodyPr>
          <a:lstStyle/>
          <a:p>
            <a:pPr algn="ctr">
              <a:lnSpc>
                <a:spcPts val="3779"/>
              </a:lnSpc>
            </a:pPr>
            <a:r>
              <a:rPr lang="en-US" sz="2700">
                <a:solidFill>
                  <a:srgbClr val="000000"/>
                </a:solidFill>
                <a:latin typeface="Alatsi Bold"/>
              </a:rPr>
              <a:t>UWTSD</a:t>
            </a:r>
            <a:r>
              <a:rPr lang="en-US" sz="2700">
                <a:solidFill>
                  <a:srgbClr val="000000"/>
                </a:solidFill>
                <a:latin typeface="Alatsi Bold"/>
              </a:rPr>
              <a:t>| 2024</a:t>
            </a:r>
          </a:p>
        </p:txBody>
      </p:sp>
      <p:sp>
        <p:nvSpPr>
          <p:cNvPr name="AutoShape 4" id="4"/>
          <p:cNvSpPr/>
          <p:nvPr/>
        </p:nvSpPr>
        <p:spPr>
          <a:xfrm>
            <a:off x="-260599" y="9061267"/>
            <a:ext cx="7105264" cy="19050"/>
          </a:xfrm>
          <a:prstGeom prst="line">
            <a:avLst/>
          </a:prstGeom>
          <a:ln cap="flat" w="114300">
            <a:solidFill>
              <a:srgbClr val="9FC3D0"/>
            </a:solidFill>
            <a:prstDash val="solid"/>
            <a:headEnd type="none" len="sm" w="sm"/>
            <a:tailEnd type="none" len="sm" w="sm"/>
          </a:ln>
        </p:spPr>
      </p:sp>
      <p:sp>
        <p:nvSpPr>
          <p:cNvPr name="AutoShape 5" id="5"/>
          <p:cNvSpPr/>
          <p:nvPr/>
        </p:nvSpPr>
        <p:spPr>
          <a:xfrm>
            <a:off x="11430169" y="9061267"/>
            <a:ext cx="7105264" cy="19050"/>
          </a:xfrm>
          <a:prstGeom prst="line">
            <a:avLst/>
          </a:prstGeom>
          <a:ln cap="flat" w="114300">
            <a:solidFill>
              <a:srgbClr val="9FC3D0"/>
            </a:solidFill>
            <a:prstDash val="solid"/>
            <a:headEnd type="none" len="sm" w="sm"/>
            <a:tailEnd type="none" len="sm" w="sm"/>
          </a:ln>
        </p:spPr>
      </p:sp>
      <p:grpSp>
        <p:nvGrpSpPr>
          <p:cNvPr name="Group 6" id="6"/>
          <p:cNvGrpSpPr>
            <a:grpSpLocks noChangeAspect="true"/>
          </p:cNvGrpSpPr>
          <p:nvPr/>
        </p:nvGrpSpPr>
        <p:grpSpPr>
          <a:xfrm rot="0">
            <a:off x="1028700" y="3056648"/>
            <a:ext cx="5516081" cy="5516059"/>
            <a:chOff x="0" y="0"/>
            <a:chExt cx="6350025" cy="6350000"/>
          </a:xfrm>
        </p:grpSpPr>
        <p:sp>
          <p:nvSpPr>
            <p:cNvPr name="Freeform 7" id="7"/>
            <p:cNvSpPr/>
            <p:nvPr/>
          </p:nvSpPr>
          <p:spPr>
            <a:xfrm flipH="false" flipV="false" rot="0">
              <a:off x="0" y="0"/>
              <a:ext cx="6350026" cy="6350000"/>
            </a:xfrm>
            <a:custGeom>
              <a:avLst/>
              <a:gdLst/>
              <a:ahLst/>
              <a:cxnLst/>
              <a:rect r="r" b="b" t="t" l="l"/>
              <a:pathLst>
                <a:path h="6350000" w="6350026">
                  <a:moveTo>
                    <a:pt x="0" y="0"/>
                  </a:moveTo>
                  <a:lnTo>
                    <a:pt x="6350026" y="0"/>
                  </a:lnTo>
                  <a:lnTo>
                    <a:pt x="6350026" y="6350000"/>
                  </a:lnTo>
                  <a:lnTo>
                    <a:pt x="0" y="6350000"/>
                  </a:lnTo>
                  <a:close/>
                </a:path>
              </a:pathLst>
            </a:custGeom>
            <a:blipFill>
              <a:blip r:embed="rId3"/>
              <a:stretch>
                <a:fillRect l="-11780" t="0" r="-35945" b="0"/>
              </a:stretch>
            </a:blipFill>
          </p:spPr>
        </p:sp>
      </p:grpSp>
      <p:grpSp>
        <p:nvGrpSpPr>
          <p:cNvPr name="Group 8" id="8"/>
          <p:cNvGrpSpPr/>
          <p:nvPr/>
        </p:nvGrpSpPr>
        <p:grpSpPr>
          <a:xfrm rot="0">
            <a:off x="15859155" y="0"/>
            <a:ext cx="1562612" cy="1673225"/>
            <a:chOff x="0" y="0"/>
            <a:chExt cx="2083482" cy="2230967"/>
          </a:xfrm>
        </p:grpSpPr>
        <p:grpSp>
          <p:nvGrpSpPr>
            <p:cNvPr name="Group 9" id="9"/>
            <p:cNvGrpSpPr/>
            <p:nvPr/>
          </p:nvGrpSpPr>
          <p:grpSpPr>
            <a:xfrm rot="0">
              <a:off x="75599" y="0"/>
              <a:ext cx="1932284" cy="2230967"/>
              <a:chOff x="0" y="0"/>
              <a:chExt cx="703982" cy="812800"/>
            </a:xfrm>
          </p:grpSpPr>
          <p:sp>
            <p:nvSpPr>
              <p:cNvPr name="Freeform 10" id="10"/>
              <p:cNvSpPr/>
              <p:nvPr/>
            </p:nvSpPr>
            <p:spPr>
              <a:xfrm flipH="false" flipV="false" rot="0">
                <a:off x="0" y="0"/>
                <a:ext cx="703982" cy="812800"/>
              </a:xfrm>
              <a:custGeom>
                <a:avLst/>
                <a:gdLst/>
                <a:ahLst/>
                <a:cxnLst/>
                <a:rect r="r" b="b" t="t" l="l"/>
                <a:pathLst>
                  <a:path h="812800" w="703982">
                    <a:moveTo>
                      <a:pt x="234787" y="793731"/>
                    </a:moveTo>
                    <a:cubicBezTo>
                      <a:pt x="270879" y="805245"/>
                      <a:pt x="311910" y="812800"/>
                      <a:pt x="352180" y="812800"/>
                    </a:cubicBezTo>
                    <a:cubicBezTo>
                      <a:pt x="392452" y="812800"/>
                      <a:pt x="431204" y="806323"/>
                      <a:pt x="466915" y="794809"/>
                    </a:cubicBezTo>
                    <a:cubicBezTo>
                      <a:pt x="467675" y="794450"/>
                      <a:pt x="468435" y="794450"/>
                      <a:pt x="469194" y="794090"/>
                    </a:cubicBezTo>
                    <a:cubicBezTo>
                      <a:pt x="603304" y="748035"/>
                      <a:pt x="702082" y="626421"/>
                      <a:pt x="703982" y="484298"/>
                    </a:cubicBezTo>
                    <a:lnTo>
                      <a:pt x="703982" y="0"/>
                    </a:lnTo>
                    <a:lnTo>
                      <a:pt x="0" y="0"/>
                    </a:lnTo>
                    <a:lnTo>
                      <a:pt x="0" y="483939"/>
                    </a:lnTo>
                    <a:cubicBezTo>
                      <a:pt x="1900" y="627140"/>
                      <a:pt x="99158" y="748755"/>
                      <a:pt x="234787" y="793731"/>
                    </a:cubicBezTo>
                    <a:close/>
                  </a:path>
                </a:pathLst>
              </a:custGeom>
              <a:solidFill>
                <a:srgbClr val="9FC3D0"/>
              </a:solidFill>
            </p:spPr>
          </p:sp>
          <p:sp>
            <p:nvSpPr>
              <p:cNvPr name="TextBox 11" id="11"/>
              <p:cNvSpPr txBox="true"/>
              <p:nvPr/>
            </p:nvSpPr>
            <p:spPr>
              <a:xfrm>
                <a:off x="0" y="-47625"/>
                <a:ext cx="703982" cy="733425"/>
              </a:xfrm>
              <a:prstGeom prst="rect">
                <a:avLst/>
              </a:prstGeom>
            </p:spPr>
            <p:txBody>
              <a:bodyPr anchor="ctr" rtlCol="false" tIns="50800" lIns="50800" bIns="50800" rIns="50800"/>
              <a:lstStyle/>
              <a:p>
                <a:pPr algn="ctr">
                  <a:lnSpc>
                    <a:spcPts val="2659"/>
                  </a:lnSpc>
                </a:pPr>
              </a:p>
            </p:txBody>
          </p:sp>
        </p:grpSp>
        <p:sp>
          <p:nvSpPr>
            <p:cNvPr name="TextBox 12" id="12"/>
            <p:cNvSpPr txBox="true"/>
            <p:nvPr/>
          </p:nvSpPr>
          <p:spPr>
            <a:xfrm rot="0">
              <a:off x="0" y="437582"/>
              <a:ext cx="2083482" cy="1241504"/>
            </a:xfrm>
            <a:prstGeom prst="rect">
              <a:avLst/>
            </a:prstGeom>
          </p:spPr>
          <p:txBody>
            <a:bodyPr anchor="t" rtlCol="false" tIns="0" lIns="0" bIns="0" rIns="0">
              <a:spAutoFit/>
            </a:bodyPr>
            <a:lstStyle/>
            <a:p>
              <a:pPr algn="ctr">
                <a:lnSpc>
                  <a:spcPts val="7805"/>
                </a:lnSpc>
              </a:pPr>
              <a:r>
                <a:rPr lang="en-US" sz="5575">
                  <a:solidFill>
                    <a:srgbClr val="000000"/>
                  </a:solidFill>
                  <a:latin typeface="Open Sans Bold"/>
                </a:rPr>
                <a:t>11</a:t>
              </a:r>
            </a:p>
          </p:txBody>
        </p:sp>
      </p:grpSp>
      <p:sp>
        <p:nvSpPr>
          <p:cNvPr name="TextBox 13" id="13"/>
          <p:cNvSpPr txBox="true"/>
          <p:nvPr/>
        </p:nvSpPr>
        <p:spPr>
          <a:xfrm rot="0">
            <a:off x="2553980" y="866775"/>
            <a:ext cx="13180039" cy="1450976"/>
          </a:xfrm>
          <a:prstGeom prst="rect">
            <a:avLst/>
          </a:prstGeom>
        </p:spPr>
        <p:txBody>
          <a:bodyPr anchor="t" rtlCol="false" tIns="0" lIns="0" bIns="0" rIns="0">
            <a:spAutoFit/>
          </a:bodyPr>
          <a:lstStyle/>
          <a:p>
            <a:pPr algn="ctr">
              <a:lnSpc>
                <a:spcPts val="11899"/>
              </a:lnSpc>
            </a:pPr>
            <a:r>
              <a:rPr lang="en-US" sz="8499">
                <a:solidFill>
                  <a:srgbClr val="000000"/>
                </a:solidFill>
                <a:latin typeface="Alatsi Bold"/>
              </a:rPr>
              <a:t>FLESHED AND DEFLESHED</a:t>
            </a:r>
          </a:p>
        </p:txBody>
      </p:sp>
      <p:sp>
        <p:nvSpPr>
          <p:cNvPr name="Freeform 14" id="14"/>
          <p:cNvSpPr/>
          <p:nvPr/>
        </p:nvSpPr>
        <p:spPr>
          <a:xfrm flipH="false" flipV="false" rot="0">
            <a:off x="14982801" y="6379649"/>
            <a:ext cx="7315200" cy="2477783"/>
          </a:xfrm>
          <a:custGeom>
            <a:avLst/>
            <a:gdLst/>
            <a:ahLst/>
            <a:cxnLst/>
            <a:rect r="r" b="b" t="t" l="l"/>
            <a:pathLst>
              <a:path h="2477783" w="7315200">
                <a:moveTo>
                  <a:pt x="0" y="0"/>
                </a:moveTo>
                <a:lnTo>
                  <a:pt x="7315200" y="0"/>
                </a:lnTo>
                <a:lnTo>
                  <a:pt x="7315200" y="2477783"/>
                </a:lnTo>
                <a:lnTo>
                  <a:pt x="0" y="247778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15" id="15"/>
          <p:cNvSpPr/>
          <p:nvPr/>
        </p:nvSpPr>
        <p:spPr>
          <a:xfrm flipH="false" flipV="false" rot="0">
            <a:off x="-1648907" y="-402279"/>
            <a:ext cx="7315200" cy="2477783"/>
          </a:xfrm>
          <a:custGeom>
            <a:avLst/>
            <a:gdLst/>
            <a:ahLst/>
            <a:cxnLst/>
            <a:rect r="r" b="b" t="t" l="l"/>
            <a:pathLst>
              <a:path h="2477783" w="7315200">
                <a:moveTo>
                  <a:pt x="0" y="0"/>
                </a:moveTo>
                <a:lnTo>
                  <a:pt x="7315200" y="0"/>
                </a:lnTo>
                <a:lnTo>
                  <a:pt x="7315200" y="2477783"/>
                </a:lnTo>
                <a:lnTo>
                  <a:pt x="0" y="247778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16" id="16"/>
          <p:cNvSpPr txBox="true"/>
          <p:nvPr/>
        </p:nvSpPr>
        <p:spPr>
          <a:xfrm rot="0">
            <a:off x="6544781" y="2989973"/>
            <a:ext cx="10714519" cy="6995160"/>
          </a:xfrm>
          <a:prstGeom prst="rect">
            <a:avLst/>
          </a:prstGeom>
        </p:spPr>
        <p:txBody>
          <a:bodyPr anchor="t" rtlCol="false" tIns="0" lIns="0" bIns="0" rIns="0">
            <a:spAutoFit/>
          </a:bodyPr>
          <a:lstStyle/>
          <a:p>
            <a:pPr algn="l" marL="777240" indent="-388620" lvl="1">
              <a:lnSpc>
                <a:spcPts val="5040"/>
              </a:lnSpc>
              <a:buFont typeface="Arial"/>
              <a:buChar char="•"/>
            </a:pPr>
            <a:r>
              <a:rPr lang="en-US" sz="3600">
                <a:solidFill>
                  <a:srgbClr val="000000"/>
                </a:solidFill>
                <a:latin typeface="Alatsi Bold"/>
              </a:rPr>
              <a:t>Interred their dead beneath platforms in their houses </a:t>
            </a:r>
          </a:p>
          <a:p>
            <a:pPr algn="l" marL="777240" indent="-388620" lvl="1">
              <a:lnSpc>
                <a:spcPts val="5040"/>
              </a:lnSpc>
              <a:buFont typeface="Arial"/>
              <a:buChar char="•"/>
            </a:pPr>
            <a:r>
              <a:rPr lang="en-US" sz="3600">
                <a:solidFill>
                  <a:srgbClr val="000000"/>
                </a:solidFill>
                <a:latin typeface="Alatsi Bold"/>
              </a:rPr>
              <a:t>Retrieve skulls, plaster them, circulate them, and occasionally rebury them </a:t>
            </a:r>
          </a:p>
          <a:p>
            <a:pPr algn="l" marL="777240" indent="-388620" lvl="1">
              <a:lnSpc>
                <a:spcPts val="5040"/>
              </a:lnSpc>
              <a:buFont typeface="Arial"/>
              <a:buChar char="•"/>
            </a:pPr>
            <a:r>
              <a:rPr lang="en-US" sz="3600">
                <a:solidFill>
                  <a:srgbClr val="000000"/>
                </a:solidFill>
                <a:latin typeface="Alatsi Bold"/>
              </a:rPr>
              <a:t>Plaster animal skulls and bones and install them in certain parts of their houses </a:t>
            </a:r>
          </a:p>
          <a:p>
            <a:pPr algn="l" marL="777240" indent="-388620" lvl="1">
              <a:lnSpc>
                <a:spcPts val="5040"/>
              </a:lnSpc>
              <a:buFont typeface="Arial"/>
              <a:buChar char="•"/>
            </a:pPr>
            <a:r>
              <a:rPr lang="en-US" sz="3600">
                <a:solidFill>
                  <a:srgbClr val="000000"/>
                </a:solidFill>
                <a:latin typeface="Alatsi Bold"/>
              </a:rPr>
              <a:t> “the dual processes of fleshy decay and skeletal durability” </a:t>
            </a:r>
          </a:p>
          <a:p>
            <a:pPr algn="r">
              <a:lnSpc>
                <a:spcPts val="5040"/>
              </a:lnSpc>
            </a:pPr>
            <a:r>
              <a:rPr lang="en-US" sz="3600">
                <a:solidFill>
                  <a:srgbClr val="000000"/>
                </a:solidFill>
                <a:latin typeface="Alatsi Bold"/>
              </a:rPr>
              <a:t>(Nakamura and Meskell, 2009, p. 225)</a:t>
            </a:r>
          </a:p>
          <a:p>
            <a:pPr algn="l">
              <a:lnSpc>
                <a:spcPts val="5040"/>
              </a:lnSpc>
            </a:pPr>
          </a:p>
          <a:p>
            <a:pPr algn="l">
              <a:lnSpc>
                <a:spcPts val="5040"/>
              </a:lnSpc>
            </a:pPr>
          </a:p>
        </p:txBody>
      </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bg>
      <p:bgPr>
        <a:solidFill>
          <a:srgbClr val="F6F3EB"/>
        </a:solidFill>
      </p:bgPr>
    </p:bg>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sp>
        <p:nvSpPr>
          <p:cNvPr name="AutoShape 3" id="3"/>
          <p:cNvSpPr/>
          <p:nvPr/>
        </p:nvSpPr>
        <p:spPr>
          <a:xfrm>
            <a:off x="5591368" y="9315450"/>
            <a:ext cx="7105264" cy="19050"/>
          </a:xfrm>
          <a:prstGeom prst="line">
            <a:avLst/>
          </a:prstGeom>
          <a:ln cap="flat" w="114300">
            <a:solidFill>
              <a:srgbClr val="9FC3D0"/>
            </a:solidFill>
            <a:prstDash val="solid"/>
            <a:headEnd type="none" len="sm" w="sm"/>
            <a:tailEnd type="none" len="sm" w="sm"/>
          </a:ln>
        </p:spPr>
      </p:sp>
      <p:sp>
        <p:nvSpPr>
          <p:cNvPr name="Freeform 4" id="4"/>
          <p:cNvSpPr/>
          <p:nvPr/>
        </p:nvSpPr>
        <p:spPr>
          <a:xfrm flipH="false" flipV="false" rot="0">
            <a:off x="12982861" y="5933231"/>
            <a:ext cx="7315200" cy="2477783"/>
          </a:xfrm>
          <a:custGeom>
            <a:avLst/>
            <a:gdLst/>
            <a:ahLst/>
            <a:cxnLst/>
            <a:rect r="r" b="b" t="t" l="l"/>
            <a:pathLst>
              <a:path h="2477783" w="7315200">
                <a:moveTo>
                  <a:pt x="0" y="0"/>
                </a:moveTo>
                <a:lnTo>
                  <a:pt x="7315200" y="0"/>
                </a:lnTo>
                <a:lnTo>
                  <a:pt x="7315200" y="2477783"/>
                </a:lnTo>
                <a:lnTo>
                  <a:pt x="0" y="2477783"/>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grpSp>
        <p:nvGrpSpPr>
          <p:cNvPr name="Group 5" id="5"/>
          <p:cNvGrpSpPr>
            <a:grpSpLocks noChangeAspect="true"/>
          </p:cNvGrpSpPr>
          <p:nvPr/>
        </p:nvGrpSpPr>
        <p:grpSpPr>
          <a:xfrm rot="0">
            <a:off x="11912603" y="2861136"/>
            <a:ext cx="5853802" cy="5853779"/>
            <a:chOff x="0" y="0"/>
            <a:chExt cx="6350025" cy="6350000"/>
          </a:xfrm>
        </p:grpSpPr>
        <p:sp>
          <p:nvSpPr>
            <p:cNvPr name="Freeform 6" id="6"/>
            <p:cNvSpPr/>
            <p:nvPr/>
          </p:nvSpPr>
          <p:spPr>
            <a:xfrm flipH="false" flipV="false" rot="0">
              <a:off x="0" y="0"/>
              <a:ext cx="6350026" cy="6350000"/>
            </a:xfrm>
            <a:custGeom>
              <a:avLst/>
              <a:gdLst/>
              <a:ahLst/>
              <a:cxnLst/>
              <a:rect r="r" b="b" t="t" l="l"/>
              <a:pathLst>
                <a:path h="6350000" w="6350026">
                  <a:moveTo>
                    <a:pt x="0" y="0"/>
                  </a:moveTo>
                  <a:lnTo>
                    <a:pt x="6350026" y="0"/>
                  </a:lnTo>
                  <a:lnTo>
                    <a:pt x="6350026" y="6350000"/>
                  </a:lnTo>
                  <a:lnTo>
                    <a:pt x="0" y="6350000"/>
                  </a:lnTo>
                  <a:close/>
                </a:path>
              </a:pathLst>
            </a:custGeom>
            <a:blipFill>
              <a:blip r:embed="rId5"/>
              <a:stretch>
                <a:fillRect l="-33332" t="0" r="-33332" b="0"/>
              </a:stretch>
            </a:blipFill>
          </p:spPr>
        </p:sp>
      </p:grpSp>
      <p:sp>
        <p:nvSpPr>
          <p:cNvPr name="TextBox 7" id="7"/>
          <p:cNvSpPr txBox="true"/>
          <p:nvPr/>
        </p:nvSpPr>
        <p:spPr>
          <a:xfrm rot="0">
            <a:off x="2553980" y="866775"/>
            <a:ext cx="13180039" cy="1450976"/>
          </a:xfrm>
          <a:prstGeom prst="rect">
            <a:avLst/>
          </a:prstGeom>
        </p:spPr>
        <p:txBody>
          <a:bodyPr anchor="t" rtlCol="false" tIns="0" lIns="0" bIns="0" rIns="0">
            <a:spAutoFit/>
          </a:bodyPr>
          <a:lstStyle/>
          <a:p>
            <a:pPr algn="ctr">
              <a:lnSpc>
                <a:spcPts val="11899"/>
              </a:lnSpc>
            </a:pPr>
            <a:r>
              <a:rPr lang="en-US" sz="8499">
                <a:solidFill>
                  <a:srgbClr val="000000"/>
                </a:solidFill>
                <a:latin typeface="Alatsi Bold"/>
              </a:rPr>
              <a:t>BODY AS LANDSCAPE</a:t>
            </a:r>
          </a:p>
        </p:txBody>
      </p:sp>
      <p:grpSp>
        <p:nvGrpSpPr>
          <p:cNvPr name="Group 8" id="8"/>
          <p:cNvGrpSpPr/>
          <p:nvPr/>
        </p:nvGrpSpPr>
        <p:grpSpPr>
          <a:xfrm rot="0">
            <a:off x="15859155" y="0"/>
            <a:ext cx="1562612" cy="1673225"/>
            <a:chOff x="0" y="0"/>
            <a:chExt cx="2083482" cy="2230967"/>
          </a:xfrm>
        </p:grpSpPr>
        <p:grpSp>
          <p:nvGrpSpPr>
            <p:cNvPr name="Group 9" id="9"/>
            <p:cNvGrpSpPr/>
            <p:nvPr/>
          </p:nvGrpSpPr>
          <p:grpSpPr>
            <a:xfrm rot="0">
              <a:off x="75599" y="0"/>
              <a:ext cx="1932284" cy="2230967"/>
              <a:chOff x="0" y="0"/>
              <a:chExt cx="703982" cy="812800"/>
            </a:xfrm>
          </p:grpSpPr>
          <p:sp>
            <p:nvSpPr>
              <p:cNvPr name="Freeform 10" id="10"/>
              <p:cNvSpPr/>
              <p:nvPr/>
            </p:nvSpPr>
            <p:spPr>
              <a:xfrm flipH="false" flipV="false" rot="0">
                <a:off x="0" y="0"/>
                <a:ext cx="703982" cy="812800"/>
              </a:xfrm>
              <a:custGeom>
                <a:avLst/>
                <a:gdLst/>
                <a:ahLst/>
                <a:cxnLst/>
                <a:rect r="r" b="b" t="t" l="l"/>
                <a:pathLst>
                  <a:path h="812800" w="703982">
                    <a:moveTo>
                      <a:pt x="234787" y="793731"/>
                    </a:moveTo>
                    <a:cubicBezTo>
                      <a:pt x="270879" y="805245"/>
                      <a:pt x="311910" y="812800"/>
                      <a:pt x="352180" y="812800"/>
                    </a:cubicBezTo>
                    <a:cubicBezTo>
                      <a:pt x="392452" y="812800"/>
                      <a:pt x="431204" y="806323"/>
                      <a:pt x="466915" y="794809"/>
                    </a:cubicBezTo>
                    <a:cubicBezTo>
                      <a:pt x="467675" y="794450"/>
                      <a:pt x="468435" y="794450"/>
                      <a:pt x="469194" y="794090"/>
                    </a:cubicBezTo>
                    <a:cubicBezTo>
                      <a:pt x="603304" y="748035"/>
                      <a:pt x="702082" y="626421"/>
                      <a:pt x="703982" y="484298"/>
                    </a:cubicBezTo>
                    <a:lnTo>
                      <a:pt x="703982" y="0"/>
                    </a:lnTo>
                    <a:lnTo>
                      <a:pt x="0" y="0"/>
                    </a:lnTo>
                    <a:lnTo>
                      <a:pt x="0" y="483939"/>
                    </a:lnTo>
                    <a:cubicBezTo>
                      <a:pt x="1900" y="627140"/>
                      <a:pt x="99158" y="748755"/>
                      <a:pt x="234787" y="793731"/>
                    </a:cubicBezTo>
                    <a:close/>
                  </a:path>
                </a:pathLst>
              </a:custGeom>
              <a:solidFill>
                <a:srgbClr val="9FC3D0"/>
              </a:solidFill>
            </p:spPr>
          </p:sp>
          <p:sp>
            <p:nvSpPr>
              <p:cNvPr name="TextBox 11" id="11"/>
              <p:cNvSpPr txBox="true"/>
              <p:nvPr/>
            </p:nvSpPr>
            <p:spPr>
              <a:xfrm>
                <a:off x="0" y="-47625"/>
                <a:ext cx="703982" cy="733425"/>
              </a:xfrm>
              <a:prstGeom prst="rect">
                <a:avLst/>
              </a:prstGeom>
            </p:spPr>
            <p:txBody>
              <a:bodyPr anchor="ctr" rtlCol="false" tIns="50800" lIns="50800" bIns="50800" rIns="50800"/>
              <a:lstStyle/>
              <a:p>
                <a:pPr algn="ctr">
                  <a:lnSpc>
                    <a:spcPts val="2659"/>
                  </a:lnSpc>
                </a:pPr>
              </a:p>
            </p:txBody>
          </p:sp>
        </p:grpSp>
        <p:sp>
          <p:nvSpPr>
            <p:cNvPr name="TextBox 12" id="12"/>
            <p:cNvSpPr txBox="true"/>
            <p:nvPr/>
          </p:nvSpPr>
          <p:spPr>
            <a:xfrm rot="0">
              <a:off x="0" y="437582"/>
              <a:ext cx="2083482" cy="1241504"/>
            </a:xfrm>
            <a:prstGeom prst="rect">
              <a:avLst/>
            </a:prstGeom>
          </p:spPr>
          <p:txBody>
            <a:bodyPr anchor="t" rtlCol="false" tIns="0" lIns="0" bIns="0" rIns="0">
              <a:spAutoFit/>
            </a:bodyPr>
            <a:lstStyle/>
            <a:p>
              <a:pPr algn="ctr">
                <a:lnSpc>
                  <a:spcPts val="7805"/>
                </a:lnSpc>
              </a:pPr>
              <a:r>
                <a:rPr lang="en-US" sz="5575">
                  <a:solidFill>
                    <a:srgbClr val="000000"/>
                  </a:solidFill>
                  <a:latin typeface="Open Sans Bold"/>
                </a:rPr>
                <a:t>12</a:t>
              </a:r>
            </a:p>
          </p:txBody>
        </p:sp>
      </p:grpSp>
      <p:sp>
        <p:nvSpPr>
          <p:cNvPr name="Freeform 13" id="13"/>
          <p:cNvSpPr/>
          <p:nvPr/>
        </p:nvSpPr>
        <p:spPr>
          <a:xfrm flipH="false" flipV="false" rot="0">
            <a:off x="-3482681" y="-210192"/>
            <a:ext cx="7315200" cy="2477783"/>
          </a:xfrm>
          <a:custGeom>
            <a:avLst/>
            <a:gdLst/>
            <a:ahLst/>
            <a:cxnLst/>
            <a:rect r="r" b="b" t="t" l="l"/>
            <a:pathLst>
              <a:path h="2477783" w="7315200">
                <a:moveTo>
                  <a:pt x="0" y="0"/>
                </a:moveTo>
                <a:lnTo>
                  <a:pt x="7315200" y="0"/>
                </a:lnTo>
                <a:lnTo>
                  <a:pt x="7315200" y="2477784"/>
                </a:lnTo>
                <a:lnTo>
                  <a:pt x="0" y="2477784"/>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14" id="14"/>
          <p:cNvSpPr txBox="true"/>
          <p:nvPr/>
        </p:nvSpPr>
        <p:spPr>
          <a:xfrm rot="0">
            <a:off x="1209670" y="2915030"/>
            <a:ext cx="10407951" cy="6454389"/>
          </a:xfrm>
          <a:prstGeom prst="rect">
            <a:avLst/>
          </a:prstGeom>
        </p:spPr>
        <p:txBody>
          <a:bodyPr anchor="t" rtlCol="false" tIns="0" lIns="0" bIns="0" rIns="0">
            <a:spAutoFit/>
          </a:bodyPr>
          <a:lstStyle/>
          <a:p>
            <a:pPr algn="l" marL="777240" indent="-388620" lvl="1">
              <a:lnSpc>
                <a:spcPts val="5040"/>
              </a:lnSpc>
              <a:buFont typeface="Arial"/>
              <a:buChar char="•"/>
            </a:pPr>
            <a:r>
              <a:rPr lang="en-US" sz="3600">
                <a:solidFill>
                  <a:srgbClr val="000000"/>
                </a:solidFill>
                <a:latin typeface="Alatsi Bold"/>
              </a:rPr>
              <a:t>Clay and plaster symbolising flesh</a:t>
            </a:r>
          </a:p>
          <a:p>
            <a:pPr algn="l" marL="777240" indent="-388620" lvl="1">
              <a:lnSpc>
                <a:spcPts val="5040"/>
              </a:lnSpc>
              <a:buFont typeface="Arial"/>
              <a:buChar char="•"/>
            </a:pPr>
            <a:r>
              <a:rPr lang="en-US" sz="3600">
                <a:solidFill>
                  <a:srgbClr val="000000"/>
                </a:solidFill>
                <a:latin typeface="Alatsi Bold"/>
              </a:rPr>
              <a:t>Desire to preserve ancestors by improving on the limitations of flesh</a:t>
            </a:r>
          </a:p>
          <a:p>
            <a:pPr algn="l" marL="777240" indent="-388620" lvl="1">
              <a:lnSpc>
                <a:spcPts val="5040"/>
              </a:lnSpc>
              <a:buFont typeface="Arial"/>
              <a:buChar char="•"/>
            </a:pPr>
            <a:r>
              <a:rPr lang="en-US" sz="3600">
                <a:solidFill>
                  <a:srgbClr val="000000"/>
                </a:solidFill>
                <a:latin typeface="Alatsi"/>
              </a:rPr>
              <a:t>Scant</a:t>
            </a:r>
            <a:r>
              <a:rPr lang="en-US" sz="3600">
                <a:solidFill>
                  <a:srgbClr val="000000"/>
                </a:solidFill>
                <a:latin typeface="Alatsi Bold"/>
              </a:rPr>
              <a:t> evidence for larger bodies at C̜atalhöyük; no clear sex-based patterning</a:t>
            </a:r>
          </a:p>
          <a:p>
            <a:pPr algn="l" marL="777240" indent="-388620" lvl="1">
              <a:lnSpc>
                <a:spcPts val="5040"/>
              </a:lnSpc>
              <a:buFont typeface="Arial"/>
              <a:buChar char="•"/>
            </a:pPr>
            <a:r>
              <a:rPr lang="en-US" sz="3600">
                <a:solidFill>
                  <a:srgbClr val="000000"/>
                </a:solidFill>
                <a:latin typeface="Alatsi"/>
              </a:rPr>
              <a:t>L</a:t>
            </a:r>
            <a:r>
              <a:rPr lang="en-US" sz="3600">
                <a:solidFill>
                  <a:srgbClr val="000000"/>
                </a:solidFill>
                <a:latin typeface="Alatsi Bold"/>
              </a:rPr>
              <a:t>ack of imagery depicting childbirth, women with infants, or the representation of children</a:t>
            </a:r>
          </a:p>
          <a:p>
            <a:pPr algn="l" marL="777240" indent="-388620" lvl="1">
              <a:lnSpc>
                <a:spcPts val="5040"/>
              </a:lnSpc>
              <a:buFont typeface="Arial"/>
              <a:buChar char="•"/>
            </a:pPr>
            <a:r>
              <a:rPr lang="en-US" sz="3600">
                <a:solidFill>
                  <a:srgbClr val="000000"/>
                </a:solidFill>
                <a:latin typeface="Alatsi Bold"/>
              </a:rPr>
              <a:t>Imaged versus lived bodies</a:t>
            </a:r>
          </a:p>
          <a:p>
            <a:pPr algn="r">
              <a:lnSpc>
                <a:spcPts val="5040"/>
              </a:lnSpc>
            </a:pPr>
            <a:r>
              <a:rPr lang="en-US" sz="3600">
                <a:solidFill>
                  <a:srgbClr val="000000"/>
                </a:solidFill>
                <a:latin typeface="Alatsi Bold"/>
              </a:rPr>
              <a:t>(Pearson and Meskell, 2013, 2014)</a:t>
            </a:r>
          </a:p>
          <a:p>
            <a:pPr algn="l">
              <a:lnSpc>
                <a:spcPts val="5852"/>
              </a:lnSpc>
            </a:pPr>
          </a:p>
        </p:txBody>
      </p:sp>
    </p:spTree>
  </p:cSld>
  <p:clrMapOvr>
    <a:masterClrMapping/>
  </p:clrMapOvr>
</p:sld>
</file>

<file path=ppt/slides/slide14.xml><?xml version="1.0" encoding="utf-8"?>
<p:sld xmlns:p="http://schemas.openxmlformats.org/presentationml/2006/main" xmlns:a="http://schemas.openxmlformats.org/drawingml/2006/main" xmlns:r="http://schemas.openxmlformats.org/officeDocument/2006/relationships">
  <p:cSld>
    <p:bg>
      <p:bgPr>
        <a:solidFill>
          <a:srgbClr val="F6F3EB"/>
        </a:solidFill>
      </p:bgPr>
    </p:bg>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sp>
        <p:nvSpPr>
          <p:cNvPr name="TextBox 3" id="3"/>
          <p:cNvSpPr txBox="true"/>
          <p:nvPr/>
        </p:nvSpPr>
        <p:spPr>
          <a:xfrm rot="0">
            <a:off x="5702946" y="8800282"/>
            <a:ext cx="6882108" cy="464820"/>
          </a:xfrm>
          <a:prstGeom prst="rect">
            <a:avLst/>
          </a:prstGeom>
        </p:spPr>
        <p:txBody>
          <a:bodyPr anchor="t" rtlCol="false" tIns="0" lIns="0" bIns="0" rIns="0">
            <a:spAutoFit/>
          </a:bodyPr>
          <a:lstStyle/>
          <a:p>
            <a:pPr algn="ctr">
              <a:lnSpc>
                <a:spcPts val="3779"/>
              </a:lnSpc>
            </a:pPr>
            <a:r>
              <a:rPr lang="en-US" sz="2700">
                <a:solidFill>
                  <a:srgbClr val="000000"/>
                </a:solidFill>
                <a:latin typeface="Alatsi Bold"/>
              </a:rPr>
              <a:t>UWTSD</a:t>
            </a:r>
            <a:r>
              <a:rPr lang="en-US" sz="2700">
                <a:solidFill>
                  <a:srgbClr val="000000"/>
                </a:solidFill>
                <a:latin typeface="Alatsi Bold"/>
              </a:rPr>
              <a:t> | 2024</a:t>
            </a:r>
          </a:p>
        </p:txBody>
      </p:sp>
      <p:sp>
        <p:nvSpPr>
          <p:cNvPr name="AutoShape 4" id="4"/>
          <p:cNvSpPr/>
          <p:nvPr/>
        </p:nvSpPr>
        <p:spPr>
          <a:xfrm>
            <a:off x="-260599" y="9061267"/>
            <a:ext cx="7105264" cy="19050"/>
          </a:xfrm>
          <a:prstGeom prst="line">
            <a:avLst/>
          </a:prstGeom>
          <a:ln cap="flat" w="114300">
            <a:solidFill>
              <a:srgbClr val="9FC3D0"/>
            </a:solidFill>
            <a:prstDash val="solid"/>
            <a:headEnd type="none" len="sm" w="sm"/>
            <a:tailEnd type="none" len="sm" w="sm"/>
          </a:ln>
        </p:spPr>
      </p:sp>
      <p:sp>
        <p:nvSpPr>
          <p:cNvPr name="AutoShape 5" id="5"/>
          <p:cNvSpPr/>
          <p:nvPr/>
        </p:nvSpPr>
        <p:spPr>
          <a:xfrm>
            <a:off x="11430169" y="9061267"/>
            <a:ext cx="7105264" cy="19050"/>
          </a:xfrm>
          <a:prstGeom prst="line">
            <a:avLst/>
          </a:prstGeom>
          <a:ln cap="flat" w="114300">
            <a:solidFill>
              <a:srgbClr val="9FC3D0"/>
            </a:solidFill>
            <a:prstDash val="solid"/>
            <a:headEnd type="none" len="sm" w="sm"/>
            <a:tailEnd type="none" len="sm" w="sm"/>
          </a:ln>
        </p:spPr>
      </p:sp>
      <p:grpSp>
        <p:nvGrpSpPr>
          <p:cNvPr name="Group 6" id="6"/>
          <p:cNvGrpSpPr>
            <a:grpSpLocks noChangeAspect="true"/>
          </p:cNvGrpSpPr>
          <p:nvPr/>
        </p:nvGrpSpPr>
        <p:grpSpPr>
          <a:xfrm rot="0">
            <a:off x="1028700" y="2487077"/>
            <a:ext cx="5815965" cy="5815942"/>
            <a:chOff x="0" y="0"/>
            <a:chExt cx="6350025" cy="6350000"/>
          </a:xfrm>
        </p:grpSpPr>
        <p:sp>
          <p:nvSpPr>
            <p:cNvPr name="Freeform 7" id="7"/>
            <p:cNvSpPr/>
            <p:nvPr/>
          </p:nvSpPr>
          <p:spPr>
            <a:xfrm flipH="false" flipV="false" rot="0">
              <a:off x="0" y="0"/>
              <a:ext cx="6350026" cy="6350000"/>
            </a:xfrm>
            <a:custGeom>
              <a:avLst/>
              <a:gdLst/>
              <a:ahLst/>
              <a:cxnLst/>
              <a:rect r="r" b="b" t="t" l="l"/>
              <a:pathLst>
                <a:path h="6350000" w="6350026">
                  <a:moveTo>
                    <a:pt x="0" y="0"/>
                  </a:moveTo>
                  <a:lnTo>
                    <a:pt x="6350026" y="0"/>
                  </a:lnTo>
                  <a:lnTo>
                    <a:pt x="6350026" y="6350000"/>
                  </a:lnTo>
                  <a:lnTo>
                    <a:pt x="0" y="6350000"/>
                  </a:lnTo>
                  <a:close/>
                </a:path>
              </a:pathLst>
            </a:custGeom>
            <a:blipFill>
              <a:blip r:embed="rId3"/>
              <a:stretch>
                <a:fillRect l="0" t="-10125" r="0" b="-40407"/>
              </a:stretch>
            </a:blipFill>
          </p:spPr>
        </p:sp>
      </p:grpSp>
      <p:grpSp>
        <p:nvGrpSpPr>
          <p:cNvPr name="Group 8" id="8"/>
          <p:cNvGrpSpPr/>
          <p:nvPr/>
        </p:nvGrpSpPr>
        <p:grpSpPr>
          <a:xfrm rot="0">
            <a:off x="15859155" y="0"/>
            <a:ext cx="1562612" cy="1673225"/>
            <a:chOff x="0" y="0"/>
            <a:chExt cx="2083482" cy="2230967"/>
          </a:xfrm>
        </p:grpSpPr>
        <p:grpSp>
          <p:nvGrpSpPr>
            <p:cNvPr name="Group 9" id="9"/>
            <p:cNvGrpSpPr/>
            <p:nvPr/>
          </p:nvGrpSpPr>
          <p:grpSpPr>
            <a:xfrm rot="0">
              <a:off x="75599" y="0"/>
              <a:ext cx="1932284" cy="2230967"/>
              <a:chOff x="0" y="0"/>
              <a:chExt cx="703982" cy="812800"/>
            </a:xfrm>
          </p:grpSpPr>
          <p:sp>
            <p:nvSpPr>
              <p:cNvPr name="Freeform 10" id="10"/>
              <p:cNvSpPr/>
              <p:nvPr/>
            </p:nvSpPr>
            <p:spPr>
              <a:xfrm flipH="false" flipV="false" rot="0">
                <a:off x="0" y="0"/>
                <a:ext cx="703982" cy="812800"/>
              </a:xfrm>
              <a:custGeom>
                <a:avLst/>
                <a:gdLst/>
                <a:ahLst/>
                <a:cxnLst/>
                <a:rect r="r" b="b" t="t" l="l"/>
                <a:pathLst>
                  <a:path h="812800" w="703982">
                    <a:moveTo>
                      <a:pt x="234787" y="793731"/>
                    </a:moveTo>
                    <a:cubicBezTo>
                      <a:pt x="270879" y="805245"/>
                      <a:pt x="311910" y="812800"/>
                      <a:pt x="352180" y="812800"/>
                    </a:cubicBezTo>
                    <a:cubicBezTo>
                      <a:pt x="392452" y="812800"/>
                      <a:pt x="431204" y="806323"/>
                      <a:pt x="466915" y="794809"/>
                    </a:cubicBezTo>
                    <a:cubicBezTo>
                      <a:pt x="467675" y="794450"/>
                      <a:pt x="468435" y="794450"/>
                      <a:pt x="469194" y="794090"/>
                    </a:cubicBezTo>
                    <a:cubicBezTo>
                      <a:pt x="603304" y="748035"/>
                      <a:pt x="702082" y="626421"/>
                      <a:pt x="703982" y="484298"/>
                    </a:cubicBezTo>
                    <a:lnTo>
                      <a:pt x="703982" y="0"/>
                    </a:lnTo>
                    <a:lnTo>
                      <a:pt x="0" y="0"/>
                    </a:lnTo>
                    <a:lnTo>
                      <a:pt x="0" y="483939"/>
                    </a:lnTo>
                    <a:cubicBezTo>
                      <a:pt x="1900" y="627140"/>
                      <a:pt x="99158" y="748755"/>
                      <a:pt x="234787" y="793731"/>
                    </a:cubicBezTo>
                    <a:close/>
                  </a:path>
                </a:pathLst>
              </a:custGeom>
              <a:solidFill>
                <a:srgbClr val="9FC3D0"/>
              </a:solidFill>
            </p:spPr>
          </p:sp>
          <p:sp>
            <p:nvSpPr>
              <p:cNvPr name="TextBox 11" id="11"/>
              <p:cNvSpPr txBox="true"/>
              <p:nvPr/>
            </p:nvSpPr>
            <p:spPr>
              <a:xfrm>
                <a:off x="0" y="-47625"/>
                <a:ext cx="703982" cy="733425"/>
              </a:xfrm>
              <a:prstGeom prst="rect">
                <a:avLst/>
              </a:prstGeom>
            </p:spPr>
            <p:txBody>
              <a:bodyPr anchor="ctr" rtlCol="false" tIns="50800" lIns="50800" bIns="50800" rIns="50800"/>
              <a:lstStyle/>
              <a:p>
                <a:pPr algn="ctr">
                  <a:lnSpc>
                    <a:spcPts val="2659"/>
                  </a:lnSpc>
                </a:pPr>
              </a:p>
            </p:txBody>
          </p:sp>
        </p:grpSp>
        <p:sp>
          <p:nvSpPr>
            <p:cNvPr name="TextBox 12" id="12"/>
            <p:cNvSpPr txBox="true"/>
            <p:nvPr/>
          </p:nvSpPr>
          <p:spPr>
            <a:xfrm rot="0">
              <a:off x="0" y="437582"/>
              <a:ext cx="2083482" cy="1241504"/>
            </a:xfrm>
            <a:prstGeom prst="rect">
              <a:avLst/>
            </a:prstGeom>
          </p:spPr>
          <p:txBody>
            <a:bodyPr anchor="t" rtlCol="false" tIns="0" lIns="0" bIns="0" rIns="0">
              <a:spAutoFit/>
            </a:bodyPr>
            <a:lstStyle/>
            <a:p>
              <a:pPr algn="ctr">
                <a:lnSpc>
                  <a:spcPts val="7805"/>
                </a:lnSpc>
              </a:pPr>
              <a:r>
                <a:rPr lang="en-US" sz="5575">
                  <a:solidFill>
                    <a:srgbClr val="000000"/>
                  </a:solidFill>
                  <a:latin typeface="Open Sans Bold"/>
                </a:rPr>
                <a:t>13</a:t>
              </a:r>
            </a:p>
          </p:txBody>
        </p:sp>
      </p:grpSp>
      <p:sp>
        <p:nvSpPr>
          <p:cNvPr name="TextBox 13" id="13"/>
          <p:cNvSpPr txBox="true"/>
          <p:nvPr/>
        </p:nvSpPr>
        <p:spPr>
          <a:xfrm rot="0">
            <a:off x="2553980" y="866775"/>
            <a:ext cx="13180039" cy="1450976"/>
          </a:xfrm>
          <a:prstGeom prst="rect">
            <a:avLst/>
          </a:prstGeom>
        </p:spPr>
        <p:txBody>
          <a:bodyPr anchor="t" rtlCol="false" tIns="0" lIns="0" bIns="0" rIns="0">
            <a:spAutoFit/>
          </a:bodyPr>
          <a:lstStyle/>
          <a:p>
            <a:pPr algn="ctr">
              <a:lnSpc>
                <a:spcPts val="11899"/>
              </a:lnSpc>
            </a:pPr>
            <a:r>
              <a:rPr lang="en-US" sz="8499">
                <a:solidFill>
                  <a:srgbClr val="000000"/>
                </a:solidFill>
                <a:latin typeface="Alatsi Bold"/>
              </a:rPr>
              <a:t>PROMINENT NAVEL</a:t>
            </a:r>
          </a:p>
        </p:txBody>
      </p:sp>
      <p:sp>
        <p:nvSpPr>
          <p:cNvPr name="Freeform 14" id="14"/>
          <p:cNvSpPr/>
          <p:nvPr/>
        </p:nvSpPr>
        <p:spPr>
          <a:xfrm flipH="false" flipV="false" rot="0">
            <a:off x="14982801" y="6379649"/>
            <a:ext cx="7315200" cy="2477783"/>
          </a:xfrm>
          <a:custGeom>
            <a:avLst/>
            <a:gdLst/>
            <a:ahLst/>
            <a:cxnLst/>
            <a:rect r="r" b="b" t="t" l="l"/>
            <a:pathLst>
              <a:path h="2477783" w="7315200">
                <a:moveTo>
                  <a:pt x="0" y="0"/>
                </a:moveTo>
                <a:lnTo>
                  <a:pt x="7315200" y="0"/>
                </a:lnTo>
                <a:lnTo>
                  <a:pt x="7315200" y="2477783"/>
                </a:lnTo>
                <a:lnTo>
                  <a:pt x="0" y="247778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15" id="15"/>
          <p:cNvSpPr/>
          <p:nvPr/>
        </p:nvSpPr>
        <p:spPr>
          <a:xfrm flipH="false" flipV="false" rot="0">
            <a:off x="-1648907" y="-402279"/>
            <a:ext cx="7315200" cy="2477783"/>
          </a:xfrm>
          <a:custGeom>
            <a:avLst/>
            <a:gdLst/>
            <a:ahLst/>
            <a:cxnLst/>
            <a:rect r="r" b="b" t="t" l="l"/>
            <a:pathLst>
              <a:path h="2477783" w="7315200">
                <a:moveTo>
                  <a:pt x="0" y="0"/>
                </a:moveTo>
                <a:lnTo>
                  <a:pt x="7315200" y="0"/>
                </a:lnTo>
                <a:lnTo>
                  <a:pt x="7315200" y="2477783"/>
                </a:lnTo>
                <a:lnTo>
                  <a:pt x="0" y="247778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16" id="16"/>
          <p:cNvSpPr txBox="true"/>
          <p:nvPr/>
        </p:nvSpPr>
        <p:spPr>
          <a:xfrm rot="0">
            <a:off x="6844818" y="2989973"/>
            <a:ext cx="10793714" cy="3263514"/>
          </a:xfrm>
          <a:prstGeom prst="rect">
            <a:avLst/>
          </a:prstGeom>
        </p:spPr>
        <p:txBody>
          <a:bodyPr anchor="t" rtlCol="false" tIns="0" lIns="0" bIns="0" rIns="0">
            <a:spAutoFit/>
          </a:bodyPr>
          <a:lstStyle/>
          <a:p>
            <a:pPr algn="l" marL="777240" indent="-388620" lvl="1">
              <a:lnSpc>
                <a:spcPts val="5040"/>
              </a:lnSpc>
              <a:buFont typeface="Arial"/>
              <a:buChar char="•"/>
            </a:pPr>
            <a:r>
              <a:rPr lang="en-US" sz="3600">
                <a:solidFill>
                  <a:srgbClr val="000000"/>
                </a:solidFill>
                <a:latin typeface="Alatsi Bold"/>
              </a:rPr>
              <a:t> Navels found in a variety of media</a:t>
            </a:r>
          </a:p>
          <a:p>
            <a:pPr algn="l" marL="777240" indent="-388620" lvl="1">
              <a:lnSpc>
                <a:spcPts val="5040"/>
              </a:lnSpc>
              <a:buFont typeface="Arial"/>
              <a:buChar char="•"/>
            </a:pPr>
            <a:r>
              <a:rPr lang="en-US" sz="3600">
                <a:solidFill>
                  <a:srgbClr val="000000"/>
                </a:solidFill>
                <a:latin typeface="Alatsi Bold"/>
              </a:rPr>
              <a:t> Represent the link between the living and the generations that will follow (Nakamura and Meskell, 2009)</a:t>
            </a:r>
          </a:p>
          <a:p>
            <a:pPr algn="l">
              <a:lnSpc>
                <a:spcPts val="5852"/>
              </a:lnSpc>
            </a:pPr>
          </a:p>
        </p:txBody>
      </p:sp>
    </p:spTree>
  </p:cSld>
  <p:clrMapOvr>
    <a:masterClrMapping/>
  </p:clrMapOvr>
</p:sld>
</file>

<file path=ppt/slides/slide15.xml><?xml version="1.0" encoding="utf-8"?>
<p:sld xmlns:p="http://schemas.openxmlformats.org/presentationml/2006/main" xmlns:a="http://schemas.openxmlformats.org/drawingml/2006/main" xmlns:r="http://schemas.openxmlformats.org/officeDocument/2006/relationships">
  <p:cSld>
    <p:bg>
      <p:bgPr>
        <a:solidFill>
          <a:srgbClr val="F6F3EB"/>
        </a:solidFill>
      </p:bgPr>
    </p:bg>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sp>
        <p:nvSpPr>
          <p:cNvPr name="TextBox 3" id="3"/>
          <p:cNvSpPr txBox="true"/>
          <p:nvPr/>
        </p:nvSpPr>
        <p:spPr>
          <a:xfrm rot="0">
            <a:off x="5702946" y="8800282"/>
            <a:ext cx="6882108" cy="464820"/>
          </a:xfrm>
          <a:prstGeom prst="rect">
            <a:avLst/>
          </a:prstGeom>
        </p:spPr>
        <p:txBody>
          <a:bodyPr anchor="t" rtlCol="false" tIns="0" lIns="0" bIns="0" rIns="0">
            <a:spAutoFit/>
          </a:bodyPr>
          <a:lstStyle/>
          <a:p>
            <a:pPr algn="ctr">
              <a:lnSpc>
                <a:spcPts val="3779"/>
              </a:lnSpc>
            </a:pPr>
            <a:r>
              <a:rPr lang="en-US" sz="2700">
                <a:solidFill>
                  <a:srgbClr val="000000"/>
                </a:solidFill>
                <a:latin typeface="Alatsi Bold"/>
              </a:rPr>
              <a:t>UWTSD</a:t>
            </a:r>
            <a:r>
              <a:rPr lang="en-US" sz="2700">
                <a:solidFill>
                  <a:srgbClr val="000000"/>
                </a:solidFill>
                <a:latin typeface="Alatsi Bold"/>
              </a:rPr>
              <a:t> | 2024</a:t>
            </a:r>
          </a:p>
        </p:txBody>
      </p:sp>
      <p:sp>
        <p:nvSpPr>
          <p:cNvPr name="AutoShape 4" id="4"/>
          <p:cNvSpPr/>
          <p:nvPr/>
        </p:nvSpPr>
        <p:spPr>
          <a:xfrm>
            <a:off x="-260599" y="9061267"/>
            <a:ext cx="7105264" cy="19050"/>
          </a:xfrm>
          <a:prstGeom prst="line">
            <a:avLst/>
          </a:prstGeom>
          <a:ln cap="flat" w="114300">
            <a:solidFill>
              <a:srgbClr val="9FC3D0"/>
            </a:solidFill>
            <a:prstDash val="solid"/>
            <a:headEnd type="none" len="sm" w="sm"/>
            <a:tailEnd type="none" len="sm" w="sm"/>
          </a:ln>
        </p:spPr>
      </p:sp>
      <p:sp>
        <p:nvSpPr>
          <p:cNvPr name="AutoShape 5" id="5"/>
          <p:cNvSpPr/>
          <p:nvPr/>
        </p:nvSpPr>
        <p:spPr>
          <a:xfrm>
            <a:off x="11430169" y="9061267"/>
            <a:ext cx="7105264" cy="19050"/>
          </a:xfrm>
          <a:prstGeom prst="line">
            <a:avLst/>
          </a:prstGeom>
          <a:ln cap="flat" w="114300">
            <a:solidFill>
              <a:srgbClr val="9FC3D0"/>
            </a:solidFill>
            <a:prstDash val="solid"/>
            <a:headEnd type="none" len="sm" w="sm"/>
            <a:tailEnd type="none" len="sm" w="sm"/>
          </a:ln>
        </p:spPr>
      </p:sp>
      <p:grpSp>
        <p:nvGrpSpPr>
          <p:cNvPr name="Group 6" id="6"/>
          <p:cNvGrpSpPr>
            <a:grpSpLocks noChangeAspect="true"/>
          </p:cNvGrpSpPr>
          <p:nvPr/>
        </p:nvGrpSpPr>
        <p:grpSpPr>
          <a:xfrm rot="0">
            <a:off x="1028700" y="3056648"/>
            <a:ext cx="5246391" cy="5246370"/>
            <a:chOff x="0" y="0"/>
            <a:chExt cx="6350025" cy="6350000"/>
          </a:xfrm>
        </p:grpSpPr>
        <p:sp>
          <p:nvSpPr>
            <p:cNvPr name="Freeform 7" id="7"/>
            <p:cNvSpPr/>
            <p:nvPr/>
          </p:nvSpPr>
          <p:spPr>
            <a:xfrm flipH="false" flipV="false" rot="0">
              <a:off x="0" y="0"/>
              <a:ext cx="6350026" cy="6350000"/>
            </a:xfrm>
            <a:custGeom>
              <a:avLst/>
              <a:gdLst/>
              <a:ahLst/>
              <a:cxnLst/>
              <a:rect r="r" b="b" t="t" l="l"/>
              <a:pathLst>
                <a:path h="6350000" w="6350026">
                  <a:moveTo>
                    <a:pt x="0" y="0"/>
                  </a:moveTo>
                  <a:lnTo>
                    <a:pt x="6350026" y="0"/>
                  </a:lnTo>
                  <a:lnTo>
                    <a:pt x="6350026" y="6350000"/>
                  </a:lnTo>
                  <a:lnTo>
                    <a:pt x="0" y="6350000"/>
                  </a:lnTo>
                  <a:close/>
                </a:path>
              </a:pathLst>
            </a:custGeom>
            <a:blipFill>
              <a:blip r:embed="rId3"/>
              <a:stretch>
                <a:fillRect l="-69186" t="0" r="-69186" b="0"/>
              </a:stretch>
            </a:blipFill>
          </p:spPr>
        </p:sp>
      </p:grpSp>
      <p:grpSp>
        <p:nvGrpSpPr>
          <p:cNvPr name="Group 8" id="8"/>
          <p:cNvGrpSpPr/>
          <p:nvPr/>
        </p:nvGrpSpPr>
        <p:grpSpPr>
          <a:xfrm rot="0">
            <a:off x="15859155" y="0"/>
            <a:ext cx="1562612" cy="1673225"/>
            <a:chOff x="0" y="0"/>
            <a:chExt cx="2083482" cy="2230967"/>
          </a:xfrm>
        </p:grpSpPr>
        <p:grpSp>
          <p:nvGrpSpPr>
            <p:cNvPr name="Group 9" id="9"/>
            <p:cNvGrpSpPr/>
            <p:nvPr/>
          </p:nvGrpSpPr>
          <p:grpSpPr>
            <a:xfrm rot="0">
              <a:off x="75599" y="0"/>
              <a:ext cx="1932284" cy="2230967"/>
              <a:chOff x="0" y="0"/>
              <a:chExt cx="703982" cy="812800"/>
            </a:xfrm>
          </p:grpSpPr>
          <p:sp>
            <p:nvSpPr>
              <p:cNvPr name="Freeform 10" id="10"/>
              <p:cNvSpPr/>
              <p:nvPr/>
            </p:nvSpPr>
            <p:spPr>
              <a:xfrm flipH="false" flipV="false" rot="0">
                <a:off x="0" y="0"/>
                <a:ext cx="703982" cy="812800"/>
              </a:xfrm>
              <a:custGeom>
                <a:avLst/>
                <a:gdLst/>
                <a:ahLst/>
                <a:cxnLst/>
                <a:rect r="r" b="b" t="t" l="l"/>
                <a:pathLst>
                  <a:path h="812800" w="703982">
                    <a:moveTo>
                      <a:pt x="234787" y="793731"/>
                    </a:moveTo>
                    <a:cubicBezTo>
                      <a:pt x="270879" y="805245"/>
                      <a:pt x="311910" y="812800"/>
                      <a:pt x="352180" y="812800"/>
                    </a:cubicBezTo>
                    <a:cubicBezTo>
                      <a:pt x="392452" y="812800"/>
                      <a:pt x="431204" y="806323"/>
                      <a:pt x="466915" y="794809"/>
                    </a:cubicBezTo>
                    <a:cubicBezTo>
                      <a:pt x="467675" y="794450"/>
                      <a:pt x="468435" y="794450"/>
                      <a:pt x="469194" y="794090"/>
                    </a:cubicBezTo>
                    <a:cubicBezTo>
                      <a:pt x="603304" y="748035"/>
                      <a:pt x="702082" y="626421"/>
                      <a:pt x="703982" y="484298"/>
                    </a:cubicBezTo>
                    <a:lnTo>
                      <a:pt x="703982" y="0"/>
                    </a:lnTo>
                    <a:lnTo>
                      <a:pt x="0" y="0"/>
                    </a:lnTo>
                    <a:lnTo>
                      <a:pt x="0" y="483939"/>
                    </a:lnTo>
                    <a:cubicBezTo>
                      <a:pt x="1900" y="627140"/>
                      <a:pt x="99158" y="748755"/>
                      <a:pt x="234787" y="793731"/>
                    </a:cubicBezTo>
                    <a:close/>
                  </a:path>
                </a:pathLst>
              </a:custGeom>
              <a:solidFill>
                <a:srgbClr val="9FC3D0"/>
              </a:solidFill>
            </p:spPr>
          </p:sp>
          <p:sp>
            <p:nvSpPr>
              <p:cNvPr name="TextBox 11" id="11"/>
              <p:cNvSpPr txBox="true"/>
              <p:nvPr/>
            </p:nvSpPr>
            <p:spPr>
              <a:xfrm>
                <a:off x="0" y="-47625"/>
                <a:ext cx="703982" cy="733425"/>
              </a:xfrm>
              <a:prstGeom prst="rect">
                <a:avLst/>
              </a:prstGeom>
            </p:spPr>
            <p:txBody>
              <a:bodyPr anchor="ctr" rtlCol="false" tIns="50800" lIns="50800" bIns="50800" rIns="50800"/>
              <a:lstStyle/>
              <a:p>
                <a:pPr algn="ctr">
                  <a:lnSpc>
                    <a:spcPts val="2659"/>
                  </a:lnSpc>
                </a:pPr>
              </a:p>
            </p:txBody>
          </p:sp>
        </p:grpSp>
        <p:sp>
          <p:nvSpPr>
            <p:cNvPr name="TextBox 12" id="12"/>
            <p:cNvSpPr txBox="true"/>
            <p:nvPr/>
          </p:nvSpPr>
          <p:spPr>
            <a:xfrm rot="0">
              <a:off x="0" y="437582"/>
              <a:ext cx="2083482" cy="1241504"/>
            </a:xfrm>
            <a:prstGeom prst="rect">
              <a:avLst/>
            </a:prstGeom>
          </p:spPr>
          <p:txBody>
            <a:bodyPr anchor="t" rtlCol="false" tIns="0" lIns="0" bIns="0" rIns="0">
              <a:spAutoFit/>
            </a:bodyPr>
            <a:lstStyle/>
            <a:p>
              <a:pPr algn="ctr">
                <a:lnSpc>
                  <a:spcPts val="7805"/>
                </a:lnSpc>
              </a:pPr>
              <a:r>
                <a:rPr lang="en-US" sz="5575">
                  <a:solidFill>
                    <a:srgbClr val="000000"/>
                  </a:solidFill>
                  <a:latin typeface="Open Sans Bold"/>
                </a:rPr>
                <a:t>14</a:t>
              </a:r>
            </a:p>
          </p:txBody>
        </p:sp>
      </p:grpSp>
      <p:sp>
        <p:nvSpPr>
          <p:cNvPr name="TextBox 13" id="13"/>
          <p:cNvSpPr txBox="true"/>
          <p:nvPr/>
        </p:nvSpPr>
        <p:spPr>
          <a:xfrm rot="0">
            <a:off x="2553980" y="866775"/>
            <a:ext cx="13180039" cy="1450976"/>
          </a:xfrm>
          <a:prstGeom prst="rect">
            <a:avLst/>
          </a:prstGeom>
        </p:spPr>
        <p:txBody>
          <a:bodyPr anchor="t" rtlCol="false" tIns="0" lIns="0" bIns="0" rIns="0">
            <a:spAutoFit/>
          </a:bodyPr>
          <a:lstStyle/>
          <a:p>
            <a:pPr algn="ctr">
              <a:lnSpc>
                <a:spcPts val="11899"/>
              </a:lnSpc>
            </a:pPr>
            <a:r>
              <a:rPr lang="en-US" sz="8499">
                <a:solidFill>
                  <a:srgbClr val="000000"/>
                </a:solidFill>
                <a:latin typeface="Alatsi Bold"/>
              </a:rPr>
              <a:t>HEADLESSNESS</a:t>
            </a:r>
          </a:p>
        </p:txBody>
      </p:sp>
      <p:sp>
        <p:nvSpPr>
          <p:cNvPr name="Freeform 14" id="14"/>
          <p:cNvSpPr/>
          <p:nvPr/>
        </p:nvSpPr>
        <p:spPr>
          <a:xfrm flipH="false" flipV="false" rot="0">
            <a:off x="14982801" y="6379649"/>
            <a:ext cx="7315200" cy="2477783"/>
          </a:xfrm>
          <a:custGeom>
            <a:avLst/>
            <a:gdLst/>
            <a:ahLst/>
            <a:cxnLst/>
            <a:rect r="r" b="b" t="t" l="l"/>
            <a:pathLst>
              <a:path h="2477783" w="7315200">
                <a:moveTo>
                  <a:pt x="0" y="0"/>
                </a:moveTo>
                <a:lnTo>
                  <a:pt x="7315200" y="0"/>
                </a:lnTo>
                <a:lnTo>
                  <a:pt x="7315200" y="2477783"/>
                </a:lnTo>
                <a:lnTo>
                  <a:pt x="0" y="247778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15" id="15"/>
          <p:cNvSpPr/>
          <p:nvPr/>
        </p:nvSpPr>
        <p:spPr>
          <a:xfrm flipH="false" flipV="false" rot="0">
            <a:off x="-1648907" y="-402279"/>
            <a:ext cx="7315200" cy="2477783"/>
          </a:xfrm>
          <a:custGeom>
            <a:avLst/>
            <a:gdLst/>
            <a:ahLst/>
            <a:cxnLst/>
            <a:rect r="r" b="b" t="t" l="l"/>
            <a:pathLst>
              <a:path h="2477783" w="7315200">
                <a:moveTo>
                  <a:pt x="0" y="0"/>
                </a:moveTo>
                <a:lnTo>
                  <a:pt x="7315200" y="0"/>
                </a:lnTo>
                <a:lnTo>
                  <a:pt x="7315200" y="2477783"/>
                </a:lnTo>
                <a:lnTo>
                  <a:pt x="0" y="247778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16" id="16"/>
          <p:cNvSpPr txBox="true"/>
          <p:nvPr/>
        </p:nvSpPr>
        <p:spPr>
          <a:xfrm rot="0">
            <a:off x="6844665" y="2989973"/>
            <a:ext cx="10793714" cy="5178039"/>
          </a:xfrm>
          <a:prstGeom prst="rect">
            <a:avLst/>
          </a:prstGeom>
        </p:spPr>
        <p:txBody>
          <a:bodyPr anchor="t" rtlCol="false" tIns="0" lIns="0" bIns="0" rIns="0">
            <a:spAutoFit/>
          </a:bodyPr>
          <a:lstStyle/>
          <a:p>
            <a:pPr algn="l">
              <a:lnSpc>
                <a:spcPts val="5040"/>
              </a:lnSpc>
            </a:pPr>
            <a:r>
              <a:rPr lang="en-US" sz="3600">
                <a:solidFill>
                  <a:srgbClr val="000000"/>
                </a:solidFill>
                <a:latin typeface="Alatsi Bold"/>
              </a:rPr>
              <a:t>Intentional breaking of the head in some figurines</a:t>
            </a:r>
          </a:p>
          <a:p>
            <a:pPr algn="l">
              <a:lnSpc>
                <a:spcPts val="5040"/>
              </a:lnSpc>
            </a:pPr>
            <a:r>
              <a:rPr lang="en-US" sz="3600">
                <a:solidFill>
                  <a:srgbClr val="000000"/>
                </a:solidFill>
                <a:latin typeface="Alatsi Bold"/>
              </a:rPr>
              <a:t>Our figurine possesses a dowel hole—designed to accommodate changing heads</a:t>
            </a:r>
          </a:p>
          <a:p>
            <a:pPr algn="l">
              <a:lnSpc>
                <a:spcPts val="5040"/>
              </a:lnSpc>
            </a:pPr>
            <a:r>
              <a:rPr lang="en-US" sz="3600">
                <a:solidFill>
                  <a:srgbClr val="000000"/>
                </a:solidFill>
                <a:latin typeface="Alatsi Bold"/>
              </a:rPr>
              <a:t> The head—prominent centre of identity (Meksell, 2008)</a:t>
            </a:r>
          </a:p>
          <a:p>
            <a:pPr algn="l">
              <a:lnSpc>
                <a:spcPts val="5040"/>
              </a:lnSpc>
            </a:pPr>
            <a:r>
              <a:rPr lang="en-US" sz="3600">
                <a:solidFill>
                  <a:srgbClr val="000000"/>
                </a:solidFill>
                <a:latin typeface="Alatsi Bold"/>
              </a:rPr>
              <a:t>Existence of several identities as well as narratives and performances (Talalay, 2004)</a:t>
            </a:r>
          </a:p>
          <a:p>
            <a:pPr algn="l">
              <a:lnSpc>
                <a:spcPts val="5852"/>
              </a:lnSpc>
            </a:pPr>
          </a:p>
        </p:txBody>
      </p:sp>
    </p:spTree>
  </p:cSld>
  <p:clrMapOvr>
    <a:masterClrMapping/>
  </p:clrMapOvr>
</p:sld>
</file>

<file path=ppt/slides/slide16.xml><?xml version="1.0" encoding="utf-8"?>
<p:sld xmlns:p="http://schemas.openxmlformats.org/presentationml/2006/main" xmlns:a="http://schemas.openxmlformats.org/drawingml/2006/main" xmlns:r="http://schemas.openxmlformats.org/officeDocument/2006/relationships">
  <p:cSld>
    <p:bg>
      <p:bgPr>
        <a:solidFill>
          <a:srgbClr val="F6F3EB"/>
        </a:solidFill>
      </p:bgPr>
    </p:bg>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sp>
        <p:nvSpPr>
          <p:cNvPr name="TextBox 3" id="3"/>
          <p:cNvSpPr txBox="true"/>
          <p:nvPr/>
        </p:nvSpPr>
        <p:spPr>
          <a:xfrm rot="0">
            <a:off x="5702946" y="8800282"/>
            <a:ext cx="6882108" cy="464820"/>
          </a:xfrm>
          <a:prstGeom prst="rect">
            <a:avLst/>
          </a:prstGeom>
        </p:spPr>
        <p:txBody>
          <a:bodyPr anchor="t" rtlCol="false" tIns="0" lIns="0" bIns="0" rIns="0">
            <a:spAutoFit/>
          </a:bodyPr>
          <a:lstStyle/>
          <a:p>
            <a:pPr algn="ctr">
              <a:lnSpc>
                <a:spcPts val="3779"/>
              </a:lnSpc>
            </a:pPr>
            <a:r>
              <a:rPr lang="en-US" sz="2700">
                <a:solidFill>
                  <a:srgbClr val="000000"/>
                </a:solidFill>
                <a:latin typeface="Alatsi Bold"/>
              </a:rPr>
              <a:t>UWTSD</a:t>
            </a:r>
            <a:r>
              <a:rPr lang="en-US" sz="2700">
                <a:solidFill>
                  <a:srgbClr val="000000"/>
                </a:solidFill>
                <a:latin typeface="Alatsi Bold"/>
              </a:rPr>
              <a:t> | 2024</a:t>
            </a:r>
          </a:p>
        </p:txBody>
      </p:sp>
      <p:sp>
        <p:nvSpPr>
          <p:cNvPr name="AutoShape 4" id="4"/>
          <p:cNvSpPr/>
          <p:nvPr/>
        </p:nvSpPr>
        <p:spPr>
          <a:xfrm>
            <a:off x="-260599" y="9061267"/>
            <a:ext cx="7105264" cy="19050"/>
          </a:xfrm>
          <a:prstGeom prst="line">
            <a:avLst/>
          </a:prstGeom>
          <a:ln cap="flat" w="114300">
            <a:solidFill>
              <a:srgbClr val="9FC3D0"/>
            </a:solidFill>
            <a:prstDash val="solid"/>
            <a:headEnd type="none" len="sm" w="sm"/>
            <a:tailEnd type="none" len="sm" w="sm"/>
          </a:ln>
        </p:spPr>
      </p:sp>
      <p:sp>
        <p:nvSpPr>
          <p:cNvPr name="AutoShape 5" id="5"/>
          <p:cNvSpPr/>
          <p:nvPr/>
        </p:nvSpPr>
        <p:spPr>
          <a:xfrm>
            <a:off x="11430169" y="9061267"/>
            <a:ext cx="7105264" cy="19050"/>
          </a:xfrm>
          <a:prstGeom prst="line">
            <a:avLst/>
          </a:prstGeom>
          <a:ln cap="flat" w="114300">
            <a:solidFill>
              <a:srgbClr val="9FC3D0"/>
            </a:solidFill>
            <a:prstDash val="solid"/>
            <a:headEnd type="none" len="sm" w="sm"/>
            <a:tailEnd type="none" len="sm" w="sm"/>
          </a:ln>
        </p:spPr>
      </p:sp>
      <p:grpSp>
        <p:nvGrpSpPr>
          <p:cNvPr name="Group 6" id="6"/>
          <p:cNvGrpSpPr>
            <a:grpSpLocks noChangeAspect="true"/>
          </p:cNvGrpSpPr>
          <p:nvPr/>
        </p:nvGrpSpPr>
        <p:grpSpPr>
          <a:xfrm rot="0">
            <a:off x="1028700" y="3056648"/>
            <a:ext cx="5246391" cy="5246370"/>
            <a:chOff x="0" y="0"/>
            <a:chExt cx="6350025" cy="6350000"/>
          </a:xfrm>
        </p:grpSpPr>
        <p:sp>
          <p:nvSpPr>
            <p:cNvPr name="Freeform 7" id="7"/>
            <p:cNvSpPr/>
            <p:nvPr/>
          </p:nvSpPr>
          <p:spPr>
            <a:xfrm flipH="false" flipV="false" rot="0">
              <a:off x="0" y="0"/>
              <a:ext cx="6350026" cy="6350000"/>
            </a:xfrm>
            <a:custGeom>
              <a:avLst/>
              <a:gdLst/>
              <a:ahLst/>
              <a:cxnLst/>
              <a:rect r="r" b="b" t="t" l="l"/>
              <a:pathLst>
                <a:path h="6350000" w="6350026">
                  <a:moveTo>
                    <a:pt x="0" y="0"/>
                  </a:moveTo>
                  <a:lnTo>
                    <a:pt x="6350026" y="0"/>
                  </a:lnTo>
                  <a:lnTo>
                    <a:pt x="6350026" y="6350000"/>
                  </a:lnTo>
                  <a:lnTo>
                    <a:pt x="0" y="6350000"/>
                  </a:lnTo>
                  <a:close/>
                </a:path>
              </a:pathLst>
            </a:custGeom>
            <a:blipFill>
              <a:blip r:embed="rId3"/>
              <a:stretch>
                <a:fillRect l="-16527" t="0" r="-16527" b="0"/>
              </a:stretch>
            </a:blipFill>
          </p:spPr>
        </p:sp>
      </p:grpSp>
      <p:grpSp>
        <p:nvGrpSpPr>
          <p:cNvPr name="Group 8" id="8"/>
          <p:cNvGrpSpPr/>
          <p:nvPr/>
        </p:nvGrpSpPr>
        <p:grpSpPr>
          <a:xfrm rot="0">
            <a:off x="15859155" y="0"/>
            <a:ext cx="1562612" cy="1673225"/>
            <a:chOff x="0" y="0"/>
            <a:chExt cx="2083482" cy="2230967"/>
          </a:xfrm>
        </p:grpSpPr>
        <p:grpSp>
          <p:nvGrpSpPr>
            <p:cNvPr name="Group 9" id="9"/>
            <p:cNvGrpSpPr/>
            <p:nvPr/>
          </p:nvGrpSpPr>
          <p:grpSpPr>
            <a:xfrm rot="0">
              <a:off x="75599" y="0"/>
              <a:ext cx="1932284" cy="2230967"/>
              <a:chOff x="0" y="0"/>
              <a:chExt cx="703982" cy="812800"/>
            </a:xfrm>
          </p:grpSpPr>
          <p:sp>
            <p:nvSpPr>
              <p:cNvPr name="Freeform 10" id="10"/>
              <p:cNvSpPr/>
              <p:nvPr/>
            </p:nvSpPr>
            <p:spPr>
              <a:xfrm flipH="false" flipV="false" rot="0">
                <a:off x="0" y="0"/>
                <a:ext cx="703982" cy="812800"/>
              </a:xfrm>
              <a:custGeom>
                <a:avLst/>
                <a:gdLst/>
                <a:ahLst/>
                <a:cxnLst/>
                <a:rect r="r" b="b" t="t" l="l"/>
                <a:pathLst>
                  <a:path h="812800" w="703982">
                    <a:moveTo>
                      <a:pt x="234787" y="793731"/>
                    </a:moveTo>
                    <a:cubicBezTo>
                      <a:pt x="270879" y="805245"/>
                      <a:pt x="311910" y="812800"/>
                      <a:pt x="352180" y="812800"/>
                    </a:cubicBezTo>
                    <a:cubicBezTo>
                      <a:pt x="392452" y="812800"/>
                      <a:pt x="431204" y="806323"/>
                      <a:pt x="466915" y="794809"/>
                    </a:cubicBezTo>
                    <a:cubicBezTo>
                      <a:pt x="467675" y="794450"/>
                      <a:pt x="468435" y="794450"/>
                      <a:pt x="469194" y="794090"/>
                    </a:cubicBezTo>
                    <a:cubicBezTo>
                      <a:pt x="603304" y="748035"/>
                      <a:pt x="702082" y="626421"/>
                      <a:pt x="703982" y="484298"/>
                    </a:cubicBezTo>
                    <a:lnTo>
                      <a:pt x="703982" y="0"/>
                    </a:lnTo>
                    <a:lnTo>
                      <a:pt x="0" y="0"/>
                    </a:lnTo>
                    <a:lnTo>
                      <a:pt x="0" y="483939"/>
                    </a:lnTo>
                    <a:cubicBezTo>
                      <a:pt x="1900" y="627140"/>
                      <a:pt x="99158" y="748755"/>
                      <a:pt x="234787" y="793731"/>
                    </a:cubicBezTo>
                    <a:close/>
                  </a:path>
                </a:pathLst>
              </a:custGeom>
              <a:solidFill>
                <a:srgbClr val="9FC3D0"/>
              </a:solidFill>
            </p:spPr>
          </p:sp>
          <p:sp>
            <p:nvSpPr>
              <p:cNvPr name="TextBox 11" id="11"/>
              <p:cNvSpPr txBox="true"/>
              <p:nvPr/>
            </p:nvSpPr>
            <p:spPr>
              <a:xfrm>
                <a:off x="0" y="-47625"/>
                <a:ext cx="703982" cy="733425"/>
              </a:xfrm>
              <a:prstGeom prst="rect">
                <a:avLst/>
              </a:prstGeom>
            </p:spPr>
            <p:txBody>
              <a:bodyPr anchor="ctr" rtlCol="false" tIns="50800" lIns="50800" bIns="50800" rIns="50800"/>
              <a:lstStyle/>
              <a:p>
                <a:pPr algn="ctr">
                  <a:lnSpc>
                    <a:spcPts val="2659"/>
                  </a:lnSpc>
                </a:pPr>
              </a:p>
            </p:txBody>
          </p:sp>
        </p:grpSp>
        <p:sp>
          <p:nvSpPr>
            <p:cNvPr name="TextBox 12" id="12"/>
            <p:cNvSpPr txBox="true"/>
            <p:nvPr/>
          </p:nvSpPr>
          <p:spPr>
            <a:xfrm rot="0">
              <a:off x="0" y="437582"/>
              <a:ext cx="2083482" cy="1241504"/>
            </a:xfrm>
            <a:prstGeom prst="rect">
              <a:avLst/>
            </a:prstGeom>
          </p:spPr>
          <p:txBody>
            <a:bodyPr anchor="t" rtlCol="false" tIns="0" lIns="0" bIns="0" rIns="0">
              <a:spAutoFit/>
            </a:bodyPr>
            <a:lstStyle/>
            <a:p>
              <a:pPr algn="ctr">
                <a:lnSpc>
                  <a:spcPts val="7805"/>
                </a:lnSpc>
              </a:pPr>
              <a:r>
                <a:rPr lang="en-US" sz="5575">
                  <a:solidFill>
                    <a:srgbClr val="000000"/>
                  </a:solidFill>
                  <a:latin typeface="Open Sans Bold"/>
                </a:rPr>
                <a:t>15</a:t>
              </a:r>
            </a:p>
          </p:txBody>
        </p:sp>
      </p:grpSp>
      <p:sp>
        <p:nvSpPr>
          <p:cNvPr name="TextBox 13" id="13"/>
          <p:cNvSpPr txBox="true"/>
          <p:nvPr/>
        </p:nvSpPr>
        <p:spPr>
          <a:xfrm rot="0">
            <a:off x="2553980" y="866775"/>
            <a:ext cx="13180039" cy="1450976"/>
          </a:xfrm>
          <a:prstGeom prst="rect">
            <a:avLst/>
          </a:prstGeom>
        </p:spPr>
        <p:txBody>
          <a:bodyPr anchor="t" rtlCol="false" tIns="0" lIns="0" bIns="0" rIns="0">
            <a:spAutoFit/>
          </a:bodyPr>
          <a:lstStyle/>
          <a:p>
            <a:pPr algn="ctr">
              <a:lnSpc>
                <a:spcPts val="11899"/>
              </a:lnSpc>
            </a:pPr>
            <a:r>
              <a:rPr lang="en-US" sz="8499">
                <a:solidFill>
                  <a:srgbClr val="000000"/>
                </a:solidFill>
                <a:latin typeface="Alatsi Bold"/>
              </a:rPr>
              <a:t>HEADLESSNESS</a:t>
            </a:r>
          </a:p>
        </p:txBody>
      </p:sp>
      <p:sp>
        <p:nvSpPr>
          <p:cNvPr name="Freeform 14" id="14"/>
          <p:cNvSpPr/>
          <p:nvPr/>
        </p:nvSpPr>
        <p:spPr>
          <a:xfrm flipH="false" flipV="false" rot="0">
            <a:off x="14982801" y="6379649"/>
            <a:ext cx="7315200" cy="2477783"/>
          </a:xfrm>
          <a:custGeom>
            <a:avLst/>
            <a:gdLst/>
            <a:ahLst/>
            <a:cxnLst/>
            <a:rect r="r" b="b" t="t" l="l"/>
            <a:pathLst>
              <a:path h="2477783" w="7315200">
                <a:moveTo>
                  <a:pt x="0" y="0"/>
                </a:moveTo>
                <a:lnTo>
                  <a:pt x="7315200" y="0"/>
                </a:lnTo>
                <a:lnTo>
                  <a:pt x="7315200" y="2477783"/>
                </a:lnTo>
                <a:lnTo>
                  <a:pt x="0" y="247778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15" id="15"/>
          <p:cNvSpPr/>
          <p:nvPr/>
        </p:nvSpPr>
        <p:spPr>
          <a:xfrm flipH="false" flipV="false" rot="0">
            <a:off x="-1648907" y="-402279"/>
            <a:ext cx="7315200" cy="2477783"/>
          </a:xfrm>
          <a:custGeom>
            <a:avLst/>
            <a:gdLst/>
            <a:ahLst/>
            <a:cxnLst/>
            <a:rect r="r" b="b" t="t" l="l"/>
            <a:pathLst>
              <a:path h="2477783" w="7315200">
                <a:moveTo>
                  <a:pt x="0" y="0"/>
                </a:moveTo>
                <a:lnTo>
                  <a:pt x="7315200" y="0"/>
                </a:lnTo>
                <a:lnTo>
                  <a:pt x="7315200" y="2477783"/>
                </a:lnTo>
                <a:lnTo>
                  <a:pt x="0" y="247778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16" id="16"/>
          <p:cNvSpPr txBox="true"/>
          <p:nvPr/>
        </p:nvSpPr>
        <p:spPr>
          <a:xfrm rot="0">
            <a:off x="6844665" y="2989973"/>
            <a:ext cx="10793714" cy="5080635"/>
          </a:xfrm>
          <a:prstGeom prst="rect">
            <a:avLst/>
          </a:prstGeom>
        </p:spPr>
        <p:txBody>
          <a:bodyPr anchor="t" rtlCol="false" tIns="0" lIns="0" bIns="0" rIns="0">
            <a:spAutoFit/>
          </a:bodyPr>
          <a:lstStyle/>
          <a:p>
            <a:pPr algn="l" marL="777240" indent="-388620" lvl="1">
              <a:lnSpc>
                <a:spcPts val="5040"/>
              </a:lnSpc>
              <a:buFont typeface="Arial"/>
              <a:buChar char="•"/>
            </a:pPr>
            <a:r>
              <a:rPr lang="en-US" sz="3600">
                <a:solidFill>
                  <a:srgbClr val="000000"/>
                </a:solidFill>
                <a:latin typeface="Alatsi Bold"/>
              </a:rPr>
              <a:t>More figurine bodies with dowel holes than head attachments</a:t>
            </a:r>
          </a:p>
          <a:p>
            <a:pPr algn="l" marL="777240" indent="-388620" lvl="1">
              <a:lnSpc>
                <a:spcPts val="5040"/>
              </a:lnSpc>
              <a:buFont typeface="Arial"/>
              <a:buChar char="•"/>
            </a:pPr>
            <a:r>
              <a:rPr lang="en-US" sz="3600">
                <a:solidFill>
                  <a:srgbClr val="000000"/>
                </a:solidFill>
                <a:latin typeface="Alatsi Bold"/>
              </a:rPr>
              <a:t>Ability to alter identities or display diverse emotions </a:t>
            </a:r>
          </a:p>
          <a:p>
            <a:pPr algn="l" marL="777240" indent="-388620" lvl="1">
              <a:lnSpc>
                <a:spcPts val="5040"/>
              </a:lnSpc>
              <a:buFont typeface="Arial"/>
              <a:buChar char="•"/>
            </a:pPr>
            <a:r>
              <a:rPr lang="en-US" sz="3600">
                <a:solidFill>
                  <a:srgbClr val="000000"/>
                </a:solidFill>
                <a:latin typeface="Alatsi Bold"/>
              </a:rPr>
              <a:t>Post-cranial practices—masking of the individual and a focus on the collective identity (Kujit and Chesson, 2004)</a:t>
            </a:r>
          </a:p>
          <a:p>
            <a:pPr algn="l">
              <a:lnSpc>
                <a:spcPts val="5040"/>
              </a:lnSpc>
            </a:pPr>
          </a:p>
        </p:txBody>
      </p:sp>
    </p:spTree>
  </p:cSld>
  <p:clrMapOvr>
    <a:masterClrMapping/>
  </p:clrMapOvr>
</p:sld>
</file>

<file path=ppt/slides/slide17.xml><?xml version="1.0" encoding="utf-8"?>
<p:sld xmlns:p="http://schemas.openxmlformats.org/presentationml/2006/main" xmlns:a="http://schemas.openxmlformats.org/drawingml/2006/main" xmlns:r="http://schemas.openxmlformats.org/officeDocument/2006/relationships">
  <p:cSld>
    <p:bg>
      <p:bgPr>
        <a:solidFill>
          <a:srgbClr val="F6F3EB"/>
        </a:solidFill>
      </p:bgPr>
    </p:bg>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sp>
        <p:nvSpPr>
          <p:cNvPr name="TextBox 3" id="3"/>
          <p:cNvSpPr txBox="true"/>
          <p:nvPr/>
        </p:nvSpPr>
        <p:spPr>
          <a:xfrm rot="0">
            <a:off x="5702946" y="8800282"/>
            <a:ext cx="6882108" cy="464820"/>
          </a:xfrm>
          <a:prstGeom prst="rect">
            <a:avLst/>
          </a:prstGeom>
        </p:spPr>
        <p:txBody>
          <a:bodyPr anchor="t" rtlCol="false" tIns="0" lIns="0" bIns="0" rIns="0">
            <a:spAutoFit/>
          </a:bodyPr>
          <a:lstStyle/>
          <a:p>
            <a:pPr algn="ctr">
              <a:lnSpc>
                <a:spcPts val="3779"/>
              </a:lnSpc>
            </a:pPr>
            <a:r>
              <a:rPr lang="en-US" sz="2700">
                <a:solidFill>
                  <a:srgbClr val="000000"/>
                </a:solidFill>
                <a:latin typeface="Alatsi Bold"/>
              </a:rPr>
              <a:t>UWTSD</a:t>
            </a:r>
            <a:r>
              <a:rPr lang="en-US" sz="2700">
                <a:solidFill>
                  <a:srgbClr val="000000"/>
                </a:solidFill>
                <a:latin typeface="Alatsi Bold"/>
              </a:rPr>
              <a:t>| 2024</a:t>
            </a:r>
          </a:p>
        </p:txBody>
      </p:sp>
      <p:sp>
        <p:nvSpPr>
          <p:cNvPr name="AutoShape 4" id="4"/>
          <p:cNvSpPr/>
          <p:nvPr/>
        </p:nvSpPr>
        <p:spPr>
          <a:xfrm>
            <a:off x="-260599" y="9061267"/>
            <a:ext cx="7105264" cy="19050"/>
          </a:xfrm>
          <a:prstGeom prst="line">
            <a:avLst/>
          </a:prstGeom>
          <a:ln cap="flat" w="114300">
            <a:solidFill>
              <a:srgbClr val="9FC3D0"/>
            </a:solidFill>
            <a:prstDash val="solid"/>
            <a:headEnd type="none" len="sm" w="sm"/>
            <a:tailEnd type="none" len="sm" w="sm"/>
          </a:ln>
        </p:spPr>
      </p:sp>
      <p:sp>
        <p:nvSpPr>
          <p:cNvPr name="AutoShape 5" id="5"/>
          <p:cNvSpPr/>
          <p:nvPr/>
        </p:nvSpPr>
        <p:spPr>
          <a:xfrm>
            <a:off x="11430169" y="9061267"/>
            <a:ext cx="7105264" cy="19050"/>
          </a:xfrm>
          <a:prstGeom prst="line">
            <a:avLst/>
          </a:prstGeom>
          <a:ln cap="flat" w="114300">
            <a:solidFill>
              <a:srgbClr val="9FC3D0"/>
            </a:solidFill>
            <a:prstDash val="solid"/>
            <a:headEnd type="none" len="sm" w="sm"/>
            <a:tailEnd type="none" len="sm" w="sm"/>
          </a:ln>
        </p:spPr>
      </p:sp>
      <p:grpSp>
        <p:nvGrpSpPr>
          <p:cNvPr name="Group 6" id="6"/>
          <p:cNvGrpSpPr>
            <a:grpSpLocks noChangeAspect="true"/>
          </p:cNvGrpSpPr>
          <p:nvPr/>
        </p:nvGrpSpPr>
        <p:grpSpPr>
          <a:xfrm rot="0">
            <a:off x="1028700" y="3056648"/>
            <a:ext cx="5246391" cy="5246370"/>
            <a:chOff x="0" y="0"/>
            <a:chExt cx="6350025" cy="6350000"/>
          </a:xfrm>
        </p:grpSpPr>
        <p:sp>
          <p:nvSpPr>
            <p:cNvPr name="Freeform 7" id="7"/>
            <p:cNvSpPr/>
            <p:nvPr/>
          </p:nvSpPr>
          <p:spPr>
            <a:xfrm flipH="false" flipV="false" rot="0">
              <a:off x="0" y="0"/>
              <a:ext cx="6350026" cy="6350000"/>
            </a:xfrm>
            <a:custGeom>
              <a:avLst/>
              <a:gdLst/>
              <a:ahLst/>
              <a:cxnLst/>
              <a:rect r="r" b="b" t="t" l="l"/>
              <a:pathLst>
                <a:path h="6350000" w="6350026">
                  <a:moveTo>
                    <a:pt x="0" y="0"/>
                  </a:moveTo>
                  <a:lnTo>
                    <a:pt x="6350026" y="0"/>
                  </a:lnTo>
                  <a:lnTo>
                    <a:pt x="6350026" y="6350000"/>
                  </a:lnTo>
                  <a:lnTo>
                    <a:pt x="0" y="6350000"/>
                  </a:lnTo>
                  <a:close/>
                </a:path>
              </a:pathLst>
            </a:custGeom>
            <a:blipFill>
              <a:blip r:embed="rId3"/>
              <a:stretch>
                <a:fillRect l="-69186" t="0" r="-69186" b="0"/>
              </a:stretch>
            </a:blipFill>
          </p:spPr>
        </p:sp>
      </p:grpSp>
      <p:grpSp>
        <p:nvGrpSpPr>
          <p:cNvPr name="Group 8" id="8"/>
          <p:cNvGrpSpPr/>
          <p:nvPr/>
        </p:nvGrpSpPr>
        <p:grpSpPr>
          <a:xfrm rot="0">
            <a:off x="15859155" y="0"/>
            <a:ext cx="1562612" cy="1673225"/>
            <a:chOff x="0" y="0"/>
            <a:chExt cx="2083482" cy="2230967"/>
          </a:xfrm>
        </p:grpSpPr>
        <p:grpSp>
          <p:nvGrpSpPr>
            <p:cNvPr name="Group 9" id="9"/>
            <p:cNvGrpSpPr/>
            <p:nvPr/>
          </p:nvGrpSpPr>
          <p:grpSpPr>
            <a:xfrm rot="0">
              <a:off x="75599" y="0"/>
              <a:ext cx="1932284" cy="2230967"/>
              <a:chOff x="0" y="0"/>
              <a:chExt cx="703982" cy="812800"/>
            </a:xfrm>
          </p:grpSpPr>
          <p:sp>
            <p:nvSpPr>
              <p:cNvPr name="Freeform 10" id="10"/>
              <p:cNvSpPr/>
              <p:nvPr/>
            </p:nvSpPr>
            <p:spPr>
              <a:xfrm flipH="false" flipV="false" rot="0">
                <a:off x="0" y="0"/>
                <a:ext cx="703982" cy="812800"/>
              </a:xfrm>
              <a:custGeom>
                <a:avLst/>
                <a:gdLst/>
                <a:ahLst/>
                <a:cxnLst/>
                <a:rect r="r" b="b" t="t" l="l"/>
                <a:pathLst>
                  <a:path h="812800" w="703982">
                    <a:moveTo>
                      <a:pt x="234787" y="793731"/>
                    </a:moveTo>
                    <a:cubicBezTo>
                      <a:pt x="270879" y="805245"/>
                      <a:pt x="311910" y="812800"/>
                      <a:pt x="352180" y="812800"/>
                    </a:cubicBezTo>
                    <a:cubicBezTo>
                      <a:pt x="392452" y="812800"/>
                      <a:pt x="431204" y="806323"/>
                      <a:pt x="466915" y="794809"/>
                    </a:cubicBezTo>
                    <a:cubicBezTo>
                      <a:pt x="467675" y="794450"/>
                      <a:pt x="468435" y="794450"/>
                      <a:pt x="469194" y="794090"/>
                    </a:cubicBezTo>
                    <a:cubicBezTo>
                      <a:pt x="603304" y="748035"/>
                      <a:pt x="702082" y="626421"/>
                      <a:pt x="703982" y="484298"/>
                    </a:cubicBezTo>
                    <a:lnTo>
                      <a:pt x="703982" y="0"/>
                    </a:lnTo>
                    <a:lnTo>
                      <a:pt x="0" y="0"/>
                    </a:lnTo>
                    <a:lnTo>
                      <a:pt x="0" y="483939"/>
                    </a:lnTo>
                    <a:cubicBezTo>
                      <a:pt x="1900" y="627140"/>
                      <a:pt x="99158" y="748755"/>
                      <a:pt x="234787" y="793731"/>
                    </a:cubicBezTo>
                    <a:close/>
                  </a:path>
                </a:pathLst>
              </a:custGeom>
              <a:solidFill>
                <a:srgbClr val="9FC3D0"/>
              </a:solidFill>
            </p:spPr>
          </p:sp>
          <p:sp>
            <p:nvSpPr>
              <p:cNvPr name="TextBox 11" id="11"/>
              <p:cNvSpPr txBox="true"/>
              <p:nvPr/>
            </p:nvSpPr>
            <p:spPr>
              <a:xfrm>
                <a:off x="0" y="-47625"/>
                <a:ext cx="703982" cy="733425"/>
              </a:xfrm>
              <a:prstGeom prst="rect">
                <a:avLst/>
              </a:prstGeom>
            </p:spPr>
            <p:txBody>
              <a:bodyPr anchor="ctr" rtlCol="false" tIns="50800" lIns="50800" bIns="50800" rIns="50800"/>
              <a:lstStyle/>
              <a:p>
                <a:pPr algn="ctr">
                  <a:lnSpc>
                    <a:spcPts val="2659"/>
                  </a:lnSpc>
                </a:pPr>
              </a:p>
            </p:txBody>
          </p:sp>
        </p:grpSp>
        <p:sp>
          <p:nvSpPr>
            <p:cNvPr name="TextBox 12" id="12"/>
            <p:cNvSpPr txBox="true"/>
            <p:nvPr/>
          </p:nvSpPr>
          <p:spPr>
            <a:xfrm rot="0">
              <a:off x="0" y="437582"/>
              <a:ext cx="2083482" cy="1241504"/>
            </a:xfrm>
            <a:prstGeom prst="rect">
              <a:avLst/>
            </a:prstGeom>
          </p:spPr>
          <p:txBody>
            <a:bodyPr anchor="t" rtlCol="false" tIns="0" lIns="0" bIns="0" rIns="0">
              <a:spAutoFit/>
            </a:bodyPr>
            <a:lstStyle/>
            <a:p>
              <a:pPr algn="ctr">
                <a:lnSpc>
                  <a:spcPts val="7805"/>
                </a:lnSpc>
              </a:pPr>
              <a:r>
                <a:rPr lang="en-US" sz="5575">
                  <a:solidFill>
                    <a:srgbClr val="000000"/>
                  </a:solidFill>
                  <a:latin typeface="Open Sans Bold"/>
                </a:rPr>
                <a:t>16</a:t>
              </a:r>
            </a:p>
          </p:txBody>
        </p:sp>
      </p:grpSp>
      <p:sp>
        <p:nvSpPr>
          <p:cNvPr name="TextBox 13" id="13"/>
          <p:cNvSpPr txBox="true"/>
          <p:nvPr/>
        </p:nvSpPr>
        <p:spPr>
          <a:xfrm rot="0">
            <a:off x="2553980" y="866775"/>
            <a:ext cx="13180039" cy="1450976"/>
          </a:xfrm>
          <a:prstGeom prst="rect">
            <a:avLst/>
          </a:prstGeom>
        </p:spPr>
        <p:txBody>
          <a:bodyPr anchor="t" rtlCol="false" tIns="0" lIns="0" bIns="0" rIns="0">
            <a:spAutoFit/>
          </a:bodyPr>
          <a:lstStyle/>
          <a:p>
            <a:pPr algn="ctr">
              <a:lnSpc>
                <a:spcPts val="11899"/>
              </a:lnSpc>
            </a:pPr>
            <a:r>
              <a:rPr lang="en-US" sz="8499">
                <a:solidFill>
                  <a:srgbClr val="000000"/>
                </a:solidFill>
                <a:latin typeface="Alatsi Bold"/>
              </a:rPr>
              <a:t>CIRCULATED ANCESTORS</a:t>
            </a:r>
          </a:p>
        </p:txBody>
      </p:sp>
      <p:sp>
        <p:nvSpPr>
          <p:cNvPr name="Freeform 14" id="14"/>
          <p:cNvSpPr/>
          <p:nvPr/>
        </p:nvSpPr>
        <p:spPr>
          <a:xfrm flipH="false" flipV="false" rot="0">
            <a:off x="14982801" y="6379649"/>
            <a:ext cx="7315200" cy="2477783"/>
          </a:xfrm>
          <a:custGeom>
            <a:avLst/>
            <a:gdLst/>
            <a:ahLst/>
            <a:cxnLst/>
            <a:rect r="r" b="b" t="t" l="l"/>
            <a:pathLst>
              <a:path h="2477783" w="7315200">
                <a:moveTo>
                  <a:pt x="0" y="0"/>
                </a:moveTo>
                <a:lnTo>
                  <a:pt x="7315200" y="0"/>
                </a:lnTo>
                <a:lnTo>
                  <a:pt x="7315200" y="2477783"/>
                </a:lnTo>
                <a:lnTo>
                  <a:pt x="0" y="247778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15" id="15"/>
          <p:cNvSpPr/>
          <p:nvPr/>
        </p:nvSpPr>
        <p:spPr>
          <a:xfrm flipH="false" flipV="false" rot="0">
            <a:off x="-1648907" y="-402279"/>
            <a:ext cx="7315200" cy="2477783"/>
          </a:xfrm>
          <a:custGeom>
            <a:avLst/>
            <a:gdLst/>
            <a:ahLst/>
            <a:cxnLst/>
            <a:rect r="r" b="b" t="t" l="l"/>
            <a:pathLst>
              <a:path h="2477783" w="7315200">
                <a:moveTo>
                  <a:pt x="0" y="0"/>
                </a:moveTo>
                <a:lnTo>
                  <a:pt x="7315200" y="0"/>
                </a:lnTo>
                <a:lnTo>
                  <a:pt x="7315200" y="2477783"/>
                </a:lnTo>
                <a:lnTo>
                  <a:pt x="0" y="247778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16" id="16"/>
          <p:cNvSpPr txBox="true"/>
          <p:nvPr/>
        </p:nvSpPr>
        <p:spPr>
          <a:xfrm rot="0">
            <a:off x="6544781" y="2989973"/>
            <a:ext cx="10876986" cy="6356985"/>
          </a:xfrm>
          <a:prstGeom prst="rect">
            <a:avLst/>
          </a:prstGeom>
        </p:spPr>
        <p:txBody>
          <a:bodyPr anchor="t" rtlCol="false" tIns="0" lIns="0" bIns="0" rIns="0">
            <a:spAutoFit/>
          </a:bodyPr>
          <a:lstStyle/>
          <a:p>
            <a:pPr algn="l" marL="777240" indent="-388620" lvl="1">
              <a:lnSpc>
                <a:spcPts val="5040"/>
              </a:lnSpc>
              <a:buFont typeface="Arial"/>
              <a:buChar char="•"/>
            </a:pPr>
            <a:r>
              <a:rPr lang="en-US" sz="3600">
                <a:solidFill>
                  <a:srgbClr val="000000"/>
                </a:solidFill>
                <a:latin typeface="Alatsi Bold"/>
              </a:rPr>
              <a:t>Tactile memory - handling and circulation of the figurine as a means of inculcating identity </a:t>
            </a:r>
            <a:r>
              <a:rPr lang="en-US" sz="3600">
                <a:solidFill>
                  <a:srgbClr val="000000"/>
                </a:solidFill>
                <a:latin typeface="Alatsi Bold"/>
              </a:rPr>
              <a:t>(Schotsman et al., 2020)</a:t>
            </a:r>
          </a:p>
          <a:p>
            <a:pPr algn="l" marL="777240" indent="-388620" lvl="1">
              <a:lnSpc>
                <a:spcPts val="5040"/>
              </a:lnSpc>
              <a:buFont typeface="Arial"/>
              <a:buChar char="•"/>
            </a:pPr>
            <a:r>
              <a:rPr lang="en-US" sz="3600">
                <a:solidFill>
                  <a:srgbClr val="000000"/>
                </a:solidFill>
                <a:latin typeface="Alatsi Bold"/>
              </a:rPr>
              <a:t>Controlling displays of identity within the community or even revealing a desire to energise or placate ancestors (Shults, 2010)</a:t>
            </a:r>
          </a:p>
          <a:p>
            <a:pPr algn="l" marL="777240" indent="-388620" lvl="1">
              <a:lnSpc>
                <a:spcPts val="5040"/>
              </a:lnSpc>
              <a:buFont typeface="Arial"/>
              <a:buChar char="•"/>
            </a:pPr>
            <a:r>
              <a:rPr lang="en-US" sz="3600">
                <a:solidFill>
                  <a:srgbClr val="000000"/>
                </a:solidFill>
                <a:latin typeface="Alatsi Bold"/>
              </a:rPr>
              <a:t>Materialising their desire to link generations and connect the past and the present (Hodder, 2006; Hodder and Meskell, 2011)</a:t>
            </a:r>
          </a:p>
          <a:p>
            <a:pPr algn="l">
              <a:lnSpc>
                <a:spcPts val="5040"/>
              </a:lnSpc>
            </a:pPr>
          </a:p>
        </p:txBody>
      </p:sp>
    </p:spTree>
  </p:cSld>
  <p:clrMapOvr>
    <a:masterClrMapping/>
  </p:clrMapOvr>
</p:sld>
</file>

<file path=ppt/slides/slide18.xml><?xml version="1.0" encoding="utf-8"?>
<p:sld xmlns:p="http://schemas.openxmlformats.org/presentationml/2006/main" xmlns:a="http://schemas.openxmlformats.org/drawingml/2006/main" xmlns:r="http://schemas.openxmlformats.org/officeDocument/2006/relationships">
  <p:cSld>
    <p:bg>
      <p:bgPr>
        <a:solidFill>
          <a:srgbClr val="F6F3EB"/>
        </a:solidFill>
      </p:bgPr>
    </p:bg>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sp>
        <p:nvSpPr>
          <p:cNvPr name="TextBox 3" id="3"/>
          <p:cNvSpPr txBox="true"/>
          <p:nvPr/>
        </p:nvSpPr>
        <p:spPr>
          <a:xfrm rot="0">
            <a:off x="5702946" y="8800282"/>
            <a:ext cx="6882108" cy="464820"/>
          </a:xfrm>
          <a:prstGeom prst="rect">
            <a:avLst/>
          </a:prstGeom>
        </p:spPr>
        <p:txBody>
          <a:bodyPr anchor="t" rtlCol="false" tIns="0" lIns="0" bIns="0" rIns="0">
            <a:spAutoFit/>
          </a:bodyPr>
          <a:lstStyle/>
          <a:p>
            <a:pPr algn="ctr">
              <a:lnSpc>
                <a:spcPts val="3779"/>
              </a:lnSpc>
            </a:pPr>
            <a:r>
              <a:rPr lang="en-US" sz="2700">
                <a:solidFill>
                  <a:srgbClr val="000000"/>
                </a:solidFill>
                <a:latin typeface="Alatsi Bold"/>
              </a:rPr>
              <a:t>UWTSD</a:t>
            </a:r>
            <a:r>
              <a:rPr lang="en-US" sz="2700">
                <a:solidFill>
                  <a:srgbClr val="000000"/>
                </a:solidFill>
                <a:latin typeface="Alatsi Bold"/>
              </a:rPr>
              <a:t>| 2024</a:t>
            </a:r>
          </a:p>
        </p:txBody>
      </p:sp>
      <p:sp>
        <p:nvSpPr>
          <p:cNvPr name="AutoShape 4" id="4"/>
          <p:cNvSpPr/>
          <p:nvPr/>
        </p:nvSpPr>
        <p:spPr>
          <a:xfrm>
            <a:off x="-260599" y="9061267"/>
            <a:ext cx="7105264" cy="19050"/>
          </a:xfrm>
          <a:prstGeom prst="line">
            <a:avLst/>
          </a:prstGeom>
          <a:ln cap="flat" w="114300">
            <a:solidFill>
              <a:srgbClr val="9FC3D0"/>
            </a:solidFill>
            <a:prstDash val="solid"/>
            <a:headEnd type="none" len="sm" w="sm"/>
            <a:tailEnd type="none" len="sm" w="sm"/>
          </a:ln>
        </p:spPr>
      </p:sp>
      <p:sp>
        <p:nvSpPr>
          <p:cNvPr name="AutoShape 5" id="5"/>
          <p:cNvSpPr/>
          <p:nvPr/>
        </p:nvSpPr>
        <p:spPr>
          <a:xfrm>
            <a:off x="11430169" y="9061267"/>
            <a:ext cx="7105264" cy="19050"/>
          </a:xfrm>
          <a:prstGeom prst="line">
            <a:avLst/>
          </a:prstGeom>
          <a:ln cap="flat" w="114300">
            <a:solidFill>
              <a:srgbClr val="9FC3D0"/>
            </a:solidFill>
            <a:prstDash val="solid"/>
            <a:headEnd type="none" len="sm" w="sm"/>
            <a:tailEnd type="none" len="sm" w="sm"/>
          </a:ln>
        </p:spPr>
      </p:sp>
      <p:grpSp>
        <p:nvGrpSpPr>
          <p:cNvPr name="Group 6" id="6"/>
          <p:cNvGrpSpPr>
            <a:grpSpLocks noChangeAspect="true"/>
          </p:cNvGrpSpPr>
          <p:nvPr/>
        </p:nvGrpSpPr>
        <p:grpSpPr>
          <a:xfrm rot="0">
            <a:off x="1028700" y="3056648"/>
            <a:ext cx="5246391" cy="5246370"/>
            <a:chOff x="0" y="0"/>
            <a:chExt cx="6350025" cy="6350000"/>
          </a:xfrm>
        </p:grpSpPr>
        <p:sp>
          <p:nvSpPr>
            <p:cNvPr name="Freeform 7" id="7"/>
            <p:cNvSpPr/>
            <p:nvPr/>
          </p:nvSpPr>
          <p:spPr>
            <a:xfrm flipH="false" flipV="false" rot="0">
              <a:off x="0" y="0"/>
              <a:ext cx="6350026" cy="6350000"/>
            </a:xfrm>
            <a:custGeom>
              <a:avLst/>
              <a:gdLst/>
              <a:ahLst/>
              <a:cxnLst/>
              <a:rect r="r" b="b" t="t" l="l"/>
              <a:pathLst>
                <a:path h="6350000" w="6350026">
                  <a:moveTo>
                    <a:pt x="0" y="0"/>
                  </a:moveTo>
                  <a:lnTo>
                    <a:pt x="6350026" y="0"/>
                  </a:lnTo>
                  <a:lnTo>
                    <a:pt x="6350026" y="6350000"/>
                  </a:lnTo>
                  <a:lnTo>
                    <a:pt x="0" y="6350000"/>
                  </a:lnTo>
                  <a:close/>
                </a:path>
              </a:pathLst>
            </a:custGeom>
            <a:blipFill>
              <a:blip r:embed="rId3"/>
              <a:stretch>
                <a:fillRect l="0" t="0" r="0" b="-22660"/>
              </a:stretch>
            </a:blipFill>
          </p:spPr>
        </p:sp>
      </p:grpSp>
      <p:grpSp>
        <p:nvGrpSpPr>
          <p:cNvPr name="Group 8" id="8"/>
          <p:cNvGrpSpPr/>
          <p:nvPr/>
        </p:nvGrpSpPr>
        <p:grpSpPr>
          <a:xfrm rot="0">
            <a:off x="15859155" y="0"/>
            <a:ext cx="1562612" cy="1673225"/>
            <a:chOff x="0" y="0"/>
            <a:chExt cx="2083482" cy="2230967"/>
          </a:xfrm>
        </p:grpSpPr>
        <p:grpSp>
          <p:nvGrpSpPr>
            <p:cNvPr name="Group 9" id="9"/>
            <p:cNvGrpSpPr/>
            <p:nvPr/>
          </p:nvGrpSpPr>
          <p:grpSpPr>
            <a:xfrm rot="0">
              <a:off x="75599" y="0"/>
              <a:ext cx="1932284" cy="2230967"/>
              <a:chOff x="0" y="0"/>
              <a:chExt cx="703982" cy="812800"/>
            </a:xfrm>
          </p:grpSpPr>
          <p:sp>
            <p:nvSpPr>
              <p:cNvPr name="Freeform 10" id="10"/>
              <p:cNvSpPr/>
              <p:nvPr/>
            </p:nvSpPr>
            <p:spPr>
              <a:xfrm flipH="false" flipV="false" rot="0">
                <a:off x="0" y="0"/>
                <a:ext cx="703982" cy="812800"/>
              </a:xfrm>
              <a:custGeom>
                <a:avLst/>
                <a:gdLst/>
                <a:ahLst/>
                <a:cxnLst/>
                <a:rect r="r" b="b" t="t" l="l"/>
                <a:pathLst>
                  <a:path h="812800" w="703982">
                    <a:moveTo>
                      <a:pt x="234787" y="793731"/>
                    </a:moveTo>
                    <a:cubicBezTo>
                      <a:pt x="270879" y="805245"/>
                      <a:pt x="311910" y="812800"/>
                      <a:pt x="352180" y="812800"/>
                    </a:cubicBezTo>
                    <a:cubicBezTo>
                      <a:pt x="392452" y="812800"/>
                      <a:pt x="431204" y="806323"/>
                      <a:pt x="466915" y="794809"/>
                    </a:cubicBezTo>
                    <a:cubicBezTo>
                      <a:pt x="467675" y="794450"/>
                      <a:pt x="468435" y="794450"/>
                      <a:pt x="469194" y="794090"/>
                    </a:cubicBezTo>
                    <a:cubicBezTo>
                      <a:pt x="603304" y="748035"/>
                      <a:pt x="702082" y="626421"/>
                      <a:pt x="703982" y="484298"/>
                    </a:cubicBezTo>
                    <a:lnTo>
                      <a:pt x="703982" y="0"/>
                    </a:lnTo>
                    <a:lnTo>
                      <a:pt x="0" y="0"/>
                    </a:lnTo>
                    <a:lnTo>
                      <a:pt x="0" y="483939"/>
                    </a:lnTo>
                    <a:cubicBezTo>
                      <a:pt x="1900" y="627140"/>
                      <a:pt x="99158" y="748755"/>
                      <a:pt x="234787" y="793731"/>
                    </a:cubicBezTo>
                    <a:close/>
                  </a:path>
                </a:pathLst>
              </a:custGeom>
              <a:solidFill>
                <a:srgbClr val="9FC3D0"/>
              </a:solidFill>
            </p:spPr>
          </p:sp>
          <p:sp>
            <p:nvSpPr>
              <p:cNvPr name="TextBox 11" id="11"/>
              <p:cNvSpPr txBox="true"/>
              <p:nvPr/>
            </p:nvSpPr>
            <p:spPr>
              <a:xfrm>
                <a:off x="0" y="-47625"/>
                <a:ext cx="703982" cy="733425"/>
              </a:xfrm>
              <a:prstGeom prst="rect">
                <a:avLst/>
              </a:prstGeom>
            </p:spPr>
            <p:txBody>
              <a:bodyPr anchor="ctr" rtlCol="false" tIns="50800" lIns="50800" bIns="50800" rIns="50800"/>
              <a:lstStyle/>
              <a:p>
                <a:pPr algn="ctr">
                  <a:lnSpc>
                    <a:spcPts val="2659"/>
                  </a:lnSpc>
                </a:pPr>
              </a:p>
            </p:txBody>
          </p:sp>
        </p:grpSp>
        <p:sp>
          <p:nvSpPr>
            <p:cNvPr name="TextBox 12" id="12"/>
            <p:cNvSpPr txBox="true"/>
            <p:nvPr/>
          </p:nvSpPr>
          <p:spPr>
            <a:xfrm rot="0">
              <a:off x="0" y="437582"/>
              <a:ext cx="2083482" cy="1241504"/>
            </a:xfrm>
            <a:prstGeom prst="rect">
              <a:avLst/>
            </a:prstGeom>
          </p:spPr>
          <p:txBody>
            <a:bodyPr anchor="t" rtlCol="false" tIns="0" lIns="0" bIns="0" rIns="0">
              <a:spAutoFit/>
            </a:bodyPr>
            <a:lstStyle/>
            <a:p>
              <a:pPr algn="ctr">
                <a:lnSpc>
                  <a:spcPts val="7805"/>
                </a:lnSpc>
              </a:pPr>
              <a:r>
                <a:rPr lang="en-US" sz="5575">
                  <a:solidFill>
                    <a:srgbClr val="000000"/>
                  </a:solidFill>
                  <a:latin typeface="Open Sans Bold"/>
                </a:rPr>
                <a:t>17</a:t>
              </a:r>
            </a:p>
          </p:txBody>
        </p:sp>
      </p:grpSp>
      <p:sp>
        <p:nvSpPr>
          <p:cNvPr name="TextBox 13" id="13"/>
          <p:cNvSpPr txBox="true"/>
          <p:nvPr/>
        </p:nvSpPr>
        <p:spPr>
          <a:xfrm rot="0">
            <a:off x="2553980" y="866775"/>
            <a:ext cx="13180039" cy="1450976"/>
          </a:xfrm>
          <a:prstGeom prst="rect">
            <a:avLst/>
          </a:prstGeom>
        </p:spPr>
        <p:txBody>
          <a:bodyPr anchor="t" rtlCol="false" tIns="0" lIns="0" bIns="0" rIns="0">
            <a:spAutoFit/>
          </a:bodyPr>
          <a:lstStyle/>
          <a:p>
            <a:pPr algn="ctr">
              <a:lnSpc>
                <a:spcPts val="11899"/>
              </a:lnSpc>
            </a:pPr>
            <a:r>
              <a:rPr lang="en-US" sz="8499">
                <a:solidFill>
                  <a:srgbClr val="000000"/>
                </a:solidFill>
                <a:latin typeface="Alatsi Bold"/>
              </a:rPr>
              <a:t>OBJECTS OF EVERYDAY LIFE</a:t>
            </a:r>
          </a:p>
        </p:txBody>
      </p:sp>
      <p:sp>
        <p:nvSpPr>
          <p:cNvPr name="Freeform 14" id="14"/>
          <p:cNvSpPr/>
          <p:nvPr/>
        </p:nvSpPr>
        <p:spPr>
          <a:xfrm flipH="false" flipV="false" rot="0">
            <a:off x="14982801" y="6379649"/>
            <a:ext cx="7315200" cy="2477783"/>
          </a:xfrm>
          <a:custGeom>
            <a:avLst/>
            <a:gdLst/>
            <a:ahLst/>
            <a:cxnLst/>
            <a:rect r="r" b="b" t="t" l="l"/>
            <a:pathLst>
              <a:path h="2477783" w="7315200">
                <a:moveTo>
                  <a:pt x="0" y="0"/>
                </a:moveTo>
                <a:lnTo>
                  <a:pt x="7315200" y="0"/>
                </a:lnTo>
                <a:lnTo>
                  <a:pt x="7315200" y="2477783"/>
                </a:lnTo>
                <a:lnTo>
                  <a:pt x="0" y="247778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15" id="15"/>
          <p:cNvSpPr/>
          <p:nvPr/>
        </p:nvSpPr>
        <p:spPr>
          <a:xfrm flipH="false" flipV="false" rot="0">
            <a:off x="-1648907" y="-402279"/>
            <a:ext cx="7315200" cy="2477783"/>
          </a:xfrm>
          <a:custGeom>
            <a:avLst/>
            <a:gdLst/>
            <a:ahLst/>
            <a:cxnLst/>
            <a:rect r="r" b="b" t="t" l="l"/>
            <a:pathLst>
              <a:path h="2477783" w="7315200">
                <a:moveTo>
                  <a:pt x="0" y="0"/>
                </a:moveTo>
                <a:lnTo>
                  <a:pt x="7315200" y="0"/>
                </a:lnTo>
                <a:lnTo>
                  <a:pt x="7315200" y="2477783"/>
                </a:lnTo>
                <a:lnTo>
                  <a:pt x="0" y="247778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16" id="16"/>
          <p:cNvSpPr txBox="true"/>
          <p:nvPr/>
        </p:nvSpPr>
        <p:spPr>
          <a:xfrm rot="0">
            <a:off x="6544781" y="2989973"/>
            <a:ext cx="10337782" cy="7633335"/>
          </a:xfrm>
          <a:prstGeom prst="rect">
            <a:avLst/>
          </a:prstGeom>
        </p:spPr>
        <p:txBody>
          <a:bodyPr anchor="t" rtlCol="false" tIns="0" lIns="0" bIns="0" rIns="0">
            <a:spAutoFit/>
          </a:bodyPr>
          <a:lstStyle/>
          <a:p>
            <a:pPr algn="l" marL="777240" indent="-388620" lvl="1">
              <a:lnSpc>
                <a:spcPts val="5040"/>
              </a:lnSpc>
              <a:buFont typeface="Arial"/>
              <a:buChar char="•"/>
            </a:pPr>
            <a:r>
              <a:rPr lang="en-US" sz="3600">
                <a:solidFill>
                  <a:srgbClr val="000000"/>
                </a:solidFill>
                <a:latin typeface="Alatsi Bold"/>
              </a:rPr>
              <a:t>Daily life: Figurines fall somewhere between the iconographic wall decorations and daily life objects</a:t>
            </a:r>
          </a:p>
          <a:p>
            <a:pPr algn="l" marL="777240" indent="-388620" lvl="1">
              <a:lnSpc>
                <a:spcPts val="5040"/>
              </a:lnSpc>
              <a:buFont typeface="Arial"/>
              <a:buChar char="•"/>
            </a:pPr>
            <a:r>
              <a:rPr lang="en-US" sz="3600">
                <a:solidFill>
                  <a:srgbClr val="000000"/>
                </a:solidFill>
                <a:latin typeface="Alatsi Bold"/>
              </a:rPr>
              <a:t>Not found in burials</a:t>
            </a:r>
          </a:p>
          <a:p>
            <a:pPr algn="l" marL="777240" indent="-388620" lvl="1">
              <a:lnSpc>
                <a:spcPts val="5040"/>
              </a:lnSpc>
              <a:buFont typeface="Arial"/>
              <a:buChar char="•"/>
            </a:pPr>
            <a:r>
              <a:rPr lang="en-US" sz="3600">
                <a:solidFill>
                  <a:srgbClr val="000000"/>
                </a:solidFill>
                <a:latin typeface="Alatsi Bold"/>
              </a:rPr>
              <a:t>Ritual practices help resolve social inequalities</a:t>
            </a:r>
          </a:p>
          <a:p>
            <a:pPr algn="l" marL="777240" indent="-388620" lvl="1">
              <a:lnSpc>
                <a:spcPts val="5040"/>
              </a:lnSpc>
              <a:buFont typeface="Arial"/>
              <a:buChar char="•"/>
            </a:pPr>
            <a:r>
              <a:rPr lang="en-US" sz="3600">
                <a:solidFill>
                  <a:srgbClr val="000000"/>
                </a:solidFill>
                <a:latin typeface="Alatsi Bold"/>
              </a:rPr>
              <a:t>Found in a secondary context - an intermediary for the ancestors, stay in the realm of the living, not under the houses with the dead </a:t>
            </a:r>
          </a:p>
          <a:p>
            <a:pPr algn="r">
              <a:lnSpc>
                <a:spcPts val="5040"/>
              </a:lnSpc>
            </a:pPr>
            <a:r>
              <a:rPr lang="en-US" sz="3600">
                <a:solidFill>
                  <a:srgbClr val="000000"/>
                </a:solidFill>
                <a:latin typeface="Alatsi Bold"/>
              </a:rPr>
              <a:t>(Last, 1998)</a:t>
            </a:r>
          </a:p>
          <a:p>
            <a:pPr algn="l">
              <a:lnSpc>
                <a:spcPts val="5040"/>
              </a:lnSpc>
            </a:pPr>
          </a:p>
          <a:p>
            <a:pPr algn="l">
              <a:lnSpc>
                <a:spcPts val="5040"/>
              </a:lnSpc>
            </a:pPr>
          </a:p>
          <a:p>
            <a:pPr algn="l">
              <a:lnSpc>
                <a:spcPts val="5040"/>
              </a:lnSpc>
            </a:pPr>
          </a:p>
        </p:txBody>
      </p:sp>
    </p:spTree>
  </p:cSld>
  <p:clrMapOvr>
    <a:masterClrMapping/>
  </p:clrMapOvr>
</p:sld>
</file>

<file path=ppt/slides/slide19.xml><?xml version="1.0" encoding="utf-8"?>
<p:sld xmlns:p="http://schemas.openxmlformats.org/presentationml/2006/main" xmlns:a="http://schemas.openxmlformats.org/drawingml/2006/main" xmlns:r="http://schemas.openxmlformats.org/officeDocument/2006/relationships">
  <p:cSld>
    <p:bg>
      <p:bgPr>
        <a:solidFill>
          <a:srgbClr val="F6F3EB"/>
        </a:solidFill>
      </p:bgPr>
    </p:bg>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sp>
        <p:nvSpPr>
          <p:cNvPr name="TextBox 3" id="3"/>
          <p:cNvSpPr txBox="true"/>
          <p:nvPr/>
        </p:nvSpPr>
        <p:spPr>
          <a:xfrm rot="0">
            <a:off x="5702946" y="8800282"/>
            <a:ext cx="6882108" cy="464820"/>
          </a:xfrm>
          <a:prstGeom prst="rect">
            <a:avLst/>
          </a:prstGeom>
        </p:spPr>
        <p:txBody>
          <a:bodyPr anchor="t" rtlCol="false" tIns="0" lIns="0" bIns="0" rIns="0">
            <a:spAutoFit/>
          </a:bodyPr>
          <a:lstStyle/>
          <a:p>
            <a:pPr algn="ctr">
              <a:lnSpc>
                <a:spcPts val="3779"/>
              </a:lnSpc>
            </a:pPr>
            <a:r>
              <a:rPr lang="en-US" sz="2700">
                <a:solidFill>
                  <a:srgbClr val="000000"/>
                </a:solidFill>
                <a:latin typeface="Alatsi Bold"/>
              </a:rPr>
              <a:t>UWTSD</a:t>
            </a:r>
            <a:r>
              <a:rPr lang="en-US" sz="2700">
                <a:solidFill>
                  <a:srgbClr val="000000"/>
                </a:solidFill>
                <a:latin typeface="Alatsi Bold"/>
              </a:rPr>
              <a:t>| 2024</a:t>
            </a:r>
          </a:p>
        </p:txBody>
      </p:sp>
      <p:sp>
        <p:nvSpPr>
          <p:cNvPr name="AutoShape 4" id="4"/>
          <p:cNvSpPr/>
          <p:nvPr/>
        </p:nvSpPr>
        <p:spPr>
          <a:xfrm>
            <a:off x="-260599" y="9061267"/>
            <a:ext cx="7105264" cy="19050"/>
          </a:xfrm>
          <a:prstGeom prst="line">
            <a:avLst/>
          </a:prstGeom>
          <a:ln cap="flat" w="114300">
            <a:solidFill>
              <a:srgbClr val="9FC3D0"/>
            </a:solidFill>
            <a:prstDash val="solid"/>
            <a:headEnd type="none" len="sm" w="sm"/>
            <a:tailEnd type="none" len="sm" w="sm"/>
          </a:ln>
        </p:spPr>
      </p:sp>
      <p:sp>
        <p:nvSpPr>
          <p:cNvPr name="AutoShape 5" id="5"/>
          <p:cNvSpPr/>
          <p:nvPr/>
        </p:nvSpPr>
        <p:spPr>
          <a:xfrm>
            <a:off x="11430169" y="9061267"/>
            <a:ext cx="7105264" cy="19050"/>
          </a:xfrm>
          <a:prstGeom prst="line">
            <a:avLst/>
          </a:prstGeom>
          <a:ln cap="flat" w="114300">
            <a:solidFill>
              <a:srgbClr val="9FC3D0"/>
            </a:solidFill>
            <a:prstDash val="solid"/>
            <a:headEnd type="none" len="sm" w="sm"/>
            <a:tailEnd type="none" len="sm" w="sm"/>
          </a:ln>
        </p:spPr>
      </p:sp>
      <p:grpSp>
        <p:nvGrpSpPr>
          <p:cNvPr name="Group 6" id="6"/>
          <p:cNvGrpSpPr>
            <a:grpSpLocks noChangeAspect="true"/>
          </p:cNvGrpSpPr>
          <p:nvPr/>
        </p:nvGrpSpPr>
        <p:grpSpPr>
          <a:xfrm rot="0">
            <a:off x="1028700" y="3056648"/>
            <a:ext cx="5246391" cy="5246370"/>
            <a:chOff x="0" y="0"/>
            <a:chExt cx="6350025" cy="6350000"/>
          </a:xfrm>
        </p:grpSpPr>
        <p:sp>
          <p:nvSpPr>
            <p:cNvPr name="Freeform 7" id="7"/>
            <p:cNvSpPr/>
            <p:nvPr/>
          </p:nvSpPr>
          <p:spPr>
            <a:xfrm flipH="false" flipV="false" rot="0">
              <a:off x="0" y="0"/>
              <a:ext cx="6350026" cy="6350000"/>
            </a:xfrm>
            <a:custGeom>
              <a:avLst/>
              <a:gdLst/>
              <a:ahLst/>
              <a:cxnLst/>
              <a:rect r="r" b="b" t="t" l="l"/>
              <a:pathLst>
                <a:path h="6350000" w="6350026">
                  <a:moveTo>
                    <a:pt x="0" y="0"/>
                  </a:moveTo>
                  <a:lnTo>
                    <a:pt x="6350026" y="0"/>
                  </a:lnTo>
                  <a:lnTo>
                    <a:pt x="6350026" y="6350000"/>
                  </a:lnTo>
                  <a:lnTo>
                    <a:pt x="0" y="6350000"/>
                  </a:lnTo>
                  <a:close/>
                </a:path>
              </a:pathLst>
            </a:custGeom>
            <a:blipFill>
              <a:blip r:embed="rId3"/>
              <a:stretch>
                <a:fillRect l="-19391" t="0" r="-19391" b="0"/>
              </a:stretch>
            </a:blipFill>
          </p:spPr>
        </p:sp>
      </p:grpSp>
      <p:grpSp>
        <p:nvGrpSpPr>
          <p:cNvPr name="Group 8" id="8"/>
          <p:cNvGrpSpPr/>
          <p:nvPr/>
        </p:nvGrpSpPr>
        <p:grpSpPr>
          <a:xfrm rot="0">
            <a:off x="15859155" y="0"/>
            <a:ext cx="1562612" cy="1673225"/>
            <a:chOff x="0" y="0"/>
            <a:chExt cx="2083482" cy="2230967"/>
          </a:xfrm>
        </p:grpSpPr>
        <p:grpSp>
          <p:nvGrpSpPr>
            <p:cNvPr name="Group 9" id="9"/>
            <p:cNvGrpSpPr/>
            <p:nvPr/>
          </p:nvGrpSpPr>
          <p:grpSpPr>
            <a:xfrm rot="0">
              <a:off x="75599" y="0"/>
              <a:ext cx="1932284" cy="2230967"/>
              <a:chOff x="0" y="0"/>
              <a:chExt cx="703982" cy="812800"/>
            </a:xfrm>
          </p:grpSpPr>
          <p:sp>
            <p:nvSpPr>
              <p:cNvPr name="Freeform 10" id="10"/>
              <p:cNvSpPr/>
              <p:nvPr/>
            </p:nvSpPr>
            <p:spPr>
              <a:xfrm flipH="false" flipV="false" rot="0">
                <a:off x="0" y="0"/>
                <a:ext cx="703982" cy="812800"/>
              </a:xfrm>
              <a:custGeom>
                <a:avLst/>
                <a:gdLst/>
                <a:ahLst/>
                <a:cxnLst/>
                <a:rect r="r" b="b" t="t" l="l"/>
                <a:pathLst>
                  <a:path h="812800" w="703982">
                    <a:moveTo>
                      <a:pt x="234787" y="793731"/>
                    </a:moveTo>
                    <a:cubicBezTo>
                      <a:pt x="270879" y="805245"/>
                      <a:pt x="311910" y="812800"/>
                      <a:pt x="352180" y="812800"/>
                    </a:cubicBezTo>
                    <a:cubicBezTo>
                      <a:pt x="392452" y="812800"/>
                      <a:pt x="431204" y="806323"/>
                      <a:pt x="466915" y="794809"/>
                    </a:cubicBezTo>
                    <a:cubicBezTo>
                      <a:pt x="467675" y="794450"/>
                      <a:pt x="468435" y="794450"/>
                      <a:pt x="469194" y="794090"/>
                    </a:cubicBezTo>
                    <a:cubicBezTo>
                      <a:pt x="603304" y="748035"/>
                      <a:pt x="702082" y="626421"/>
                      <a:pt x="703982" y="484298"/>
                    </a:cubicBezTo>
                    <a:lnTo>
                      <a:pt x="703982" y="0"/>
                    </a:lnTo>
                    <a:lnTo>
                      <a:pt x="0" y="0"/>
                    </a:lnTo>
                    <a:lnTo>
                      <a:pt x="0" y="483939"/>
                    </a:lnTo>
                    <a:cubicBezTo>
                      <a:pt x="1900" y="627140"/>
                      <a:pt x="99158" y="748755"/>
                      <a:pt x="234787" y="793731"/>
                    </a:cubicBezTo>
                    <a:close/>
                  </a:path>
                </a:pathLst>
              </a:custGeom>
              <a:solidFill>
                <a:srgbClr val="9FC3D0"/>
              </a:solidFill>
            </p:spPr>
          </p:sp>
          <p:sp>
            <p:nvSpPr>
              <p:cNvPr name="TextBox 11" id="11"/>
              <p:cNvSpPr txBox="true"/>
              <p:nvPr/>
            </p:nvSpPr>
            <p:spPr>
              <a:xfrm>
                <a:off x="0" y="-47625"/>
                <a:ext cx="703982" cy="733425"/>
              </a:xfrm>
              <a:prstGeom prst="rect">
                <a:avLst/>
              </a:prstGeom>
            </p:spPr>
            <p:txBody>
              <a:bodyPr anchor="ctr" rtlCol="false" tIns="50800" lIns="50800" bIns="50800" rIns="50800"/>
              <a:lstStyle/>
              <a:p>
                <a:pPr algn="ctr">
                  <a:lnSpc>
                    <a:spcPts val="2659"/>
                  </a:lnSpc>
                </a:pPr>
              </a:p>
            </p:txBody>
          </p:sp>
        </p:grpSp>
        <p:sp>
          <p:nvSpPr>
            <p:cNvPr name="TextBox 12" id="12"/>
            <p:cNvSpPr txBox="true"/>
            <p:nvPr/>
          </p:nvSpPr>
          <p:spPr>
            <a:xfrm rot="0">
              <a:off x="0" y="437582"/>
              <a:ext cx="2083482" cy="1241504"/>
            </a:xfrm>
            <a:prstGeom prst="rect">
              <a:avLst/>
            </a:prstGeom>
          </p:spPr>
          <p:txBody>
            <a:bodyPr anchor="t" rtlCol="false" tIns="0" lIns="0" bIns="0" rIns="0">
              <a:spAutoFit/>
            </a:bodyPr>
            <a:lstStyle/>
            <a:p>
              <a:pPr algn="ctr">
                <a:lnSpc>
                  <a:spcPts val="7805"/>
                </a:lnSpc>
              </a:pPr>
              <a:r>
                <a:rPr lang="en-US" sz="5575">
                  <a:solidFill>
                    <a:srgbClr val="000000"/>
                  </a:solidFill>
                  <a:latin typeface="Open Sans Bold"/>
                </a:rPr>
                <a:t>18</a:t>
              </a:r>
            </a:p>
          </p:txBody>
        </p:sp>
      </p:grpSp>
      <p:sp>
        <p:nvSpPr>
          <p:cNvPr name="TextBox 13" id="13"/>
          <p:cNvSpPr txBox="true"/>
          <p:nvPr/>
        </p:nvSpPr>
        <p:spPr>
          <a:xfrm rot="0">
            <a:off x="2553980" y="866775"/>
            <a:ext cx="13180039" cy="1450976"/>
          </a:xfrm>
          <a:prstGeom prst="rect">
            <a:avLst/>
          </a:prstGeom>
        </p:spPr>
        <p:txBody>
          <a:bodyPr anchor="t" rtlCol="false" tIns="0" lIns="0" bIns="0" rIns="0">
            <a:spAutoFit/>
          </a:bodyPr>
          <a:lstStyle/>
          <a:p>
            <a:pPr algn="ctr">
              <a:lnSpc>
                <a:spcPts val="11899"/>
              </a:lnSpc>
            </a:pPr>
            <a:r>
              <a:rPr lang="en-US" sz="8499">
                <a:solidFill>
                  <a:srgbClr val="000000"/>
                </a:solidFill>
                <a:latin typeface="Alatsi Bold"/>
              </a:rPr>
              <a:t>OBJECTS OF EVERYDAY LIFE</a:t>
            </a:r>
          </a:p>
        </p:txBody>
      </p:sp>
      <p:sp>
        <p:nvSpPr>
          <p:cNvPr name="Freeform 14" id="14"/>
          <p:cNvSpPr/>
          <p:nvPr/>
        </p:nvSpPr>
        <p:spPr>
          <a:xfrm flipH="false" flipV="false" rot="0">
            <a:off x="14982801" y="6379649"/>
            <a:ext cx="7315200" cy="2477783"/>
          </a:xfrm>
          <a:custGeom>
            <a:avLst/>
            <a:gdLst/>
            <a:ahLst/>
            <a:cxnLst/>
            <a:rect r="r" b="b" t="t" l="l"/>
            <a:pathLst>
              <a:path h="2477783" w="7315200">
                <a:moveTo>
                  <a:pt x="0" y="0"/>
                </a:moveTo>
                <a:lnTo>
                  <a:pt x="7315200" y="0"/>
                </a:lnTo>
                <a:lnTo>
                  <a:pt x="7315200" y="2477783"/>
                </a:lnTo>
                <a:lnTo>
                  <a:pt x="0" y="247778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15" id="15"/>
          <p:cNvSpPr/>
          <p:nvPr/>
        </p:nvSpPr>
        <p:spPr>
          <a:xfrm flipH="false" flipV="false" rot="0">
            <a:off x="-1648907" y="-402279"/>
            <a:ext cx="7315200" cy="2477783"/>
          </a:xfrm>
          <a:custGeom>
            <a:avLst/>
            <a:gdLst/>
            <a:ahLst/>
            <a:cxnLst/>
            <a:rect r="r" b="b" t="t" l="l"/>
            <a:pathLst>
              <a:path h="2477783" w="7315200">
                <a:moveTo>
                  <a:pt x="0" y="0"/>
                </a:moveTo>
                <a:lnTo>
                  <a:pt x="7315200" y="0"/>
                </a:lnTo>
                <a:lnTo>
                  <a:pt x="7315200" y="2477783"/>
                </a:lnTo>
                <a:lnTo>
                  <a:pt x="0" y="247778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16" id="16"/>
          <p:cNvSpPr txBox="true"/>
          <p:nvPr/>
        </p:nvSpPr>
        <p:spPr>
          <a:xfrm rot="0">
            <a:off x="6544781" y="2989973"/>
            <a:ext cx="10337782" cy="5080635"/>
          </a:xfrm>
          <a:prstGeom prst="rect">
            <a:avLst/>
          </a:prstGeom>
        </p:spPr>
        <p:txBody>
          <a:bodyPr anchor="t" rtlCol="false" tIns="0" lIns="0" bIns="0" rIns="0">
            <a:spAutoFit/>
          </a:bodyPr>
          <a:lstStyle/>
          <a:p>
            <a:pPr algn="l" marL="777240" indent="-388620" lvl="1">
              <a:lnSpc>
                <a:spcPts val="5040"/>
              </a:lnSpc>
              <a:buFont typeface="Arial"/>
              <a:buChar char="•"/>
            </a:pPr>
            <a:r>
              <a:rPr lang="en-US" sz="3600">
                <a:solidFill>
                  <a:srgbClr val="000000"/>
                </a:solidFill>
                <a:latin typeface="Alatsi Bold"/>
              </a:rPr>
              <a:t>'relations of power… embedded within… mundane practices of daily life’ (Hodder and Cessford, 2004, p. 18)</a:t>
            </a:r>
          </a:p>
          <a:p>
            <a:pPr algn="l" marL="777240" indent="-388620" lvl="1">
              <a:lnSpc>
                <a:spcPts val="5040"/>
              </a:lnSpc>
              <a:buFont typeface="Arial"/>
              <a:buChar char="•"/>
            </a:pPr>
            <a:r>
              <a:rPr lang="en-US" sz="3600">
                <a:solidFill>
                  <a:srgbClr val="000000"/>
                </a:solidFill>
                <a:latin typeface="Alatsi Bold"/>
              </a:rPr>
              <a:t>‘Mundane' objects transmitting important social ideas informally (Nakamura and Meskell, 2009)</a:t>
            </a:r>
          </a:p>
          <a:p>
            <a:pPr algn="l" marL="777240" indent="-388620" lvl="1">
              <a:lnSpc>
                <a:spcPts val="5040"/>
              </a:lnSpc>
              <a:buFont typeface="Arial"/>
              <a:buChar char="•"/>
            </a:pPr>
          </a:p>
          <a:p>
            <a:pPr algn="l">
              <a:lnSpc>
                <a:spcPts val="5040"/>
              </a:lnSpc>
            </a:pPr>
          </a:p>
        </p:txBody>
      </p:sp>
    </p:spTree>
  </p:cSld>
  <p:clrMapOvr>
    <a:masterClrMapping/>
  </p:clrMapOvr>
</p:sld>
</file>

<file path=ppt/slides/slide20.xml><?xml version="1.0" encoding="utf-8"?>
<p:sld xmlns:p="http://schemas.openxmlformats.org/presentationml/2006/main" xmlns:a="http://schemas.openxmlformats.org/drawingml/2006/main" xmlns:r="http://schemas.openxmlformats.org/officeDocument/2006/relationships">
  <p:cSld>
    <p:bg>
      <p:bgPr>
        <a:solidFill>
          <a:srgbClr val="F6F3EB"/>
        </a:solidFill>
      </p:bgPr>
    </p:bg>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sp>
        <p:nvSpPr>
          <p:cNvPr name="TextBox 3" id="3"/>
          <p:cNvSpPr txBox="true"/>
          <p:nvPr/>
        </p:nvSpPr>
        <p:spPr>
          <a:xfrm rot="0">
            <a:off x="5702946" y="8800282"/>
            <a:ext cx="6882108" cy="464820"/>
          </a:xfrm>
          <a:prstGeom prst="rect">
            <a:avLst/>
          </a:prstGeom>
        </p:spPr>
        <p:txBody>
          <a:bodyPr anchor="t" rtlCol="false" tIns="0" lIns="0" bIns="0" rIns="0">
            <a:spAutoFit/>
          </a:bodyPr>
          <a:lstStyle/>
          <a:p>
            <a:pPr algn="ctr">
              <a:lnSpc>
                <a:spcPts val="3779"/>
              </a:lnSpc>
            </a:pPr>
            <a:r>
              <a:rPr lang="en-US" sz="2700">
                <a:solidFill>
                  <a:srgbClr val="000000"/>
                </a:solidFill>
                <a:latin typeface="Alatsi Bold"/>
              </a:rPr>
              <a:t>UWTSD</a:t>
            </a:r>
            <a:r>
              <a:rPr lang="en-US" sz="2700">
                <a:solidFill>
                  <a:srgbClr val="000000"/>
                </a:solidFill>
                <a:latin typeface="Alatsi Bold"/>
              </a:rPr>
              <a:t> | 2024</a:t>
            </a:r>
          </a:p>
        </p:txBody>
      </p:sp>
      <p:sp>
        <p:nvSpPr>
          <p:cNvPr name="AutoShape 4" id="4"/>
          <p:cNvSpPr/>
          <p:nvPr/>
        </p:nvSpPr>
        <p:spPr>
          <a:xfrm>
            <a:off x="-260599" y="9061267"/>
            <a:ext cx="7105264" cy="19050"/>
          </a:xfrm>
          <a:prstGeom prst="line">
            <a:avLst/>
          </a:prstGeom>
          <a:ln cap="flat" w="114300">
            <a:solidFill>
              <a:srgbClr val="9FC3D0"/>
            </a:solidFill>
            <a:prstDash val="solid"/>
            <a:headEnd type="none" len="sm" w="sm"/>
            <a:tailEnd type="none" len="sm" w="sm"/>
          </a:ln>
        </p:spPr>
      </p:sp>
      <p:sp>
        <p:nvSpPr>
          <p:cNvPr name="AutoShape 5" id="5"/>
          <p:cNvSpPr/>
          <p:nvPr/>
        </p:nvSpPr>
        <p:spPr>
          <a:xfrm>
            <a:off x="11430169" y="9061267"/>
            <a:ext cx="7105264" cy="19050"/>
          </a:xfrm>
          <a:prstGeom prst="line">
            <a:avLst/>
          </a:prstGeom>
          <a:ln cap="flat" w="114300">
            <a:solidFill>
              <a:srgbClr val="9FC3D0"/>
            </a:solidFill>
            <a:prstDash val="solid"/>
            <a:headEnd type="none" len="sm" w="sm"/>
            <a:tailEnd type="none" len="sm" w="sm"/>
          </a:ln>
        </p:spPr>
      </p:sp>
      <p:grpSp>
        <p:nvGrpSpPr>
          <p:cNvPr name="Group 6" id="6"/>
          <p:cNvGrpSpPr>
            <a:grpSpLocks noChangeAspect="true"/>
          </p:cNvGrpSpPr>
          <p:nvPr/>
        </p:nvGrpSpPr>
        <p:grpSpPr>
          <a:xfrm rot="0">
            <a:off x="1028700" y="3056648"/>
            <a:ext cx="5246391" cy="5246370"/>
            <a:chOff x="0" y="0"/>
            <a:chExt cx="6350025" cy="6350000"/>
          </a:xfrm>
        </p:grpSpPr>
        <p:sp>
          <p:nvSpPr>
            <p:cNvPr name="Freeform 7" id="7"/>
            <p:cNvSpPr/>
            <p:nvPr/>
          </p:nvSpPr>
          <p:spPr>
            <a:xfrm flipH="false" flipV="false" rot="0">
              <a:off x="0" y="0"/>
              <a:ext cx="6350026" cy="6350000"/>
            </a:xfrm>
            <a:custGeom>
              <a:avLst/>
              <a:gdLst/>
              <a:ahLst/>
              <a:cxnLst/>
              <a:rect r="r" b="b" t="t" l="l"/>
              <a:pathLst>
                <a:path h="6350000" w="6350026">
                  <a:moveTo>
                    <a:pt x="0" y="0"/>
                  </a:moveTo>
                  <a:lnTo>
                    <a:pt x="6350026" y="0"/>
                  </a:lnTo>
                  <a:lnTo>
                    <a:pt x="6350026" y="6350000"/>
                  </a:lnTo>
                  <a:lnTo>
                    <a:pt x="0" y="6350000"/>
                  </a:lnTo>
                  <a:close/>
                </a:path>
              </a:pathLst>
            </a:custGeom>
            <a:blipFill>
              <a:blip r:embed="rId3"/>
              <a:stretch>
                <a:fillRect l="-69186" t="0" r="-69186" b="0"/>
              </a:stretch>
            </a:blipFill>
          </p:spPr>
        </p:sp>
      </p:grpSp>
      <p:grpSp>
        <p:nvGrpSpPr>
          <p:cNvPr name="Group 8" id="8"/>
          <p:cNvGrpSpPr/>
          <p:nvPr/>
        </p:nvGrpSpPr>
        <p:grpSpPr>
          <a:xfrm rot="0">
            <a:off x="15859155" y="0"/>
            <a:ext cx="1562612" cy="1673225"/>
            <a:chOff x="0" y="0"/>
            <a:chExt cx="2083482" cy="2230967"/>
          </a:xfrm>
        </p:grpSpPr>
        <p:grpSp>
          <p:nvGrpSpPr>
            <p:cNvPr name="Group 9" id="9"/>
            <p:cNvGrpSpPr/>
            <p:nvPr/>
          </p:nvGrpSpPr>
          <p:grpSpPr>
            <a:xfrm rot="0">
              <a:off x="75599" y="0"/>
              <a:ext cx="1932284" cy="2230967"/>
              <a:chOff x="0" y="0"/>
              <a:chExt cx="703982" cy="812800"/>
            </a:xfrm>
          </p:grpSpPr>
          <p:sp>
            <p:nvSpPr>
              <p:cNvPr name="Freeform 10" id="10"/>
              <p:cNvSpPr/>
              <p:nvPr/>
            </p:nvSpPr>
            <p:spPr>
              <a:xfrm flipH="false" flipV="false" rot="0">
                <a:off x="0" y="0"/>
                <a:ext cx="703982" cy="812800"/>
              </a:xfrm>
              <a:custGeom>
                <a:avLst/>
                <a:gdLst/>
                <a:ahLst/>
                <a:cxnLst/>
                <a:rect r="r" b="b" t="t" l="l"/>
                <a:pathLst>
                  <a:path h="812800" w="703982">
                    <a:moveTo>
                      <a:pt x="234787" y="793731"/>
                    </a:moveTo>
                    <a:cubicBezTo>
                      <a:pt x="270879" y="805245"/>
                      <a:pt x="311910" y="812800"/>
                      <a:pt x="352180" y="812800"/>
                    </a:cubicBezTo>
                    <a:cubicBezTo>
                      <a:pt x="392452" y="812800"/>
                      <a:pt x="431204" y="806323"/>
                      <a:pt x="466915" y="794809"/>
                    </a:cubicBezTo>
                    <a:cubicBezTo>
                      <a:pt x="467675" y="794450"/>
                      <a:pt x="468435" y="794450"/>
                      <a:pt x="469194" y="794090"/>
                    </a:cubicBezTo>
                    <a:cubicBezTo>
                      <a:pt x="603304" y="748035"/>
                      <a:pt x="702082" y="626421"/>
                      <a:pt x="703982" y="484298"/>
                    </a:cubicBezTo>
                    <a:lnTo>
                      <a:pt x="703982" y="0"/>
                    </a:lnTo>
                    <a:lnTo>
                      <a:pt x="0" y="0"/>
                    </a:lnTo>
                    <a:lnTo>
                      <a:pt x="0" y="483939"/>
                    </a:lnTo>
                    <a:cubicBezTo>
                      <a:pt x="1900" y="627140"/>
                      <a:pt x="99158" y="748755"/>
                      <a:pt x="234787" y="793731"/>
                    </a:cubicBezTo>
                    <a:close/>
                  </a:path>
                </a:pathLst>
              </a:custGeom>
              <a:solidFill>
                <a:srgbClr val="9FC3D0"/>
              </a:solidFill>
            </p:spPr>
          </p:sp>
          <p:sp>
            <p:nvSpPr>
              <p:cNvPr name="TextBox 11" id="11"/>
              <p:cNvSpPr txBox="true"/>
              <p:nvPr/>
            </p:nvSpPr>
            <p:spPr>
              <a:xfrm>
                <a:off x="0" y="-47625"/>
                <a:ext cx="703982" cy="733425"/>
              </a:xfrm>
              <a:prstGeom prst="rect">
                <a:avLst/>
              </a:prstGeom>
            </p:spPr>
            <p:txBody>
              <a:bodyPr anchor="ctr" rtlCol="false" tIns="50800" lIns="50800" bIns="50800" rIns="50800"/>
              <a:lstStyle/>
              <a:p>
                <a:pPr algn="ctr">
                  <a:lnSpc>
                    <a:spcPts val="2659"/>
                  </a:lnSpc>
                </a:pPr>
              </a:p>
            </p:txBody>
          </p:sp>
        </p:grpSp>
        <p:sp>
          <p:nvSpPr>
            <p:cNvPr name="TextBox 12" id="12"/>
            <p:cNvSpPr txBox="true"/>
            <p:nvPr/>
          </p:nvSpPr>
          <p:spPr>
            <a:xfrm rot="0">
              <a:off x="0" y="437582"/>
              <a:ext cx="2083482" cy="1241504"/>
            </a:xfrm>
            <a:prstGeom prst="rect">
              <a:avLst/>
            </a:prstGeom>
          </p:spPr>
          <p:txBody>
            <a:bodyPr anchor="t" rtlCol="false" tIns="0" lIns="0" bIns="0" rIns="0">
              <a:spAutoFit/>
            </a:bodyPr>
            <a:lstStyle/>
            <a:p>
              <a:pPr algn="ctr">
                <a:lnSpc>
                  <a:spcPts val="7805"/>
                </a:lnSpc>
              </a:pPr>
              <a:r>
                <a:rPr lang="en-US" sz="5575">
                  <a:solidFill>
                    <a:srgbClr val="000000"/>
                  </a:solidFill>
                  <a:latin typeface="Open Sans Bold"/>
                </a:rPr>
                <a:t>19</a:t>
              </a:r>
            </a:p>
          </p:txBody>
        </p:sp>
      </p:grpSp>
      <p:sp>
        <p:nvSpPr>
          <p:cNvPr name="TextBox 13" id="13"/>
          <p:cNvSpPr txBox="true"/>
          <p:nvPr/>
        </p:nvSpPr>
        <p:spPr>
          <a:xfrm rot="0">
            <a:off x="2553980" y="866775"/>
            <a:ext cx="13180039" cy="1450976"/>
          </a:xfrm>
          <a:prstGeom prst="rect">
            <a:avLst/>
          </a:prstGeom>
        </p:spPr>
        <p:txBody>
          <a:bodyPr anchor="t" rtlCol="false" tIns="0" lIns="0" bIns="0" rIns="0">
            <a:spAutoFit/>
          </a:bodyPr>
          <a:lstStyle/>
          <a:p>
            <a:pPr algn="ctr">
              <a:lnSpc>
                <a:spcPts val="11899"/>
              </a:lnSpc>
            </a:pPr>
            <a:r>
              <a:rPr lang="en-US" sz="8499">
                <a:solidFill>
                  <a:srgbClr val="000000"/>
                </a:solidFill>
                <a:latin typeface="Alatsi Bold"/>
              </a:rPr>
              <a:t>CONCLUSION</a:t>
            </a:r>
          </a:p>
        </p:txBody>
      </p:sp>
      <p:sp>
        <p:nvSpPr>
          <p:cNvPr name="Freeform 14" id="14"/>
          <p:cNvSpPr/>
          <p:nvPr/>
        </p:nvSpPr>
        <p:spPr>
          <a:xfrm flipH="false" flipV="false" rot="0">
            <a:off x="14982801" y="6379649"/>
            <a:ext cx="7315200" cy="2477783"/>
          </a:xfrm>
          <a:custGeom>
            <a:avLst/>
            <a:gdLst/>
            <a:ahLst/>
            <a:cxnLst/>
            <a:rect r="r" b="b" t="t" l="l"/>
            <a:pathLst>
              <a:path h="2477783" w="7315200">
                <a:moveTo>
                  <a:pt x="0" y="0"/>
                </a:moveTo>
                <a:lnTo>
                  <a:pt x="7315200" y="0"/>
                </a:lnTo>
                <a:lnTo>
                  <a:pt x="7315200" y="2477783"/>
                </a:lnTo>
                <a:lnTo>
                  <a:pt x="0" y="247778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15" id="15"/>
          <p:cNvSpPr/>
          <p:nvPr/>
        </p:nvSpPr>
        <p:spPr>
          <a:xfrm flipH="false" flipV="false" rot="0">
            <a:off x="-1648907" y="-402279"/>
            <a:ext cx="7315200" cy="2477783"/>
          </a:xfrm>
          <a:custGeom>
            <a:avLst/>
            <a:gdLst/>
            <a:ahLst/>
            <a:cxnLst/>
            <a:rect r="r" b="b" t="t" l="l"/>
            <a:pathLst>
              <a:path h="2477783" w="7315200">
                <a:moveTo>
                  <a:pt x="0" y="0"/>
                </a:moveTo>
                <a:lnTo>
                  <a:pt x="7315200" y="0"/>
                </a:lnTo>
                <a:lnTo>
                  <a:pt x="7315200" y="2477783"/>
                </a:lnTo>
                <a:lnTo>
                  <a:pt x="0" y="247778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16" id="16"/>
          <p:cNvSpPr txBox="true"/>
          <p:nvPr/>
        </p:nvSpPr>
        <p:spPr>
          <a:xfrm rot="0">
            <a:off x="6844818" y="2989973"/>
            <a:ext cx="10793714" cy="5178039"/>
          </a:xfrm>
          <a:prstGeom prst="rect">
            <a:avLst/>
          </a:prstGeom>
        </p:spPr>
        <p:txBody>
          <a:bodyPr anchor="t" rtlCol="false" tIns="0" lIns="0" bIns="0" rIns="0">
            <a:spAutoFit/>
          </a:bodyPr>
          <a:lstStyle/>
          <a:p>
            <a:pPr algn="l" marL="777240" indent="-388620" lvl="1">
              <a:lnSpc>
                <a:spcPts val="5040"/>
              </a:lnSpc>
              <a:buFont typeface="Arial"/>
              <a:buChar char="•"/>
            </a:pPr>
            <a:r>
              <a:rPr lang="en-US" sz="3600">
                <a:solidFill>
                  <a:srgbClr val="000000"/>
                </a:solidFill>
                <a:latin typeface="Alatsi Bold"/>
              </a:rPr>
              <a:t>Figurine as ‘process’ (Meskell, 2008)</a:t>
            </a:r>
          </a:p>
          <a:p>
            <a:pPr algn="l" marL="777240" indent="-388620" lvl="1">
              <a:lnSpc>
                <a:spcPts val="5040"/>
              </a:lnSpc>
              <a:buFont typeface="Arial"/>
              <a:buChar char="•"/>
            </a:pPr>
            <a:r>
              <a:rPr lang="en-US" sz="3600">
                <a:solidFill>
                  <a:srgbClr val="000000"/>
                </a:solidFill>
                <a:latin typeface="Alatsi Bold"/>
              </a:rPr>
              <a:t>Traditional ‘Mother Goddess’ interpretations challenged</a:t>
            </a:r>
          </a:p>
          <a:p>
            <a:pPr algn="l" marL="777240" indent="-388620" lvl="1">
              <a:lnSpc>
                <a:spcPts val="5040"/>
              </a:lnSpc>
              <a:buFont typeface="Arial"/>
              <a:buChar char="•"/>
            </a:pPr>
            <a:r>
              <a:rPr lang="en-US" sz="3600">
                <a:solidFill>
                  <a:srgbClr val="000000"/>
                </a:solidFill>
                <a:latin typeface="Alatsi Bold"/>
              </a:rPr>
              <a:t>Changing social structures </a:t>
            </a:r>
          </a:p>
          <a:p>
            <a:pPr algn="l" marL="777240" indent="-388620" lvl="1">
              <a:lnSpc>
                <a:spcPts val="5040"/>
              </a:lnSpc>
              <a:buFont typeface="Arial"/>
              <a:buChar char="•"/>
            </a:pPr>
            <a:r>
              <a:rPr lang="en-US" sz="3600">
                <a:solidFill>
                  <a:srgbClr val="000000"/>
                </a:solidFill>
                <a:latin typeface="Alatsi Bold"/>
              </a:rPr>
              <a:t>Significant emphasis on flesh</a:t>
            </a:r>
          </a:p>
          <a:p>
            <a:pPr algn="l" marL="777240" indent="-388620" lvl="1">
              <a:lnSpc>
                <a:spcPts val="5040"/>
              </a:lnSpc>
              <a:buFont typeface="Arial"/>
              <a:buChar char="•"/>
            </a:pPr>
            <a:r>
              <a:rPr lang="en-US" sz="3600">
                <a:solidFill>
                  <a:srgbClr val="000000"/>
                </a:solidFill>
                <a:latin typeface="Alatsi Bold"/>
              </a:rPr>
              <a:t>Flesh may symbolise health, long life, access to food, and sedentary life</a:t>
            </a:r>
          </a:p>
          <a:p>
            <a:pPr algn="l">
              <a:lnSpc>
                <a:spcPts val="5852"/>
              </a:lnSpc>
            </a:pPr>
          </a:p>
        </p:txBody>
      </p:sp>
    </p:spTree>
  </p:cSld>
  <p:clrMapOvr>
    <a:masterClrMapping/>
  </p:clrMapOvr>
</p:sld>
</file>

<file path=ppt/slides/slide21.xml><?xml version="1.0" encoding="utf-8"?>
<p:sld xmlns:p="http://schemas.openxmlformats.org/presentationml/2006/main" xmlns:a="http://schemas.openxmlformats.org/drawingml/2006/main" xmlns:r="http://schemas.openxmlformats.org/officeDocument/2006/relationships">
  <p:cSld>
    <p:bg>
      <p:bgPr>
        <a:solidFill>
          <a:srgbClr val="F6F3EB"/>
        </a:solidFill>
      </p:bgPr>
    </p:bg>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sp>
        <p:nvSpPr>
          <p:cNvPr name="TextBox 3" id="3"/>
          <p:cNvSpPr txBox="true"/>
          <p:nvPr/>
        </p:nvSpPr>
        <p:spPr>
          <a:xfrm rot="0">
            <a:off x="1028700" y="1413709"/>
            <a:ext cx="16230600" cy="1450976"/>
          </a:xfrm>
          <a:prstGeom prst="rect">
            <a:avLst/>
          </a:prstGeom>
        </p:spPr>
        <p:txBody>
          <a:bodyPr anchor="t" rtlCol="false" tIns="0" lIns="0" bIns="0" rIns="0">
            <a:spAutoFit/>
          </a:bodyPr>
          <a:lstStyle/>
          <a:p>
            <a:pPr algn="ctr">
              <a:lnSpc>
                <a:spcPts val="11899"/>
              </a:lnSpc>
            </a:pPr>
            <a:r>
              <a:rPr lang="en-US" sz="8499">
                <a:solidFill>
                  <a:srgbClr val="000000"/>
                </a:solidFill>
                <a:latin typeface="Alatsi Bold"/>
              </a:rPr>
              <a:t>FUTURE RESEARCH DIRECTIONS</a:t>
            </a:r>
          </a:p>
        </p:txBody>
      </p:sp>
      <p:sp>
        <p:nvSpPr>
          <p:cNvPr name="TextBox 4" id="4"/>
          <p:cNvSpPr txBox="true"/>
          <p:nvPr/>
        </p:nvSpPr>
        <p:spPr>
          <a:xfrm rot="0">
            <a:off x="5702946" y="8800282"/>
            <a:ext cx="6882108" cy="464820"/>
          </a:xfrm>
          <a:prstGeom prst="rect">
            <a:avLst/>
          </a:prstGeom>
        </p:spPr>
        <p:txBody>
          <a:bodyPr anchor="t" rtlCol="false" tIns="0" lIns="0" bIns="0" rIns="0">
            <a:spAutoFit/>
          </a:bodyPr>
          <a:lstStyle/>
          <a:p>
            <a:pPr algn="ctr">
              <a:lnSpc>
                <a:spcPts val="3779"/>
              </a:lnSpc>
            </a:pPr>
            <a:r>
              <a:rPr lang="en-US" sz="2700">
                <a:solidFill>
                  <a:srgbClr val="000000"/>
                </a:solidFill>
                <a:latin typeface="Alatsi Bold"/>
              </a:rPr>
              <a:t>UWTSD </a:t>
            </a:r>
            <a:r>
              <a:rPr lang="en-US" sz="2700">
                <a:solidFill>
                  <a:srgbClr val="000000"/>
                </a:solidFill>
                <a:latin typeface="Alatsi Bold"/>
              </a:rPr>
              <a:t>| 2024</a:t>
            </a:r>
          </a:p>
        </p:txBody>
      </p:sp>
      <p:grpSp>
        <p:nvGrpSpPr>
          <p:cNvPr name="Group 5" id="5"/>
          <p:cNvGrpSpPr/>
          <p:nvPr/>
        </p:nvGrpSpPr>
        <p:grpSpPr>
          <a:xfrm rot="0">
            <a:off x="1390722" y="3102810"/>
            <a:ext cx="7362681" cy="4421131"/>
            <a:chOff x="0" y="0"/>
            <a:chExt cx="1939142" cy="1164413"/>
          </a:xfrm>
        </p:grpSpPr>
        <p:sp>
          <p:nvSpPr>
            <p:cNvPr name="Freeform 6" id="6"/>
            <p:cNvSpPr/>
            <p:nvPr/>
          </p:nvSpPr>
          <p:spPr>
            <a:xfrm flipH="false" flipV="false" rot="0">
              <a:off x="0" y="0"/>
              <a:ext cx="1939142" cy="1164413"/>
            </a:xfrm>
            <a:custGeom>
              <a:avLst/>
              <a:gdLst/>
              <a:ahLst/>
              <a:cxnLst/>
              <a:rect r="r" b="b" t="t" l="l"/>
              <a:pathLst>
                <a:path h="1164413" w="1939142">
                  <a:moveTo>
                    <a:pt x="53627" y="0"/>
                  </a:moveTo>
                  <a:lnTo>
                    <a:pt x="1885515" y="0"/>
                  </a:lnTo>
                  <a:cubicBezTo>
                    <a:pt x="1915133" y="0"/>
                    <a:pt x="1939142" y="24010"/>
                    <a:pt x="1939142" y="53627"/>
                  </a:cubicBezTo>
                  <a:lnTo>
                    <a:pt x="1939142" y="1110786"/>
                  </a:lnTo>
                  <a:cubicBezTo>
                    <a:pt x="1939142" y="1140403"/>
                    <a:pt x="1915133" y="1164413"/>
                    <a:pt x="1885515" y="1164413"/>
                  </a:cubicBezTo>
                  <a:lnTo>
                    <a:pt x="53627" y="1164413"/>
                  </a:lnTo>
                  <a:cubicBezTo>
                    <a:pt x="39404" y="1164413"/>
                    <a:pt x="25764" y="1158763"/>
                    <a:pt x="15707" y="1148706"/>
                  </a:cubicBezTo>
                  <a:cubicBezTo>
                    <a:pt x="5650" y="1138649"/>
                    <a:pt x="0" y="1125009"/>
                    <a:pt x="0" y="1110786"/>
                  </a:cubicBezTo>
                  <a:lnTo>
                    <a:pt x="0" y="53627"/>
                  </a:lnTo>
                  <a:cubicBezTo>
                    <a:pt x="0" y="39404"/>
                    <a:pt x="5650" y="25764"/>
                    <a:pt x="15707" y="15707"/>
                  </a:cubicBezTo>
                  <a:cubicBezTo>
                    <a:pt x="25764" y="5650"/>
                    <a:pt x="39404" y="0"/>
                    <a:pt x="53627" y="0"/>
                  </a:cubicBezTo>
                  <a:close/>
                </a:path>
              </a:pathLst>
            </a:custGeom>
            <a:solidFill>
              <a:srgbClr val="E9C7C6"/>
            </a:solidFill>
          </p:spPr>
        </p:sp>
        <p:sp>
          <p:nvSpPr>
            <p:cNvPr name="TextBox 7" id="7"/>
            <p:cNvSpPr txBox="true"/>
            <p:nvPr/>
          </p:nvSpPr>
          <p:spPr>
            <a:xfrm>
              <a:off x="0" y="-38100"/>
              <a:ext cx="1939142" cy="1202513"/>
            </a:xfrm>
            <a:prstGeom prst="rect">
              <a:avLst/>
            </a:prstGeom>
          </p:spPr>
          <p:txBody>
            <a:bodyPr anchor="ctr" rtlCol="false" tIns="50800" lIns="50800" bIns="50800" rIns="50800"/>
            <a:lstStyle/>
            <a:p>
              <a:pPr algn="ctr">
                <a:lnSpc>
                  <a:spcPts val="2659"/>
                </a:lnSpc>
              </a:pPr>
            </a:p>
          </p:txBody>
        </p:sp>
      </p:grpSp>
      <p:sp>
        <p:nvSpPr>
          <p:cNvPr name="Freeform 8" id="8"/>
          <p:cNvSpPr/>
          <p:nvPr/>
        </p:nvSpPr>
        <p:spPr>
          <a:xfrm flipH="false" flipV="false" rot="0">
            <a:off x="13417488" y="6142174"/>
            <a:ext cx="7315200" cy="2477783"/>
          </a:xfrm>
          <a:custGeom>
            <a:avLst/>
            <a:gdLst/>
            <a:ahLst/>
            <a:cxnLst/>
            <a:rect r="r" b="b" t="t" l="l"/>
            <a:pathLst>
              <a:path h="2477783" w="7315200">
                <a:moveTo>
                  <a:pt x="0" y="0"/>
                </a:moveTo>
                <a:lnTo>
                  <a:pt x="7315200" y="0"/>
                </a:lnTo>
                <a:lnTo>
                  <a:pt x="7315200" y="2477783"/>
                </a:lnTo>
                <a:lnTo>
                  <a:pt x="0" y="2477783"/>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grpSp>
        <p:nvGrpSpPr>
          <p:cNvPr name="Group 9" id="9"/>
          <p:cNvGrpSpPr/>
          <p:nvPr/>
        </p:nvGrpSpPr>
        <p:grpSpPr>
          <a:xfrm rot="0">
            <a:off x="9534597" y="3102810"/>
            <a:ext cx="7362681" cy="4421131"/>
            <a:chOff x="0" y="0"/>
            <a:chExt cx="1939142" cy="1164413"/>
          </a:xfrm>
        </p:grpSpPr>
        <p:sp>
          <p:nvSpPr>
            <p:cNvPr name="Freeform 10" id="10"/>
            <p:cNvSpPr/>
            <p:nvPr/>
          </p:nvSpPr>
          <p:spPr>
            <a:xfrm flipH="false" flipV="false" rot="0">
              <a:off x="0" y="0"/>
              <a:ext cx="1939142" cy="1164413"/>
            </a:xfrm>
            <a:custGeom>
              <a:avLst/>
              <a:gdLst/>
              <a:ahLst/>
              <a:cxnLst/>
              <a:rect r="r" b="b" t="t" l="l"/>
              <a:pathLst>
                <a:path h="1164413" w="1939142">
                  <a:moveTo>
                    <a:pt x="53627" y="0"/>
                  </a:moveTo>
                  <a:lnTo>
                    <a:pt x="1885515" y="0"/>
                  </a:lnTo>
                  <a:cubicBezTo>
                    <a:pt x="1915133" y="0"/>
                    <a:pt x="1939142" y="24010"/>
                    <a:pt x="1939142" y="53627"/>
                  </a:cubicBezTo>
                  <a:lnTo>
                    <a:pt x="1939142" y="1110786"/>
                  </a:lnTo>
                  <a:cubicBezTo>
                    <a:pt x="1939142" y="1140403"/>
                    <a:pt x="1915133" y="1164413"/>
                    <a:pt x="1885515" y="1164413"/>
                  </a:cubicBezTo>
                  <a:lnTo>
                    <a:pt x="53627" y="1164413"/>
                  </a:lnTo>
                  <a:cubicBezTo>
                    <a:pt x="39404" y="1164413"/>
                    <a:pt x="25764" y="1158763"/>
                    <a:pt x="15707" y="1148706"/>
                  </a:cubicBezTo>
                  <a:cubicBezTo>
                    <a:pt x="5650" y="1138649"/>
                    <a:pt x="0" y="1125009"/>
                    <a:pt x="0" y="1110786"/>
                  </a:cubicBezTo>
                  <a:lnTo>
                    <a:pt x="0" y="53627"/>
                  </a:lnTo>
                  <a:cubicBezTo>
                    <a:pt x="0" y="39404"/>
                    <a:pt x="5650" y="25764"/>
                    <a:pt x="15707" y="15707"/>
                  </a:cubicBezTo>
                  <a:cubicBezTo>
                    <a:pt x="25764" y="5650"/>
                    <a:pt x="39404" y="0"/>
                    <a:pt x="53627" y="0"/>
                  </a:cubicBezTo>
                  <a:close/>
                </a:path>
              </a:pathLst>
            </a:custGeom>
            <a:solidFill>
              <a:srgbClr val="E9C7C6"/>
            </a:solidFill>
          </p:spPr>
        </p:sp>
        <p:sp>
          <p:nvSpPr>
            <p:cNvPr name="TextBox 11" id="11"/>
            <p:cNvSpPr txBox="true"/>
            <p:nvPr/>
          </p:nvSpPr>
          <p:spPr>
            <a:xfrm>
              <a:off x="0" y="-38100"/>
              <a:ext cx="1939142" cy="1202513"/>
            </a:xfrm>
            <a:prstGeom prst="rect">
              <a:avLst/>
            </a:prstGeom>
          </p:spPr>
          <p:txBody>
            <a:bodyPr anchor="ctr" rtlCol="false" tIns="50800" lIns="50800" bIns="50800" rIns="50800"/>
            <a:lstStyle/>
            <a:p>
              <a:pPr algn="ctr">
                <a:lnSpc>
                  <a:spcPts val="2659"/>
                </a:lnSpc>
              </a:pPr>
            </a:p>
          </p:txBody>
        </p:sp>
      </p:grpSp>
      <p:sp>
        <p:nvSpPr>
          <p:cNvPr name="AutoShape 12" id="12"/>
          <p:cNvSpPr/>
          <p:nvPr/>
        </p:nvSpPr>
        <p:spPr>
          <a:xfrm>
            <a:off x="-260599" y="9061267"/>
            <a:ext cx="7105264" cy="19050"/>
          </a:xfrm>
          <a:prstGeom prst="line">
            <a:avLst/>
          </a:prstGeom>
          <a:ln cap="flat" w="114300">
            <a:solidFill>
              <a:srgbClr val="9FC3D0"/>
            </a:solidFill>
            <a:prstDash val="solid"/>
            <a:headEnd type="none" len="sm" w="sm"/>
            <a:tailEnd type="none" len="sm" w="sm"/>
          </a:ln>
        </p:spPr>
      </p:sp>
      <p:sp>
        <p:nvSpPr>
          <p:cNvPr name="AutoShape 13" id="13"/>
          <p:cNvSpPr/>
          <p:nvPr/>
        </p:nvSpPr>
        <p:spPr>
          <a:xfrm>
            <a:off x="11430169" y="9061267"/>
            <a:ext cx="7105264" cy="19050"/>
          </a:xfrm>
          <a:prstGeom prst="line">
            <a:avLst/>
          </a:prstGeom>
          <a:ln cap="flat" w="114300">
            <a:solidFill>
              <a:srgbClr val="9FC3D0"/>
            </a:solidFill>
            <a:prstDash val="solid"/>
            <a:headEnd type="none" len="sm" w="sm"/>
            <a:tailEnd type="none" len="sm" w="sm"/>
          </a:ln>
        </p:spPr>
      </p:sp>
      <p:grpSp>
        <p:nvGrpSpPr>
          <p:cNvPr name="Group 14" id="14"/>
          <p:cNvGrpSpPr/>
          <p:nvPr/>
        </p:nvGrpSpPr>
        <p:grpSpPr>
          <a:xfrm rot="0">
            <a:off x="15859155" y="0"/>
            <a:ext cx="1562612" cy="1673225"/>
            <a:chOff x="0" y="0"/>
            <a:chExt cx="2083482" cy="2230967"/>
          </a:xfrm>
        </p:grpSpPr>
        <p:grpSp>
          <p:nvGrpSpPr>
            <p:cNvPr name="Group 15" id="15"/>
            <p:cNvGrpSpPr/>
            <p:nvPr/>
          </p:nvGrpSpPr>
          <p:grpSpPr>
            <a:xfrm rot="0">
              <a:off x="75599" y="0"/>
              <a:ext cx="1932284" cy="2230967"/>
              <a:chOff x="0" y="0"/>
              <a:chExt cx="703982" cy="812800"/>
            </a:xfrm>
          </p:grpSpPr>
          <p:sp>
            <p:nvSpPr>
              <p:cNvPr name="Freeform 16" id="16"/>
              <p:cNvSpPr/>
              <p:nvPr/>
            </p:nvSpPr>
            <p:spPr>
              <a:xfrm flipH="false" flipV="false" rot="0">
                <a:off x="0" y="0"/>
                <a:ext cx="703982" cy="812800"/>
              </a:xfrm>
              <a:custGeom>
                <a:avLst/>
                <a:gdLst/>
                <a:ahLst/>
                <a:cxnLst/>
                <a:rect r="r" b="b" t="t" l="l"/>
                <a:pathLst>
                  <a:path h="812800" w="703982">
                    <a:moveTo>
                      <a:pt x="234787" y="793731"/>
                    </a:moveTo>
                    <a:cubicBezTo>
                      <a:pt x="270879" y="805245"/>
                      <a:pt x="311910" y="812800"/>
                      <a:pt x="352180" y="812800"/>
                    </a:cubicBezTo>
                    <a:cubicBezTo>
                      <a:pt x="392452" y="812800"/>
                      <a:pt x="431204" y="806323"/>
                      <a:pt x="466915" y="794809"/>
                    </a:cubicBezTo>
                    <a:cubicBezTo>
                      <a:pt x="467675" y="794450"/>
                      <a:pt x="468435" y="794450"/>
                      <a:pt x="469194" y="794090"/>
                    </a:cubicBezTo>
                    <a:cubicBezTo>
                      <a:pt x="603304" y="748035"/>
                      <a:pt x="702082" y="626421"/>
                      <a:pt x="703982" y="484298"/>
                    </a:cubicBezTo>
                    <a:lnTo>
                      <a:pt x="703982" y="0"/>
                    </a:lnTo>
                    <a:lnTo>
                      <a:pt x="0" y="0"/>
                    </a:lnTo>
                    <a:lnTo>
                      <a:pt x="0" y="483939"/>
                    </a:lnTo>
                    <a:cubicBezTo>
                      <a:pt x="1900" y="627140"/>
                      <a:pt x="99158" y="748755"/>
                      <a:pt x="234787" y="793731"/>
                    </a:cubicBezTo>
                    <a:close/>
                  </a:path>
                </a:pathLst>
              </a:custGeom>
              <a:solidFill>
                <a:srgbClr val="9FC3D0"/>
              </a:solidFill>
            </p:spPr>
          </p:sp>
          <p:sp>
            <p:nvSpPr>
              <p:cNvPr name="TextBox 17" id="17"/>
              <p:cNvSpPr txBox="true"/>
              <p:nvPr/>
            </p:nvSpPr>
            <p:spPr>
              <a:xfrm>
                <a:off x="0" y="-47625"/>
                <a:ext cx="703982" cy="733425"/>
              </a:xfrm>
              <a:prstGeom prst="rect">
                <a:avLst/>
              </a:prstGeom>
            </p:spPr>
            <p:txBody>
              <a:bodyPr anchor="ctr" rtlCol="false" tIns="50800" lIns="50800" bIns="50800" rIns="50800"/>
              <a:lstStyle/>
              <a:p>
                <a:pPr algn="ctr">
                  <a:lnSpc>
                    <a:spcPts val="2659"/>
                  </a:lnSpc>
                </a:pPr>
              </a:p>
            </p:txBody>
          </p:sp>
        </p:grpSp>
        <p:sp>
          <p:nvSpPr>
            <p:cNvPr name="TextBox 18" id="18"/>
            <p:cNvSpPr txBox="true"/>
            <p:nvPr/>
          </p:nvSpPr>
          <p:spPr>
            <a:xfrm rot="0">
              <a:off x="0" y="437582"/>
              <a:ext cx="2083482" cy="1241504"/>
            </a:xfrm>
            <a:prstGeom prst="rect">
              <a:avLst/>
            </a:prstGeom>
          </p:spPr>
          <p:txBody>
            <a:bodyPr anchor="t" rtlCol="false" tIns="0" lIns="0" bIns="0" rIns="0">
              <a:spAutoFit/>
            </a:bodyPr>
            <a:lstStyle/>
            <a:p>
              <a:pPr algn="ctr">
                <a:lnSpc>
                  <a:spcPts val="7805"/>
                </a:lnSpc>
              </a:pPr>
              <a:r>
                <a:rPr lang="en-US" sz="5575">
                  <a:solidFill>
                    <a:srgbClr val="000000"/>
                  </a:solidFill>
                  <a:latin typeface="Open Sans Bold"/>
                </a:rPr>
                <a:t>20</a:t>
              </a:r>
            </a:p>
          </p:txBody>
        </p:sp>
      </p:grpSp>
      <p:sp>
        <p:nvSpPr>
          <p:cNvPr name="Freeform 19" id="19"/>
          <p:cNvSpPr/>
          <p:nvPr/>
        </p:nvSpPr>
        <p:spPr>
          <a:xfrm flipH="false" flipV="false" rot="0">
            <a:off x="-2243137" y="-402279"/>
            <a:ext cx="7315200" cy="2477783"/>
          </a:xfrm>
          <a:custGeom>
            <a:avLst/>
            <a:gdLst/>
            <a:ahLst/>
            <a:cxnLst/>
            <a:rect r="r" b="b" t="t" l="l"/>
            <a:pathLst>
              <a:path h="2477783" w="7315200">
                <a:moveTo>
                  <a:pt x="0" y="0"/>
                </a:moveTo>
                <a:lnTo>
                  <a:pt x="7315200" y="0"/>
                </a:lnTo>
                <a:lnTo>
                  <a:pt x="7315200" y="2477783"/>
                </a:lnTo>
                <a:lnTo>
                  <a:pt x="0" y="2477783"/>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20" id="20"/>
          <p:cNvSpPr txBox="true"/>
          <p:nvPr/>
        </p:nvSpPr>
        <p:spPr>
          <a:xfrm rot="0">
            <a:off x="2322499" y="4017362"/>
            <a:ext cx="5499127" cy="2702560"/>
          </a:xfrm>
          <a:prstGeom prst="rect">
            <a:avLst/>
          </a:prstGeom>
        </p:spPr>
        <p:txBody>
          <a:bodyPr anchor="t" rtlCol="false" tIns="0" lIns="0" bIns="0" rIns="0">
            <a:spAutoFit/>
          </a:bodyPr>
          <a:lstStyle/>
          <a:p>
            <a:pPr algn="l" marL="669289" indent="-334645" lvl="1">
              <a:lnSpc>
                <a:spcPts val="4339"/>
              </a:lnSpc>
              <a:buFont typeface="Arial"/>
              <a:buChar char="•"/>
            </a:pPr>
            <a:r>
              <a:rPr lang="en-US" sz="3099">
                <a:solidFill>
                  <a:srgbClr val="000000"/>
                </a:solidFill>
                <a:latin typeface="Alatsi Bold"/>
              </a:rPr>
              <a:t>Consider figurines within the context of the other practices</a:t>
            </a:r>
          </a:p>
          <a:p>
            <a:pPr algn="l" marL="669289" indent="-334645" lvl="1">
              <a:lnSpc>
                <a:spcPts val="4339"/>
              </a:lnSpc>
              <a:buFont typeface="Arial"/>
              <a:buChar char="•"/>
            </a:pPr>
            <a:r>
              <a:rPr lang="en-US" sz="3099">
                <a:solidFill>
                  <a:srgbClr val="000000"/>
                </a:solidFill>
                <a:latin typeface="Alatsi Bold"/>
              </a:rPr>
              <a:t>Integrate multi-disciplinary data</a:t>
            </a:r>
          </a:p>
        </p:txBody>
      </p:sp>
      <p:sp>
        <p:nvSpPr>
          <p:cNvPr name="TextBox 21" id="21"/>
          <p:cNvSpPr txBox="true"/>
          <p:nvPr/>
        </p:nvSpPr>
        <p:spPr>
          <a:xfrm rot="0">
            <a:off x="10667924" y="4471682"/>
            <a:ext cx="5499127" cy="1616710"/>
          </a:xfrm>
          <a:prstGeom prst="rect">
            <a:avLst/>
          </a:prstGeom>
        </p:spPr>
        <p:txBody>
          <a:bodyPr anchor="t" rtlCol="false" tIns="0" lIns="0" bIns="0" rIns="0">
            <a:spAutoFit/>
          </a:bodyPr>
          <a:lstStyle/>
          <a:p>
            <a:pPr algn="l" marL="669289" indent="-334645" lvl="1">
              <a:lnSpc>
                <a:spcPts val="4339"/>
              </a:lnSpc>
              <a:buFont typeface="Arial"/>
              <a:buChar char="•"/>
            </a:pPr>
            <a:r>
              <a:rPr lang="en-US" sz="3099">
                <a:solidFill>
                  <a:srgbClr val="000000"/>
                </a:solidFill>
                <a:latin typeface="Alatsi Bold"/>
              </a:rPr>
              <a:t>What motivated these practices of social binding?</a:t>
            </a:r>
          </a:p>
          <a:p>
            <a:pPr algn="l">
              <a:lnSpc>
                <a:spcPts val="4339"/>
              </a:lnSpc>
            </a:pPr>
          </a:p>
        </p:txBody>
      </p:sp>
    </p:spTree>
  </p:cSld>
  <p:clrMapOvr>
    <a:masterClrMapping/>
  </p:clrMapOvr>
</p:sld>
</file>

<file path=ppt/slides/slide22.xml><?xml version="1.0" encoding="utf-8"?>
<p:sld xmlns:p="http://schemas.openxmlformats.org/presentationml/2006/main" xmlns:a="http://schemas.openxmlformats.org/drawingml/2006/main" xmlns:r="http://schemas.openxmlformats.org/officeDocument/2006/relationships">
  <p:cSld>
    <p:bg>
      <p:bgPr>
        <a:solidFill>
          <a:srgbClr val="F6F3EB"/>
        </a:solidFill>
      </p:bgPr>
    </p:bg>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sp>
        <p:nvSpPr>
          <p:cNvPr name="TextBox 3" id="3"/>
          <p:cNvSpPr txBox="true"/>
          <p:nvPr/>
        </p:nvSpPr>
        <p:spPr>
          <a:xfrm rot="0">
            <a:off x="1028700" y="866775"/>
            <a:ext cx="16230600" cy="1450976"/>
          </a:xfrm>
          <a:prstGeom prst="rect">
            <a:avLst/>
          </a:prstGeom>
        </p:spPr>
        <p:txBody>
          <a:bodyPr anchor="t" rtlCol="false" tIns="0" lIns="0" bIns="0" rIns="0">
            <a:spAutoFit/>
          </a:bodyPr>
          <a:lstStyle/>
          <a:p>
            <a:pPr algn="ctr">
              <a:lnSpc>
                <a:spcPts val="11899"/>
              </a:lnSpc>
            </a:pPr>
            <a:r>
              <a:rPr lang="en-US" sz="8499">
                <a:solidFill>
                  <a:srgbClr val="000000"/>
                </a:solidFill>
                <a:latin typeface="Alatsi Bold"/>
              </a:rPr>
              <a:t>REFERENCES</a:t>
            </a:r>
          </a:p>
        </p:txBody>
      </p:sp>
      <p:grpSp>
        <p:nvGrpSpPr>
          <p:cNvPr name="Group 4" id="4"/>
          <p:cNvGrpSpPr/>
          <p:nvPr/>
        </p:nvGrpSpPr>
        <p:grpSpPr>
          <a:xfrm rot="0">
            <a:off x="627362" y="0"/>
            <a:ext cx="937061" cy="10287000"/>
            <a:chOff x="0" y="0"/>
            <a:chExt cx="246798" cy="2709333"/>
          </a:xfrm>
        </p:grpSpPr>
        <p:sp>
          <p:nvSpPr>
            <p:cNvPr name="Freeform 5" id="5"/>
            <p:cNvSpPr/>
            <p:nvPr/>
          </p:nvSpPr>
          <p:spPr>
            <a:xfrm flipH="false" flipV="false" rot="0">
              <a:off x="0" y="0"/>
              <a:ext cx="246798" cy="2709333"/>
            </a:xfrm>
            <a:custGeom>
              <a:avLst/>
              <a:gdLst/>
              <a:ahLst/>
              <a:cxnLst/>
              <a:rect r="r" b="b" t="t" l="l"/>
              <a:pathLst>
                <a:path h="2709333" w="246798">
                  <a:moveTo>
                    <a:pt x="0" y="0"/>
                  </a:moveTo>
                  <a:lnTo>
                    <a:pt x="246798" y="0"/>
                  </a:lnTo>
                  <a:lnTo>
                    <a:pt x="246798" y="2709333"/>
                  </a:lnTo>
                  <a:lnTo>
                    <a:pt x="0" y="2709333"/>
                  </a:lnTo>
                  <a:close/>
                </a:path>
              </a:pathLst>
            </a:custGeom>
            <a:solidFill>
              <a:srgbClr val="F6F3EB"/>
            </a:solidFill>
          </p:spPr>
        </p:sp>
        <p:sp>
          <p:nvSpPr>
            <p:cNvPr name="TextBox 6" id="6"/>
            <p:cNvSpPr txBox="true"/>
            <p:nvPr/>
          </p:nvSpPr>
          <p:spPr>
            <a:xfrm>
              <a:off x="0" y="-38100"/>
              <a:ext cx="246798" cy="2747433"/>
            </a:xfrm>
            <a:prstGeom prst="rect">
              <a:avLst/>
            </a:prstGeom>
          </p:spPr>
          <p:txBody>
            <a:bodyPr anchor="ctr" rtlCol="false" tIns="50800" lIns="50800" bIns="50800" rIns="50800"/>
            <a:lstStyle/>
            <a:p>
              <a:pPr algn="ctr">
                <a:lnSpc>
                  <a:spcPts val="2659"/>
                </a:lnSpc>
              </a:pPr>
            </a:p>
          </p:txBody>
        </p:sp>
      </p:grpSp>
      <p:sp>
        <p:nvSpPr>
          <p:cNvPr name="TextBox 7" id="7"/>
          <p:cNvSpPr txBox="true"/>
          <p:nvPr/>
        </p:nvSpPr>
        <p:spPr>
          <a:xfrm rot="-5400000">
            <a:off x="-2373736" y="4911090"/>
            <a:ext cx="6882108" cy="464820"/>
          </a:xfrm>
          <a:prstGeom prst="rect">
            <a:avLst/>
          </a:prstGeom>
        </p:spPr>
        <p:txBody>
          <a:bodyPr anchor="t" rtlCol="false" tIns="0" lIns="0" bIns="0" rIns="0">
            <a:spAutoFit/>
          </a:bodyPr>
          <a:lstStyle/>
          <a:p>
            <a:pPr algn="ctr">
              <a:lnSpc>
                <a:spcPts val="3779"/>
              </a:lnSpc>
            </a:pPr>
            <a:r>
              <a:rPr lang="en-US" sz="2700">
                <a:solidFill>
                  <a:srgbClr val="000000"/>
                </a:solidFill>
                <a:latin typeface="Alatsi Bold"/>
              </a:rPr>
              <a:t>UWTSD</a:t>
            </a:r>
            <a:r>
              <a:rPr lang="en-US" sz="2700">
                <a:solidFill>
                  <a:srgbClr val="000000"/>
                </a:solidFill>
                <a:latin typeface="Alatsi Bold"/>
              </a:rPr>
              <a:t> | 2024</a:t>
            </a:r>
          </a:p>
        </p:txBody>
      </p:sp>
      <p:sp>
        <p:nvSpPr>
          <p:cNvPr name="AutoShape 8" id="8"/>
          <p:cNvSpPr/>
          <p:nvPr/>
        </p:nvSpPr>
        <p:spPr>
          <a:xfrm flipH="true" flipV="true">
            <a:off x="1085850" y="7289441"/>
            <a:ext cx="5403" cy="2997456"/>
          </a:xfrm>
          <a:prstGeom prst="line">
            <a:avLst/>
          </a:prstGeom>
          <a:ln cap="flat" w="114300">
            <a:solidFill>
              <a:srgbClr val="9FC3D0"/>
            </a:solidFill>
            <a:prstDash val="solid"/>
            <a:headEnd type="none" len="sm" w="sm"/>
            <a:tailEnd type="none" len="sm" w="sm"/>
          </a:ln>
        </p:spPr>
      </p:sp>
      <p:sp>
        <p:nvSpPr>
          <p:cNvPr name="AutoShape 9" id="9"/>
          <p:cNvSpPr/>
          <p:nvPr/>
        </p:nvSpPr>
        <p:spPr>
          <a:xfrm flipH="true" flipV="true">
            <a:off x="1090490" y="-104525"/>
            <a:ext cx="5403" cy="2997456"/>
          </a:xfrm>
          <a:prstGeom prst="line">
            <a:avLst/>
          </a:prstGeom>
          <a:ln cap="flat" w="114300">
            <a:solidFill>
              <a:srgbClr val="9FC3D0"/>
            </a:solidFill>
            <a:prstDash val="solid"/>
            <a:headEnd type="none" len="sm" w="sm"/>
            <a:tailEnd type="none" len="sm" w="sm"/>
          </a:ln>
        </p:spPr>
      </p:sp>
      <p:grpSp>
        <p:nvGrpSpPr>
          <p:cNvPr name="Group 10" id="10"/>
          <p:cNvGrpSpPr/>
          <p:nvPr/>
        </p:nvGrpSpPr>
        <p:grpSpPr>
          <a:xfrm rot="0">
            <a:off x="15859155" y="0"/>
            <a:ext cx="1562612" cy="1673225"/>
            <a:chOff x="0" y="0"/>
            <a:chExt cx="2083482" cy="2230967"/>
          </a:xfrm>
        </p:grpSpPr>
        <p:grpSp>
          <p:nvGrpSpPr>
            <p:cNvPr name="Group 11" id="11"/>
            <p:cNvGrpSpPr/>
            <p:nvPr/>
          </p:nvGrpSpPr>
          <p:grpSpPr>
            <a:xfrm rot="0">
              <a:off x="75599" y="0"/>
              <a:ext cx="1932284" cy="2230967"/>
              <a:chOff x="0" y="0"/>
              <a:chExt cx="703982" cy="812800"/>
            </a:xfrm>
          </p:grpSpPr>
          <p:sp>
            <p:nvSpPr>
              <p:cNvPr name="Freeform 12" id="12"/>
              <p:cNvSpPr/>
              <p:nvPr/>
            </p:nvSpPr>
            <p:spPr>
              <a:xfrm flipH="false" flipV="false" rot="0">
                <a:off x="0" y="0"/>
                <a:ext cx="703982" cy="812800"/>
              </a:xfrm>
              <a:custGeom>
                <a:avLst/>
                <a:gdLst/>
                <a:ahLst/>
                <a:cxnLst/>
                <a:rect r="r" b="b" t="t" l="l"/>
                <a:pathLst>
                  <a:path h="812800" w="703982">
                    <a:moveTo>
                      <a:pt x="234787" y="793731"/>
                    </a:moveTo>
                    <a:cubicBezTo>
                      <a:pt x="270879" y="805245"/>
                      <a:pt x="311910" y="812800"/>
                      <a:pt x="352180" y="812800"/>
                    </a:cubicBezTo>
                    <a:cubicBezTo>
                      <a:pt x="392452" y="812800"/>
                      <a:pt x="431204" y="806323"/>
                      <a:pt x="466915" y="794809"/>
                    </a:cubicBezTo>
                    <a:cubicBezTo>
                      <a:pt x="467675" y="794450"/>
                      <a:pt x="468435" y="794450"/>
                      <a:pt x="469194" y="794090"/>
                    </a:cubicBezTo>
                    <a:cubicBezTo>
                      <a:pt x="603304" y="748035"/>
                      <a:pt x="702082" y="626421"/>
                      <a:pt x="703982" y="484298"/>
                    </a:cubicBezTo>
                    <a:lnTo>
                      <a:pt x="703982" y="0"/>
                    </a:lnTo>
                    <a:lnTo>
                      <a:pt x="0" y="0"/>
                    </a:lnTo>
                    <a:lnTo>
                      <a:pt x="0" y="483939"/>
                    </a:lnTo>
                    <a:cubicBezTo>
                      <a:pt x="1900" y="627140"/>
                      <a:pt x="99158" y="748755"/>
                      <a:pt x="234787" y="793731"/>
                    </a:cubicBezTo>
                    <a:close/>
                  </a:path>
                </a:pathLst>
              </a:custGeom>
              <a:solidFill>
                <a:srgbClr val="9FC3D0"/>
              </a:solidFill>
            </p:spPr>
          </p:sp>
          <p:sp>
            <p:nvSpPr>
              <p:cNvPr name="TextBox 13" id="13"/>
              <p:cNvSpPr txBox="true"/>
              <p:nvPr/>
            </p:nvSpPr>
            <p:spPr>
              <a:xfrm>
                <a:off x="0" y="-47625"/>
                <a:ext cx="703982" cy="733425"/>
              </a:xfrm>
              <a:prstGeom prst="rect">
                <a:avLst/>
              </a:prstGeom>
            </p:spPr>
            <p:txBody>
              <a:bodyPr anchor="ctr" rtlCol="false" tIns="50800" lIns="50800" bIns="50800" rIns="50800"/>
              <a:lstStyle/>
              <a:p>
                <a:pPr algn="ctr">
                  <a:lnSpc>
                    <a:spcPts val="2659"/>
                  </a:lnSpc>
                </a:pPr>
              </a:p>
            </p:txBody>
          </p:sp>
        </p:grpSp>
        <p:sp>
          <p:nvSpPr>
            <p:cNvPr name="TextBox 14" id="14"/>
            <p:cNvSpPr txBox="true"/>
            <p:nvPr/>
          </p:nvSpPr>
          <p:spPr>
            <a:xfrm rot="0">
              <a:off x="0" y="437582"/>
              <a:ext cx="2083482" cy="1241504"/>
            </a:xfrm>
            <a:prstGeom prst="rect">
              <a:avLst/>
            </a:prstGeom>
          </p:spPr>
          <p:txBody>
            <a:bodyPr anchor="t" rtlCol="false" tIns="0" lIns="0" bIns="0" rIns="0">
              <a:spAutoFit/>
            </a:bodyPr>
            <a:lstStyle/>
            <a:p>
              <a:pPr algn="ctr">
                <a:lnSpc>
                  <a:spcPts val="7805"/>
                </a:lnSpc>
              </a:pPr>
              <a:r>
                <a:rPr lang="en-US" sz="5575">
                  <a:solidFill>
                    <a:srgbClr val="000000"/>
                  </a:solidFill>
                  <a:latin typeface="Open Sans Bold"/>
                </a:rPr>
                <a:t>21</a:t>
              </a:r>
            </a:p>
          </p:txBody>
        </p:sp>
      </p:grpSp>
      <p:sp>
        <p:nvSpPr>
          <p:cNvPr name="Freeform 15" id="15"/>
          <p:cNvSpPr/>
          <p:nvPr/>
        </p:nvSpPr>
        <p:spPr>
          <a:xfrm flipH="false" flipV="false" rot="0">
            <a:off x="9697545" y="8788169"/>
            <a:ext cx="7315200" cy="2477783"/>
          </a:xfrm>
          <a:custGeom>
            <a:avLst/>
            <a:gdLst/>
            <a:ahLst/>
            <a:cxnLst/>
            <a:rect r="r" b="b" t="t" l="l"/>
            <a:pathLst>
              <a:path h="2477783" w="7315200">
                <a:moveTo>
                  <a:pt x="0" y="0"/>
                </a:moveTo>
                <a:lnTo>
                  <a:pt x="7315200" y="0"/>
                </a:lnTo>
                <a:lnTo>
                  <a:pt x="7315200" y="2477784"/>
                </a:lnTo>
                <a:lnTo>
                  <a:pt x="0" y="2477784"/>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16" id="16"/>
          <p:cNvSpPr/>
          <p:nvPr/>
        </p:nvSpPr>
        <p:spPr>
          <a:xfrm flipH="false" flipV="false" rot="0">
            <a:off x="1564423" y="-1641171"/>
            <a:ext cx="7315200" cy="2477783"/>
          </a:xfrm>
          <a:custGeom>
            <a:avLst/>
            <a:gdLst/>
            <a:ahLst/>
            <a:cxnLst/>
            <a:rect r="r" b="b" t="t" l="l"/>
            <a:pathLst>
              <a:path h="2477783" w="7315200">
                <a:moveTo>
                  <a:pt x="0" y="0"/>
                </a:moveTo>
                <a:lnTo>
                  <a:pt x="7315200" y="0"/>
                </a:lnTo>
                <a:lnTo>
                  <a:pt x="7315200" y="2477784"/>
                </a:lnTo>
                <a:lnTo>
                  <a:pt x="0" y="2477784"/>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17" id="17"/>
          <p:cNvSpPr txBox="true"/>
          <p:nvPr/>
        </p:nvSpPr>
        <p:spPr>
          <a:xfrm rot="0">
            <a:off x="2581199" y="2404282"/>
            <a:ext cx="14232692" cy="7622779"/>
          </a:xfrm>
          <a:prstGeom prst="rect">
            <a:avLst/>
          </a:prstGeom>
        </p:spPr>
        <p:txBody>
          <a:bodyPr anchor="t" rtlCol="false" tIns="0" lIns="0" bIns="0" rIns="0">
            <a:spAutoFit/>
          </a:bodyPr>
          <a:lstStyle/>
          <a:p>
            <a:pPr algn="l">
              <a:lnSpc>
                <a:spcPts val="4322"/>
              </a:lnSpc>
            </a:pPr>
            <a:r>
              <a:rPr lang="en-US" sz="3087">
                <a:solidFill>
                  <a:srgbClr val="000000"/>
                </a:solidFill>
                <a:latin typeface="Alatsi Bold"/>
              </a:rPr>
              <a:t>Boz, B., Hager, L. D., Haddow, S., with contributions by S. Hillson, C.S. Larsen, C. Ruff, M. Pilloud, S. Agarwal, P. Beauchesne, B. Glencross et al. (2006) ‘Human remains. Archive report on the Catalhöyük season 2006’, Available at: http://www.catalhoyuk.com.</a:t>
            </a:r>
          </a:p>
          <a:p>
            <a:pPr algn="l">
              <a:lnSpc>
                <a:spcPts val="4322"/>
              </a:lnSpc>
            </a:pPr>
            <a:r>
              <a:rPr lang="en-US" sz="3087">
                <a:solidFill>
                  <a:srgbClr val="000000"/>
                </a:solidFill>
                <a:latin typeface="Alatsi Bold"/>
              </a:rPr>
              <a:t>Cessford C. (2005) Absolute dating at Çatalhöyük. in Hodder, I. (ed.) Changing materialities at Çatalhöyük: Reports from the 1995–1999 seasons. Cambridge, UK: McDonald Institute for Archaeological Research. pp. 65–100.</a:t>
            </a:r>
          </a:p>
          <a:p>
            <a:pPr algn="l">
              <a:lnSpc>
                <a:spcPts val="4322"/>
              </a:lnSpc>
            </a:pPr>
            <a:r>
              <a:rPr lang="en-US" sz="3087">
                <a:solidFill>
                  <a:srgbClr val="000000"/>
                </a:solidFill>
                <a:latin typeface="Alatsi Bold"/>
              </a:rPr>
              <a:t>Hodder, I. (2006) The Leopard’s tale: Revealing the mysteries of Çatalhöyük. London: Thames &amp; Hudson.</a:t>
            </a:r>
          </a:p>
          <a:p>
            <a:pPr algn="l">
              <a:lnSpc>
                <a:spcPts val="4322"/>
              </a:lnSpc>
            </a:pPr>
            <a:r>
              <a:rPr lang="en-US" sz="3087">
                <a:solidFill>
                  <a:srgbClr val="000000"/>
                </a:solidFill>
                <a:latin typeface="Alatsi Bold"/>
              </a:rPr>
              <a:t>Hodder, I. and Meskell, L. (2011) ‘A “curious and sometimes a trifle macabre artistry”’, Current Anthropology, 52(2), pp. 235–263.</a:t>
            </a:r>
          </a:p>
          <a:p>
            <a:pPr algn="l">
              <a:lnSpc>
                <a:spcPts val="4322"/>
              </a:lnSpc>
            </a:pPr>
            <a:r>
              <a:rPr lang="en-US" sz="3087">
                <a:solidFill>
                  <a:srgbClr val="000000"/>
                </a:solidFill>
                <a:latin typeface="Alatsi Bold"/>
              </a:rPr>
              <a:t>Hodder, I. Cessford, C. (2004) ‘Daily practice and social memory at Çatalhöyük’, American Antiquity 69(1), 17-40.</a:t>
            </a:r>
          </a:p>
          <a:p>
            <a:pPr algn="l">
              <a:lnSpc>
                <a:spcPts val="4322"/>
              </a:lnSpc>
            </a:pPr>
          </a:p>
        </p:txBody>
      </p:sp>
    </p:spTree>
  </p:cSld>
  <p:clrMapOvr>
    <a:masterClrMapping/>
  </p:clrMapOvr>
</p:sld>
</file>

<file path=ppt/slides/slide23.xml><?xml version="1.0" encoding="utf-8"?>
<p:sld xmlns:p="http://schemas.openxmlformats.org/presentationml/2006/main" xmlns:a="http://schemas.openxmlformats.org/drawingml/2006/main" xmlns:r="http://schemas.openxmlformats.org/officeDocument/2006/relationships">
  <p:cSld>
    <p:bg>
      <p:bgPr>
        <a:solidFill>
          <a:srgbClr val="F6F3EB"/>
        </a:solidFill>
      </p:bgPr>
    </p:bg>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sp>
        <p:nvSpPr>
          <p:cNvPr name="TextBox 3" id="3"/>
          <p:cNvSpPr txBox="true"/>
          <p:nvPr/>
        </p:nvSpPr>
        <p:spPr>
          <a:xfrm rot="0">
            <a:off x="892058" y="251471"/>
            <a:ext cx="16230600" cy="1450976"/>
          </a:xfrm>
          <a:prstGeom prst="rect">
            <a:avLst/>
          </a:prstGeom>
        </p:spPr>
        <p:txBody>
          <a:bodyPr anchor="t" rtlCol="false" tIns="0" lIns="0" bIns="0" rIns="0">
            <a:spAutoFit/>
          </a:bodyPr>
          <a:lstStyle/>
          <a:p>
            <a:pPr algn="ctr">
              <a:lnSpc>
                <a:spcPts val="11899"/>
              </a:lnSpc>
            </a:pPr>
            <a:r>
              <a:rPr lang="en-US" sz="8499">
                <a:solidFill>
                  <a:srgbClr val="000000"/>
                </a:solidFill>
                <a:latin typeface="Alatsi Bold"/>
              </a:rPr>
              <a:t>REFERENCES</a:t>
            </a:r>
          </a:p>
        </p:txBody>
      </p:sp>
      <p:grpSp>
        <p:nvGrpSpPr>
          <p:cNvPr name="Group 4" id="4"/>
          <p:cNvGrpSpPr/>
          <p:nvPr/>
        </p:nvGrpSpPr>
        <p:grpSpPr>
          <a:xfrm rot="0">
            <a:off x="627362" y="0"/>
            <a:ext cx="937061" cy="10287000"/>
            <a:chOff x="0" y="0"/>
            <a:chExt cx="246798" cy="2709333"/>
          </a:xfrm>
        </p:grpSpPr>
        <p:sp>
          <p:nvSpPr>
            <p:cNvPr name="Freeform 5" id="5"/>
            <p:cNvSpPr/>
            <p:nvPr/>
          </p:nvSpPr>
          <p:spPr>
            <a:xfrm flipH="false" flipV="false" rot="0">
              <a:off x="0" y="0"/>
              <a:ext cx="246798" cy="2709333"/>
            </a:xfrm>
            <a:custGeom>
              <a:avLst/>
              <a:gdLst/>
              <a:ahLst/>
              <a:cxnLst/>
              <a:rect r="r" b="b" t="t" l="l"/>
              <a:pathLst>
                <a:path h="2709333" w="246798">
                  <a:moveTo>
                    <a:pt x="0" y="0"/>
                  </a:moveTo>
                  <a:lnTo>
                    <a:pt x="246798" y="0"/>
                  </a:lnTo>
                  <a:lnTo>
                    <a:pt x="246798" y="2709333"/>
                  </a:lnTo>
                  <a:lnTo>
                    <a:pt x="0" y="2709333"/>
                  </a:lnTo>
                  <a:close/>
                </a:path>
              </a:pathLst>
            </a:custGeom>
            <a:solidFill>
              <a:srgbClr val="F6F3EB"/>
            </a:solidFill>
          </p:spPr>
        </p:sp>
        <p:sp>
          <p:nvSpPr>
            <p:cNvPr name="TextBox 6" id="6"/>
            <p:cNvSpPr txBox="true"/>
            <p:nvPr/>
          </p:nvSpPr>
          <p:spPr>
            <a:xfrm>
              <a:off x="0" y="-38100"/>
              <a:ext cx="246798" cy="2747433"/>
            </a:xfrm>
            <a:prstGeom prst="rect">
              <a:avLst/>
            </a:prstGeom>
          </p:spPr>
          <p:txBody>
            <a:bodyPr anchor="ctr" rtlCol="false" tIns="50800" lIns="50800" bIns="50800" rIns="50800"/>
            <a:lstStyle/>
            <a:p>
              <a:pPr algn="ctr">
                <a:lnSpc>
                  <a:spcPts val="2659"/>
                </a:lnSpc>
              </a:pPr>
            </a:p>
          </p:txBody>
        </p:sp>
      </p:grpSp>
      <p:sp>
        <p:nvSpPr>
          <p:cNvPr name="TextBox 7" id="7"/>
          <p:cNvSpPr txBox="true"/>
          <p:nvPr/>
        </p:nvSpPr>
        <p:spPr>
          <a:xfrm rot="-5400000">
            <a:off x="-2373736" y="4911090"/>
            <a:ext cx="6882108" cy="464820"/>
          </a:xfrm>
          <a:prstGeom prst="rect">
            <a:avLst/>
          </a:prstGeom>
        </p:spPr>
        <p:txBody>
          <a:bodyPr anchor="t" rtlCol="false" tIns="0" lIns="0" bIns="0" rIns="0">
            <a:spAutoFit/>
          </a:bodyPr>
          <a:lstStyle/>
          <a:p>
            <a:pPr algn="ctr">
              <a:lnSpc>
                <a:spcPts val="3779"/>
              </a:lnSpc>
            </a:pPr>
            <a:r>
              <a:rPr lang="en-US" sz="2700">
                <a:solidFill>
                  <a:srgbClr val="000000"/>
                </a:solidFill>
                <a:latin typeface="Alatsi Bold"/>
              </a:rPr>
              <a:t>UWTSD</a:t>
            </a:r>
            <a:r>
              <a:rPr lang="en-US" sz="2700">
                <a:solidFill>
                  <a:srgbClr val="000000"/>
                </a:solidFill>
                <a:latin typeface="Alatsi Bold"/>
              </a:rPr>
              <a:t> | 2024</a:t>
            </a:r>
          </a:p>
        </p:txBody>
      </p:sp>
      <p:sp>
        <p:nvSpPr>
          <p:cNvPr name="AutoShape 8" id="8"/>
          <p:cNvSpPr/>
          <p:nvPr/>
        </p:nvSpPr>
        <p:spPr>
          <a:xfrm flipH="true" flipV="true">
            <a:off x="1085850" y="7289441"/>
            <a:ext cx="5403" cy="2997456"/>
          </a:xfrm>
          <a:prstGeom prst="line">
            <a:avLst/>
          </a:prstGeom>
          <a:ln cap="flat" w="114300">
            <a:solidFill>
              <a:srgbClr val="9FC3D0"/>
            </a:solidFill>
            <a:prstDash val="solid"/>
            <a:headEnd type="none" len="sm" w="sm"/>
            <a:tailEnd type="none" len="sm" w="sm"/>
          </a:ln>
        </p:spPr>
      </p:sp>
      <p:sp>
        <p:nvSpPr>
          <p:cNvPr name="AutoShape 9" id="9"/>
          <p:cNvSpPr/>
          <p:nvPr/>
        </p:nvSpPr>
        <p:spPr>
          <a:xfrm flipH="true" flipV="true">
            <a:off x="1090490" y="-104525"/>
            <a:ext cx="5403" cy="2997456"/>
          </a:xfrm>
          <a:prstGeom prst="line">
            <a:avLst/>
          </a:prstGeom>
          <a:ln cap="flat" w="114300">
            <a:solidFill>
              <a:srgbClr val="9FC3D0"/>
            </a:solidFill>
            <a:prstDash val="solid"/>
            <a:headEnd type="none" len="sm" w="sm"/>
            <a:tailEnd type="none" len="sm" w="sm"/>
          </a:ln>
        </p:spPr>
      </p:sp>
      <p:grpSp>
        <p:nvGrpSpPr>
          <p:cNvPr name="Group 10" id="10"/>
          <p:cNvGrpSpPr/>
          <p:nvPr/>
        </p:nvGrpSpPr>
        <p:grpSpPr>
          <a:xfrm rot="0">
            <a:off x="15859155" y="0"/>
            <a:ext cx="1562612" cy="1673225"/>
            <a:chOff x="0" y="0"/>
            <a:chExt cx="2083482" cy="2230967"/>
          </a:xfrm>
        </p:grpSpPr>
        <p:grpSp>
          <p:nvGrpSpPr>
            <p:cNvPr name="Group 11" id="11"/>
            <p:cNvGrpSpPr/>
            <p:nvPr/>
          </p:nvGrpSpPr>
          <p:grpSpPr>
            <a:xfrm rot="0">
              <a:off x="75599" y="0"/>
              <a:ext cx="1932284" cy="2230967"/>
              <a:chOff x="0" y="0"/>
              <a:chExt cx="703982" cy="812800"/>
            </a:xfrm>
          </p:grpSpPr>
          <p:sp>
            <p:nvSpPr>
              <p:cNvPr name="Freeform 12" id="12"/>
              <p:cNvSpPr/>
              <p:nvPr/>
            </p:nvSpPr>
            <p:spPr>
              <a:xfrm flipH="false" flipV="false" rot="0">
                <a:off x="0" y="0"/>
                <a:ext cx="703982" cy="812800"/>
              </a:xfrm>
              <a:custGeom>
                <a:avLst/>
                <a:gdLst/>
                <a:ahLst/>
                <a:cxnLst/>
                <a:rect r="r" b="b" t="t" l="l"/>
                <a:pathLst>
                  <a:path h="812800" w="703982">
                    <a:moveTo>
                      <a:pt x="234787" y="793731"/>
                    </a:moveTo>
                    <a:cubicBezTo>
                      <a:pt x="270879" y="805245"/>
                      <a:pt x="311910" y="812800"/>
                      <a:pt x="352180" y="812800"/>
                    </a:cubicBezTo>
                    <a:cubicBezTo>
                      <a:pt x="392452" y="812800"/>
                      <a:pt x="431204" y="806323"/>
                      <a:pt x="466915" y="794809"/>
                    </a:cubicBezTo>
                    <a:cubicBezTo>
                      <a:pt x="467675" y="794450"/>
                      <a:pt x="468435" y="794450"/>
                      <a:pt x="469194" y="794090"/>
                    </a:cubicBezTo>
                    <a:cubicBezTo>
                      <a:pt x="603304" y="748035"/>
                      <a:pt x="702082" y="626421"/>
                      <a:pt x="703982" y="484298"/>
                    </a:cubicBezTo>
                    <a:lnTo>
                      <a:pt x="703982" y="0"/>
                    </a:lnTo>
                    <a:lnTo>
                      <a:pt x="0" y="0"/>
                    </a:lnTo>
                    <a:lnTo>
                      <a:pt x="0" y="483939"/>
                    </a:lnTo>
                    <a:cubicBezTo>
                      <a:pt x="1900" y="627140"/>
                      <a:pt x="99158" y="748755"/>
                      <a:pt x="234787" y="793731"/>
                    </a:cubicBezTo>
                    <a:close/>
                  </a:path>
                </a:pathLst>
              </a:custGeom>
              <a:solidFill>
                <a:srgbClr val="9FC3D0"/>
              </a:solidFill>
            </p:spPr>
          </p:sp>
          <p:sp>
            <p:nvSpPr>
              <p:cNvPr name="TextBox 13" id="13"/>
              <p:cNvSpPr txBox="true"/>
              <p:nvPr/>
            </p:nvSpPr>
            <p:spPr>
              <a:xfrm>
                <a:off x="0" y="-47625"/>
                <a:ext cx="703982" cy="733425"/>
              </a:xfrm>
              <a:prstGeom prst="rect">
                <a:avLst/>
              </a:prstGeom>
            </p:spPr>
            <p:txBody>
              <a:bodyPr anchor="ctr" rtlCol="false" tIns="50800" lIns="50800" bIns="50800" rIns="50800"/>
              <a:lstStyle/>
              <a:p>
                <a:pPr algn="ctr">
                  <a:lnSpc>
                    <a:spcPts val="2659"/>
                  </a:lnSpc>
                </a:pPr>
              </a:p>
            </p:txBody>
          </p:sp>
        </p:grpSp>
        <p:sp>
          <p:nvSpPr>
            <p:cNvPr name="TextBox 14" id="14"/>
            <p:cNvSpPr txBox="true"/>
            <p:nvPr/>
          </p:nvSpPr>
          <p:spPr>
            <a:xfrm rot="0">
              <a:off x="0" y="437582"/>
              <a:ext cx="2083482" cy="1241504"/>
            </a:xfrm>
            <a:prstGeom prst="rect">
              <a:avLst/>
            </a:prstGeom>
          </p:spPr>
          <p:txBody>
            <a:bodyPr anchor="t" rtlCol="false" tIns="0" lIns="0" bIns="0" rIns="0">
              <a:spAutoFit/>
            </a:bodyPr>
            <a:lstStyle/>
            <a:p>
              <a:pPr algn="ctr">
                <a:lnSpc>
                  <a:spcPts val="7805"/>
                </a:lnSpc>
              </a:pPr>
              <a:r>
                <a:rPr lang="en-US" sz="5575">
                  <a:solidFill>
                    <a:srgbClr val="000000"/>
                  </a:solidFill>
                  <a:latin typeface="Open Sans Bold"/>
                </a:rPr>
                <a:t>22</a:t>
              </a:r>
            </a:p>
          </p:txBody>
        </p:sp>
      </p:grpSp>
      <p:sp>
        <p:nvSpPr>
          <p:cNvPr name="Freeform 15" id="15"/>
          <p:cNvSpPr/>
          <p:nvPr/>
        </p:nvSpPr>
        <p:spPr>
          <a:xfrm flipH="false" flipV="false" rot="0">
            <a:off x="9697545" y="8788169"/>
            <a:ext cx="7315200" cy="2477783"/>
          </a:xfrm>
          <a:custGeom>
            <a:avLst/>
            <a:gdLst/>
            <a:ahLst/>
            <a:cxnLst/>
            <a:rect r="r" b="b" t="t" l="l"/>
            <a:pathLst>
              <a:path h="2477783" w="7315200">
                <a:moveTo>
                  <a:pt x="0" y="0"/>
                </a:moveTo>
                <a:lnTo>
                  <a:pt x="7315200" y="0"/>
                </a:lnTo>
                <a:lnTo>
                  <a:pt x="7315200" y="2477784"/>
                </a:lnTo>
                <a:lnTo>
                  <a:pt x="0" y="2477784"/>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16" id="16"/>
          <p:cNvSpPr/>
          <p:nvPr/>
        </p:nvSpPr>
        <p:spPr>
          <a:xfrm flipH="false" flipV="false" rot="0">
            <a:off x="1564423" y="-1641171"/>
            <a:ext cx="7315200" cy="2477783"/>
          </a:xfrm>
          <a:custGeom>
            <a:avLst/>
            <a:gdLst/>
            <a:ahLst/>
            <a:cxnLst/>
            <a:rect r="r" b="b" t="t" l="l"/>
            <a:pathLst>
              <a:path h="2477783" w="7315200">
                <a:moveTo>
                  <a:pt x="0" y="0"/>
                </a:moveTo>
                <a:lnTo>
                  <a:pt x="7315200" y="0"/>
                </a:lnTo>
                <a:lnTo>
                  <a:pt x="7315200" y="2477784"/>
                </a:lnTo>
                <a:lnTo>
                  <a:pt x="0" y="2477784"/>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17" id="17"/>
          <p:cNvSpPr txBox="true"/>
          <p:nvPr/>
        </p:nvSpPr>
        <p:spPr>
          <a:xfrm rot="0">
            <a:off x="2581199" y="1635771"/>
            <a:ext cx="14232692" cy="9258750"/>
          </a:xfrm>
          <a:prstGeom prst="rect">
            <a:avLst/>
          </a:prstGeom>
        </p:spPr>
        <p:txBody>
          <a:bodyPr anchor="t" rtlCol="false" tIns="0" lIns="0" bIns="0" rIns="0">
            <a:spAutoFit/>
          </a:bodyPr>
          <a:lstStyle/>
          <a:p>
            <a:pPr algn="l">
              <a:lnSpc>
                <a:spcPts val="4322"/>
              </a:lnSpc>
            </a:pPr>
            <a:r>
              <a:rPr lang="en-US" sz="3087">
                <a:solidFill>
                  <a:srgbClr val="000000"/>
                </a:solidFill>
                <a:latin typeface="Alatsi Bold"/>
              </a:rPr>
              <a:t>Joyce, R. A. (1993) ‘Women’s work: Images of production and reproduction in Pre-Hispanic Southern Central America. Current Anthropology, 34, pp. 255–74.</a:t>
            </a:r>
          </a:p>
          <a:p>
            <a:pPr algn="l">
              <a:lnSpc>
                <a:spcPts val="4322"/>
              </a:lnSpc>
            </a:pPr>
            <a:r>
              <a:rPr lang="en-US" sz="3087">
                <a:solidFill>
                  <a:srgbClr val="000000"/>
                </a:solidFill>
                <a:latin typeface="Alatsi Bold"/>
              </a:rPr>
              <a:t>Kuijt, I. and Chesson, M. (2004) ‘Lumps of clay and pieces of stone: Ambiguity, bodies, and identity as portrayed in Neolithic figurines’, Archaeologies of the Middle East: Critical Perspectives, pp. 152–183.</a:t>
            </a:r>
          </a:p>
          <a:p>
            <a:pPr algn="l">
              <a:lnSpc>
                <a:spcPts val="4322"/>
              </a:lnSpc>
            </a:pPr>
            <a:r>
              <a:rPr lang="en-US" sz="3087">
                <a:solidFill>
                  <a:srgbClr val="000000"/>
                </a:solidFill>
                <a:latin typeface="Alatsi Bold"/>
              </a:rPr>
              <a:t>Kujit, I. and Chesson, M. (2004) ‘Lumps of clay and pieces of stone: Ambiguity, bodies, and identity as portrayed in Neolithic figurines’, Archaeologies of the Middle East: Critical Perspectives, pp. 152–183.</a:t>
            </a:r>
          </a:p>
          <a:p>
            <a:pPr algn="l">
              <a:lnSpc>
                <a:spcPts val="4322"/>
              </a:lnSpc>
            </a:pPr>
            <a:r>
              <a:rPr lang="en-US" sz="3087">
                <a:solidFill>
                  <a:srgbClr val="000000"/>
                </a:solidFill>
                <a:latin typeface="Alatsi Bold"/>
              </a:rPr>
              <a:t>Last, J. (1998) ‘A design for life: Interpreting the art of Çatalhöyük’, Journal of Material Culture 3(3), pp. 355–378.</a:t>
            </a:r>
          </a:p>
          <a:p>
            <a:pPr algn="l">
              <a:lnSpc>
                <a:spcPts val="4322"/>
              </a:lnSpc>
            </a:pPr>
            <a:r>
              <a:rPr lang="en-US" sz="3087">
                <a:solidFill>
                  <a:srgbClr val="000000"/>
                </a:solidFill>
                <a:latin typeface="Alatsi Bold"/>
              </a:rPr>
              <a:t>Mellaart, J. (1965) Earliest Civilisations of the Near East. London: Thames and Hudson.</a:t>
            </a:r>
          </a:p>
          <a:p>
            <a:pPr algn="l">
              <a:lnSpc>
                <a:spcPts val="4322"/>
              </a:lnSpc>
            </a:pPr>
            <a:r>
              <a:rPr lang="en-US" sz="3087">
                <a:solidFill>
                  <a:srgbClr val="000000"/>
                </a:solidFill>
                <a:latin typeface="Alatsi Bold"/>
              </a:rPr>
              <a:t>Meskell, L. (1998) ‘Twin peaks: The archaeologies of Çatalhöyük’, in Goodison, L. and Christine Morris, C. (eds.) Ancient goddesses: The myths and the evidence. London: British Museum Press, pp. 46–62.</a:t>
            </a:r>
          </a:p>
          <a:p>
            <a:pPr algn="l">
              <a:lnSpc>
                <a:spcPts val="4322"/>
              </a:lnSpc>
            </a:pPr>
          </a:p>
          <a:p>
            <a:pPr algn="l">
              <a:lnSpc>
                <a:spcPts val="4322"/>
              </a:lnSpc>
            </a:pPr>
          </a:p>
        </p:txBody>
      </p:sp>
    </p:spTree>
  </p:cSld>
  <p:clrMapOvr>
    <a:masterClrMapping/>
  </p:clrMapOvr>
</p:sld>
</file>

<file path=ppt/slides/slide24.xml><?xml version="1.0" encoding="utf-8"?>
<p:sld xmlns:p="http://schemas.openxmlformats.org/presentationml/2006/main" xmlns:a="http://schemas.openxmlformats.org/drawingml/2006/main" xmlns:r="http://schemas.openxmlformats.org/officeDocument/2006/relationships">
  <p:cSld>
    <p:bg>
      <p:bgPr>
        <a:solidFill>
          <a:srgbClr val="F6F3EB"/>
        </a:solidFill>
      </p:bgPr>
    </p:bg>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sp>
        <p:nvSpPr>
          <p:cNvPr name="TextBox 3" id="3"/>
          <p:cNvSpPr txBox="true"/>
          <p:nvPr/>
        </p:nvSpPr>
        <p:spPr>
          <a:xfrm rot="0">
            <a:off x="1028700" y="866775"/>
            <a:ext cx="16230600" cy="1450976"/>
          </a:xfrm>
          <a:prstGeom prst="rect">
            <a:avLst/>
          </a:prstGeom>
        </p:spPr>
        <p:txBody>
          <a:bodyPr anchor="t" rtlCol="false" tIns="0" lIns="0" bIns="0" rIns="0">
            <a:spAutoFit/>
          </a:bodyPr>
          <a:lstStyle/>
          <a:p>
            <a:pPr algn="ctr">
              <a:lnSpc>
                <a:spcPts val="11899"/>
              </a:lnSpc>
            </a:pPr>
            <a:r>
              <a:rPr lang="en-US" sz="8499">
                <a:solidFill>
                  <a:srgbClr val="000000"/>
                </a:solidFill>
                <a:latin typeface="Alatsi Bold"/>
              </a:rPr>
              <a:t>REFERENCES</a:t>
            </a:r>
          </a:p>
        </p:txBody>
      </p:sp>
      <p:grpSp>
        <p:nvGrpSpPr>
          <p:cNvPr name="Group 4" id="4"/>
          <p:cNvGrpSpPr/>
          <p:nvPr/>
        </p:nvGrpSpPr>
        <p:grpSpPr>
          <a:xfrm rot="0">
            <a:off x="627362" y="0"/>
            <a:ext cx="937061" cy="10287000"/>
            <a:chOff x="0" y="0"/>
            <a:chExt cx="246798" cy="2709333"/>
          </a:xfrm>
        </p:grpSpPr>
        <p:sp>
          <p:nvSpPr>
            <p:cNvPr name="Freeform 5" id="5"/>
            <p:cNvSpPr/>
            <p:nvPr/>
          </p:nvSpPr>
          <p:spPr>
            <a:xfrm flipH="false" flipV="false" rot="0">
              <a:off x="0" y="0"/>
              <a:ext cx="246798" cy="2709333"/>
            </a:xfrm>
            <a:custGeom>
              <a:avLst/>
              <a:gdLst/>
              <a:ahLst/>
              <a:cxnLst/>
              <a:rect r="r" b="b" t="t" l="l"/>
              <a:pathLst>
                <a:path h="2709333" w="246798">
                  <a:moveTo>
                    <a:pt x="0" y="0"/>
                  </a:moveTo>
                  <a:lnTo>
                    <a:pt x="246798" y="0"/>
                  </a:lnTo>
                  <a:lnTo>
                    <a:pt x="246798" y="2709333"/>
                  </a:lnTo>
                  <a:lnTo>
                    <a:pt x="0" y="2709333"/>
                  </a:lnTo>
                  <a:close/>
                </a:path>
              </a:pathLst>
            </a:custGeom>
            <a:solidFill>
              <a:srgbClr val="F6F3EB"/>
            </a:solidFill>
          </p:spPr>
        </p:sp>
        <p:sp>
          <p:nvSpPr>
            <p:cNvPr name="TextBox 6" id="6"/>
            <p:cNvSpPr txBox="true"/>
            <p:nvPr/>
          </p:nvSpPr>
          <p:spPr>
            <a:xfrm>
              <a:off x="0" y="-38100"/>
              <a:ext cx="246798" cy="2747433"/>
            </a:xfrm>
            <a:prstGeom prst="rect">
              <a:avLst/>
            </a:prstGeom>
          </p:spPr>
          <p:txBody>
            <a:bodyPr anchor="ctr" rtlCol="false" tIns="50800" lIns="50800" bIns="50800" rIns="50800"/>
            <a:lstStyle/>
            <a:p>
              <a:pPr algn="ctr">
                <a:lnSpc>
                  <a:spcPts val="2659"/>
                </a:lnSpc>
              </a:pPr>
            </a:p>
          </p:txBody>
        </p:sp>
      </p:grpSp>
      <p:sp>
        <p:nvSpPr>
          <p:cNvPr name="TextBox 7" id="7"/>
          <p:cNvSpPr txBox="true"/>
          <p:nvPr/>
        </p:nvSpPr>
        <p:spPr>
          <a:xfrm rot="-5400000">
            <a:off x="-2373736" y="4911090"/>
            <a:ext cx="6882108" cy="464820"/>
          </a:xfrm>
          <a:prstGeom prst="rect">
            <a:avLst/>
          </a:prstGeom>
        </p:spPr>
        <p:txBody>
          <a:bodyPr anchor="t" rtlCol="false" tIns="0" lIns="0" bIns="0" rIns="0">
            <a:spAutoFit/>
          </a:bodyPr>
          <a:lstStyle/>
          <a:p>
            <a:pPr algn="ctr">
              <a:lnSpc>
                <a:spcPts val="3779"/>
              </a:lnSpc>
            </a:pPr>
            <a:r>
              <a:rPr lang="en-US" sz="2700">
                <a:solidFill>
                  <a:srgbClr val="000000"/>
                </a:solidFill>
                <a:latin typeface="Alatsi Bold"/>
              </a:rPr>
              <a:t>UWTSD</a:t>
            </a:r>
            <a:r>
              <a:rPr lang="en-US" sz="2700">
                <a:solidFill>
                  <a:srgbClr val="000000"/>
                </a:solidFill>
                <a:latin typeface="Alatsi Bold"/>
              </a:rPr>
              <a:t> | 2024</a:t>
            </a:r>
          </a:p>
        </p:txBody>
      </p:sp>
      <p:sp>
        <p:nvSpPr>
          <p:cNvPr name="AutoShape 8" id="8"/>
          <p:cNvSpPr/>
          <p:nvPr/>
        </p:nvSpPr>
        <p:spPr>
          <a:xfrm flipH="true" flipV="true">
            <a:off x="1085850" y="7289441"/>
            <a:ext cx="5403" cy="2997456"/>
          </a:xfrm>
          <a:prstGeom prst="line">
            <a:avLst/>
          </a:prstGeom>
          <a:ln cap="flat" w="114300">
            <a:solidFill>
              <a:srgbClr val="9FC3D0"/>
            </a:solidFill>
            <a:prstDash val="solid"/>
            <a:headEnd type="none" len="sm" w="sm"/>
            <a:tailEnd type="none" len="sm" w="sm"/>
          </a:ln>
        </p:spPr>
      </p:sp>
      <p:sp>
        <p:nvSpPr>
          <p:cNvPr name="AutoShape 9" id="9"/>
          <p:cNvSpPr/>
          <p:nvPr/>
        </p:nvSpPr>
        <p:spPr>
          <a:xfrm flipH="true" flipV="true">
            <a:off x="1090490" y="-104525"/>
            <a:ext cx="5403" cy="2997456"/>
          </a:xfrm>
          <a:prstGeom prst="line">
            <a:avLst/>
          </a:prstGeom>
          <a:ln cap="flat" w="114300">
            <a:solidFill>
              <a:srgbClr val="9FC3D0"/>
            </a:solidFill>
            <a:prstDash val="solid"/>
            <a:headEnd type="none" len="sm" w="sm"/>
            <a:tailEnd type="none" len="sm" w="sm"/>
          </a:ln>
        </p:spPr>
      </p:sp>
      <p:grpSp>
        <p:nvGrpSpPr>
          <p:cNvPr name="Group 10" id="10"/>
          <p:cNvGrpSpPr/>
          <p:nvPr/>
        </p:nvGrpSpPr>
        <p:grpSpPr>
          <a:xfrm rot="0">
            <a:off x="15859155" y="0"/>
            <a:ext cx="1562612" cy="1673225"/>
            <a:chOff x="0" y="0"/>
            <a:chExt cx="2083482" cy="2230967"/>
          </a:xfrm>
        </p:grpSpPr>
        <p:grpSp>
          <p:nvGrpSpPr>
            <p:cNvPr name="Group 11" id="11"/>
            <p:cNvGrpSpPr/>
            <p:nvPr/>
          </p:nvGrpSpPr>
          <p:grpSpPr>
            <a:xfrm rot="0">
              <a:off x="75599" y="0"/>
              <a:ext cx="1932284" cy="2230967"/>
              <a:chOff x="0" y="0"/>
              <a:chExt cx="703982" cy="812800"/>
            </a:xfrm>
          </p:grpSpPr>
          <p:sp>
            <p:nvSpPr>
              <p:cNvPr name="Freeform 12" id="12"/>
              <p:cNvSpPr/>
              <p:nvPr/>
            </p:nvSpPr>
            <p:spPr>
              <a:xfrm flipH="false" flipV="false" rot="0">
                <a:off x="0" y="0"/>
                <a:ext cx="703982" cy="812800"/>
              </a:xfrm>
              <a:custGeom>
                <a:avLst/>
                <a:gdLst/>
                <a:ahLst/>
                <a:cxnLst/>
                <a:rect r="r" b="b" t="t" l="l"/>
                <a:pathLst>
                  <a:path h="812800" w="703982">
                    <a:moveTo>
                      <a:pt x="234787" y="793731"/>
                    </a:moveTo>
                    <a:cubicBezTo>
                      <a:pt x="270879" y="805245"/>
                      <a:pt x="311910" y="812800"/>
                      <a:pt x="352180" y="812800"/>
                    </a:cubicBezTo>
                    <a:cubicBezTo>
                      <a:pt x="392452" y="812800"/>
                      <a:pt x="431204" y="806323"/>
                      <a:pt x="466915" y="794809"/>
                    </a:cubicBezTo>
                    <a:cubicBezTo>
                      <a:pt x="467675" y="794450"/>
                      <a:pt x="468435" y="794450"/>
                      <a:pt x="469194" y="794090"/>
                    </a:cubicBezTo>
                    <a:cubicBezTo>
                      <a:pt x="603304" y="748035"/>
                      <a:pt x="702082" y="626421"/>
                      <a:pt x="703982" y="484298"/>
                    </a:cubicBezTo>
                    <a:lnTo>
                      <a:pt x="703982" y="0"/>
                    </a:lnTo>
                    <a:lnTo>
                      <a:pt x="0" y="0"/>
                    </a:lnTo>
                    <a:lnTo>
                      <a:pt x="0" y="483939"/>
                    </a:lnTo>
                    <a:cubicBezTo>
                      <a:pt x="1900" y="627140"/>
                      <a:pt x="99158" y="748755"/>
                      <a:pt x="234787" y="793731"/>
                    </a:cubicBezTo>
                    <a:close/>
                  </a:path>
                </a:pathLst>
              </a:custGeom>
              <a:solidFill>
                <a:srgbClr val="9FC3D0"/>
              </a:solidFill>
            </p:spPr>
          </p:sp>
          <p:sp>
            <p:nvSpPr>
              <p:cNvPr name="TextBox 13" id="13"/>
              <p:cNvSpPr txBox="true"/>
              <p:nvPr/>
            </p:nvSpPr>
            <p:spPr>
              <a:xfrm>
                <a:off x="0" y="-47625"/>
                <a:ext cx="703982" cy="733425"/>
              </a:xfrm>
              <a:prstGeom prst="rect">
                <a:avLst/>
              </a:prstGeom>
            </p:spPr>
            <p:txBody>
              <a:bodyPr anchor="ctr" rtlCol="false" tIns="50800" lIns="50800" bIns="50800" rIns="50800"/>
              <a:lstStyle/>
              <a:p>
                <a:pPr algn="ctr">
                  <a:lnSpc>
                    <a:spcPts val="2659"/>
                  </a:lnSpc>
                </a:pPr>
              </a:p>
            </p:txBody>
          </p:sp>
        </p:grpSp>
        <p:sp>
          <p:nvSpPr>
            <p:cNvPr name="TextBox 14" id="14"/>
            <p:cNvSpPr txBox="true"/>
            <p:nvPr/>
          </p:nvSpPr>
          <p:spPr>
            <a:xfrm rot="0">
              <a:off x="0" y="437582"/>
              <a:ext cx="2083482" cy="1241504"/>
            </a:xfrm>
            <a:prstGeom prst="rect">
              <a:avLst/>
            </a:prstGeom>
          </p:spPr>
          <p:txBody>
            <a:bodyPr anchor="t" rtlCol="false" tIns="0" lIns="0" bIns="0" rIns="0">
              <a:spAutoFit/>
            </a:bodyPr>
            <a:lstStyle/>
            <a:p>
              <a:pPr algn="ctr">
                <a:lnSpc>
                  <a:spcPts val="7805"/>
                </a:lnSpc>
              </a:pPr>
              <a:r>
                <a:rPr lang="en-US" sz="5575">
                  <a:solidFill>
                    <a:srgbClr val="000000"/>
                  </a:solidFill>
                  <a:latin typeface="Open Sans Bold"/>
                </a:rPr>
                <a:t>23</a:t>
              </a:r>
            </a:p>
          </p:txBody>
        </p:sp>
      </p:grpSp>
      <p:sp>
        <p:nvSpPr>
          <p:cNvPr name="Freeform 15" id="15"/>
          <p:cNvSpPr/>
          <p:nvPr/>
        </p:nvSpPr>
        <p:spPr>
          <a:xfrm flipH="false" flipV="false" rot="0">
            <a:off x="9697545" y="8788169"/>
            <a:ext cx="7315200" cy="2477783"/>
          </a:xfrm>
          <a:custGeom>
            <a:avLst/>
            <a:gdLst/>
            <a:ahLst/>
            <a:cxnLst/>
            <a:rect r="r" b="b" t="t" l="l"/>
            <a:pathLst>
              <a:path h="2477783" w="7315200">
                <a:moveTo>
                  <a:pt x="0" y="0"/>
                </a:moveTo>
                <a:lnTo>
                  <a:pt x="7315200" y="0"/>
                </a:lnTo>
                <a:lnTo>
                  <a:pt x="7315200" y="2477784"/>
                </a:lnTo>
                <a:lnTo>
                  <a:pt x="0" y="2477784"/>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16" id="16"/>
          <p:cNvSpPr/>
          <p:nvPr/>
        </p:nvSpPr>
        <p:spPr>
          <a:xfrm flipH="false" flipV="false" rot="0">
            <a:off x="1564423" y="-1641171"/>
            <a:ext cx="7315200" cy="2477783"/>
          </a:xfrm>
          <a:custGeom>
            <a:avLst/>
            <a:gdLst/>
            <a:ahLst/>
            <a:cxnLst/>
            <a:rect r="r" b="b" t="t" l="l"/>
            <a:pathLst>
              <a:path h="2477783" w="7315200">
                <a:moveTo>
                  <a:pt x="0" y="0"/>
                </a:moveTo>
                <a:lnTo>
                  <a:pt x="7315200" y="0"/>
                </a:lnTo>
                <a:lnTo>
                  <a:pt x="7315200" y="2477784"/>
                </a:lnTo>
                <a:lnTo>
                  <a:pt x="0" y="2477784"/>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17" id="17"/>
          <p:cNvSpPr txBox="true"/>
          <p:nvPr/>
        </p:nvSpPr>
        <p:spPr>
          <a:xfrm rot="0">
            <a:off x="2581199" y="2404282"/>
            <a:ext cx="14232692" cy="8713426"/>
          </a:xfrm>
          <a:prstGeom prst="rect">
            <a:avLst/>
          </a:prstGeom>
        </p:spPr>
        <p:txBody>
          <a:bodyPr anchor="t" rtlCol="false" tIns="0" lIns="0" bIns="0" rIns="0">
            <a:spAutoFit/>
          </a:bodyPr>
          <a:lstStyle/>
          <a:p>
            <a:pPr algn="l">
              <a:lnSpc>
                <a:spcPts val="4322"/>
              </a:lnSpc>
            </a:pPr>
            <a:r>
              <a:rPr lang="en-US" sz="3087">
                <a:solidFill>
                  <a:srgbClr val="000000"/>
                </a:solidFill>
                <a:latin typeface="Alatsi"/>
              </a:rPr>
              <a:t>Meskell, L. and Nakamura, C. (2005) 2005 Figurine Report-Carolyn Nakamura and Lynn Meskell Figurines. [online] Available at: https://web.stanford.edu/group/figurines/cgi-bin/omeka/files/original/3a9c872b8b267c6c8340105277f65e58.pdf [Accessed 13 May 2024].</a:t>
            </a:r>
          </a:p>
          <a:p>
            <a:pPr algn="l">
              <a:lnSpc>
                <a:spcPts val="4322"/>
              </a:lnSpc>
            </a:pPr>
            <a:r>
              <a:rPr lang="en-US" sz="3087">
                <a:solidFill>
                  <a:srgbClr val="000000"/>
                </a:solidFill>
                <a:latin typeface="Alatsi"/>
              </a:rPr>
              <a:t>Meskell, L. M. (2008) ‘The nature of the beast: Curating animals and ancestors at Çatalhöyük’, World Archaeology, 40(3), pp. 373–389.</a:t>
            </a:r>
          </a:p>
          <a:p>
            <a:pPr algn="l">
              <a:lnSpc>
                <a:spcPts val="4322"/>
              </a:lnSpc>
            </a:pPr>
            <a:r>
              <a:rPr lang="en-US" sz="3087">
                <a:solidFill>
                  <a:srgbClr val="000000"/>
                </a:solidFill>
                <a:latin typeface="Alatsi"/>
              </a:rPr>
              <a:t>Molleson, T., Andrews, P. and  Boz, B. (2005) ‘Reconstruction of the Neolithic people of Çatalhöyük’, in Hodder, I. (ed.) Inhabiting Çatalhöyük: reports from the 1995–1999 seasons. Cambridge: McDonald Institute for Archaeological Research.</a:t>
            </a:r>
          </a:p>
          <a:p>
            <a:pPr algn="l">
              <a:lnSpc>
                <a:spcPts val="4322"/>
              </a:lnSpc>
            </a:pPr>
            <a:r>
              <a:rPr lang="en-US" sz="3087">
                <a:solidFill>
                  <a:srgbClr val="000000"/>
                </a:solidFill>
                <a:latin typeface="Alatsi"/>
              </a:rPr>
              <a:t>Nakamura, C. and Meskell, L. (2009) ‘Articulate bodies: Forms and figures at Çatalhöyük’, Journal of Archaeological Method and Theory, 16, pp. 205–230.</a:t>
            </a:r>
          </a:p>
          <a:p>
            <a:pPr algn="l">
              <a:lnSpc>
                <a:spcPts val="4322"/>
              </a:lnSpc>
            </a:pPr>
            <a:r>
              <a:rPr lang="en-US" sz="3087">
                <a:solidFill>
                  <a:srgbClr val="000000"/>
                </a:solidFill>
                <a:latin typeface="Alatsi"/>
              </a:rPr>
              <a:t>Pearson, J. and Meskell, L. (2013) ‘Isotopes and images: Fleshing out bodies at Çatalhöyük,’ Journal of Archaeological Method and Theory, 22(2), pp. 461–482. </a:t>
            </a:r>
          </a:p>
          <a:p>
            <a:pPr algn="l">
              <a:lnSpc>
                <a:spcPts val="4322"/>
              </a:lnSpc>
            </a:pPr>
          </a:p>
          <a:p>
            <a:pPr algn="l">
              <a:lnSpc>
                <a:spcPts val="4322"/>
              </a:lnSpc>
            </a:pPr>
          </a:p>
        </p:txBody>
      </p:sp>
    </p:spTree>
  </p:cSld>
  <p:clrMapOvr>
    <a:masterClrMapping/>
  </p:clrMapOvr>
</p:sld>
</file>

<file path=ppt/slides/slide25.xml><?xml version="1.0" encoding="utf-8"?>
<p:sld xmlns:p="http://schemas.openxmlformats.org/presentationml/2006/main" xmlns:a="http://schemas.openxmlformats.org/drawingml/2006/main" xmlns:r="http://schemas.openxmlformats.org/officeDocument/2006/relationships">
  <p:cSld>
    <p:bg>
      <p:bgPr>
        <a:solidFill>
          <a:srgbClr val="F6F3EB"/>
        </a:solidFill>
      </p:bgPr>
    </p:bg>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sp>
        <p:nvSpPr>
          <p:cNvPr name="TextBox 3" id="3"/>
          <p:cNvSpPr txBox="true"/>
          <p:nvPr/>
        </p:nvSpPr>
        <p:spPr>
          <a:xfrm rot="0">
            <a:off x="1028700" y="866775"/>
            <a:ext cx="16230600" cy="1450976"/>
          </a:xfrm>
          <a:prstGeom prst="rect">
            <a:avLst/>
          </a:prstGeom>
        </p:spPr>
        <p:txBody>
          <a:bodyPr anchor="t" rtlCol="false" tIns="0" lIns="0" bIns="0" rIns="0">
            <a:spAutoFit/>
          </a:bodyPr>
          <a:lstStyle/>
          <a:p>
            <a:pPr algn="ctr">
              <a:lnSpc>
                <a:spcPts val="11899"/>
              </a:lnSpc>
            </a:pPr>
            <a:r>
              <a:rPr lang="en-US" sz="8499">
                <a:solidFill>
                  <a:srgbClr val="000000"/>
                </a:solidFill>
                <a:latin typeface="Alatsi Bold"/>
              </a:rPr>
              <a:t>REFERENCES</a:t>
            </a:r>
          </a:p>
        </p:txBody>
      </p:sp>
      <p:grpSp>
        <p:nvGrpSpPr>
          <p:cNvPr name="Group 4" id="4"/>
          <p:cNvGrpSpPr/>
          <p:nvPr/>
        </p:nvGrpSpPr>
        <p:grpSpPr>
          <a:xfrm rot="0">
            <a:off x="627362" y="0"/>
            <a:ext cx="937061" cy="10287000"/>
            <a:chOff x="0" y="0"/>
            <a:chExt cx="246798" cy="2709333"/>
          </a:xfrm>
        </p:grpSpPr>
        <p:sp>
          <p:nvSpPr>
            <p:cNvPr name="Freeform 5" id="5"/>
            <p:cNvSpPr/>
            <p:nvPr/>
          </p:nvSpPr>
          <p:spPr>
            <a:xfrm flipH="false" flipV="false" rot="0">
              <a:off x="0" y="0"/>
              <a:ext cx="246798" cy="2709333"/>
            </a:xfrm>
            <a:custGeom>
              <a:avLst/>
              <a:gdLst/>
              <a:ahLst/>
              <a:cxnLst/>
              <a:rect r="r" b="b" t="t" l="l"/>
              <a:pathLst>
                <a:path h="2709333" w="246798">
                  <a:moveTo>
                    <a:pt x="0" y="0"/>
                  </a:moveTo>
                  <a:lnTo>
                    <a:pt x="246798" y="0"/>
                  </a:lnTo>
                  <a:lnTo>
                    <a:pt x="246798" y="2709333"/>
                  </a:lnTo>
                  <a:lnTo>
                    <a:pt x="0" y="2709333"/>
                  </a:lnTo>
                  <a:close/>
                </a:path>
              </a:pathLst>
            </a:custGeom>
            <a:solidFill>
              <a:srgbClr val="F6F3EB"/>
            </a:solidFill>
          </p:spPr>
        </p:sp>
        <p:sp>
          <p:nvSpPr>
            <p:cNvPr name="TextBox 6" id="6"/>
            <p:cNvSpPr txBox="true"/>
            <p:nvPr/>
          </p:nvSpPr>
          <p:spPr>
            <a:xfrm>
              <a:off x="0" y="-38100"/>
              <a:ext cx="246798" cy="2747433"/>
            </a:xfrm>
            <a:prstGeom prst="rect">
              <a:avLst/>
            </a:prstGeom>
          </p:spPr>
          <p:txBody>
            <a:bodyPr anchor="ctr" rtlCol="false" tIns="50800" lIns="50800" bIns="50800" rIns="50800"/>
            <a:lstStyle/>
            <a:p>
              <a:pPr algn="ctr">
                <a:lnSpc>
                  <a:spcPts val="2659"/>
                </a:lnSpc>
              </a:pPr>
            </a:p>
          </p:txBody>
        </p:sp>
      </p:grpSp>
      <p:sp>
        <p:nvSpPr>
          <p:cNvPr name="TextBox 7" id="7"/>
          <p:cNvSpPr txBox="true"/>
          <p:nvPr/>
        </p:nvSpPr>
        <p:spPr>
          <a:xfrm rot="-5400000">
            <a:off x="-2373736" y="4911090"/>
            <a:ext cx="6882108" cy="464820"/>
          </a:xfrm>
          <a:prstGeom prst="rect">
            <a:avLst/>
          </a:prstGeom>
        </p:spPr>
        <p:txBody>
          <a:bodyPr anchor="t" rtlCol="false" tIns="0" lIns="0" bIns="0" rIns="0">
            <a:spAutoFit/>
          </a:bodyPr>
          <a:lstStyle/>
          <a:p>
            <a:pPr algn="ctr">
              <a:lnSpc>
                <a:spcPts val="3779"/>
              </a:lnSpc>
            </a:pPr>
            <a:r>
              <a:rPr lang="en-US" sz="2700">
                <a:solidFill>
                  <a:srgbClr val="000000"/>
                </a:solidFill>
                <a:latin typeface="Alatsi Bold"/>
              </a:rPr>
              <a:t>UWTSD</a:t>
            </a:r>
            <a:r>
              <a:rPr lang="en-US" sz="2700">
                <a:solidFill>
                  <a:srgbClr val="000000"/>
                </a:solidFill>
                <a:latin typeface="Alatsi Bold"/>
              </a:rPr>
              <a:t> | 2024</a:t>
            </a:r>
          </a:p>
        </p:txBody>
      </p:sp>
      <p:sp>
        <p:nvSpPr>
          <p:cNvPr name="AutoShape 8" id="8"/>
          <p:cNvSpPr/>
          <p:nvPr/>
        </p:nvSpPr>
        <p:spPr>
          <a:xfrm flipH="true" flipV="true">
            <a:off x="1085850" y="7289441"/>
            <a:ext cx="5403" cy="2997456"/>
          </a:xfrm>
          <a:prstGeom prst="line">
            <a:avLst/>
          </a:prstGeom>
          <a:ln cap="flat" w="114300">
            <a:solidFill>
              <a:srgbClr val="9FC3D0"/>
            </a:solidFill>
            <a:prstDash val="solid"/>
            <a:headEnd type="none" len="sm" w="sm"/>
            <a:tailEnd type="none" len="sm" w="sm"/>
          </a:ln>
        </p:spPr>
      </p:sp>
      <p:sp>
        <p:nvSpPr>
          <p:cNvPr name="AutoShape 9" id="9"/>
          <p:cNvSpPr/>
          <p:nvPr/>
        </p:nvSpPr>
        <p:spPr>
          <a:xfrm flipH="true" flipV="true">
            <a:off x="1090490" y="-104525"/>
            <a:ext cx="5403" cy="2997456"/>
          </a:xfrm>
          <a:prstGeom prst="line">
            <a:avLst/>
          </a:prstGeom>
          <a:ln cap="flat" w="114300">
            <a:solidFill>
              <a:srgbClr val="9FC3D0"/>
            </a:solidFill>
            <a:prstDash val="solid"/>
            <a:headEnd type="none" len="sm" w="sm"/>
            <a:tailEnd type="none" len="sm" w="sm"/>
          </a:ln>
        </p:spPr>
      </p:sp>
      <p:grpSp>
        <p:nvGrpSpPr>
          <p:cNvPr name="Group 10" id="10"/>
          <p:cNvGrpSpPr/>
          <p:nvPr/>
        </p:nvGrpSpPr>
        <p:grpSpPr>
          <a:xfrm rot="0">
            <a:off x="15859155" y="0"/>
            <a:ext cx="1562612" cy="1673225"/>
            <a:chOff x="0" y="0"/>
            <a:chExt cx="2083482" cy="2230967"/>
          </a:xfrm>
        </p:grpSpPr>
        <p:grpSp>
          <p:nvGrpSpPr>
            <p:cNvPr name="Group 11" id="11"/>
            <p:cNvGrpSpPr/>
            <p:nvPr/>
          </p:nvGrpSpPr>
          <p:grpSpPr>
            <a:xfrm rot="0">
              <a:off x="75599" y="0"/>
              <a:ext cx="1932284" cy="2230967"/>
              <a:chOff x="0" y="0"/>
              <a:chExt cx="703982" cy="812800"/>
            </a:xfrm>
          </p:grpSpPr>
          <p:sp>
            <p:nvSpPr>
              <p:cNvPr name="Freeform 12" id="12"/>
              <p:cNvSpPr/>
              <p:nvPr/>
            </p:nvSpPr>
            <p:spPr>
              <a:xfrm flipH="false" flipV="false" rot="0">
                <a:off x="0" y="0"/>
                <a:ext cx="703982" cy="812800"/>
              </a:xfrm>
              <a:custGeom>
                <a:avLst/>
                <a:gdLst/>
                <a:ahLst/>
                <a:cxnLst/>
                <a:rect r="r" b="b" t="t" l="l"/>
                <a:pathLst>
                  <a:path h="812800" w="703982">
                    <a:moveTo>
                      <a:pt x="234787" y="793731"/>
                    </a:moveTo>
                    <a:cubicBezTo>
                      <a:pt x="270879" y="805245"/>
                      <a:pt x="311910" y="812800"/>
                      <a:pt x="352180" y="812800"/>
                    </a:cubicBezTo>
                    <a:cubicBezTo>
                      <a:pt x="392452" y="812800"/>
                      <a:pt x="431204" y="806323"/>
                      <a:pt x="466915" y="794809"/>
                    </a:cubicBezTo>
                    <a:cubicBezTo>
                      <a:pt x="467675" y="794450"/>
                      <a:pt x="468435" y="794450"/>
                      <a:pt x="469194" y="794090"/>
                    </a:cubicBezTo>
                    <a:cubicBezTo>
                      <a:pt x="603304" y="748035"/>
                      <a:pt x="702082" y="626421"/>
                      <a:pt x="703982" y="484298"/>
                    </a:cubicBezTo>
                    <a:lnTo>
                      <a:pt x="703982" y="0"/>
                    </a:lnTo>
                    <a:lnTo>
                      <a:pt x="0" y="0"/>
                    </a:lnTo>
                    <a:lnTo>
                      <a:pt x="0" y="483939"/>
                    </a:lnTo>
                    <a:cubicBezTo>
                      <a:pt x="1900" y="627140"/>
                      <a:pt x="99158" y="748755"/>
                      <a:pt x="234787" y="793731"/>
                    </a:cubicBezTo>
                    <a:close/>
                  </a:path>
                </a:pathLst>
              </a:custGeom>
              <a:solidFill>
                <a:srgbClr val="9FC3D0"/>
              </a:solidFill>
            </p:spPr>
          </p:sp>
          <p:sp>
            <p:nvSpPr>
              <p:cNvPr name="TextBox 13" id="13"/>
              <p:cNvSpPr txBox="true"/>
              <p:nvPr/>
            </p:nvSpPr>
            <p:spPr>
              <a:xfrm>
                <a:off x="0" y="-47625"/>
                <a:ext cx="703982" cy="733425"/>
              </a:xfrm>
              <a:prstGeom prst="rect">
                <a:avLst/>
              </a:prstGeom>
            </p:spPr>
            <p:txBody>
              <a:bodyPr anchor="ctr" rtlCol="false" tIns="50800" lIns="50800" bIns="50800" rIns="50800"/>
              <a:lstStyle/>
              <a:p>
                <a:pPr algn="ctr">
                  <a:lnSpc>
                    <a:spcPts val="2659"/>
                  </a:lnSpc>
                </a:pPr>
              </a:p>
            </p:txBody>
          </p:sp>
        </p:grpSp>
        <p:sp>
          <p:nvSpPr>
            <p:cNvPr name="TextBox 14" id="14"/>
            <p:cNvSpPr txBox="true"/>
            <p:nvPr/>
          </p:nvSpPr>
          <p:spPr>
            <a:xfrm rot="0">
              <a:off x="0" y="437582"/>
              <a:ext cx="2083482" cy="1241504"/>
            </a:xfrm>
            <a:prstGeom prst="rect">
              <a:avLst/>
            </a:prstGeom>
          </p:spPr>
          <p:txBody>
            <a:bodyPr anchor="t" rtlCol="false" tIns="0" lIns="0" bIns="0" rIns="0">
              <a:spAutoFit/>
            </a:bodyPr>
            <a:lstStyle/>
            <a:p>
              <a:pPr algn="ctr">
                <a:lnSpc>
                  <a:spcPts val="7805"/>
                </a:lnSpc>
              </a:pPr>
              <a:r>
                <a:rPr lang="en-US" sz="5575">
                  <a:solidFill>
                    <a:srgbClr val="000000"/>
                  </a:solidFill>
                  <a:latin typeface="Open Sans Bold"/>
                </a:rPr>
                <a:t>24</a:t>
              </a:r>
            </a:p>
          </p:txBody>
        </p:sp>
      </p:grpSp>
      <p:sp>
        <p:nvSpPr>
          <p:cNvPr name="Freeform 15" id="15"/>
          <p:cNvSpPr/>
          <p:nvPr/>
        </p:nvSpPr>
        <p:spPr>
          <a:xfrm flipH="false" flipV="false" rot="0">
            <a:off x="9697545" y="8788169"/>
            <a:ext cx="7315200" cy="2477783"/>
          </a:xfrm>
          <a:custGeom>
            <a:avLst/>
            <a:gdLst/>
            <a:ahLst/>
            <a:cxnLst/>
            <a:rect r="r" b="b" t="t" l="l"/>
            <a:pathLst>
              <a:path h="2477783" w="7315200">
                <a:moveTo>
                  <a:pt x="0" y="0"/>
                </a:moveTo>
                <a:lnTo>
                  <a:pt x="7315200" y="0"/>
                </a:lnTo>
                <a:lnTo>
                  <a:pt x="7315200" y="2477784"/>
                </a:lnTo>
                <a:lnTo>
                  <a:pt x="0" y="2477784"/>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16" id="16"/>
          <p:cNvSpPr/>
          <p:nvPr/>
        </p:nvSpPr>
        <p:spPr>
          <a:xfrm flipH="false" flipV="false" rot="0">
            <a:off x="1564423" y="-1641171"/>
            <a:ext cx="7315200" cy="2477783"/>
          </a:xfrm>
          <a:custGeom>
            <a:avLst/>
            <a:gdLst/>
            <a:ahLst/>
            <a:cxnLst/>
            <a:rect r="r" b="b" t="t" l="l"/>
            <a:pathLst>
              <a:path h="2477783" w="7315200">
                <a:moveTo>
                  <a:pt x="0" y="0"/>
                </a:moveTo>
                <a:lnTo>
                  <a:pt x="7315200" y="0"/>
                </a:lnTo>
                <a:lnTo>
                  <a:pt x="7315200" y="2477784"/>
                </a:lnTo>
                <a:lnTo>
                  <a:pt x="0" y="2477784"/>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17" id="17"/>
          <p:cNvSpPr txBox="true"/>
          <p:nvPr/>
        </p:nvSpPr>
        <p:spPr>
          <a:xfrm rot="0">
            <a:off x="2407769" y="2251076"/>
            <a:ext cx="14232692" cy="9804073"/>
          </a:xfrm>
          <a:prstGeom prst="rect">
            <a:avLst/>
          </a:prstGeom>
        </p:spPr>
        <p:txBody>
          <a:bodyPr anchor="t" rtlCol="false" tIns="0" lIns="0" bIns="0" rIns="0">
            <a:spAutoFit/>
          </a:bodyPr>
          <a:lstStyle/>
          <a:p>
            <a:pPr algn="l">
              <a:lnSpc>
                <a:spcPts val="4322"/>
              </a:lnSpc>
            </a:pPr>
            <a:r>
              <a:rPr lang="en-US" sz="3087">
                <a:solidFill>
                  <a:srgbClr val="000000"/>
                </a:solidFill>
                <a:latin typeface="Alatsi"/>
              </a:rPr>
              <a:t>Pearson, J. and Meskell, L. (2014) ‘Biographical bodies: Flesh and food at Çatalhöyük’, in Whittle, A. (ed.) Early farmers. London: British Academy, pp. 233–250.</a:t>
            </a:r>
          </a:p>
          <a:p>
            <a:pPr algn="l">
              <a:lnSpc>
                <a:spcPts val="4322"/>
              </a:lnSpc>
            </a:pPr>
            <a:r>
              <a:rPr lang="en-US" sz="3087">
                <a:solidFill>
                  <a:srgbClr val="000000"/>
                </a:solidFill>
                <a:latin typeface="Alatsi"/>
              </a:rPr>
              <a:t>Schotsmans, E. Busacca, G. Bennison-Chapman, L. Lingle, A. Milella, M. Tibbetts, B. Tsoraki, C. Vasić, M. Veropoulidou, R. (2020) ‘Pigment use At Neolithic Çatalhöyük’, Near Eastern Archaeology 83(3), pp. 156–167</a:t>
            </a:r>
          </a:p>
          <a:p>
            <a:pPr algn="l">
              <a:lnSpc>
                <a:spcPts val="4322"/>
              </a:lnSpc>
            </a:pPr>
            <a:r>
              <a:rPr lang="en-US" sz="3087">
                <a:solidFill>
                  <a:srgbClr val="000000"/>
                </a:solidFill>
                <a:latin typeface="Alatsi"/>
              </a:rPr>
              <a:t>Shults, L. R. (2010) ‘Spiritual entanglement: Transforming religious symbols at Çatalhöyük’ in Hodder, I. (ed.) Religion in the emergence of civilization: Çatalhöyük as a case study. Cambridge: Cambridge University Press, pp. 73–98. Available at: </a:t>
            </a:r>
            <a:r>
              <a:rPr lang="en-US" sz="3087" u="sng">
                <a:solidFill>
                  <a:srgbClr val="000000"/>
                </a:solidFill>
                <a:latin typeface="Alatsi"/>
                <a:hlinkClick r:id="rId5" tooltip="https://doi.org/10.1017/CBO9780511761416.003"/>
              </a:rPr>
              <a:t>https://doi.org/10.1017/CBO9780511761416.003</a:t>
            </a:r>
            <a:r>
              <a:rPr lang="en-US" sz="3087">
                <a:solidFill>
                  <a:srgbClr val="000000"/>
                </a:solidFill>
                <a:latin typeface="Alatsi"/>
              </a:rPr>
              <a:t>.</a:t>
            </a:r>
          </a:p>
          <a:p>
            <a:pPr algn="l">
              <a:lnSpc>
                <a:spcPts val="4322"/>
              </a:lnSpc>
            </a:pPr>
            <a:r>
              <a:rPr lang="en-US" sz="3087">
                <a:solidFill>
                  <a:srgbClr val="000000"/>
                </a:solidFill>
                <a:latin typeface="Alatsi"/>
              </a:rPr>
              <a:t>Talalay, L. (2004) ‘Heady business: Skulls, heads and decapitation in Neolithic Anatolia and Greece. Journal of Mediterranean Archaeology, 17, pp. 139–63.</a:t>
            </a:r>
          </a:p>
          <a:p>
            <a:pPr algn="l">
              <a:lnSpc>
                <a:spcPts val="4322"/>
              </a:lnSpc>
            </a:pPr>
          </a:p>
          <a:p>
            <a:pPr algn="l">
              <a:lnSpc>
                <a:spcPts val="4322"/>
              </a:lnSpc>
            </a:pPr>
            <a:r>
              <a:rPr lang="en-US" sz="3087">
                <a:solidFill>
                  <a:srgbClr val="000000"/>
                </a:solidFill>
                <a:latin typeface="Alatsi"/>
              </a:rPr>
              <a:t>Artwork: Çatalhöyük Research Project. 2021. Available at: https://www.catalhoyuk.com/research/images (Accessed 14th May 2024)</a:t>
            </a:r>
          </a:p>
          <a:p>
            <a:pPr algn="l">
              <a:lnSpc>
                <a:spcPts val="4322"/>
              </a:lnSpc>
            </a:pPr>
          </a:p>
          <a:p>
            <a:pPr algn="l">
              <a:lnSpc>
                <a:spcPts val="4322"/>
              </a:lnSpc>
            </a:pPr>
          </a:p>
          <a:p>
            <a:pPr algn="l">
              <a:lnSpc>
                <a:spcPts val="4322"/>
              </a:lnSpc>
            </a:pPr>
          </a:p>
          <a:p>
            <a:pPr algn="l">
              <a:lnSpc>
                <a:spcPts val="4322"/>
              </a:lnSpc>
            </a:pPr>
          </a:p>
        </p:txBody>
      </p:sp>
    </p:spTree>
  </p:cSld>
  <p:clrMapOvr>
    <a:masterClrMapping/>
  </p:clrMapOvr>
</p:sld>
</file>

<file path=ppt/slides/slide26.xml><?xml version="1.0" encoding="utf-8"?>
<p:sld xmlns:p="http://schemas.openxmlformats.org/presentationml/2006/main" xmlns:a="http://schemas.openxmlformats.org/drawingml/2006/main" xmlns:r="http://schemas.openxmlformats.org/officeDocument/2006/relationships">
  <p:cSld>
    <p:bg>
      <p:bgPr>
        <a:solidFill>
          <a:srgbClr val="F6F3EB"/>
        </a:solidFill>
      </p:bgPr>
    </p:bg>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sp>
        <p:nvSpPr>
          <p:cNvPr name="TextBox 3" id="3"/>
          <p:cNvSpPr txBox="true"/>
          <p:nvPr/>
        </p:nvSpPr>
        <p:spPr>
          <a:xfrm rot="0">
            <a:off x="6927671" y="1846941"/>
            <a:ext cx="6882108" cy="533299"/>
          </a:xfrm>
          <a:prstGeom prst="rect">
            <a:avLst/>
          </a:prstGeom>
        </p:spPr>
        <p:txBody>
          <a:bodyPr anchor="t" rtlCol="false" tIns="0" lIns="0" bIns="0" rIns="0">
            <a:spAutoFit/>
          </a:bodyPr>
          <a:lstStyle/>
          <a:p>
            <a:pPr algn="ctr">
              <a:lnSpc>
                <a:spcPts val="4376"/>
              </a:lnSpc>
            </a:pPr>
            <a:r>
              <a:rPr lang="en-US" sz="3126">
                <a:solidFill>
                  <a:srgbClr val="000000"/>
                </a:solidFill>
                <a:latin typeface="Alatsi Bold"/>
              </a:rPr>
              <a:t>UWTSD</a:t>
            </a:r>
            <a:r>
              <a:rPr lang="en-US" sz="3126">
                <a:solidFill>
                  <a:srgbClr val="000000"/>
                </a:solidFill>
                <a:latin typeface="Alatsi Bold"/>
              </a:rPr>
              <a:t> | 2024</a:t>
            </a:r>
          </a:p>
        </p:txBody>
      </p:sp>
      <p:grpSp>
        <p:nvGrpSpPr>
          <p:cNvPr name="Group 4" id="4"/>
          <p:cNvGrpSpPr/>
          <p:nvPr/>
        </p:nvGrpSpPr>
        <p:grpSpPr>
          <a:xfrm rot="0">
            <a:off x="-31071" y="0"/>
            <a:ext cx="4239083" cy="10287000"/>
            <a:chOff x="0" y="0"/>
            <a:chExt cx="5652111" cy="13716000"/>
          </a:xfrm>
        </p:grpSpPr>
        <p:grpSp>
          <p:nvGrpSpPr>
            <p:cNvPr name="Group 5" id="5"/>
            <p:cNvGrpSpPr/>
            <p:nvPr/>
          </p:nvGrpSpPr>
          <p:grpSpPr>
            <a:xfrm rot="0">
              <a:off x="2826056" y="0"/>
              <a:ext cx="2826056" cy="13716000"/>
              <a:chOff x="0" y="0"/>
              <a:chExt cx="558233" cy="2709333"/>
            </a:xfrm>
          </p:grpSpPr>
          <p:sp>
            <p:nvSpPr>
              <p:cNvPr name="Freeform 6" id="6"/>
              <p:cNvSpPr/>
              <p:nvPr/>
            </p:nvSpPr>
            <p:spPr>
              <a:xfrm flipH="false" flipV="false" rot="0">
                <a:off x="0" y="0"/>
                <a:ext cx="558233" cy="2709333"/>
              </a:xfrm>
              <a:custGeom>
                <a:avLst/>
                <a:gdLst/>
                <a:ahLst/>
                <a:cxnLst/>
                <a:rect r="r" b="b" t="t" l="l"/>
                <a:pathLst>
                  <a:path h="2709333" w="558233">
                    <a:moveTo>
                      <a:pt x="0" y="0"/>
                    </a:moveTo>
                    <a:lnTo>
                      <a:pt x="558233" y="0"/>
                    </a:lnTo>
                    <a:lnTo>
                      <a:pt x="558233" y="2709333"/>
                    </a:lnTo>
                    <a:lnTo>
                      <a:pt x="0" y="2709333"/>
                    </a:lnTo>
                    <a:close/>
                  </a:path>
                </a:pathLst>
              </a:custGeom>
              <a:solidFill>
                <a:srgbClr val="E9E0D9"/>
              </a:solidFill>
            </p:spPr>
          </p:sp>
          <p:sp>
            <p:nvSpPr>
              <p:cNvPr name="TextBox 7" id="7"/>
              <p:cNvSpPr txBox="true"/>
              <p:nvPr/>
            </p:nvSpPr>
            <p:spPr>
              <a:xfrm>
                <a:off x="0" y="-47625"/>
                <a:ext cx="558233" cy="2756958"/>
              </a:xfrm>
              <a:prstGeom prst="rect">
                <a:avLst/>
              </a:prstGeom>
            </p:spPr>
            <p:txBody>
              <a:bodyPr anchor="ctr" rtlCol="false" tIns="50800" lIns="50800" bIns="50800" rIns="50800"/>
              <a:lstStyle/>
              <a:p>
                <a:pPr algn="ctr">
                  <a:lnSpc>
                    <a:spcPts val="2659"/>
                  </a:lnSpc>
                </a:pPr>
              </a:p>
            </p:txBody>
          </p:sp>
        </p:grpSp>
        <p:grpSp>
          <p:nvGrpSpPr>
            <p:cNvPr name="Group 8" id="8"/>
            <p:cNvGrpSpPr/>
            <p:nvPr/>
          </p:nvGrpSpPr>
          <p:grpSpPr>
            <a:xfrm rot="0">
              <a:off x="1413028" y="0"/>
              <a:ext cx="2826056" cy="13716000"/>
              <a:chOff x="0" y="0"/>
              <a:chExt cx="558233" cy="2709333"/>
            </a:xfrm>
          </p:grpSpPr>
          <p:sp>
            <p:nvSpPr>
              <p:cNvPr name="Freeform 9" id="9"/>
              <p:cNvSpPr/>
              <p:nvPr/>
            </p:nvSpPr>
            <p:spPr>
              <a:xfrm flipH="false" flipV="false" rot="0">
                <a:off x="0" y="0"/>
                <a:ext cx="558233" cy="2709333"/>
              </a:xfrm>
              <a:custGeom>
                <a:avLst/>
                <a:gdLst/>
                <a:ahLst/>
                <a:cxnLst/>
                <a:rect r="r" b="b" t="t" l="l"/>
                <a:pathLst>
                  <a:path h="2709333" w="558233">
                    <a:moveTo>
                      <a:pt x="0" y="0"/>
                    </a:moveTo>
                    <a:lnTo>
                      <a:pt x="558233" y="0"/>
                    </a:lnTo>
                    <a:lnTo>
                      <a:pt x="558233" y="2709333"/>
                    </a:lnTo>
                    <a:lnTo>
                      <a:pt x="0" y="2709333"/>
                    </a:lnTo>
                    <a:close/>
                  </a:path>
                </a:pathLst>
              </a:custGeom>
              <a:solidFill>
                <a:srgbClr val="9FC3D0"/>
              </a:solidFill>
            </p:spPr>
          </p:sp>
          <p:sp>
            <p:nvSpPr>
              <p:cNvPr name="TextBox 10" id="10"/>
              <p:cNvSpPr txBox="true"/>
              <p:nvPr/>
            </p:nvSpPr>
            <p:spPr>
              <a:xfrm>
                <a:off x="0" y="-47625"/>
                <a:ext cx="558233" cy="2756958"/>
              </a:xfrm>
              <a:prstGeom prst="rect">
                <a:avLst/>
              </a:prstGeom>
            </p:spPr>
            <p:txBody>
              <a:bodyPr anchor="ctr" rtlCol="false" tIns="50800" lIns="50800" bIns="50800" rIns="50800"/>
              <a:lstStyle/>
              <a:p>
                <a:pPr algn="ctr">
                  <a:lnSpc>
                    <a:spcPts val="2659"/>
                  </a:lnSpc>
                </a:pPr>
              </a:p>
            </p:txBody>
          </p:sp>
        </p:grpSp>
        <p:grpSp>
          <p:nvGrpSpPr>
            <p:cNvPr name="Group 11" id="11"/>
            <p:cNvGrpSpPr/>
            <p:nvPr/>
          </p:nvGrpSpPr>
          <p:grpSpPr>
            <a:xfrm rot="0">
              <a:off x="0" y="0"/>
              <a:ext cx="2826056" cy="13716000"/>
              <a:chOff x="0" y="0"/>
              <a:chExt cx="558233" cy="2709333"/>
            </a:xfrm>
          </p:grpSpPr>
          <p:sp>
            <p:nvSpPr>
              <p:cNvPr name="Freeform 12" id="12"/>
              <p:cNvSpPr/>
              <p:nvPr/>
            </p:nvSpPr>
            <p:spPr>
              <a:xfrm flipH="false" flipV="false" rot="0">
                <a:off x="0" y="0"/>
                <a:ext cx="558233" cy="2709333"/>
              </a:xfrm>
              <a:custGeom>
                <a:avLst/>
                <a:gdLst/>
                <a:ahLst/>
                <a:cxnLst/>
                <a:rect r="r" b="b" t="t" l="l"/>
                <a:pathLst>
                  <a:path h="2709333" w="558233">
                    <a:moveTo>
                      <a:pt x="0" y="0"/>
                    </a:moveTo>
                    <a:lnTo>
                      <a:pt x="558233" y="0"/>
                    </a:lnTo>
                    <a:lnTo>
                      <a:pt x="558233" y="2709333"/>
                    </a:lnTo>
                    <a:lnTo>
                      <a:pt x="0" y="2709333"/>
                    </a:lnTo>
                    <a:close/>
                  </a:path>
                </a:pathLst>
              </a:custGeom>
              <a:solidFill>
                <a:srgbClr val="E9C7C6"/>
              </a:solidFill>
            </p:spPr>
          </p:sp>
          <p:sp>
            <p:nvSpPr>
              <p:cNvPr name="TextBox 13" id="13"/>
              <p:cNvSpPr txBox="true"/>
              <p:nvPr/>
            </p:nvSpPr>
            <p:spPr>
              <a:xfrm>
                <a:off x="0" y="-47625"/>
                <a:ext cx="558233" cy="2756958"/>
              </a:xfrm>
              <a:prstGeom prst="rect">
                <a:avLst/>
              </a:prstGeom>
            </p:spPr>
            <p:txBody>
              <a:bodyPr anchor="ctr" rtlCol="false" tIns="50800" lIns="50800" bIns="50800" rIns="50800"/>
              <a:lstStyle/>
              <a:p>
                <a:pPr algn="ctr">
                  <a:lnSpc>
                    <a:spcPts val="2659"/>
                  </a:lnSpc>
                </a:pPr>
              </a:p>
            </p:txBody>
          </p:sp>
        </p:grpSp>
      </p:grpSp>
      <p:sp>
        <p:nvSpPr>
          <p:cNvPr name="Freeform 14" id="14"/>
          <p:cNvSpPr/>
          <p:nvPr/>
        </p:nvSpPr>
        <p:spPr>
          <a:xfrm flipH="false" flipV="false" rot="0">
            <a:off x="12412831" y="8026211"/>
            <a:ext cx="7315200" cy="2477783"/>
          </a:xfrm>
          <a:custGeom>
            <a:avLst/>
            <a:gdLst/>
            <a:ahLst/>
            <a:cxnLst/>
            <a:rect r="r" b="b" t="t" l="l"/>
            <a:pathLst>
              <a:path h="2477783" w="7315200">
                <a:moveTo>
                  <a:pt x="0" y="0"/>
                </a:moveTo>
                <a:lnTo>
                  <a:pt x="7315200" y="0"/>
                </a:lnTo>
                <a:lnTo>
                  <a:pt x="7315200" y="2477783"/>
                </a:lnTo>
                <a:lnTo>
                  <a:pt x="0" y="2477783"/>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15" id="15"/>
          <p:cNvSpPr/>
          <p:nvPr/>
        </p:nvSpPr>
        <p:spPr>
          <a:xfrm flipH="false" flipV="false" rot="0">
            <a:off x="11413653" y="-573693"/>
            <a:ext cx="7315200" cy="2477783"/>
          </a:xfrm>
          <a:custGeom>
            <a:avLst/>
            <a:gdLst/>
            <a:ahLst/>
            <a:cxnLst/>
            <a:rect r="r" b="b" t="t" l="l"/>
            <a:pathLst>
              <a:path h="2477783" w="7315200">
                <a:moveTo>
                  <a:pt x="0" y="0"/>
                </a:moveTo>
                <a:lnTo>
                  <a:pt x="7315200" y="0"/>
                </a:lnTo>
                <a:lnTo>
                  <a:pt x="7315200" y="2477784"/>
                </a:lnTo>
                <a:lnTo>
                  <a:pt x="0" y="2477784"/>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16" id="16"/>
          <p:cNvSpPr txBox="true"/>
          <p:nvPr/>
        </p:nvSpPr>
        <p:spPr>
          <a:xfrm rot="0">
            <a:off x="4554977" y="3748035"/>
            <a:ext cx="11627497" cy="2514704"/>
          </a:xfrm>
          <a:prstGeom prst="rect">
            <a:avLst/>
          </a:prstGeom>
        </p:spPr>
        <p:txBody>
          <a:bodyPr anchor="t" rtlCol="false" tIns="0" lIns="0" bIns="0" rIns="0">
            <a:spAutoFit/>
          </a:bodyPr>
          <a:lstStyle/>
          <a:p>
            <a:pPr algn="ctr">
              <a:lnSpc>
                <a:spcPts val="20573"/>
              </a:lnSpc>
            </a:pPr>
            <a:r>
              <a:rPr lang="en-US" sz="14695">
                <a:solidFill>
                  <a:srgbClr val="000000"/>
                </a:solidFill>
                <a:latin typeface="Alatsi Bold"/>
              </a:rPr>
              <a:t>THANK YOU</a:t>
            </a:r>
          </a:p>
        </p:txBody>
      </p:sp>
      <p:sp>
        <p:nvSpPr>
          <p:cNvPr name="TextBox 17" id="17"/>
          <p:cNvSpPr txBox="true"/>
          <p:nvPr/>
        </p:nvSpPr>
        <p:spPr>
          <a:xfrm rot="0">
            <a:off x="5400694" y="6186540"/>
            <a:ext cx="10669737" cy="703169"/>
          </a:xfrm>
          <a:prstGeom prst="rect">
            <a:avLst/>
          </a:prstGeom>
        </p:spPr>
        <p:txBody>
          <a:bodyPr anchor="t" rtlCol="false" tIns="0" lIns="0" bIns="0" rIns="0">
            <a:spAutoFit/>
          </a:bodyPr>
          <a:lstStyle/>
          <a:p>
            <a:pPr algn="ctr">
              <a:lnSpc>
                <a:spcPts val="5763"/>
              </a:lnSpc>
            </a:pPr>
            <a:r>
              <a:rPr lang="en-US" sz="4116">
                <a:solidFill>
                  <a:srgbClr val="000000"/>
                </a:solidFill>
                <a:latin typeface="Alatsi Bold"/>
              </a:rPr>
              <a:t>Presented By : Thelma Hunsinger</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DAGEz99TxC8</dc:identifier>
  <dcterms:modified xsi:type="dcterms:W3CDTF">2011-08-01T06:04:30Z</dcterms:modified>
  <cp:revision>1</cp:revision>
  <dc:title>Beige Pastel Minimalist Thesis Defense Presentation</dc:title>
</cp:coreProperties>
</file>