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80" r:id="rId3"/>
    <p:sldId id="257" r:id="rId4"/>
    <p:sldId id="258" r:id="rId5"/>
    <p:sldId id="277" r:id="rId6"/>
    <p:sldId id="278" r:id="rId7"/>
    <p:sldId id="279" r:id="rId8"/>
    <p:sldId id="260" r:id="rId9"/>
    <p:sldId id="267" r:id="rId10"/>
    <p:sldId id="261" r:id="rId11"/>
    <p:sldId id="262" r:id="rId12"/>
    <p:sldId id="263" r:id="rId13"/>
    <p:sldId id="273" r:id="rId14"/>
    <p:sldId id="274" r:id="rId15"/>
    <p:sldId id="272" r:id="rId16"/>
    <p:sldId id="269" r:id="rId17"/>
    <p:sldId id="276" r:id="rId18"/>
    <p:sldId id="270" r:id="rId19"/>
    <p:sldId id="275" r:id="rId20"/>
    <p:sldId id="25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3" autoAdjust="0"/>
    <p:restoredTop sz="94665"/>
  </p:normalViewPr>
  <p:slideViewPr>
    <p:cSldViewPr snapToGrid="0">
      <p:cViewPr varScale="1">
        <p:scale>
          <a:sx n="107" d="100"/>
          <a:sy n="107" d="100"/>
        </p:scale>
        <p:origin x="65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66D431-0D3D-482B-A4B2-A2F8389346AB}" type="datetimeFigureOut">
              <a:rPr lang="en-US" smtClean="0"/>
              <a:t>12/2/21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87A8C8-6D8D-4FE5-8ACF-D3484C76340A}" type="slidenum">
              <a:rPr lang="en-US" smtClean="0"/>
              <a:t>‹#›</a:t>
            </a:fld>
            <a:endParaRPr lang="en-US" dirty="0"/>
          </a:p>
        </p:txBody>
      </p:sp>
    </p:spTree>
    <p:extLst>
      <p:ext uri="{BB962C8B-B14F-4D97-AF65-F5344CB8AC3E}">
        <p14:creationId xmlns:p14="http://schemas.microsoft.com/office/powerpoint/2010/main" val="18457842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87A8C8-6D8D-4FE5-8ACF-D3484C76340A}" type="slidenum">
              <a:rPr lang="en-US" smtClean="0"/>
              <a:t>1</a:t>
            </a:fld>
            <a:endParaRPr lang="en-US" dirty="0"/>
          </a:p>
        </p:txBody>
      </p:sp>
    </p:spTree>
    <p:extLst>
      <p:ext uri="{BB962C8B-B14F-4D97-AF65-F5344CB8AC3E}">
        <p14:creationId xmlns:p14="http://schemas.microsoft.com/office/powerpoint/2010/main" val="8458634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87A8C8-6D8D-4FE5-8ACF-D3484C76340A}" type="slidenum">
              <a:rPr lang="en-US" smtClean="0"/>
              <a:t>3</a:t>
            </a:fld>
            <a:endParaRPr lang="en-US" dirty="0"/>
          </a:p>
        </p:txBody>
      </p:sp>
    </p:spTree>
    <p:extLst>
      <p:ext uri="{BB962C8B-B14F-4D97-AF65-F5344CB8AC3E}">
        <p14:creationId xmlns:p14="http://schemas.microsoft.com/office/powerpoint/2010/main" val="1241069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87A8C8-6D8D-4FE5-8ACF-D3484C76340A}" type="slidenum">
              <a:rPr lang="en-US" smtClean="0"/>
              <a:t>5</a:t>
            </a:fld>
            <a:endParaRPr lang="en-US" dirty="0"/>
          </a:p>
        </p:txBody>
      </p:sp>
    </p:spTree>
    <p:extLst>
      <p:ext uri="{BB962C8B-B14F-4D97-AF65-F5344CB8AC3E}">
        <p14:creationId xmlns:p14="http://schemas.microsoft.com/office/powerpoint/2010/main" val="30333336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87A8C8-6D8D-4FE5-8ACF-D3484C76340A}" type="slidenum">
              <a:rPr lang="en-US" smtClean="0"/>
              <a:t>6</a:t>
            </a:fld>
            <a:endParaRPr lang="en-US" dirty="0"/>
          </a:p>
        </p:txBody>
      </p:sp>
    </p:spTree>
    <p:extLst>
      <p:ext uri="{BB962C8B-B14F-4D97-AF65-F5344CB8AC3E}">
        <p14:creationId xmlns:p14="http://schemas.microsoft.com/office/powerpoint/2010/main" val="26430869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B87A8C8-6D8D-4FE5-8ACF-D3484C76340A}" type="slidenum">
              <a:rPr lang="en-US" smtClean="0"/>
              <a:t>7</a:t>
            </a:fld>
            <a:endParaRPr lang="en-US" dirty="0"/>
          </a:p>
        </p:txBody>
      </p:sp>
    </p:spTree>
    <p:extLst>
      <p:ext uri="{BB962C8B-B14F-4D97-AF65-F5344CB8AC3E}">
        <p14:creationId xmlns:p14="http://schemas.microsoft.com/office/powerpoint/2010/main" val="3277433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795DE4C-F40C-4828-B190-C3DEE5C7A467}" type="datetimeFigureOut">
              <a:rPr lang="en-US" smtClean="0"/>
              <a:t>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2BCC44D-6E86-4EDC-BBF5-ADB7AFA5CEC0}" type="slidenum">
              <a:rPr lang="en-US" smtClean="0"/>
              <a:t>‹#›</a:t>
            </a:fld>
            <a:endParaRPr lang="en-US" dirty="0"/>
          </a:p>
        </p:txBody>
      </p:sp>
    </p:spTree>
    <p:extLst>
      <p:ext uri="{BB962C8B-B14F-4D97-AF65-F5344CB8AC3E}">
        <p14:creationId xmlns:p14="http://schemas.microsoft.com/office/powerpoint/2010/main" val="3107037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95DE4C-F40C-4828-B190-C3DEE5C7A467}" type="datetimeFigureOut">
              <a:rPr lang="en-US" smtClean="0"/>
              <a:t>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2BCC44D-6E86-4EDC-BBF5-ADB7AFA5CEC0}" type="slidenum">
              <a:rPr lang="en-US" smtClean="0"/>
              <a:t>‹#›</a:t>
            </a:fld>
            <a:endParaRPr lang="en-US" dirty="0"/>
          </a:p>
        </p:txBody>
      </p:sp>
    </p:spTree>
    <p:extLst>
      <p:ext uri="{BB962C8B-B14F-4D97-AF65-F5344CB8AC3E}">
        <p14:creationId xmlns:p14="http://schemas.microsoft.com/office/powerpoint/2010/main" val="3278671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95DE4C-F40C-4828-B190-C3DEE5C7A467}" type="datetimeFigureOut">
              <a:rPr lang="en-US" smtClean="0"/>
              <a:t>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2BCC44D-6E86-4EDC-BBF5-ADB7AFA5CEC0}" type="slidenum">
              <a:rPr lang="en-US" smtClean="0"/>
              <a:t>‹#›</a:t>
            </a:fld>
            <a:endParaRPr lang="en-US" dirty="0"/>
          </a:p>
        </p:txBody>
      </p:sp>
    </p:spTree>
    <p:extLst>
      <p:ext uri="{BB962C8B-B14F-4D97-AF65-F5344CB8AC3E}">
        <p14:creationId xmlns:p14="http://schemas.microsoft.com/office/powerpoint/2010/main" val="3798228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795DE4C-F40C-4828-B190-C3DEE5C7A467}" type="datetimeFigureOut">
              <a:rPr lang="en-US" smtClean="0"/>
              <a:t>12/2/21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2BCC44D-6E86-4EDC-BBF5-ADB7AFA5CEC0}" type="slidenum">
              <a:rPr lang="en-US" smtClean="0"/>
              <a:t>‹#›</a:t>
            </a:fld>
            <a:endParaRPr lang="en-US" dirty="0"/>
          </a:p>
        </p:txBody>
      </p:sp>
    </p:spTree>
    <p:extLst>
      <p:ext uri="{BB962C8B-B14F-4D97-AF65-F5344CB8AC3E}">
        <p14:creationId xmlns:p14="http://schemas.microsoft.com/office/powerpoint/2010/main" val="3508315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795DE4C-F40C-4828-B190-C3DEE5C7A467}" type="datetimeFigureOut">
              <a:rPr lang="en-US" smtClean="0"/>
              <a:t>12/2/21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2BCC44D-6E86-4EDC-BBF5-ADB7AFA5CEC0}" type="slidenum">
              <a:rPr lang="en-US" smtClean="0"/>
              <a:t>‹#›</a:t>
            </a:fld>
            <a:endParaRPr lang="en-US" dirty="0"/>
          </a:p>
        </p:txBody>
      </p:sp>
    </p:spTree>
    <p:extLst>
      <p:ext uri="{BB962C8B-B14F-4D97-AF65-F5344CB8AC3E}">
        <p14:creationId xmlns:p14="http://schemas.microsoft.com/office/powerpoint/2010/main" val="14399270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795DE4C-F40C-4828-B190-C3DEE5C7A467}" type="datetimeFigureOut">
              <a:rPr lang="en-US" smtClean="0"/>
              <a:t>12/2/21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2BCC44D-6E86-4EDC-BBF5-ADB7AFA5CEC0}" type="slidenum">
              <a:rPr lang="en-US" smtClean="0"/>
              <a:t>‹#›</a:t>
            </a:fld>
            <a:endParaRPr lang="en-US" dirty="0"/>
          </a:p>
        </p:txBody>
      </p:sp>
    </p:spTree>
    <p:extLst>
      <p:ext uri="{BB962C8B-B14F-4D97-AF65-F5344CB8AC3E}">
        <p14:creationId xmlns:p14="http://schemas.microsoft.com/office/powerpoint/2010/main" val="16633393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795DE4C-F40C-4828-B190-C3DEE5C7A467}" type="datetimeFigureOut">
              <a:rPr lang="en-US" smtClean="0"/>
              <a:t>12/2/21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2BCC44D-6E86-4EDC-BBF5-ADB7AFA5CEC0}" type="slidenum">
              <a:rPr lang="en-US" smtClean="0"/>
              <a:t>‹#›</a:t>
            </a:fld>
            <a:endParaRPr lang="en-US" dirty="0"/>
          </a:p>
        </p:txBody>
      </p:sp>
    </p:spTree>
    <p:extLst>
      <p:ext uri="{BB962C8B-B14F-4D97-AF65-F5344CB8AC3E}">
        <p14:creationId xmlns:p14="http://schemas.microsoft.com/office/powerpoint/2010/main" val="3449459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95DE4C-F40C-4828-B190-C3DEE5C7A467}" type="datetimeFigureOut">
              <a:rPr lang="en-US" smtClean="0"/>
              <a:t>12/2/21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2BCC44D-6E86-4EDC-BBF5-ADB7AFA5CEC0}" type="slidenum">
              <a:rPr lang="en-US" smtClean="0"/>
              <a:t>‹#›</a:t>
            </a:fld>
            <a:endParaRPr lang="en-US" dirty="0"/>
          </a:p>
        </p:txBody>
      </p:sp>
    </p:spTree>
    <p:extLst>
      <p:ext uri="{BB962C8B-B14F-4D97-AF65-F5344CB8AC3E}">
        <p14:creationId xmlns:p14="http://schemas.microsoft.com/office/powerpoint/2010/main" val="3893967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95DE4C-F40C-4828-B190-C3DEE5C7A467}" type="datetimeFigureOut">
              <a:rPr lang="en-US" smtClean="0"/>
              <a:t>12/2/21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2BCC44D-6E86-4EDC-BBF5-ADB7AFA5CEC0}" type="slidenum">
              <a:rPr lang="en-US" smtClean="0"/>
              <a:t>‹#›</a:t>
            </a:fld>
            <a:endParaRPr lang="en-US" dirty="0"/>
          </a:p>
        </p:txBody>
      </p:sp>
    </p:spTree>
    <p:extLst>
      <p:ext uri="{BB962C8B-B14F-4D97-AF65-F5344CB8AC3E}">
        <p14:creationId xmlns:p14="http://schemas.microsoft.com/office/powerpoint/2010/main" val="18445068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95DE4C-F40C-4828-B190-C3DEE5C7A467}" type="datetimeFigureOut">
              <a:rPr lang="en-US" smtClean="0"/>
              <a:t>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2BCC44D-6E86-4EDC-BBF5-ADB7AFA5CEC0}" type="slidenum">
              <a:rPr lang="en-US" smtClean="0"/>
              <a:t>‹#›</a:t>
            </a:fld>
            <a:endParaRPr lang="en-US" dirty="0"/>
          </a:p>
        </p:txBody>
      </p:sp>
    </p:spTree>
    <p:extLst>
      <p:ext uri="{BB962C8B-B14F-4D97-AF65-F5344CB8AC3E}">
        <p14:creationId xmlns:p14="http://schemas.microsoft.com/office/powerpoint/2010/main" val="2332927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795DE4C-F40C-4828-B190-C3DEE5C7A467}" type="datetimeFigureOut">
              <a:rPr lang="en-US" smtClean="0"/>
              <a:t>12/2/21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2BCC44D-6E86-4EDC-BBF5-ADB7AFA5CEC0}" type="slidenum">
              <a:rPr lang="en-US" smtClean="0"/>
              <a:t>‹#›</a:t>
            </a:fld>
            <a:endParaRPr lang="en-US" dirty="0"/>
          </a:p>
        </p:txBody>
      </p:sp>
    </p:spTree>
    <p:extLst>
      <p:ext uri="{BB962C8B-B14F-4D97-AF65-F5344CB8AC3E}">
        <p14:creationId xmlns:p14="http://schemas.microsoft.com/office/powerpoint/2010/main" val="27730565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795DE4C-F40C-4828-B190-C3DEE5C7A467}" type="datetimeFigureOut">
              <a:rPr lang="en-US" smtClean="0"/>
              <a:t>12/2/21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BCC44D-6E86-4EDC-BBF5-ADB7AFA5CEC0}" type="slidenum">
              <a:rPr lang="en-US" smtClean="0"/>
              <a:t>‹#›</a:t>
            </a:fld>
            <a:endParaRPr lang="en-US" dirty="0"/>
          </a:p>
        </p:txBody>
      </p:sp>
    </p:spTree>
    <p:extLst>
      <p:ext uri="{BB962C8B-B14F-4D97-AF65-F5344CB8AC3E}">
        <p14:creationId xmlns:p14="http://schemas.microsoft.com/office/powerpoint/2010/main" val="3571340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3928/01484834-20160316-09" TargetMode="External"/><Relationship Id="rId3" Type="http://schemas.openxmlformats.org/officeDocument/2006/relationships/hyperlink" Target="https://doi.org/10.1007/s11528-019-00375-5" TargetMode="External"/><Relationship Id="rId7" Type="http://schemas.openxmlformats.org/officeDocument/2006/relationships/hyperlink" Target="https://doi.org/10.1016/j.sbspro.2014.05.140"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hyperlink" Target="https://doi.org/10.2190/67FX-B7P8-PYUX-TDUP" TargetMode="External"/><Relationship Id="rId5" Type="http://schemas.openxmlformats.org/officeDocument/2006/relationships/hyperlink" Target="https://doi.org/10.19173/irrodl.v5i2.192" TargetMode="External"/><Relationship Id="rId4" Type="http://schemas.openxmlformats.org/officeDocument/2006/relationships/hyperlink" Target="https://search.informit.org/doi/10.3316/informit.27376385593048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2000"/>
            <a:lum/>
          </a:blip>
          <a:srcRect/>
          <a:stretch>
            <a:fillRect l="-6000" r="-6000"/>
          </a:stretch>
        </a:blipFill>
        <a:effectLst/>
      </p:bgPr>
    </p:bg>
    <p:spTree>
      <p:nvGrpSpPr>
        <p:cNvPr id="1" name=""/>
        <p:cNvGrpSpPr/>
        <p:nvPr/>
      </p:nvGrpSpPr>
      <p:grpSpPr>
        <a:xfrm>
          <a:off x="0" y="0"/>
          <a:ext cx="0" cy="0"/>
          <a:chOff x="0" y="0"/>
          <a:chExt cx="0" cy="0"/>
        </a:xfrm>
      </p:grpSpPr>
      <p:sp>
        <p:nvSpPr>
          <p:cNvPr id="5" name="Rectangle 4"/>
          <p:cNvSpPr/>
          <p:nvPr/>
        </p:nvSpPr>
        <p:spPr>
          <a:xfrm>
            <a:off x="2723682" y="1053610"/>
            <a:ext cx="6807200" cy="914400"/>
          </a:xfrm>
          <a:prstGeom prst="rect">
            <a:avLst/>
          </a:prstGeom>
          <a:ln/>
        </p:spPr>
        <p:style>
          <a:lnRef idx="1">
            <a:schemeClr val="dk1"/>
          </a:lnRef>
          <a:fillRef idx="3">
            <a:schemeClr val="dk1"/>
          </a:fillRef>
          <a:effectRef idx="2">
            <a:schemeClr val="dk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latin typeface="Berlin Sans FB Demi" panose="020E0802020502020306" pitchFamily="34" charset="0"/>
              </a:rPr>
              <a:t>Blended learning</a:t>
            </a:r>
            <a:endParaRPr lang="en-US" sz="5400" b="1" dirty="0">
              <a:ln/>
              <a:solidFill>
                <a:schemeClr val="accent4"/>
              </a:solidFill>
            </a:endParaRPr>
          </a:p>
        </p:txBody>
      </p:sp>
      <p:sp>
        <p:nvSpPr>
          <p:cNvPr id="6" name="Rectangle 5"/>
          <p:cNvSpPr/>
          <p:nvPr/>
        </p:nvSpPr>
        <p:spPr>
          <a:xfrm>
            <a:off x="5369560" y="2387110"/>
            <a:ext cx="1454752" cy="914400"/>
          </a:xfrm>
          <a:prstGeom prst="rect">
            <a:avLst/>
          </a:prstGeom>
          <a:ln/>
        </p:spPr>
        <p:style>
          <a:lnRef idx="1">
            <a:schemeClr val="dk1"/>
          </a:lnRef>
          <a:fillRef idx="3">
            <a:schemeClr val="dk1"/>
          </a:fillRef>
          <a:effectRef idx="2">
            <a:schemeClr val="dk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6000" b="1" dirty="0">
                <a:ln/>
                <a:solidFill>
                  <a:schemeClr val="accent4"/>
                </a:solidFill>
                <a:latin typeface="Berlin Sans FB Demi" panose="020E0802020502020306" pitchFamily="34" charset="0"/>
              </a:rPr>
              <a:t>V/S</a:t>
            </a:r>
          </a:p>
        </p:txBody>
      </p:sp>
      <p:pic>
        <p:nvPicPr>
          <p:cNvPr id="10" name="Picture 9"/>
          <p:cNvPicPr>
            <a:picLocks noChangeAspect="1"/>
          </p:cNvPicPr>
          <p:nvPr/>
        </p:nvPicPr>
        <p:blipFill>
          <a:blip r:embed="rId4"/>
          <a:stretch>
            <a:fillRect/>
          </a:stretch>
        </p:blipFill>
        <p:spPr>
          <a:xfrm>
            <a:off x="433137" y="86628"/>
            <a:ext cx="6135390" cy="4404895"/>
          </a:xfrm>
          <a:prstGeom prst="rect">
            <a:avLst/>
          </a:prstGeom>
        </p:spPr>
      </p:pic>
      <p:sp>
        <p:nvSpPr>
          <p:cNvPr id="8" name="Rectangle 7"/>
          <p:cNvSpPr/>
          <p:nvPr/>
        </p:nvSpPr>
        <p:spPr>
          <a:xfrm>
            <a:off x="681522" y="3504933"/>
            <a:ext cx="10891520" cy="914400"/>
          </a:xfrm>
          <a:prstGeom prst="rect">
            <a:avLst/>
          </a:prstGeom>
          <a:ln/>
        </p:spPr>
        <p:style>
          <a:lnRef idx="1">
            <a:schemeClr val="dk1"/>
          </a:lnRef>
          <a:fillRef idx="3">
            <a:schemeClr val="dk1"/>
          </a:fillRef>
          <a:effectRef idx="2">
            <a:schemeClr val="dk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latin typeface="Berlin Sans FB Demi" panose="020E0802020502020306" pitchFamily="34" charset="0"/>
              </a:rPr>
              <a:t>Traditional Classroom Learning </a:t>
            </a:r>
            <a:endParaRPr lang="en-US" sz="5400" b="1" dirty="0">
              <a:ln/>
              <a:solidFill>
                <a:schemeClr val="accent4"/>
              </a:solidFill>
            </a:endParaRPr>
          </a:p>
        </p:txBody>
      </p:sp>
    </p:spTree>
    <p:extLst>
      <p:ext uri="{BB962C8B-B14F-4D97-AF65-F5344CB8AC3E}">
        <p14:creationId xmlns:p14="http://schemas.microsoft.com/office/powerpoint/2010/main" val="4172503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323414"/>
            <a:ext cx="4283242" cy="914400"/>
          </a:xfrm>
          <a:prstGeom prst="rect">
            <a:avLst/>
          </a:prstGeom>
          <a:ln/>
        </p:spPr>
        <p:style>
          <a:lnRef idx="1">
            <a:schemeClr val="dk1"/>
          </a:lnRef>
          <a:fillRef idx="3">
            <a:schemeClr val="dk1"/>
          </a:fillRef>
          <a:effectRef idx="2">
            <a:schemeClr val="dk1"/>
          </a:effectRef>
          <a:fontRef idx="minor">
            <a:schemeClr val="lt1"/>
          </a:fontRef>
        </p:style>
        <p:txBody>
          <a:bodyPr rtlCol="0" anchor="ctr">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latin typeface="Berlin Sans FB Demi" panose="020E0802020502020306" pitchFamily="34" charset="0"/>
              </a:rPr>
              <a:t>Contents </a:t>
            </a:r>
            <a:endParaRPr lang="en-US" sz="5400" b="1" dirty="0">
              <a:ln/>
              <a:solidFill>
                <a:schemeClr val="accent4"/>
              </a:solidFill>
            </a:endParaRPr>
          </a:p>
        </p:txBody>
      </p:sp>
      <p:sp>
        <p:nvSpPr>
          <p:cNvPr id="3" name="Rectangle 2"/>
          <p:cNvSpPr/>
          <p:nvPr/>
        </p:nvSpPr>
        <p:spPr>
          <a:xfrm>
            <a:off x="1065197" y="1372568"/>
            <a:ext cx="6096000" cy="5262979"/>
          </a:xfrm>
          <a:prstGeom prst="rect">
            <a:avLst/>
          </a:prstGeom>
        </p:spPr>
        <p:txBody>
          <a:bodyPr>
            <a:spAutoFit/>
          </a:bodyPr>
          <a:lstStyle/>
          <a:p>
            <a:pPr marL="342900" indent="-342900">
              <a:buFont typeface="Wingdings" panose="05000000000000000000" pitchFamily="2" charset="2"/>
              <a:buChar char="ü"/>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Blended learning </a:t>
            </a:r>
          </a:p>
          <a:p>
            <a:pPr marL="742950" lvl="1" indent="-285750">
              <a:buFont typeface="Arial" panose="020B0604020202020204" pitchFamily="34" charset="0"/>
              <a:buChar char="•"/>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Models of blended learning </a:t>
            </a:r>
          </a:p>
          <a:p>
            <a:pPr marL="742950" lvl="1" indent="-285750">
              <a:buFont typeface="Arial" panose="020B0604020202020204" pitchFamily="34" charset="0"/>
              <a:buChar char="•"/>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Rotation model </a:t>
            </a:r>
          </a:p>
          <a:p>
            <a:pPr marL="742950" lvl="1" indent="-285750">
              <a:buFont typeface="Arial" panose="020B0604020202020204" pitchFamily="34" charset="0"/>
              <a:buChar char="•"/>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Flex model</a:t>
            </a:r>
          </a:p>
          <a:p>
            <a:pPr marL="742950" lvl="1" indent="-285750">
              <a:buFont typeface="Arial" panose="020B0604020202020204" pitchFamily="34" charset="0"/>
              <a:buChar char="•"/>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Al a carte model </a:t>
            </a:r>
          </a:p>
          <a:p>
            <a:pPr marL="742950" lvl="1" indent="-285750">
              <a:buFont typeface="Arial" panose="020B0604020202020204" pitchFamily="34" charset="0"/>
              <a:buChar char="•"/>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Enriched virtual model </a:t>
            </a:r>
          </a:p>
          <a:p>
            <a:pPr marL="742950" lvl="1" indent="-285750">
              <a:buFont typeface="Arial" panose="020B0604020202020204" pitchFamily="34" charset="0"/>
              <a:buChar char="•"/>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Pros of blended learning </a:t>
            </a:r>
          </a:p>
          <a:p>
            <a:pPr marL="742950" lvl="1" indent="-285750">
              <a:buFont typeface="Arial" panose="020B0604020202020204" pitchFamily="34" charset="0"/>
              <a:buChar char="•"/>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Cons of blended learning </a:t>
            </a:r>
          </a:p>
          <a:p>
            <a:pPr marL="342900" indent="-342900">
              <a:buFont typeface="Wingdings" panose="05000000000000000000" pitchFamily="2" charset="2"/>
              <a:buChar char="ü"/>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Traditional classroom learning </a:t>
            </a:r>
          </a:p>
          <a:p>
            <a:pPr marL="800100" lvl="1" indent="-342900">
              <a:buFont typeface="Arial" panose="020B0604020202020204" pitchFamily="34" charset="0"/>
              <a:buChar char="•"/>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Pros of traditional classroom learning</a:t>
            </a:r>
          </a:p>
          <a:p>
            <a:pPr marL="800100" lvl="1" indent="-342900">
              <a:buFont typeface="Arial" panose="020B0604020202020204" pitchFamily="34" charset="0"/>
              <a:buChar char="•"/>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Cons of traditional classroom learning</a:t>
            </a:r>
          </a:p>
          <a:p>
            <a:pPr marL="342900" indent="-342900">
              <a:buFont typeface="Wingdings" panose="05000000000000000000" pitchFamily="2" charset="2"/>
              <a:buChar char="ü"/>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Evaluation </a:t>
            </a:r>
          </a:p>
          <a:p>
            <a:pPr marL="342900" indent="-342900">
              <a:buFont typeface="Wingdings" panose="05000000000000000000" pitchFamily="2" charset="2"/>
              <a:buChar char="ü"/>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Conclusion </a:t>
            </a:r>
          </a:p>
          <a:p>
            <a:pPr marL="342900" indent="-342900">
              <a:buFont typeface="Wingdings" panose="05000000000000000000" pitchFamily="2" charset="2"/>
              <a:buChar char="ü"/>
            </a:pPr>
            <a:r>
              <a:rPr lang="en-US" sz="2400" b="1" dirty="0">
                <a:ln w="0"/>
                <a:effectLst>
                  <a:outerShdw blurRad="38100" dist="19050" dir="2700000" algn="tl" rotWithShape="0">
                    <a:schemeClr val="dk1">
                      <a:alpha val="40000"/>
                    </a:schemeClr>
                  </a:outerShdw>
                </a:effectLst>
                <a:latin typeface="Baskerville Old Face" panose="02020602080505020303" pitchFamily="18" charset="0"/>
              </a:rPr>
              <a:t>References </a:t>
            </a:r>
          </a:p>
        </p:txBody>
      </p:sp>
      <p:pic>
        <p:nvPicPr>
          <p:cNvPr id="4" name="Picture 3"/>
          <p:cNvPicPr>
            <a:picLocks noChangeAspect="1"/>
          </p:cNvPicPr>
          <p:nvPr/>
        </p:nvPicPr>
        <p:blipFill>
          <a:blip r:embed="rId2"/>
          <a:stretch>
            <a:fillRect/>
          </a:stretch>
        </p:blipFill>
        <p:spPr>
          <a:xfrm>
            <a:off x="6312066" y="1372568"/>
            <a:ext cx="5696211" cy="3708684"/>
          </a:xfrm>
          <a:prstGeom prst="rect">
            <a:avLst/>
          </a:prstGeom>
        </p:spPr>
      </p:pic>
    </p:spTree>
    <p:extLst>
      <p:ext uri="{BB962C8B-B14F-4D97-AF65-F5344CB8AC3E}">
        <p14:creationId xmlns:p14="http://schemas.microsoft.com/office/powerpoint/2010/main" val="1234895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76000"/>
            <a:lum/>
          </a:blip>
          <a:srcRect/>
          <a:stretch>
            <a:fillRect l="-11000" r="-11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236217"/>
            <a:ext cx="12191999" cy="1002666"/>
          </a:xfrm>
          <a:ln/>
        </p:spPr>
        <p:style>
          <a:lnRef idx="1">
            <a:schemeClr val="dk1"/>
          </a:lnRef>
          <a:fillRef idx="3">
            <a:schemeClr val="dk1"/>
          </a:fillRef>
          <a:effectRef idx="2">
            <a:schemeClr val="dk1"/>
          </a:effectRef>
          <a:fontRef idx="minor">
            <a:schemeClr val="lt1"/>
          </a:fontRef>
        </p:style>
        <p:txBody>
          <a:bodyPr>
            <a:normAutofit/>
            <a:scene3d>
              <a:camera prst="orthographicFront"/>
              <a:lightRig rig="soft" dir="t">
                <a:rot lat="0" lon="0" rev="15600000"/>
              </a:lightRig>
            </a:scene3d>
            <a:sp3d extrusionH="57150" prstMaterial="softEdge">
              <a:bevelT w="25400" h="38100"/>
            </a:sp3d>
          </a:bodyPr>
          <a:lstStyle/>
          <a:p>
            <a:pPr algn="ctr"/>
            <a:r>
              <a:rPr lang="en-US" sz="5400" b="1" dirty="0">
                <a:ln/>
                <a:solidFill>
                  <a:schemeClr val="accent4"/>
                </a:solidFill>
                <a:latin typeface="Berlin Sans FB Demi" panose="020E0802020502020306" pitchFamily="34" charset="0"/>
              </a:rPr>
              <a:t>Blended Learning</a:t>
            </a:r>
          </a:p>
        </p:txBody>
      </p:sp>
      <p:sp>
        <p:nvSpPr>
          <p:cNvPr id="8" name="Content Placeholder 2"/>
          <p:cNvSpPr txBox="1">
            <a:spLocks/>
          </p:cNvSpPr>
          <p:nvPr/>
        </p:nvSpPr>
        <p:spPr>
          <a:xfrm>
            <a:off x="6512559" y="1235390"/>
            <a:ext cx="5679440" cy="5622610"/>
          </a:xfrm>
          <a:prstGeom prst="rect">
            <a:avLst/>
          </a:prstGeom>
          <a:solidFill>
            <a:schemeClr val="accent2">
              <a:alpha val="87000"/>
            </a:schemeClr>
          </a:solidFill>
          <a:ln>
            <a:solidFill>
              <a:schemeClr val="accent2">
                <a:lumMod val="60000"/>
                <a:lumOff val="40000"/>
              </a:schemeClr>
            </a:solidFill>
          </a:ln>
        </p:spPr>
        <p:style>
          <a:lnRef idx="3">
            <a:schemeClr val="lt1"/>
          </a:lnRef>
          <a:fillRef idx="1">
            <a:schemeClr val="accent2"/>
          </a:fillRef>
          <a:effectRef idx="1">
            <a:schemeClr val="accent2"/>
          </a:effectRef>
          <a:fontRef idx="minor">
            <a:schemeClr val="lt1"/>
          </a:fontRef>
        </p:style>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ln w="0"/>
                <a:effectLst>
                  <a:outerShdw blurRad="38100" dist="19050" dir="2700000" algn="tl" rotWithShape="0">
                    <a:schemeClr val="dk1">
                      <a:alpha val="40000"/>
                    </a:schemeClr>
                  </a:outerShdw>
                </a:effectLst>
                <a:latin typeface="Bookman Old Style" panose="02050604050505020204" pitchFamily="18" charset="0"/>
              </a:rPr>
              <a:t>The primary goal of blended learning is to enhance the quality of education so that students can understand concepts in a much better way. </a:t>
            </a:r>
          </a:p>
          <a:p>
            <a:r>
              <a:rPr lang="en-US" sz="2000" dirty="0">
                <a:ln w="0"/>
                <a:effectLst>
                  <a:outerShdw blurRad="38100" dist="19050" dir="2700000" algn="tl" rotWithShape="0">
                    <a:schemeClr val="dk1">
                      <a:alpha val="40000"/>
                    </a:schemeClr>
                  </a:outerShdw>
                </a:effectLst>
                <a:latin typeface="Bookman Old Style" panose="02050604050505020204" pitchFamily="18" charset="0"/>
              </a:rPr>
              <a:t>When they study about the things by imagination, certain gaps will be left. Therefore, the mix up of traditional learning ways that is face to face and the online means of learning. </a:t>
            </a:r>
          </a:p>
          <a:p>
            <a:r>
              <a:rPr lang="en-US" sz="2000" dirty="0">
                <a:ln w="0"/>
                <a:effectLst>
                  <a:outerShdw blurRad="38100" dist="19050" dir="2700000" algn="tl" rotWithShape="0">
                    <a:schemeClr val="dk1">
                      <a:alpha val="40000"/>
                    </a:schemeClr>
                  </a:outerShdw>
                </a:effectLst>
                <a:latin typeface="Bookman Old Style" panose="02050604050505020204" pitchFamily="18" charset="0"/>
              </a:rPr>
              <a:t>This is the best way to engage students by giving them freedom to learn. They can learn through extended means without being bound within classrooms. </a:t>
            </a:r>
          </a:p>
          <a:p>
            <a:r>
              <a:rPr lang="en-US" sz="2000" dirty="0">
                <a:ln w="0"/>
                <a:effectLst>
                  <a:outerShdw blurRad="38100" dist="19050" dir="2700000" algn="tl" rotWithShape="0">
                    <a:schemeClr val="dk1">
                      <a:alpha val="40000"/>
                    </a:schemeClr>
                  </a:outerShdw>
                </a:effectLst>
                <a:latin typeface="Bookman Old Style" panose="02050604050505020204" pitchFamily="18" charset="0"/>
              </a:rPr>
              <a:t>In 2010, Wang has added that online learning is becoming a part of higher education and a lot of studies have been done on this means of learning to discover the pros and cons. </a:t>
            </a:r>
          </a:p>
          <a:p>
            <a:pPr marL="0" indent="0">
              <a:buNone/>
            </a:pPr>
            <a:endParaRPr lang="en-US" sz="2000" dirty="0">
              <a:ln w="0"/>
              <a:effectLst>
                <a:outerShdw blurRad="38100" dist="19050" dir="2700000" algn="tl" rotWithShape="0">
                  <a:schemeClr val="dk1">
                    <a:alpha val="40000"/>
                  </a:schemeClr>
                </a:outerShdw>
              </a:effectLst>
              <a:latin typeface="Bookman Old Style" panose="02050604050505020204" pitchFamily="18" charset="0"/>
            </a:endParaRPr>
          </a:p>
        </p:txBody>
      </p:sp>
      <p:sp>
        <p:nvSpPr>
          <p:cNvPr id="18" name="Rectangle 17"/>
          <p:cNvSpPr/>
          <p:nvPr/>
        </p:nvSpPr>
        <p:spPr>
          <a:xfrm>
            <a:off x="1356359" y="3406774"/>
            <a:ext cx="5044440" cy="2272666"/>
          </a:xfrm>
          <a:prstGeom prst="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20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Blended learning is a type of learning that involves a combination of digital media and online ways of learning with the traditional classroom learning to educate. </a:t>
            </a:r>
          </a:p>
        </p:txBody>
      </p:sp>
      <p:pic>
        <p:nvPicPr>
          <p:cNvPr id="23" name="Picture 2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0411014" flipV="1">
            <a:off x="-15256" y="746281"/>
            <a:ext cx="2950010" cy="5862320"/>
          </a:xfrm>
          <a:prstGeom prst="rect">
            <a:avLst/>
          </a:prstGeom>
        </p:spPr>
      </p:pic>
    </p:spTree>
    <p:extLst>
      <p:ext uri="{BB962C8B-B14F-4D97-AF65-F5344CB8AC3E}">
        <p14:creationId xmlns:p14="http://schemas.microsoft.com/office/powerpoint/2010/main" val="27733609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4714080" y="2538"/>
            <a:ext cx="7477919" cy="6936741"/>
          </a:xfrm>
          <a:prstGeom prst="rect">
            <a:avLst/>
          </a:prstGeom>
          <a:blipFill dpi="0" rotWithShape="1">
            <a:blip r:embed="rId2">
              <a:alphaModFix amt="8000"/>
            </a:blip>
            <a:srcRect/>
            <a:stretch>
              <a:fillRect t="-22530"/>
            </a:stretch>
          </a:bli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ln w="0"/>
              <a:solidFill>
                <a:schemeClr val="tx1"/>
              </a:solidFill>
              <a:effectLst>
                <a:outerShdw blurRad="38100" dist="19050" dir="2700000" algn="tl" rotWithShape="0">
                  <a:schemeClr val="dk1">
                    <a:alpha val="40000"/>
                  </a:schemeClr>
                </a:outerShdw>
              </a:effectLst>
            </a:endParaRPr>
          </a:p>
        </p:txBody>
      </p:sp>
      <p:sp>
        <p:nvSpPr>
          <p:cNvPr id="2" name="Title 1"/>
          <p:cNvSpPr>
            <a:spLocks noGrp="1"/>
          </p:cNvSpPr>
          <p:nvPr>
            <p:ph type="title"/>
          </p:nvPr>
        </p:nvSpPr>
        <p:spPr>
          <a:xfrm>
            <a:off x="0" y="192405"/>
            <a:ext cx="4714081" cy="864235"/>
          </a:xfrm>
        </p:spPr>
        <p:style>
          <a:lnRef idx="0">
            <a:schemeClr val="dk1"/>
          </a:lnRef>
          <a:fillRef idx="3">
            <a:schemeClr val="dk1"/>
          </a:fillRef>
          <a:effectRef idx="3">
            <a:schemeClr val="dk1"/>
          </a:effectRef>
          <a:fontRef idx="minor">
            <a:schemeClr val="lt1"/>
          </a:fontRef>
        </p:style>
        <p:txBody>
          <a:bodyPr>
            <a:normAutofit fontScale="90000"/>
            <a:scene3d>
              <a:camera prst="orthographicFront"/>
              <a:lightRig rig="soft" dir="t">
                <a:rot lat="0" lon="0" rev="15600000"/>
              </a:lightRig>
            </a:scene3d>
            <a:sp3d extrusionH="57150" prstMaterial="softEdge">
              <a:bevelT w="25400" h="38100"/>
            </a:sp3d>
          </a:bodyPr>
          <a:lstStyle/>
          <a:p>
            <a:r>
              <a:rPr lang="en-US" b="1" dirty="0">
                <a:ln/>
                <a:solidFill>
                  <a:schemeClr val="accent4"/>
                </a:solidFill>
                <a:latin typeface="Berlin Sans FB Demi" panose="020E0802020502020306" pitchFamily="34" charset="0"/>
              </a:rPr>
              <a:t> Blended Learning</a:t>
            </a:r>
            <a:endParaRPr lang="en-US" b="1" dirty="0">
              <a:ln/>
              <a:solidFill>
                <a:schemeClr val="accent4"/>
              </a:solidFill>
            </a:endParaRPr>
          </a:p>
        </p:txBody>
      </p:sp>
      <p:pic>
        <p:nvPicPr>
          <p:cNvPr id="5" name="Content Placeholder 4"/>
          <p:cNvPicPr>
            <a:picLocks noGrp="1" noChangeAspect="1"/>
          </p:cNvPicPr>
          <p:nvPr>
            <p:ph idx="1"/>
          </p:nvPr>
        </p:nvPicPr>
        <p:blipFill rotWithShape="1">
          <a:blip r:embed="rId3">
            <a:duotone>
              <a:schemeClr val="accent6">
                <a:shade val="45000"/>
                <a:satMod val="135000"/>
              </a:schemeClr>
              <a:prstClr val="white"/>
            </a:duotone>
            <a:extLst>
              <a:ext uri="{28A0092B-C50C-407E-A947-70E740481C1C}">
                <a14:useLocalDpi xmlns:a14="http://schemas.microsoft.com/office/drawing/2010/main" val="0"/>
              </a:ext>
            </a:extLst>
          </a:blip>
          <a:srcRect l="11240" t="20153" b="9332"/>
          <a:stretch/>
        </p:blipFill>
        <p:spPr>
          <a:xfrm>
            <a:off x="0" y="1412239"/>
            <a:ext cx="4714081" cy="4551681"/>
          </a:xfrm>
          <a:blipFill dpi="0" rotWithShape="1">
            <a:blip r:embed="rId2">
              <a:alphaModFix amt="0"/>
            </a:blip>
            <a:srcRect/>
            <a:stretch>
              <a:fillRect t="-22530"/>
            </a:stretch>
          </a:blipFill>
        </p:spPr>
      </p:pic>
      <p:pic>
        <p:nvPicPr>
          <p:cNvPr id="7" name="Picture 6"/>
          <p:cNvPicPr>
            <a:picLocks noChangeAspect="1"/>
          </p:cNvPicPr>
          <p:nvPr/>
        </p:nvPicPr>
        <p:blipFill rotWithShape="1">
          <a:blip r:embed="rId4">
            <a:extLst>
              <a:ext uri="{28A0092B-C50C-407E-A947-70E740481C1C}">
                <a14:useLocalDpi xmlns:a14="http://schemas.microsoft.com/office/drawing/2010/main" val="0"/>
              </a:ext>
            </a:extLst>
          </a:blip>
          <a:srcRect t="14362" b="14936"/>
          <a:stretch/>
        </p:blipFill>
        <p:spPr>
          <a:xfrm>
            <a:off x="2773839" y="3063239"/>
            <a:ext cx="1767522" cy="1249680"/>
          </a:xfrm>
          <a:prstGeom prst="rect">
            <a:avLst/>
          </a:prstGeom>
        </p:spPr>
      </p:pic>
      <p:grpSp>
        <p:nvGrpSpPr>
          <p:cNvPr id="41" name="Group 40"/>
          <p:cNvGrpSpPr/>
          <p:nvPr/>
        </p:nvGrpSpPr>
        <p:grpSpPr>
          <a:xfrm>
            <a:off x="2214761" y="2500605"/>
            <a:ext cx="2453600" cy="2428262"/>
            <a:chOff x="2214761" y="2500605"/>
            <a:chExt cx="2453600" cy="2428262"/>
          </a:xfrm>
        </p:grpSpPr>
        <p:sp>
          <p:nvSpPr>
            <p:cNvPr id="11" name="Oval 10"/>
            <p:cNvSpPr/>
            <p:nvPr/>
          </p:nvSpPr>
          <p:spPr>
            <a:xfrm>
              <a:off x="2641599" y="2753359"/>
              <a:ext cx="2026762" cy="1906268"/>
            </a:xfrm>
            <a:prstGeom prst="ellipse">
              <a:avLst/>
            </a:prstGeom>
            <a:solidFill>
              <a:schemeClr val="bg1">
                <a:alpha val="0"/>
              </a:schemeClr>
            </a:solidFill>
            <a:ln w="381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Arrow Connector 12"/>
            <p:cNvCxnSpPr/>
            <p:nvPr/>
          </p:nvCxnSpPr>
          <p:spPr>
            <a:xfrm flipH="1" flipV="1">
              <a:off x="3352800" y="2500605"/>
              <a:ext cx="101521" cy="290424"/>
            </a:xfrm>
            <a:prstGeom prst="straightConnector1">
              <a:avLst/>
            </a:prstGeom>
            <a:ln w="381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flipV="1">
              <a:off x="2735739" y="2742767"/>
              <a:ext cx="261461" cy="255702"/>
            </a:xfrm>
            <a:prstGeom prst="straightConnector1">
              <a:avLst/>
            </a:prstGeom>
            <a:ln w="381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2335590" y="3244849"/>
              <a:ext cx="359510" cy="110490"/>
            </a:xfrm>
            <a:prstGeom prst="straightConnector1">
              <a:avLst/>
            </a:prstGeom>
            <a:ln w="381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2214761" y="3697818"/>
              <a:ext cx="437157" cy="17779"/>
            </a:xfrm>
            <a:prstGeom prst="straightConnector1">
              <a:avLst/>
            </a:prstGeom>
            <a:ln w="381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2367358" y="4082730"/>
              <a:ext cx="320122" cy="168754"/>
            </a:xfrm>
            <a:prstGeom prst="straightConnector1">
              <a:avLst/>
            </a:prstGeom>
            <a:ln w="381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flipH="1">
              <a:off x="2735739" y="4417904"/>
              <a:ext cx="227133" cy="241723"/>
            </a:xfrm>
            <a:prstGeom prst="straightConnector1">
              <a:avLst/>
            </a:prstGeom>
            <a:ln w="381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a:off x="3241040" y="4647346"/>
              <a:ext cx="147320" cy="281521"/>
            </a:xfrm>
            <a:prstGeom prst="straightConnector1">
              <a:avLst/>
            </a:prstGeom>
            <a:ln w="38100">
              <a:solidFill>
                <a:schemeClr val="accent4"/>
              </a:solidFill>
              <a:tailEnd type="triangle"/>
            </a:ln>
          </p:spPr>
          <p:style>
            <a:lnRef idx="1">
              <a:schemeClr val="accent1"/>
            </a:lnRef>
            <a:fillRef idx="0">
              <a:schemeClr val="accent1"/>
            </a:fillRef>
            <a:effectRef idx="0">
              <a:schemeClr val="accent1"/>
            </a:effectRef>
            <a:fontRef idx="minor">
              <a:schemeClr val="tx1"/>
            </a:fontRef>
          </p:style>
        </p:cxnSp>
      </p:grpSp>
      <p:sp>
        <p:nvSpPr>
          <p:cNvPr id="42" name="TextBox 41"/>
          <p:cNvSpPr txBox="1"/>
          <p:nvPr/>
        </p:nvSpPr>
        <p:spPr>
          <a:xfrm>
            <a:off x="5020090" y="192405"/>
            <a:ext cx="7029669" cy="646331"/>
          </a:xfrm>
          <a:prstGeom prst="rect">
            <a:avLst/>
          </a:prstGeom>
          <a:noFill/>
        </p:spPr>
        <p:txBody>
          <a:bodyPr wrap="square" rtlCol="0">
            <a:spAutoFit/>
          </a:bodyPr>
          <a:lstStyle/>
          <a:p>
            <a:pPr algn="just"/>
            <a:r>
              <a:rPr lang="en-US" sz="3600" dirty="0">
                <a:ln w="0"/>
                <a:solidFill>
                  <a:schemeClr val="accent5"/>
                </a:solidFill>
                <a:effectLst>
                  <a:outerShdw blurRad="38100" dist="19050" dir="2700000" algn="tl" rotWithShape="0">
                    <a:schemeClr val="dk1">
                      <a:alpha val="40000"/>
                    </a:schemeClr>
                  </a:outerShdw>
                </a:effectLst>
                <a:latin typeface="Berlin Sans FB Demi" panose="020E0802020502020306" pitchFamily="34" charset="0"/>
              </a:rPr>
              <a:t>Four Models of Blended Learning </a:t>
            </a:r>
          </a:p>
        </p:txBody>
      </p:sp>
      <p:sp>
        <p:nvSpPr>
          <p:cNvPr id="43" name="TextBox 42"/>
          <p:cNvSpPr txBox="1"/>
          <p:nvPr/>
        </p:nvSpPr>
        <p:spPr>
          <a:xfrm>
            <a:off x="6876527" y="886410"/>
            <a:ext cx="3153026" cy="523220"/>
          </a:xfrm>
          <a:prstGeom prst="rect">
            <a:avLst/>
          </a:prstGeom>
          <a:noFill/>
        </p:spPr>
        <p:txBody>
          <a:bodyPr wrap="square" rtlCol="0">
            <a:spAutoFit/>
          </a:bodyPr>
          <a:lstStyle/>
          <a:p>
            <a:pPr algn="just"/>
            <a:r>
              <a:rPr lang="en-US" sz="2800" dirty="0">
                <a:ln w="0"/>
                <a:effectLst>
                  <a:outerShdw blurRad="38100" dist="19050" dir="2700000" algn="tl" rotWithShape="0">
                    <a:schemeClr val="dk1">
                      <a:alpha val="40000"/>
                    </a:schemeClr>
                  </a:outerShdw>
                </a:effectLst>
                <a:latin typeface="Berlin Sans FB Demi" panose="020E0802020502020306" pitchFamily="34" charset="0"/>
              </a:rPr>
              <a:t>(Staker &amp; Horn)</a:t>
            </a:r>
          </a:p>
        </p:txBody>
      </p:sp>
      <p:sp>
        <p:nvSpPr>
          <p:cNvPr id="44" name="Rounded Rectangle 43"/>
          <p:cNvSpPr/>
          <p:nvPr/>
        </p:nvSpPr>
        <p:spPr>
          <a:xfrm>
            <a:off x="5791724" y="1680512"/>
            <a:ext cx="5486400" cy="660400"/>
          </a:xfrm>
          <a:prstGeom prst="roundRect">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sz="2400" dirty="0">
                <a:ln w="0"/>
                <a:solidFill>
                  <a:schemeClr val="tx1"/>
                </a:solidFill>
                <a:effectLst>
                  <a:outerShdw blurRad="38100" dist="19050" dir="2700000" algn="tl" rotWithShape="0">
                    <a:schemeClr val="dk1">
                      <a:alpha val="40000"/>
                    </a:schemeClr>
                  </a:outerShdw>
                </a:effectLst>
                <a:latin typeface="Berlin Sans FB Demi" panose="020E0802020502020306" pitchFamily="34" charset="0"/>
              </a:rPr>
              <a:t>Rotation Model</a:t>
            </a:r>
          </a:p>
        </p:txBody>
      </p:sp>
      <p:sp>
        <p:nvSpPr>
          <p:cNvPr id="45" name="Rounded Rectangle 44"/>
          <p:cNvSpPr/>
          <p:nvPr/>
        </p:nvSpPr>
        <p:spPr>
          <a:xfrm>
            <a:off x="5801121" y="2808877"/>
            <a:ext cx="5486400" cy="660400"/>
          </a:xfrm>
          <a:prstGeom prst="round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2400" dirty="0">
                <a:ln w="0"/>
                <a:solidFill>
                  <a:schemeClr val="tx1"/>
                </a:solidFill>
                <a:effectLst>
                  <a:outerShdw blurRad="38100" dist="19050" dir="2700000" algn="tl" rotWithShape="0">
                    <a:schemeClr val="dk1">
                      <a:alpha val="40000"/>
                    </a:schemeClr>
                  </a:outerShdw>
                </a:effectLst>
                <a:latin typeface="Berlin Sans FB Demi" panose="020E0802020502020306" pitchFamily="34" charset="0"/>
              </a:rPr>
              <a:t>Flex model</a:t>
            </a:r>
          </a:p>
        </p:txBody>
      </p:sp>
      <p:sp>
        <p:nvSpPr>
          <p:cNvPr id="46" name="Rounded Rectangle 45"/>
          <p:cNvSpPr/>
          <p:nvPr/>
        </p:nvSpPr>
        <p:spPr>
          <a:xfrm>
            <a:off x="5801121" y="3937242"/>
            <a:ext cx="5486400" cy="660400"/>
          </a:xfrm>
          <a:prstGeom prst="round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2400" dirty="0">
                <a:ln w="0"/>
                <a:solidFill>
                  <a:schemeClr val="tx1"/>
                </a:solidFill>
                <a:effectLst>
                  <a:outerShdw blurRad="38100" dist="19050" dir="2700000" algn="tl" rotWithShape="0">
                    <a:schemeClr val="dk1">
                      <a:alpha val="40000"/>
                    </a:schemeClr>
                  </a:outerShdw>
                </a:effectLst>
                <a:latin typeface="Berlin Sans FB Demi" panose="020E0802020502020306" pitchFamily="34" charset="0"/>
              </a:rPr>
              <a:t>A La Carte Model</a:t>
            </a:r>
          </a:p>
        </p:txBody>
      </p:sp>
      <p:sp>
        <p:nvSpPr>
          <p:cNvPr id="47" name="Rounded Rectangle 46"/>
          <p:cNvSpPr/>
          <p:nvPr/>
        </p:nvSpPr>
        <p:spPr>
          <a:xfrm>
            <a:off x="5801121" y="5065607"/>
            <a:ext cx="5486400" cy="660400"/>
          </a:xfrm>
          <a:prstGeom prst="roundRect">
            <a:avLst/>
          </a:prstGeom>
        </p:spPr>
        <p:style>
          <a:lnRef idx="0">
            <a:schemeClr val="accent3"/>
          </a:lnRef>
          <a:fillRef idx="3">
            <a:schemeClr val="accent3"/>
          </a:fillRef>
          <a:effectRef idx="3">
            <a:schemeClr val="accent3"/>
          </a:effectRef>
          <a:fontRef idx="minor">
            <a:schemeClr val="lt1"/>
          </a:fontRef>
        </p:style>
        <p:txBody>
          <a:bodyPr rtlCol="0" anchor="ctr"/>
          <a:lstStyle/>
          <a:p>
            <a:pPr algn="ctr"/>
            <a:r>
              <a:rPr lang="en-US" sz="2400" dirty="0">
                <a:ln w="0"/>
                <a:solidFill>
                  <a:schemeClr val="tx1"/>
                </a:solidFill>
                <a:effectLst>
                  <a:outerShdw blurRad="38100" dist="19050" dir="2700000" algn="tl" rotWithShape="0">
                    <a:schemeClr val="dk1">
                      <a:alpha val="40000"/>
                    </a:schemeClr>
                  </a:outerShdw>
                </a:effectLst>
                <a:latin typeface="Berlin Sans FB Demi" panose="020E0802020502020306" pitchFamily="34" charset="0"/>
              </a:rPr>
              <a:t>Enriched virtual model</a:t>
            </a:r>
          </a:p>
        </p:txBody>
      </p:sp>
      <p:sp>
        <p:nvSpPr>
          <p:cNvPr id="48" name="8-Point Star 47"/>
          <p:cNvSpPr/>
          <p:nvPr/>
        </p:nvSpPr>
        <p:spPr>
          <a:xfrm>
            <a:off x="5019803" y="1636971"/>
            <a:ext cx="771921" cy="747482"/>
          </a:xfrm>
          <a:prstGeom prst="star8">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1</a:t>
            </a:r>
          </a:p>
        </p:txBody>
      </p:sp>
      <p:sp>
        <p:nvSpPr>
          <p:cNvPr id="49" name="8-Point Star 48"/>
          <p:cNvSpPr/>
          <p:nvPr/>
        </p:nvSpPr>
        <p:spPr>
          <a:xfrm>
            <a:off x="5019803" y="2765090"/>
            <a:ext cx="771921" cy="747482"/>
          </a:xfrm>
          <a:prstGeom prst="star8">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2</a:t>
            </a:r>
          </a:p>
        </p:txBody>
      </p:sp>
      <p:sp>
        <p:nvSpPr>
          <p:cNvPr id="50" name="8-Point Star 49"/>
          <p:cNvSpPr/>
          <p:nvPr/>
        </p:nvSpPr>
        <p:spPr>
          <a:xfrm>
            <a:off x="4983480" y="3877743"/>
            <a:ext cx="771921" cy="747482"/>
          </a:xfrm>
          <a:prstGeom prst="star8">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3</a:t>
            </a:r>
          </a:p>
        </p:txBody>
      </p:sp>
      <p:sp>
        <p:nvSpPr>
          <p:cNvPr id="51" name="8-Point Star 50"/>
          <p:cNvSpPr/>
          <p:nvPr/>
        </p:nvSpPr>
        <p:spPr>
          <a:xfrm>
            <a:off x="5029199" y="4996947"/>
            <a:ext cx="771921" cy="747482"/>
          </a:xfrm>
          <a:prstGeom prst="star8">
            <a:avLst/>
          </a:prstGeom>
          <a:ln/>
        </p:spPr>
        <p:style>
          <a:lnRef idx="0">
            <a:schemeClr val="accent3"/>
          </a:lnRef>
          <a:fillRef idx="3">
            <a:schemeClr val="accent3"/>
          </a:fillRef>
          <a:effectRef idx="3">
            <a:schemeClr val="accent3"/>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4</a:t>
            </a:r>
          </a:p>
        </p:txBody>
      </p:sp>
    </p:spTree>
    <p:extLst>
      <p:ext uri="{BB962C8B-B14F-4D97-AF65-F5344CB8AC3E}">
        <p14:creationId xmlns:p14="http://schemas.microsoft.com/office/powerpoint/2010/main" val="4014670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86440" y="71120"/>
            <a:ext cx="12313920" cy="7017306"/>
          </a:xfrm>
          <a:prstGeom prst="rect">
            <a:avLst/>
          </a:prstGeom>
          <a:blipFill dpi="0" rotWithShape="1">
            <a:blip r:embed="rId3">
              <a:alphaModFix amt="8000"/>
            </a:blip>
            <a:srcRect/>
            <a:stretch>
              <a:fillRect t="-22530"/>
            </a:stretch>
          </a:bli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ln w="0"/>
              <a:solidFill>
                <a:schemeClr val="tx1"/>
              </a:solidFill>
              <a:effectLst>
                <a:outerShdw blurRad="38100" dist="19050" dir="2700000" algn="tl" rotWithShape="0">
                  <a:schemeClr val="dk1">
                    <a:alpha val="40000"/>
                  </a:schemeClr>
                </a:outerShdw>
              </a:effectLst>
            </a:endParaRPr>
          </a:p>
        </p:txBody>
      </p:sp>
      <p:sp>
        <p:nvSpPr>
          <p:cNvPr id="18" name="TextBox 17"/>
          <p:cNvSpPr txBox="1"/>
          <p:nvPr/>
        </p:nvSpPr>
        <p:spPr>
          <a:xfrm>
            <a:off x="2814843" y="202101"/>
            <a:ext cx="7029669" cy="646331"/>
          </a:xfrm>
          <a:prstGeom prst="rect">
            <a:avLst/>
          </a:prstGeom>
          <a:noFill/>
        </p:spPr>
        <p:txBody>
          <a:bodyPr wrap="square" rtlCol="0">
            <a:spAutoFit/>
          </a:bodyPr>
          <a:lstStyle/>
          <a:p>
            <a:pPr algn="just"/>
            <a:r>
              <a:rPr lang="en-US" sz="3600" dirty="0">
                <a:ln w="0"/>
                <a:solidFill>
                  <a:schemeClr val="accent5"/>
                </a:solidFill>
                <a:effectLst>
                  <a:outerShdw blurRad="38100" dist="19050" dir="2700000" algn="tl" rotWithShape="0">
                    <a:schemeClr val="dk1">
                      <a:alpha val="40000"/>
                    </a:schemeClr>
                  </a:outerShdw>
                </a:effectLst>
                <a:latin typeface="Berlin Sans FB Demi" panose="020E0802020502020306" pitchFamily="34" charset="0"/>
              </a:rPr>
              <a:t>Four Models of Blended Learning </a:t>
            </a:r>
          </a:p>
        </p:txBody>
      </p:sp>
      <p:sp>
        <p:nvSpPr>
          <p:cNvPr id="2" name="Flowchart: Alternate Process 1"/>
          <p:cNvSpPr/>
          <p:nvPr/>
        </p:nvSpPr>
        <p:spPr>
          <a:xfrm>
            <a:off x="624759" y="979413"/>
            <a:ext cx="5445760" cy="4404132"/>
          </a:xfrm>
          <a:prstGeom prst="flowChartAlternateProcess">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sz="3200" b="1" dirty="0">
                <a:ln w="0"/>
                <a:solidFill>
                  <a:schemeClr val="tx1"/>
                </a:solidFill>
                <a:effectLst>
                  <a:outerShdw blurRad="38100" dist="19050" dir="2700000" algn="tl" rotWithShape="0">
                    <a:schemeClr val="dk1">
                      <a:alpha val="40000"/>
                    </a:schemeClr>
                  </a:outerShdw>
                </a:effectLst>
                <a:latin typeface="Berlin Sans FB Demi" panose="020E0802020502020306" pitchFamily="34" charset="0"/>
              </a:rPr>
              <a:t>Rotation model</a:t>
            </a:r>
          </a:p>
          <a:p>
            <a:pPr algn="just"/>
            <a:r>
              <a:rPr lang="en-US" sz="20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In this type of model, everything is pre-decided means the time which student spend on online learning method. The subject and the day is also known that for which subject the method online means will be preferred. This schedule may be based on a one person, group, or a whole class. This type of freedom will empower students to gain some extra knowledge. </a:t>
            </a:r>
          </a:p>
        </p:txBody>
      </p:sp>
      <p:sp>
        <p:nvSpPr>
          <p:cNvPr id="7" name="Flowchart: Alternate Process 6"/>
          <p:cNvSpPr/>
          <p:nvPr/>
        </p:nvSpPr>
        <p:spPr>
          <a:xfrm>
            <a:off x="6527719" y="2011680"/>
            <a:ext cx="5445760" cy="4404132"/>
          </a:xfrm>
          <a:prstGeom prst="flowChartAlternateProcess">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3200" b="1" dirty="0">
                <a:ln w="0"/>
                <a:solidFill>
                  <a:schemeClr val="tx1"/>
                </a:solidFill>
                <a:effectLst>
                  <a:outerShdw blurRad="38100" dist="19050" dir="2700000" algn="tl" rotWithShape="0">
                    <a:schemeClr val="dk1">
                      <a:alpha val="40000"/>
                    </a:schemeClr>
                  </a:outerShdw>
                </a:effectLst>
                <a:latin typeface="Berlin Sans FB Demi" panose="020E0802020502020306" pitchFamily="34" charset="0"/>
              </a:rPr>
              <a:t>Flex model</a:t>
            </a:r>
          </a:p>
          <a:p>
            <a:pPr algn="just"/>
            <a:r>
              <a:rPr lang="en-US" sz="20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This model is more flexible as this way of learning will provide a customized schedule for each student. An instructor will be there to guide the students about their projects and how they can take help from the online sources to do their work in a better way. In this way, they will be benefited from individual tutoring means. </a:t>
            </a:r>
          </a:p>
        </p:txBody>
      </p:sp>
      <p:sp>
        <p:nvSpPr>
          <p:cNvPr id="11" name="Oval 10"/>
          <p:cNvSpPr/>
          <p:nvPr/>
        </p:nvSpPr>
        <p:spPr>
          <a:xfrm>
            <a:off x="431875" y="762000"/>
            <a:ext cx="914400" cy="833120"/>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sz="3600" b="1" dirty="0"/>
              <a:t>1</a:t>
            </a:r>
          </a:p>
        </p:txBody>
      </p:sp>
      <p:sp>
        <p:nvSpPr>
          <p:cNvPr id="12" name="Oval 11"/>
          <p:cNvSpPr/>
          <p:nvPr/>
        </p:nvSpPr>
        <p:spPr>
          <a:xfrm>
            <a:off x="6263403" y="1686560"/>
            <a:ext cx="914400" cy="833120"/>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sz="3600" b="1" dirty="0"/>
              <a:t>2</a:t>
            </a:r>
          </a:p>
        </p:txBody>
      </p:sp>
    </p:spTree>
    <p:extLst>
      <p:ext uri="{BB962C8B-B14F-4D97-AF65-F5344CB8AC3E}">
        <p14:creationId xmlns:p14="http://schemas.microsoft.com/office/powerpoint/2010/main" val="3858538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86440" y="71120"/>
            <a:ext cx="12313920" cy="7017306"/>
          </a:xfrm>
          <a:prstGeom prst="rect">
            <a:avLst/>
          </a:prstGeom>
          <a:blipFill dpi="0" rotWithShape="1">
            <a:blip r:embed="rId3">
              <a:alphaModFix amt="8000"/>
            </a:blip>
            <a:srcRect/>
            <a:stretch>
              <a:fillRect t="-22530"/>
            </a:stretch>
          </a:bli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ln w="0"/>
              <a:solidFill>
                <a:schemeClr val="tx1"/>
              </a:solidFill>
              <a:effectLst>
                <a:outerShdw blurRad="38100" dist="19050" dir="2700000" algn="tl" rotWithShape="0">
                  <a:schemeClr val="dk1">
                    <a:alpha val="40000"/>
                  </a:schemeClr>
                </a:outerShdw>
              </a:effectLst>
            </a:endParaRPr>
          </a:p>
        </p:txBody>
      </p:sp>
      <p:sp>
        <p:nvSpPr>
          <p:cNvPr id="18" name="TextBox 17"/>
          <p:cNvSpPr txBox="1"/>
          <p:nvPr/>
        </p:nvSpPr>
        <p:spPr>
          <a:xfrm>
            <a:off x="2814843" y="202101"/>
            <a:ext cx="7029669" cy="646331"/>
          </a:xfrm>
          <a:prstGeom prst="rect">
            <a:avLst/>
          </a:prstGeom>
          <a:noFill/>
        </p:spPr>
        <p:txBody>
          <a:bodyPr wrap="square" rtlCol="0">
            <a:spAutoFit/>
          </a:bodyPr>
          <a:lstStyle/>
          <a:p>
            <a:pPr algn="just"/>
            <a:r>
              <a:rPr lang="en-US" sz="3600" dirty="0">
                <a:ln w="0"/>
                <a:solidFill>
                  <a:schemeClr val="accent5"/>
                </a:solidFill>
                <a:effectLst>
                  <a:outerShdw blurRad="38100" dist="19050" dir="2700000" algn="tl" rotWithShape="0">
                    <a:schemeClr val="dk1">
                      <a:alpha val="40000"/>
                    </a:schemeClr>
                  </a:outerShdw>
                </a:effectLst>
                <a:latin typeface="Berlin Sans FB Demi" panose="020E0802020502020306" pitchFamily="34" charset="0"/>
              </a:rPr>
              <a:t>Four Models of Blended Learning </a:t>
            </a:r>
          </a:p>
        </p:txBody>
      </p:sp>
      <p:sp>
        <p:nvSpPr>
          <p:cNvPr id="2" name="Flowchart: Alternate Process 1"/>
          <p:cNvSpPr/>
          <p:nvPr/>
        </p:nvSpPr>
        <p:spPr>
          <a:xfrm>
            <a:off x="406400" y="924035"/>
            <a:ext cx="5445760" cy="4404132"/>
          </a:xfrm>
          <a:prstGeom prst="flowChartAlternateProcess">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US" sz="3200" dirty="0">
                <a:ln w="0"/>
                <a:solidFill>
                  <a:schemeClr val="tx1"/>
                </a:solidFill>
                <a:effectLst>
                  <a:outerShdw blurRad="38100" dist="19050" dir="2700000" algn="tl" rotWithShape="0">
                    <a:schemeClr val="dk1">
                      <a:alpha val="40000"/>
                    </a:schemeClr>
                  </a:outerShdw>
                </a:effectLst>
                <a:latin typeface="Berlin Sans FB Demi" panose="020E0802020502020306" pitchFamily="34" charset="0"/>
              </a:rPr>
              <a:t>A La Carte Model</a:t>
            </a:r>
          </a:p>
          <a:p>
            <a:pPr algn="just"/>
            <a:r>
              <a:rPr lang="en-US" sz="24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In this model, the students will enjoy the online learning for one or two courses from their online tutor, but traditional way of learning that is face-to-face will be selected for other subjects. </a:t>
            </a:r>
          </a:p>
        </p:txBody>
      </p:sp>
      <p:sp>
        <p:nvSpPr>
          <p:cNvPr id="7" name="Flowchart: Alternate Process 6"/>
          <p:cNvSpPr/>
          <p:nvPr/>
        </p:nvSpPr>
        <p:spPr>
          <a:xfrm>
            <a:off x="6527719" y="2160027"/>
            <a:ext cx="5445760" cy="4404132"/>
          </a:xfrm>
          <a:prstGeom prst="flowChartAlternateProcess">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US" sz="2800" b="1"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Enriched virtual model</a:t>
            </a:r>
          </a:p>
          <a:p>
            <a:pPr algn="just"/>
            <a:r>
              <a:rPr lang="en-US" sz="24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Last model of the blended learning is a little bit similar to the flex, but here the scheduled course work will be more structured and designed for the whole class not for an individual.</a:t>
            </a:r>
            <a:endParaRPr lang="en-US" sz="16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endParaRPr>
          </a:p>
        </p:txBody>
      </p:sp>
      <p:sp>
        <p:nvSpPr>
          <p:cNvPr id="9" name="Oval 8"/>
          <p:cNvSpPr/>
          <p:nvPr/>
        </p:nvSpPr>
        <p:spPr>
          <a:xfrm>
            <a:off x="188041" y="711200"/>
            <a:ext cx="914400" cy="833120"/>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sz="3600" b="1" dirty="0"/>
              <a:t>3</a:t>
            </a:r>
          </a:p>
        </p:txBody>
      </p:sp>
      <p:sp>
        <p:nvSpPr>
          <p:cNvPr id="10" name="Oval 9"/>
          <p:cNvSpPr/>
          <p:nvPr/>
        </p:nvSpPr>
        <p:spPr>
          <a:xfrm>
            <a:off x="6273718" y="1965916"/>
            <a:ext cx="914400" cy="833120"/>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sz="3600" b="1" dirty="0"/>
              <a:t>4</a:t>
            </a:r>
          </a:p>
        </p:txBody>
      </p:sp>
    </p:spTree>
    <p:extLst>
      <p:ext uri="{BB962C8B-B14F-4D97-AF65-F5344CB8AC3E}">
        <p14:creationId xmlns:p14="http://schemas.microsoft.com/office/powerpoint/2010/main" val="1055952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12313920" cy="7017306"/>
          </a:xfrm>
          <a:prstGeom prst="rect">
            <a:avLst/>
          </a:prstGeom>
          <a:blipFill dpi="0" rotWithShape="1">
            <a:blip r:embed="rId3">
              <a:alphaModFix amt="8000"/>
            </a:blip>
            <a:srcRect/>
            <a:stretch>
              <a:fillRect t="-22530"/>
            </a:stretch>
          </a:bli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ln w="0"/>
              <a:solidFill>
                <a:schemeClr val="tx1"/>
              </a:solidFill>
              <a:effectLst>
                <a:outerShdw blurRad="38100" dist="19050" dir="2700000" algn="tl" rotWithShape="0">
                  <a:schemeClr val="dk1">
                    <a:alpha val="40000"/>
                  </a:schemeClr>
                </a:outerShdw>
              </a:effectLst>
            </a:endParaRPr>
          </a:p>
        </p:txBody>
      </p:sp>
      <p:sp>
        <p:nvSpPr>
          <p:cNvPr id="18" name="TextBox 17"/>
          <p:cNvSpPr txBox="1"/>
          <p:nvPr/>
        </p:nvSpPr>
        <p:spPr>
          <a:xfrm>
            <a:off x="2814843" y="202101"/>
            <a:ext cx="7029669" cy="646331"/>
          </a:xfrm>
          <a:prstGeom prst="rect">
            <a:avLst/>
          </a:prstGeom>
          <a:noFill/>
        </p:spPr>
        <p:txBody>
          <a:bodyPr wrap="square" rtlCol="0">
            <a:spAutoFit/>
          </a:bodyPr>
          <a:lstStyle/>
          <a:p>
            <a:pPr algn="just"/>
            <a:r>
              <a:rPr lang="en-US" sz="3600" dirty="0">
                <a:ln w="0"/>
                <a:solidFill>
                  <a:schemeClr val="accent5"/>
                </a:solidFill>
                <a:effectLst>
                  <a:outerShdw blurRad="38100" dist="19050" dir="2700000" algn="tl" rotWithShape="0">
                    <a:schemeClr val="dk1">
                      <a:alpha val="40000"/>
                    </a:schemeClr>
                  </a:outerShdw>
                </a:effectLst>
                <a:latin typeface="Berlin Sans FB Demi" panose="020E0802020502020306" pitchFamily="34" charset="0"/>
              </a:rPr>
              <a:t>Four Models of Blended Learning </a:t>
            </a:r>
          </a:p>
        </p:txBody>
      </p:sp>
      <p:sp>
        <p:nvSpPr>
          <p:cNvPr id="3" name="Rectangle 2"/>
          <p:cNvSpPr/>
          <p:nvPr/>
        </p:nvSpPr>
        <p:spPr>
          <a:xfrm>
            <a:off x="-305336" y="1985159"/>
            <a:ext cx="9387840" cy="3046988"/>
          </a:xfrm>
          <a:prstGeom prst="rect">
            <a:avLst/>
          </a:prstGeom>
        </p:spPr>
        <p:txBody>
          <a:bodyPr wrap="square">
            <a:spAutoFit/>
          </a:bodyPr>
          <a:lstStyle/>
          <a:p>
            <a:pPr algn="ctr"/>
            <a:endParaRPr lang="en-US" sz="2400" dirty="0">
              <a:ln w="0"/>
              <a:effectLst>
                <a:outerShdw blurRad="38100" dist="19050" dir="2700000" algn="tl" rotWithShape="0">
                  <a:schemeClr val="dk1">
                    <a:alpha val="40000"/>
                  </a:schemeClr>
                </a:outerShdw>
              </a:effectLst>
              <a:latin typeface="Bookman Old Style" panose="02050604050505020204" pitchFamily="18" charset="0"/>
            </a:endParaRPr>
          </a:p>
          <a:p>
            <a:pPr algn="ctr"/>
            <a:r>
              <a:rPr lang="en-US" sz="2400" dirty="0">
                <a:ln w="0"/>
                <a:effectLst>
                  <a:outerShdw blurRad="38100" dist="19050" dir="2700000" algn="tl" rotWithShape="0">
                    <a:schemeClr val="dk1">
                      <a:alpha val="40000"/>
                    </a:schemeClr>
                  </a:outerShdw>
                </a:effectLst>
                <a:latin typeface="Bookman Old Style" panose="02050604050505020204" pitchFamily="18" charset="0"/>
              </a:rPr>
              <a:t>All these modules are very effective in providing a good opportunity of distance learning than the traditional </a:t>
            </a:r>
          </a:p>
          <a:p>
            <a:pPr algn="ctr"/>
            <a:r>
              <a:rPr lang="en-US" sz="2400" dirty="0">
                <a:ln w="0"/>
                <a:effectLst>
                  <a:outerShdw blurRad="38100" dist="19050" dir="2700000" algn="tl" rotWithShape="0">
                    <a:schemeClr val="dk1">
                      <a:alpha val="40000"/>
                    </a:schemeClr>
                  </a:outerShdw>
                </a:effectLst>
                <a:latin typeface="Bookman Old Style" panose="02050604050505020204" pitchFamily="18" charset="0"/>
              </a:rPr>
              <a:t>means of classroom learning. We cannot deny </a:t>
            </a:r>
          </a:p>
          <a:p>
            <a:pPr algn="ctr"/>
            <a:r>
              <a:rPr lang="en-US" sz="2400" dirty="0">
                <a:ln w="0"/>
                <a:effectLst>
                  <a:outerShdw blurRad="38100" dist="19050" dir="2700000" algn="tl" rotWithShape="0">
                    <a:schemeClr val="dk1">
                      <a:alpha val="40000"/>
                    </a:schemeClr>
                  </a:outerShdw>
                </a:effectLst>
                <a:latin typeface="Bookman Old Style" panose="02050604050505020204" pitchFamily="18" charset="0"/>
              </a:rPr>
              <a:t>the importance of face-to-face, but online </a:t>
            </a:r>
          </a:p>
          <a:p>
            <a:pPr algn="ctr"/>
            <a:r>
              <a:rPr lang="en-US" sz="2400" dirty="0">
                <a:ln w="0"/>
                <a:effectLst>
                  <a:outerShdw blurRad="38100" dist="19050" dir="2700000" algn="tl" rotWithShape="0">
                    <a:schemeClr val="dk1">
                      <a:alpha val="40000"/>
                    </a:schemeClr>
                  </a:outerShdw>
                </a:effectLst>
                <a:latin typeface="Bookman Old Style" panose="02050604050505020204" pitchFamily="18" charset="0"/>
              </a:rPr>
              <a:t>learning must be added to get </a:t>
            </a:r>
          </a:p>
          <a:p>
            <a:pPr algn="ctr"/>
            <a:r>
              <a:rPr lang="en-US" sz="2400" dirty="0">
                <a:ln w="0"/>
                <a:effectLst>
                  <a:outerShdw blurRad="38100" dist="19050" dir="2700000" algn="tl" rotWithShape="0">
                    <a:schemeClr val="dk1">
                      <a:alpha val="40000"/>
                    </a:schemeClr>
                  </a:outerShdw>
                </a:effectLst>
                <a:latin typeface="Bookman Old Style" panose="02050604050505020204" pitchFamily="18" charset="0"/>
              </a:rPr>
              <a:t>better outcomes. </a:t>
            </a:r>
          </a:p>
          <a:p>
            <a:pPr algn="ctr"/>
            <a:endParaRPr lang="en-US" sz="2400" dirty="0">
              <a:ln w="0"/>
              <a:effectLst>
                <a:outerShdw blurRad="38100" dist="19050" dir="2700000" algn="tl" rotWithShape="0">
                  <a:schemeClr val="dk1">
                    <a:alpha val="40000"/>
                  </a:schemeClr>
                </a:outerShdw>
              </a:effectLst>
              <a:latin typeface="Bookman Old Style" panose="02050604050505020204" pitchFamily="18" charset="0"/>
            </a:endParaRPr>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5494" y="995680"/>
            <a:ext cx="7810500" cy="5181600"/>
          </a:xfrm>
          <a:prstGeom prst="rect">
            <a:avLst/>
          </a:prstGeom>
        </p:spPr>
      </p:pic>
      <p:pic>
        <p:nvPicPr>
          <p:cNvPr id="7" name="Picture 6"/>
          <p:cNvPicPr>
            <a:picLocks noChangeAspect="1"/>
          </p:cNvPicPr>
          <p:nvPr/>
        </p:nvPicPr>
        <p:blipFill>
          <a:blip r:embed="rId5"/>
          <a:stretch>
            <a:fillRect/>
          </a:stretch>
        </p:blipFill>
        <p:spPr>
          <a:xfrm>
            <a:off x="-1059739" y="4706753"/>
            <a:ext cx="3874582" cy="2058372"/>
          </a:xfrm>
          <a:prstGeom prst="rect">
            <a:avLst/>
          </a:prstGeom>
        </p:spPr>
      </p:pic>
    </p:spTree>
    <p:extLst>
      <p:ext uri="{BB962C8B-B14F-4D97-AF65-F5344CB8AC3E}">
        <p14:creationId xmlns:p14="http://schemas.microsoft.com/office/powerpoint/2010/main" val="339474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t="-3000" b="-3000"/>
          </a:stretch>
        </a:blipFill>
        <a:effectLst/>
      </p:bgPr>
    </p:bg>
    <p:spTree>
      <p:nvGrpSpPr>
        <p:cNvPr id="1" name=""/>
        <p:cNvGrpSpPr/>
        <p:nvPr/>
      </p:nvGrpSpPr>
      <p:grpSpPr>
        <a:xfrm>
          <a:off x="0" y="0"/>
          <a:ext cx="0" cy="0"/>
          <a:chOff x="0" y="0"/>
          <a:chExt cx="0" cy="0"/>
        </a:xfrm>
      </p:grpSpPr>
      <p:sp>
        <p:nvSpPr>
          <p:cNvPr id="4" name="Title 1"/>
          <p:cNvSpPr txBox="1">
            <a:spLocks/>
          </p:cNvSpPr>
          <p:nvPr/>
        </p:nvSpPr>
        <p:spPr>
          <a:xfrm>
            <a:off x="0" y="192405"/>
            <a:ext cx="6319520" cy="864235"/>
          </a:xfrm>
          <a:prstGeom prst="rect">
            <a:avLst/>
          </a:prstGeom>
        </p:spPr>
        <p:style>
          <a:lnRef idx="0">
            <a:schemeClr val="dk1"/>
          </a:lnRef>
          <a:fillRef idx="3">
            <a:schemeClr val="dk1"/>
          </a:fillRef>
          <a:effectRef idx="3">
            <a:schemeClr val="dk1"/>
          </a:effectRef>
          <a:fontRef idx="minor">
            <a:schemeClr val="lt1"/>
          </a:fontRef>
        </p:style>
        <p:txBody>
          <a:bodyPr vert="horz" lIns="91440" tIns="45720" rIns="91440" bIns="45720" rtlCol="0" anchor="ctr">
            <a:normAutofit fontScale="90000"/>
            <a:scene3d>
              <a:camera prst="orthographicFront"/>
              <a:lightRig rig="soft" dir="t">
                <a:rot lat="0" lon="0" rev="15600000"/>
              </a:lightRig>
            </a:scene3d>
            <a:sp3d extrusionH="57150" prstMaterial="softEdge">
              <a:bevelT w="25400" h="38100"/>
            </a:sp3d>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b="1" dirty="0">
                <a:ln/>
                <a:solidFill>
                  <a:schemeClr val="accent4"/>
                </a:solidFill>
                <a:latin typeface="Berlin Sans FB Demi" panose="020E0802020502020306" pitchFamily="34" charset="0"/>
              </a:rPr>
              <a:t> Pros of Blended Learning</a:t>
            </a:r>
            <a:endParaRPr lang="en-US" b="1" dirty="0">
              <a:ln/>
              <a:solidFill>
                <a:schemeClr val="accent4"/>
              </a:solidFill>
            </a:endParaRPr>
          </a:p>
        </p:txBody>
      </p:sp>
      <p:grpSp>
        <p:nvGrpSpPr>
          <p:cNvPr id="29" name="Group 28"/>
          <p:cNvGrpSpPr/>
          <p:nvPr/>
        </p:nvGrpSpPr>
        <p:grpSpPr>
          <a:xfrm>
            <a:off x="86796" y="1221769"/>
            <a:ext cx="5284686" cy="486102"/>
            <a:chOff x="441761" y="1596836"/>
            <a:chExt cx="5284686" cy="486102"/>
          </a:xfrm>
        </p:grpSpPr>
        <p:sp>
          <p:nvSpPr>
            <p:cNvPr id="7" name="Rectangle 6"/>
            <p:cNvSpPr/>
            <p:nvPr/>
          </p:nvSpPr>
          <p:spPr>
            <a:xfrm>
              <a:off x="883722" y="1621273"/>
              <a:ext cx="4842725" cy="461665"/>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US" sz="24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Flexible Learning Environment </a:t>
              </a:r>
            </a:p>
          </p:txBody>
        </p:sp>
        <p:sp>
          <p:nvSpPr>
            <p:cNvPr id="19" name="Oval 18"/>
            <p:cNvSpPr/>
            <p:nvPr/>
          </p:nvSpPr>
          <p:spPr>
            <a:xfrm>
              <a:off x="441761" y="1596836"/>
              <a:ext cx="488737" cy="486102"/>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1</a:t>
              </a:r>
            </a:p>
          </p:txBody>
        </p:sp>
      </p:grpSp>
      <p:grpSp>
        <p:nvGrpSpPr>
          <p:cNvPr id="30" name="Group 29"/>
          <p:cNvGrpSpPr/>
          <p:nvPr/>
        </p:nvGrpSpPr>
        <p:grpSpPr>
          <a:xfrm>
            <a:off x="198556" y="3155501"/>
            <a:ext cx="5345322" cy="525828"/>
            <a:chOff x="441761" y="2474352"/>
            <a:chExt cx="5345322" cy="525828"/>
          </a:xfrm>
        </p:grpSpPr>
        <p:sp>
          <p:nvSpPr>
            <p:cNvPr id="10" name="Rectangle 9"/>
            <p:cNvSpPr/>
            <p:nvPr/>
          </p:nvSpPr>
          <p:spPr>
            <a:xfrm>
              <a:off x="910427" y="2519541"/>
              <a:ext cx="4876656" cy="461665"/>
            </a:xfrm>
            <a:prstGeom prst="rect">
              <a:avLst/>
            </a:prstGeom>
          </p:spPr>
          <p:style>
            <a:lnRef idx="1">
              <a:schemeClr val="accent5"/>
            </a:lnRef>
            <a:fillRef idx="3">
              <a:schemeClr val="accent5"/>
            </a:fillRef>
            <a:effectRef idx="2">
              <a:schemeClr val="accent5"/>
            </a:effectRef>
            <a:fontRef idx="minor">
              <a:schemeClr val="lt1"/>
            </a:fontRef>
          </p:style>
          <p:txBody>
            <a:bodyPr wrap="none">
              <a:spAutoFit/>
            </a:bodyPr>
            <a:lstStyle/>
            <a:p>
              <a:r>
                <a:rPr lang="en-US" sz="2400" dirty="0">
                  <a:latin typeface="Bookman Old Style" panose="02050604050505020204" pitchFamily="18" charset="0"/>
                </a:rPr>
                <a:t>Promotes Deep Understanding </a:t>
              </a:r>
            </a:p>
          </p:txBody>
        </p:sp>
        <p:sp>
          <p:nvSpPr>
            <p:cNvPr id="20" name="Oval 19"/>
            <p:cNvSpPr/>
            <p:nvPr/>
          </p:nvSpPr>
          <p:spPr>
            <a:xfrm>
              <a:off x="441761" y="2474352"/>
              <a:ext cx="488737" cy="525828"/>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2</a:t>
              </a:r>
            </a:p>
          </p:txBody>
        </p:sp>
      </p:grpSp>
      <p:grpSp>
        <p:nvGrpSpPr>
          <p:cNvPr id="31" name="Group 30"/>
          <p:cNvGrpSpPr/>
          <p:nvPr/>
        </p:nvGrpSpPr>
        <p:grpSpPr>
          <a:xfrm>
            <a:off x="198556" y="5183530"/>
            <a:ext cx="2830276" cy="525828"/>
            <a:chOff x="421691" y="3365452"/>
            <a:chExt cx="2830276" cy="525828"/>
          </a:xfrm>
        </p:grpSpPr>
        <p:sp>
          <p:nvSpPr>
            <p:cNvPr id="8" name="Rectangle 7"/>
            <p:cNvSpPr/>
            <p:nvPr/>
          </p:nvSpPr>
          <p:spPr>
            <a:xfrm>
              <a:off x="930498" y="3417808"/>
              <a:ext cx="2321469" cy="461665"/>
            </a:xfrm>
            <a:prstGeom prst="rect">
              <a:avLst/>
            </a:prstGeom>
          </p:spPr>
          <p:style>
            <a:lnRef idx="0">
              <a:schemeClr val="accent4"/>
            </a:lnRef>
            <a:fillRef idx="3">
              <a:schemeClr val="accent4"/>
            </a:fillRef>
            <a:effectRef idx="3">
              <a:schemeClr val="accent4"/>
            </a:effectRef>
            <a:fontRef idx="minor">
              <a:schemeClr val="lt1"/>
            </a:fontRef>
          </p:style>
          <p:txBody>
            <a:bodyPr wrap="none">
              <a:spAutoFit/>
            </a:bodyPr>
            <a:lstStyle/>
            <a:p>
              <a:r>
                <a:rPr lang="en-US" sz="24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Better Results</a:t>
              </a:r>
            </a:p>
          </p:txBody>
        </p:sp>
        <p:sp>
          <p:nvSpPr>
            <p:cNvPr id="21" name="Oval 20"/>
            <p:cNvSpPr/>
            <p:nvPr/>
          </p:nvSpPr>
          <p:spPr>
            <a:xfrm>
              <a:off x="421691" y="3365452"/>
              <a:ext cx="508807" cy="525828"/>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3</a:t>
              </a:r>
            </a:p>
          </p:txBody>
        </p:sp>
      </p:grpSp>
      <p:grpSp>
        <p:nvGrpSpPr>
          <p:cNvPr id="32" name="Group 31"/>
          <p:cNvGrpSpPr/>
          <p:nvPr/>
        </p:nvGrpSpPr>
        <p:grpSpPr>
          <a:xfrm>
            <a:off x="6116320" y="1188482"/>
            <a:ext cx="4173593" cy="494796"/>
            <a:chOff x="421691" y="4256552"/>
            <a:chExt cx="4173593" cy="494796"/>
          </a:xfrm>
        </p:grpSpPr>
        <p:sp>
          <p:nvSpPr>
            <p:cNvPr id="18" name="Rectangle 17"/>
            <p:cNvSpPr/>
            <p:nvPr/>
          </p:nvSpPr>
          <p:spPr>
            <a:xfrm>
              <a:off x="930498" y="4289683"/>
              <a:ext cx="3664786" cy="461665"/>
            </a:xfrm>
            <a:prstGeom prst="rect">
              <a:avLst/>
            </a:prstGeom>
          </p:spPr>
          <p:style>
            <a:lnRef idx="0">
              <a:schemeClr val="accent5"/>
            </a:lnRef>
            <a:fillRef idx="3">
              <a:schemeClr val="accent5"/>
            </a:fillRef>
            <a:effectRef idx="3">
              <a:schemeClr val="accent5"/>
            </a:effectRef>
            <a:fontRef idx="minor">
              <a:schemeClr val="lt1"/>
            </a:fontRef>
          </p:style>
          <p:txBody>
            <a:bodyPr wrap="none">
              <a:spAutoFit/>
            </a:bodyPr>
            <a:lstStyle/>
            <a:p>
              <a:r>
                <a:rPr lang="en-US" sz="2400" dirty="0">
                  <a:latin typeface="Bookman Old Style" panose="02050604050505020204" pitchFamily="18" charset="0"/>
                </a:rPr>
                <a:t>Improved performance </a:t>
              </a:r>
            </a:p>
          </p:txBody>
        </p:sp>
        <p:sp>
          <p:nvSpPr>
            <p:cNvPr id="22" name="Oval 21"/>
            <p:cNvSpPr/>
            <p:nvPr/>
          </p:nvSpPr>
          <p:spPr>
            <a:xfrm>
              <a:off x="421691" y="4256552"/>
              <a:ext cx="488736" cy="486101"/>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4</a:t>
              </a:r>
            </a:p>
          </p:txBody>
        </p:sp>
      </p:grpSp>
      <p:grpSp>
        <p:nvGrpSpPr>
          <p:cNvPr id="33" name="Group 32"/>
          <p:cNvGrpSpPr/>
          <p:nvPr/>
        </p:nvGrpSpPr>
        <p:grpSpPr>
          <a:xfrm>
            <a:off x="6116319" y="3158910"/>
            <a:ext cx="5221122" cy="486101"/>
            <a:chOff x="421691" y="5192167"/>
            <a:chExt cx="5221122" cy="486101"/>
          </a:xfrm>
        </p:grpSpPr>
        <p:sp>
          <p:nvSpPr>
            <p:cNvPr id="15" name="Rectangle 14"/>
            <p:cNvSpPr/>
            <p:nvPr/>
          </p:nvSpPr>
          <p:spPr>
            <a:xfrm>
              <a:off x="910427" y="5208161"/>
              <a:ext cx="4732386" cy="461665"/>
            </a:xfrm>
            <a:prstGeom prst="rect">
              <a:avLst/>
            </a:prstGeom>
          </p:spPr>
          <p:style>
            <a:lnRef idx="0">
              <a:schemeClr val="accent4"/>
            </a:lnRef>
            <a:fillRef idx="3">
              <a:schemeClr val="accent4"/>
            </a:fillRef>
            <a:effectRef idx="3">
              <a:schemeClr val="accent4"/>
            </a:effectRef>
            <a:fontRef idx="minor">
              <a:schemeClr val="lt1"/>
            </a:fontRef>
          </p:style>
          <p:txBody>
            <a:bodyPr wrap="none">
              <a:spAutoFit/>
            </a:bodyPr>
            <a:lstStyle/>
            <a:p>
              <a:r>
                <a:rPr lang="en-US" sz="24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Improved Collaborative Tasks </a:t>
              </a:r>
            </a:p>
          </p:txBody>
        </p:sp>
        <p:sp>
          <p:nvSpPr>
            <p:cNvPr id="23" name="Oval 22"/>
            <p:cNvSpPr/>
            <p:nvPr/>
          </p:nvSpPr>
          <p:spPr>
            <a:xfrm>
              <a:off x="421691" y="5192167"/>
              <a:ext cx="514746" cy="486101"/>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5</a:t>
              </a:r>
            </a:p>
          </p:txBody>
        </p:sp>
      </p:grpSp>
      <p:grpSp>
        <p:nvGrpSpPr>
          <p:cNvPr id="34" name="Group 33"/>
          <p:cNvGrpSpPr/>
          <p:nvPr/>
        </p:nvGrpSpPr>
        <p:grpSpPr>
          <a:xfrm>
            <a:off x="6116318" y="4856951"/>
            <a:ext cx="4367613" cy="491506"/>
            <a:chOff x="6060439" y="1564391"/>
            <a:chExt cx="4367613" cy="491506"/>
          </a:xfrm>
        </p:grpSpPr>
        <p:sp>
          <p:nvSpPr>
            <p:cNvPr id="13" name="Rectangle 12"/>
            <p:cNvSpPr/>
            <p:nvPr/>
          </p:nvSpPr>
          <p:spPr>
            <a:xfrm>
              <a:off x="6604569" y="1593814"/>
              <a:ext cx="3823483" cy="461665"/>
            </a:xfrm>
            <a:prstGeom prst="rect">
              <a:avLst/>
            </a:prstGeom>
          </p:spPr>
          <p:style>
            <a:lnRef idx="0">
              <a:schemeClr val="accent5"/>
            </a:lnRef>
            <a:fillRef idx="3">
              <a:schemeClr val="accent5"/>
            </a:fillRef>
            <a:effectRef idx="3">
              <a:schemeClr val="accent5"/>
            </a:effectRef>
            <a:fontRef idx="minor">
              <a:schemeClr val="lt1"/>
            </a:fontRef>
          </p:style>
          <p:txBody>
            <a:bodyPr wrap="none">
              <a:spAutoFit/>
            </a:bodyPr>
            <a:lstStyle/>
            <a:p>
              <a:r>
                <a:rPr lang="en-US" sz="2400" dirty="0">
                  <a:ln w="0"/>
                  <a:solidFill>
                    <a:schemeClr val="bg1"/>
                  </a:solidFill>
                  <a:effectLst>
                    <a:outerShdw blurRad="38100" dist="19050" dir="2700000" algn="tl" rotWithShape="0">
                      <a:schemeClr val="dk1">
                        <a:alpha val="40000"/>
                      </a:schemeClr>
                    </a:outerShdw>
                  </a:effectLst>
                  <a:latin typeface="Bookman Old Style" panose="02050604050505020204" pitchFamily="18" charset="0"/>
                </a:rPr>
                <a:t>Fulfill needs of learners </a:t>
              </a:r>
            </a:p>
          </p:txBody>
        </p:sp>
        <p:sp>
          <p:nvSpPr>
            <p:cNvPr id="24" name="Oval 23"/>
            <p:cNvSpPr/>
            <p:nvPr/>
          </p:nvSpPr>
          <p:spPr>
            <a:xfrm>
              <a:off x="6060439" y="1564391"/>
              <a:ext cx="574314" cy="491506"/>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6</a:t>
              </a:r>
            </a:p>
          </p:txBody>
        </p:sp>
      </p:grpSp>
      <p:sp>
        <p:nvSpPr>
          <p:cNvPr id="39" name="TextBox 38"/>
          <p:cNvSpPr txBox="1"/>
          <p:nvPr/>
        </p:nvSpPr>
        <p:spPr>
          <a:xfrm flipH="1">
            <a:off x="168844" y="1778561"/>
            <a:ext cx="5501204" cy="1077218"/>
          </a:xfrm>
          <a:prstGeom prst="rect">
            <a:avLst/>
          </a:prstGeom>
          <a:noFill/>
        </p:spPr>
        <p:txBody>
          <a:bodyPr wrap="square" rtlCol="0">
            <a:spAutoFit/>
          </a:bodyPr>
          <a:lstStyle/>
          <a:p>
            <a:pPr algn="just"/>
            <a:r>
              <a:rPr lang="en-US" sz="1600" dirty="0">
                <a:latin typeface="Bookman Old Style" panose="02050604050505020204" pitchFamily="18" charset="0"/>
              </a:rPr>
              <a:t>Blended learning provides you flexible means of learning that you can get information and knowledge about any domain any time according to your convenience. </a:t>
            </a:r>
          </a:p>
        </p:txBody>
      </p:sp>
      <p:sp>
        <p:nvSpPr>
          <p:cNvPr id="40" name="TextBox 39"/>
          <p:cNvSpPr txBox="1"/>
          <p:nvPr/>
        </p:nvSpPr>
        <p:spPr>
          <a:xfrm flipH="1">
            <a:off x="198556" y="3774584"/>
            <a:ext cx="5471492" cy="1323439"/>
          </a:xfrm>
          <a:prstGeom prst="rect">
            <a:avLst/>
          </a:prstGeom>
          <a:noFill/>
        </p:spPr>
        <p:txBody>
          <a:bodyPr wrap="square" rtlCol="0">
            <a:spAutoFit/>
          </a:bodyPr>
          <a:lstStyle/>
          <a:p>
            <a:pPr algn="just"/>
            <a:r>
              <a:rPr lang="en-US" sz="1600" dirty="0">
                <a:latin typeface="Bookman Old Style" panose="02050604050505020204" pitchFamily="18" charset="0"/>
              </a:rPr>
              <a:t>It allows you to get information about all concepts of every field to get a deep understanding of any topic. Like if you want how the food is digested in your body, you can have a look on the 3D videos available. </a:t>
            </a:r>
          </a:p>
        </p:txBody>
      </p:sp>
      <p:sp>
        <p:nvSpPr>
          <p:cNvPr id="41" name="TextBox 40"/>
          <p:cNvSpPr txBox="1"/>
          <p:nvPr/>
        </p:nvSpPr>
        <p:spPr>
          <a:xfrm flipH="1">
            <a:off x="168844" y="5749254"/>
            <a:ext cx="5501204" cy="830997"/>
          </a:xfrm>
          <a:prstGeom prst="rect">
            <a:avLst/>
          </a:prstGeom>
          <a:noFill/>
        </p:spPr>
        <p:txBody>
          <a:bodyPr wrap="square" rtlCol="0">
            <a:spAutoFit/>
          </a:bodyPr>
          <a:lstStyle/>
          <a:p>
            <a:pPr algn="just"/>
            <a:r>
              <a:rPr lang="en-US" sz="1600" dirty="0">
                <a:latin typeface="Bookman Old Style" panose="02050604050505020204" pitchFamily="18" charset="0"/>
              </a:rPr>
              <a:t>By blended learning, you can secure better marks in your exams. You can answer the questions with accuracy and precisions because of clear concepts. </a:t>
            </a:r>
          </a:p>
        </p:txBody>
      </p:sp>
      <p:sp>
        <p:nvSpPr>
          <p:cNvPr id="43" name="TextBox 42"/>
          <p:cNvSpPr txBox="1"/>
          <p:nvPr/>
        </p:nvSpPr>
        <p:spPr>
          <a:xfrm flipH="1">
            <a:off x="6116319" y="1771085"/>
            <a:ext cx="5758943" cy="1077218"/>
          </a:xfrm>
          <a:prstGeom prst="rect">
            <a:avLst/>
          </a:prstGeom>
          <a:noFill/>
        </p:spPr>
        <p:txBody>
          <a:bodyPr wrap="square" rtlCol="0">
            <a:spAutoFit/>
          </a:bodyPr>
          <a:lstStyle/>
          <a:p>
            <a:pPr algn="just"/>
            <a:r>
              <a:rPr lang="en-US" sz="1600" dirty="0">
                <a:latin typeface="Bookman Old Style" panose="02050604050505020204" pitchFamily="18" charset="0"/>
              </a:rPr>
              <a:t>You will see an improvement in your performance in the class. When you have a gadget in your hand, you can search each and every aspect of the topic by just writing your query in the search bar. </a:t>
            </a:r>
          </a:p>
        </p:txBody>
      </p:sp>
      <p:sp>
        <p:nvSpPr>
          <p:cNvPr id="44" name="TextBox 43"/>
          <p:cNvSpPr txBox="1"/>
          <p:nvPr/>
        </p:nvSpPr>
        <p:spPr>
          <a:xfrm flipH="1">
            <a:off x="6116318" y="3787325"/>
            <a:ext cx="5758943" cy="830997"/>
          </a:xfrm>
          <a:prstGeom prst="rect">
            <a:avLst/>
          </a:prstGeom>
          <a:noFill/>
        </p:spPr>
        <p:txBody>
          <a:bodyPr wrap="square" rtlCol="0">
            <a:spAutoFit/>
          </a:bodyPr>
          <a:lstStyle/>
          <a:p>
            <a:pPr algn="just"/>
            <a:r>
              <a:rPr lang="en-US" sz="1600" dirty="0">
                <a:latin typeface="Bookman Old Style" panose="02050604050505020204" pitchFamily="18" charset="0"/>
              </a:rPr>
              <a:t>Moreover, you can search for new and impressive ideas by taking help from your friends to make your collaborative task more appealing and better. </a:t>
            </a:r>
          </a:p>
        </p:txBody>
      </p:sp>
      <p:sp>
        <p:nvSpPr>
          <p:cNvPr id="45" name="TextBox 44"/>
          <p:cNvSpPr txBox="1"/>
          <p:nvPr/>
        </p:nvSpPr>
        <p:spPr>
          <a:xfrm flipH="1">
            <a:off x="6030921" y="5503032"/>
            <a:ext cx="5844339" cy="1077218"/>
          </a:xfrm>
          <a:prstGeom prst="rect">
            <a:avLst/>
          </a:prstGeom>
          <a:noFill/>
        </p:spPr>
        <p:txBody>
          <a:bodyPr wrap="square" rtlCol="0">
            <a:spAutoFit/>
          </a:bodyPr>
          <a:lstStyle/>
          <a:p>
            <a:pPr algn="just"/>
            <a:r>
              <a:rPr lang="en-US" sz="1600" dirty="0">
                <a:latin typeface="Bookman Old Style" panose="02050604050505020204" pitchFamily="18" charset="0"/>
              </a:rPr>
              <a:t>Learners have a passion to learn things and detailed information about their queries, so they can take help from the online learning. By attaining some knowledge, they can ask their teachers for more. </a:t>
            </a:r>
          </a:p>
        </p:txBody>
      </p:sp>
    </p:spTree>
    <p:extLst>
      <p:ext uri="{BB962C8B-B14F-4D97-AF65-F5344CB8AC3E}">
        <p14:creationId xmlns:p14="http://schemas.microsoft.com/office/powerpoint/2010/main" val="1027208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0000"/>
            <a:lum/>
          </a:blip>
          <a:srcRect/>
          <a:stretch>
            <a:fillRect t="-3000" b="-3000"/>
          </a:stretch>
        </a:blipFill>
        <a:effectLst/>
      </p:bgPr>
    </p:bg>
    <p:spTree>
      <p:nvGrpSpPr>
        <p:cNvPr id="1" name=""/>
        <p:cNvGrpSpPr/>
        <p:nvPr/>
      </p:nvGrpSpPr>
      <p:grpSpPr>
        <a:xfrm>
          <a:off x="0" y="0"/>
          <a:ext cx="0" cy="0"/>
          <a:chOff x="0" y="0"/>
          <a:chExt cx="0" cy="0"/>
        </a:xfrm>
      </p:grpSpPr>
      <p:sp>
        <p:nvSpPr>
          <p:cNvPr id="4" name="Title 1"/>
          <p:cNvSpPr txBox="1">
            <a:spLocks/>
          </p:cNvSpPr>
          <p:nvPr/>
        </p:nvSpPr>
        <p:spPr>
          <a:xfrm>
            <a:off x="0" y="192405"/>
            <a:ext cx="6319520" cy="864235"/>
          </a:xfrm>
          <a:prstGeom prst="rect">
            <a:avLst/>
          </a:prstGeom>
        </p:spPr>
        <p:style>
          <a:lnRef idx="0">
            <a:schemeClr val="dk1"/>
          </a:lnRef>
          <a:fillRef idx="3">
            <a:schemeClr val="dk1"/>
          </a:fillRef>
          <a:effectRef idx="3">
            <a:schemeClr val="dk1"/>
          </a:effectRef>
          <a:fontRef idx="minor">
            <a:schemeClr val="lt1"/>
          </a:fontRef>
        </p:style>
        <p:txBody>
          <a:bodyPr vert="horz" lIns="91440" tIns="45720" rIns="91440" bIns="45720" rtlCol="0" anchor="ctr">
            <a:normAutofit fontScale="90000"/>
            <a:scene3d>
              <a:camera prst="orthographicFront"/>
              <a:lightRig rig="soft" dir="t">
                <a:rot lat="0" lon="0" rev="15600000"/>
              </a:lightRig>
            </a:scene3d>
            <a:sp3d extrusionH="57150" prstMaterial="softEdge">
              <a:bevelT w="25400" h="38100"/>
            </a:sp3d>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b="1" dirty="0">
                <a:ln/>
                <a:solidFill>
                  <a:schemeClr val="accent4"/>
                </a:solidFill>
                <a:latin typeface="Berlin Sans FB Demi" panose="020E0802020502020306" pitchFamily="34" charset="0"/>
              </a:rPr>
              <a:t> Pros of Blended Learning</a:t>
            </a:r>
            <a:endParaRPr lang="en-US" b="1" dirty="0">
              <a:ln/>
              <a:solidFill>
                <a:schemeClr val="accent4"/>
              </a:solidFill>
            </a:endParaRPr>
          </a:p>
        </p:txBody>
      </p:sp>
      <p:sp>
        <p:nvSpPr>
          <p:cNvPr id="39" name="TextBox 38"/>
          <p:cNvSpPr txBox="1"/>
          <p:nvPr/>
        </p:nvSpPr>
        <p:spPr>
          <a:xfrm flipH="1">
            <a:off x="200426" y="2390017"/>
            <a:ext cx="4564604" cy="1323439"/>
          </a:xfrm>
          <a:prstGeom prst="rect">
            <a:avLst/>
          </a:prstGeom>
          <a:noFill/>
        </p:spPr>
        <p:txBody>
          <a:bodyPr wrap="square" rtlCol="0">
            <a:spAutoFit/>
          </a:bodyPr>
          <a:lstStyle/>
          <a:p>
            <a:pPr algn="just"/>
            <a:r>
              <a:rPr lang="en-US" sz="1600" dirty="0">
                <a:latin typeface="Bookman Old Style" panose="02050604050505020204" pitchFamily="18" charset="0"/>
              </a:rPr>
              <a:t>You can polish your skills of thinking and raise queries about certain topics, then find their proper solution. It will enhance critical thinking in the students. Likewise, they consult their teachers for guidance. </a:t>
            </a:r>
          </a:p>
        </p:txBody>
      </p:sp>
      <p:sp>
        <p:nvSpPr>
          <p:cNvPr id="40" name="TextBox 39"/>
          <p:cNvSpPr txBox="1"/>
          <p:nvPr/>
        </p:nvSpPr>
        <p:spPr>
          <a:xfrm flipH="1">
            <a:off x="211698" y="4900475"/>
            <a:ext cx="4604142" cy="1569660"/>
          </a:xfrm>
          <a:prstGeom prst="rect">
            <a:avLst/>
          </a:prstGeom>
          <a:noFill/>
        </p:spPr>
        <p:txBody>
          <a:bodyPr wrap="square" rtlCol="0">
            <a:spAutoFit/>
          </a:bodyPr>
          <a:lstStyle/>
          <a:p>
            <a:pPr algn="just"/>
            <a:r>
              <a:rPr lang="en-US" sz="1600" dirty="0">
                <a:latin typeface="Bookman Old Style" panose="02050604050505020204" pitchFamily="18" charset="0"/>
              </a:rPr>
              <a:t>It provides you a path where you can learn things practically. It means you can learn the things after visual presentation of the ideas. The internet is just like an encyclopedia that covers every domain of life and provides you relevant information. </a:t>
            </a:r>
          </a:p>
        </p:txBody>
      </p:sp>
      <p:sp>
        <p:nvSpPr>
          <p:cNvPr id="43" name="TextBox 42"/>
          <p:cNvSpPr txBox="1"/>
          <p:nvPr/>
        </p:nvSpPr>
        <p:spPr>
          <a:xfrm flipH="1">
            <a:off x="6155855" y="2325728"/>
            <a:ext cx="5758943" cy="1569660"/>
          </a:xfrm>
          <a:prstGeom prst="rect">
            <a:avLst/>
          </a:prstGeom>
          <a:noFill/>
        </p:spPr>
        <p:txBody>
          <a:bodyPr wrap="square" rtlCol="0">
            <a:spAutoFit/>
          </a:bodyPr>
          <a:lstStyle/>
          <a:p>
            <a:pPr algn="just"/>
            <a:r>
              <a:rPr lang="en-US" sz="1600" dirty="0">
                <a:latin typeface="Bookman Old Style" panose="02050604050505020204" pitchFamily="18" charset="0"/>
              </a:rPr>
              <a:t>Additionally, blended learning gives an interactive environment to students where they can interact with their teachers and the internet at the same time. In the flex model, you will have an opportunity to get your own schedule where you can ask your queries from the instructor. </a:t>
            </a:r>
          </a:p>
        </p:txBody>
      </p:sp>
      <p:sp>
        <p:nvSpPr>
          <p:cNvPr id="44" name="TextBox 43"/>
          <p:cNvSpPr txBox="1"/>
          <p:nvPr/>
        </p:nvSpPr>
        <p:spPr>
          <a:xfrm flipH="1">
            <a:off x="6144614" y="4900475"/>
            <a:ext cx="5758943" cy="1569660"/>
          </a:xfrm>
          <a:prstGeom prst="rect">
            <a:avLst/>
          </a:prstGeom>
          <a:noFill/>
        </p:spPr>
        <p:txBody>
          <a:bodyPr wrap="square" rtlCol="0">
            <a:spAutoFit/>
          </a:bodyPr>
          <a:lstStyle/>
          <a:p>
            <a:pPr algn="just"/>
            <a:r>
              <a:rPr lang="en-US" sz="1600" dirty="0">
                <a:latin typeface="Bookman Old Style" panose="02050604050505020204" pitchFamily="18" charset="0"/>
              </a:rPr>
              <a:t>Last, you can access more than one source of learning, e.g. you have a You Tube to watch the videos. Databases containing all the data, and research papers which will show you the work done till now on the topic. The university students can take help from google scholar while choosing a topic for their thesis. </a:t>
            </a:r>
          </a:p>
        </p:txBody>
      </p:sp>
      <p:grpSp>
        <p:nvGrpSpPr>
          <p:cNvPr id="27" name="Group 26"/>
          <p:cNvGrpSpPr/>
          <p:nvPr/>
        </p:nvGrpSpPr>
        <p:grpSpPr>
          <a:xfrm>
            <a:off x="168844" y="1648144"/>
            <a:ext cx="4504836" cy="553017"/>
            <a:chOff x="6110431" y="2446607"/>
            <a:chExt cx="4504836" cy="553017"/>
          </a:xfrm>
        </p:grpSpPr>
        <p:sp>
          <p:nvSpPr>
            <p:cNvPr id="28" name="Rectangle 27"/>
            <p:cNvSpPr/>
            <p:nvPr/>
          </p:nvSpPr>
          <p:spPr>
            <a:xfrm>
              <a:off x="6584997" y="2490973"/>
              <a:ext cx="4030270" cy="461665"/>
            </a:xfrm>
            <a:prstGeom prst="rect">
              <a:avLst/>
            </a:prstGeom>
          </p:spPr>
          <p:style>
            <a:lnRef idx="0">
              <a:schemeClr val="accent5"/>
            </a:lnRef>
            <a:fillRef idx="3">
              <a:schemeClr val="accent5"/>
            </a:fillRef>
            <a:effectRef idx="3">
              <a:schemeClr val="accent5"/>
            </a:effectRef>
            <a:fontRef idx="minor">
              <a:schemeClr val="lt1"/>
            </a:fontRef>
          </p:style>
          <p:txBody>
            <a:bodyPr wrap="none">
              <a:spAutoFit/>
            </a:bodyPr>
            <a:lstStyle/>
            <a:p>
              <a:r>
                <a:rPr lang="en-US" sz="2400" dirty="0">
                  <a:latin typeface="Bookman Old Style" panose="02050604050505020204" pitchFamily="18" charset="0"/>
                </a:rPr>
                <a:t>Enhances thinking skills </a:t>
              </a:r>
            </a:p>
          </p:txBody>
        </p:sp>
        <p:sp>
          <p:nvSpPr>
            <p:cNvPr id="35" name="Oval 34"/>
            <p:cNvSpPr/>
            <p:nvPr/>
          </p:nvSpPr>
          <p:spPr>
            <a:xfrm>
              <a:off x="6110431" y="2446607"/>
              <a:ext cx="505328" cy="553017"/>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7</a:t>
              </a:r>
            </a:p>
          </p:txBody>
        </p:sp>
      </p:grpSp>
      <p:grpSp>
        <p:nvGrpSpPr>
          <p:cNvPr id="36" name="Group 35"/>
          <p:cNvGrpSpPr/>
          <p:nvPr/>
        </p:nvGrpSpPr>
        <p:grpSpPr>
          <a:xfrm>
            <a:off x="278285" y="4190373"/>
            <a:ext cx="4455163" cy="519553"/>
            <a:chOff x="6181578" y="3335071"/>
            <a:chExt cx="4455163" cy="519553"/>
          </a:xfrm>
        </p:grpSpPr>
        <p:sp>
          <p:nvSpPr>
            <p:cNvPr id="37" name="Rectangle 36"/>
            <p:cNvSpPr/>
            <p:nvPr/>
          </p:nvSpPr>
          <p:spPr>
            <a:xfrm>
              <a:off x="6667385" y="3347666"/>
              <a:ext cx="3969356" cy="461665"/>
            </a:xfrm>
            <a:prstGeom prst="rect">
              <a:avLst/>
            </a:prstGeom>
          </p:spPr>
          <p:style>
            <a:lnRef idx="0">
              <a:schemeClr val="accent4"/>
            </a:lnRef>
            <a:fillRef idx="3">
              <a:schemeClr val="accent4"/>
            </a:fillRef>
            <a:effectRef idx="3">
              <a:schemeClr val="accent4"/>
            </a:effectRef>
            <a:fontRef idx="minor">
              <a:schemeClr val="lt1"/>
            </a:fontRef>
          </p:style>
          <p:txBody>
            <a:bodyPr wrap="none">
              <a:spAutoFit/>
            </a:bodyPr>
            <a:lstStyle/>
            <a:p>
              <a:r>
                <a:rPr lang="en-US" sz="24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Practical way of learning </a:t>
              </a:r>
            </a:p>
          </p:txBody>
        </p:sp>
        <p:sp>
          <p:nvSpPr>
            <p:cNvPr id="38" name="Oval 37"/>
            <p:cNvSpPr/>
            <p:nvPr/>
          </p:nvSpPr>
          <p:spPr>
            <a:xfrm>
              <a:off x="6181578" y="3335071"/>
              <a:ext cx="531304" cy="519553"/>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8</a:t>
              </a:r>
            </a:p>
          </p:txBody>
        </p:sp>
      </p:grpSp>
      <p:grpSp>
        <p:nvGrpSpPr>
          <p:cNvPr id="42" name="Group 41"/>
          <p:cNvGrpSpPr/>
          <p:nvPr/>
        </p:nvGrpSpPr>
        <p:grpSpPr>
          <a:xfrm>
            <a:off x="6144614" y="1628986"/>
            <a:ext cx="5804320" cy="525493"/>
            <a:chOff x="6181578" y="4257768"/>
            <a:chExt cx="5804320" cy="525493"/>
          </a:xfrm>
        </p:grpSpPr>
        <p:sp>
          <p:nvSpPr>
            <p:cNvPr id="46" name="Rectangle 45"/>
            <p:cNvSpPr/>
            <p:nvPr/>
          </p:nvSpPr>
          <p:spPr>
            <a:xfrm>
              <a:off x="6634753" y="4298226"/>
              <a:ext cx="5351145" cy="461665"/>
            </a:xfrm>
            <a:prstGeom prst="rect">
              <a:avLst/>
            </a:prstGeom>
          </p:spPr>
          <p:style>
            <a:lnRef idx="0">
              <a:schemeClr val="accent5"/>
            </a:lnRef>
            <a:fillRef idx="3">
              <a:schemeClr val="accent5"/>
            </a:fillRef>
            <a:effectRef idx="3">
              <a:schemeClr val="accent5"/>
            </a:effectRef>
            <a:fontRef idx="minor">
              <a:schemeClr val="lt1"/>
            </a:fontRef>
          </p:style>
          <p:txBody>
            <a:bodyPr wrap="none">
              <a:spAutoFit/>
            </a:bodyPr>
            <a:lstStyle/>
            <a:p>
              <a:r>
                <a:rPr lang="en-US" sz="2400" dirty="0">
                  <a:latin typeface="Bookman Old Style" panose="02050604050505020204" pitchFamily="18" charset="0"/>
                </a:rPr>
                <a:t>Promotes interactive environment </a:t>
              </a:r>
            </a:p>
          </p:txBody>
        </p:sp>
        <p:sp>
          <p:nvSpPr>
            <p:cNvPr id="47" name="Oval 46"/>
            <p:cNvSpPr/>
            <p:nvPr/>
          </p:nvSpPr>
          <p:spPr>
            <a:xfrm>
              <a:off x="6181578" y="4257768"/>
              <a:ext cx="531304" cy="525493"/>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9</a:t>
              </a:r>
            </a:p>
          </p:txBody>
        </p:sp>
      </p:grpSp>
      <p:grpSp>
        <p:nvGrpSpPr>
          <p:cNvPr id="48" name="Group 47"/>
          <p:cNvGrpSpPr/>
          <p:nvPr/>
        </p:nvGrpSpPr>
        <p:grpSpPr>
          <a:xfrm>
            <a:off x="5272526" y="4202968"/>
            <a:ext cx="6642272" cy="544487"/>
            <a:chOff x="6181578" y="5154340"/>
            <a:chExt cx="6642272" cy="544487"/>
          </a:xfrm>
        </p:grpSpPr>
        <p:sp>
          <p:nvSpPr>
            <p:cNvPr id="49" name="Rectangle 48"/>
            <p:cNvSpPr/>
            <p:nvPr/>
          </p:nvSpPr>
          <p:spPr>
            <a:xfrm>
              <a:off x="6712882" y="5177710"/>
              <a:ext cx="6110968" cy="461665"/>
            </a:xfrm>
            <a:prstGeom prst="rect">
              <a:avLst/>
            </a:prstGeom>
          </p:spPr>
          <p:style>
            <a:lnRef idx="0">
              <a:schemeClr val="accent4"/>
            </a:lnRef>
            <a:fillRef idx="3">
              <a:schemeClr val="accent4"/>
            </a:fillRef>
            <a:effectRef idx="3">
              <a:schemeClr val="accent4"/>
            </a:effectRef>
            <a:fontRef idx="minor">
              <a:schemeClr val="lt1"/>
            </a:fontRef>
          </p:style>
          <p:txBody>
            <a:bodyPr wrap="none">
              <a:spAutoFit/>
            </a:bodyPr>
            <a:lstStyle/>
            <a:p>
              <a:r>
                <a:rPr lang="en-US" sz="24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Access to Multiple Sources of Learning </a:t>
              </a:r>
            </a:p>
          </p:txBody>
        </p:sp>
        <p:sp>
          <p:nvSpPr>
            <p:cNvPr id="50" name="Oval 49"/>
            <p:cNvSpPr/>
            <p:nvPr/>
          </p:nvSpPr>
          <p:spPr>
            <a:xfrm>
              <a:off x="6181578" y="5154340"/>
              <a:ext cx="604810" cy="544487"/>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10</a:t>
              </a:r>
            </a:p>
          </p:txBody>
        </p:sp>
      </p:grpSp>
    </p:spTree>
    <p:extLst>
      <p:ext uri="{BB962C8B-B14F-4D97-AF65-F5344CB8AC3E}">
        <p14:creationId xmlns:p14="http://schemas.microsoft.com/office/powerpoint/2010/main" val="1767891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000"/>
            <a:lum/>
          </a:blip>
          <a:srcRect/>
          <a:stretch>
            <a:fillRect t="-3000" b="-3000"/>
          </a:stretch>
        </a:blipFill>
        <a:effectLst/>
      </p:bgPr>
    </p:bg>
    <p:spTree>
      <p:nvGrpSpPr>
        <p:cNvPr id="1" name=""/>
        <p:cNvGrpSpPr/>
        <p:nvPr/>
      </p:nvGrpSpPr>
      <p:grpSpPr>
        <a:xfrm>
          <a:off x="0" y="0"/>
          <a:ext cx="0" cy="0"/>
          <a:chOff x="0" y="0"/>
          <a:chExt cx="0" cy="0"/>
        </a:xfrm>
      </p:grpSpPr>
      <p:sp>
        <p:nvSpPr>
          <p:cNvPr id="6" name="Title 1"/>
          <p:cNvSpPr txBox="1">
            <a:spLocks/>
          </p:cNvSpPr>
          <p:nvPr/>
        </p:nvSpPr>
        <p:spPr>
          <a:xfrm>
            <a:off x="0" y="264160"/>
            <a:ext cx="6319520" cy="864235"/>
          </a:xfrm>
          <a:prstGeom prst="rect">
            <a:avLst/>
          </a:prstGeom>
        </p:spPr>
        <p:style>
          <a:lnRef idx="0">
            <a:schemeClr val="dk1"/>
          </a:lnRef>
          <a:fillRef idx="3">
            <a:schemeClr val="dk1"/>
          </a:fillRef>
          <a:effectRef idx="3">
            <a:schemeClr val="dk1"/>
          </a:effectRef>
          <a:fontRef idx="minor">
            <a:schemeClr val="lt1"/>
          </a:fontRef>
        </p:style>
        <p:txBody>
          <a:bodyPr vert="horz" lIns="91440" tIns="45720" rIns="91440" bIns="45720" rtlCol="0" anchor="ctr">
            <a:normAutofit fontScale="90000"/>
            <a:scene3d>
              <a:camera prst="orthographicFront"/>
              <a:lightRig rig="soft" dir="t">
                <a:rot lat="0" lon="0" rev="15600000"/>
              </a:lightRig>
            </a:scene3d>
            <a:sp3d extrusionH="57150" prstMaterial="softEdge">
              <a:bevelT w="25400" h="38100"/>
            </a:sp3d>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b="1" dirty="0">
                <a:ln/>
                <a:solidFill>
                  <a:schemeClr val="accent4"/>
                </a:solidFill>
                <a:latin typeface="Berlin Sans FB Demi" panose="020E0802020502020306" pitchFamily="34" charset="0"/>
              </a:rPr>
              <a:t> Cons of Blended Learning</a:t>
            </a:r>
            <a:endParaRPr lang="en-US" b="1" dirty="0">
              <a:ln/>
              <a:solidFill>
                <a:schemeClr val="accent4"/>
              </a:solidFill>
            </a:endParaRPr>
          </a:p>
        </p:txBody>
      </p:sp>
      <p:grpSp>
        <p:nvGrpSpPr>
          <p:cNvPr id="10" name="Group 9"/>
          <p:cNvGrpSpPr/>
          <p:nvPr/>
        </p:nvGrpSpPr>
        <p:grpSpPr>
          <a:xfrm>
            <a:off x="517417" y="1762068"/>
            <a:ext cx="5284686" cy="486102"/>
            <a:chOff x="441761" y="1596836"/>
            <a:chExt cx="5284686" cy="486102"/>
          </a:xfrm>
        </p:grpSpPr>
        <p:sp>
          <p:nvSpPr>
            <p:cNvPr id="11" name="Rectangle 10"/>
            <p:cNvSpPr/>
            <p:nvPr/>
          </p:nvSpPr>
          <p:spPr>
            <a:xfrm>
              <a:off x="883722" y="1621273"/>
              <a:ext cx="4842725" cy="461665"/>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r>
                <a:rPr lang="en-US" sz="24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Inhibits socialization </a:t>
              </a:r>
            </a:p>
          </p:txBody>
        </p:sp>
        <p:sp>
          <p:nvSpPr>
            <p:cNvPr id="12" name="Oval 11"/>
            <p:cNvSpPr/>
            <p:nvPr/>
          </p:nvSpPr>
          <p:spPr>
            <a:xfrm>
              <a:off x="441761" y="1596836"/>
              <a:ext cx="488737" cy="486102"/>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1</a:t>
              </a:r>
            </a:p>
          </p:txBody>
        </p:sp>
      </p:grpSp>
      <p:grpSp>
        <p:nvGrpSpPr>
          <p:cNvPr id="13" name="Group 12"/>
          <p:cNvGrpSpPr/>
          <p:nvPr/>
        </p:nvGrpSpPr>
        <p:grpSpPr>
          <a:xfrm>
            <a:off x="517417" y="4105315"/>
            <a:ext cx="4454052" cy="525828"/>
            <a:chOff x="441761" y="2474352"/>
            <a:chExt cx="4454052" cy="525828"/>
          </a:xfrm>
        </p:grpSpPr>
        <p:sp>
          <p:nvSpPr>
            <p:cNvPr id="14" name="Rectangle 13"/>
            <p:cNvSpPr/>
            <p:nvPr/>
          </p:nvSpPr>
          <p:spPr>
            <a:xfrm>
              <a:off x="910427" y="2519541"/>
              <a:ext cx="3985386" cy="461665"/>
            </a:xfrm>
            <a:prstGeom prst="rect">
              <a:avLst/>
            </a:prstGeom>
          </p:spPr>
          <p:style>
            <a:lnRef idx="1">
              <a:schemeClr val="accent5"/>
            </a:lnRef>
            <a:fillRef idx="3">
              <a:schemeClr val="accent5"/>
            </a:fillRef>
            <a:effectRef idx="2">
              <a:schemeClr val="accent5"/>
            </a:effectRef>
            <a:fontRef idx="minor">
              <a:schemeClr val="lt1"/>
            </a:fontRef>
          </p:style>
          <p:txBody>
            <a:bodyPr wrap="none">
              <a:spAutoFit/>
            </a:bodyPr>
            <a:lstStyle/>
            <a:p>
              <a:r>
                <a:rPr lang="en-US" sz="2400" dirty="0">
                  <a:latin typeface="Bookman Old Style" panose="02050604050505020204" pitchFamily="18" charset="0"/>
                </a:rPr>
                <a:t>Susceptibility of bad use </a:t>
              </a:r>
            </a:p>
          </p:txBody>
        </p:sp>
        <p:sp>
          <p:nvSpPr>
            <p:cNvPr id="15" name="Oval 14"/>
            <p:cNvSpPr/>
            <p:nvPr/>
          </p:nvSpPr>
          <p:spPr>
            <a:xfrm>
              <a:off x="441761" y="2474352"/>
              <a:ext cx="488737" cy="525828"/>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2</a:t>
              </a:r>
            </a:p>
          </p:txBody>
        </p:sp>
      </p:grpSp>
      <p:grpSp>
        <p:nvGrpSpPr>
          <p:cNvPr id="16" name="Group 15"/>
          <p:cNvGrpSpPr/>
          <p:nvPr/>
        </p:nvGrpSpPr>
        <p:grpSpPr>
          <a:xfrm>
            <a:off x="7103319" y="1754423"/>
            <a:ext cx="3029049" cy="525828"/>
            <a:chOff x="421691" y="3365452"/>
            <a:chExt cx="3029049" cy="525828"/>
          </a:xfrm>
        </p:grpSpPr>
        <p:sp>
          <p:nvSpPr>
            <p:cNvPr id="17" name="Rectangle 16"/>
            <p:cNvSpPr/>
            <p:nvPr/>
          </p:nvSpPr>
          <p:spPr>
            <a:xfrm>
              <a:off x="930498" y="3417808"/>
              <a:ext cx="2520242" cy="461665"/>
            </a:xfrm>
            <a:prstGeom prst="rect">
              <a:avLst/>
            </a:prstGeom>
          </p:spPr>
          <p:style>
            <a:lnRef idx="0">
              <a:schemeClr val="accent4"/>
            </a:lnRef>
            <a:fillRef idx="3">
              <a:schemeClr val="accent4"/>
            </a:fillRef>
            <a:effectRef idx="3">
              <a:schemeClr val="accent4"/>
            </a:effectRef>
            <a:fontRef idx="minor">
              <a:schemeClr val="lt1"/>
            </a:fontRef>
          </p:style>
          <p:txBody>
            <a:bodyPr wrap="none">
              <a:spAutoFit/>
            </a:bodyPr>
            <a:lstStyle/>
            <a:p>
              <a:r>
                <a:rPr lang="en-US" sz="24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Content quality</a:t>
              </a:r>
            </a:p>
          </p:txBody>
        </p:sp>
        <p:sp>
          <p:nvSpPr>
            <p:cNvPr id="18" name="Oval 17"/>
            <p:cNvSpPr/>
            <p:nvPr/>
          </p:nvSpPr>
          <p:spPr>
            <a:xfrm>
              <a:off x="421691" y="3365452"/>
              <a:ext cx="508807" cy="525828"/>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3</a:t>
              </a:r>
            </a:p>
          </p:txBody>
        </p:sp>
      </p:grpSp>
      <p:grpSp>
        <p:nvGrpSpPr>
          <p:cNvPr id="19" name="Group 18"/>
          <p:cNvGrpSpPr/>
          <p:nvPr/>
        </p:nvGrpSpPr>
        <p:grpSpPr>
          <a:xfrm>
            <a:off x="7103319" y="4146036"/>
            <a:ext cx="3348046" cy="494796"/>
            <a:chOff x="421691" y="4256552"/>
            <a:chExt cx="3348046" cy="494796"/>
          </a:xfrm>
        </p:grpSpPr>
        <p:sp>
          <p:nvSpPr>
            <p:cNvPr id="20" name="Rectangle 19"/>
            <p:cNvSpPr/>
            <p:nvPr/>
          </p:nvSpPr>
          <p:spPr>
            <a:xfrm>
              <a:off x="930498" y="4289683"/>
              <a:ext cx="2839239" cy="461665"/>
            </a:xfrm>
            <a:prstGeom prst="rect">
              <a:avLst/>
            </a:prstGeom>
          </p:spPr>
          <p:style>
            <a:lnRef idx="0">
              <a:schemeClr val="accent5"/>
            </a:lnRef>
            <a:fillRef idx="3">
              <a:schemeClr val="accent5"/>
            </a:fillRef>
            <a:effectRef idx="3">
              <a:schemeClr val="accent5"/>
            </a:effectRef>
            <a:fontRef idx="minor">
              <a:schemeClr val="lt1"/>
            </a:fontRef>
          </p:style>
          <p:txBody>
            <a:bodyPr wrap="none">
              <a:spAutoFit/>
            </a:bodyPr>
            <a:lstStyle/>
            <a:p>
              <a:r>
                <a:rPr lang="en-US" sz="2400" dirty="0">
                  <a:latin typeface="Bookman Old Style" panose="02050604050505020204" pitchFamily="18" charset="0"/>
                </a:rPr>
                <a:t>Not cost-effective </a:t>
              </a:r>
            </a:p>
          </p:txBody>
        </p:sp>
        <p:sp>
          <p:nvSpPr>
            <p:cNvPr id="21" name="Oval 20"/>
            <p:cNvSpPr/>
            <p:nvPr/>
          </p:nvSpPr>
          <p:spPr>
            <a:xfrm>
              <a:off x="421691" y="4256552"/>
              <a:ext cx="488736" cy="486101"/>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4</a:t>
              </a:r>
            </a:p>
          </p:txBody>
        </p:sp>
      </p:grpSp>
      <p:sp>
        <p:nvSpPr>
          <p:cNvPr id="22" name="TextBox 21"/>
          <p:cNvSpPr txBox="1"/>
          <p:nvPr/>
        </p:nvSpPr>
        <p:spPr>
          <a:xfrm flipH="1">
            <a:off x="877458" y="2305140"/>
            <a:ext cx="4924645" cy="1569660"/>
          </a:xfrm>
          <a:prstGeom prst="rect">
            <a:avLst/>
          </a:prstGeom>
          <a:noFill/>
        </p:spPr>
        <p:txBody>
          <a:bodyPr wrap="square" rtlCol="0">
            <a:spAutoFit/>
          </a:bodyPr>
          <a:lstStyle/>
          <a:p>
            <a:pPr algn="just"/>
            <a:r>
              <a:rPr lang="en-US" sz="1600" dirty="0">
                <a:latin typeface="Bookman Old Style" panose="02050604050505020204" pitchFamily="18" charset="0"/>
              </a:rPr>
              <a:t>One major drawback of blended learning is that it inhibits socialization. Some students make the online source as the only way of getting education. They don’t socialize and want to get education by sitting in a single room. </a:t>
            </a:r>
          </a:p>
        </p:txBody>
      </p:sp>
      <p:sp>
        <p:nvSpPr>
          <p:cNvPr id="23" name="TextBox 22"/>
          <p:cNvSpPr txBox="1"/>
          <p:nvPr/>
        </p:nvSpPr>
        <p:spPr>
          <a:xfrm flipH="1">
            <a:off x="7103318" y="2369009"/>
            <a:ext cx="4976921" cy="1569660"/>
          </a:xfrm>
          <a:prstGeom prst="rect">
            <a:avLst/>
          </a:prstGeom>
          <a:noFill/>
        </p:spPr>
        <p:txBody>
          <a:bodyPr wrap="square" rtlCol="0">
            <a:spAutoFit/>
          </a:bodyPr>
          <a:lstStyle/>
          <a:p>
            <a:pPr algn="just"/>
            <a:r>
              <a:rPr lang="en-US" sz="1600" dirty="0">
                <a:latin typeface="Bookman Old Style" panose="02050604050505020204" pitchFamily="18" charset="0"/>
              </a:rPr>
              <a:t>As internet provides you every type of content, it depends on you that which content you are preferring to watch. Quality of content matters a lot. Some fake information are also provided sometime which may deviate you from original concepts. </a:t>
            </a:r>
          </a:p>
        </p:txBody>
      </p:sp>
      <p:sp>
        <p:nvSpPr>
          <p:cNvPr id="24" name="TextBox 23"/>
          <p:cNvSpPr txBox="1"/>
          <p:nvPr/>
        </p:nvSpPr>
        <p:spPr>
          <a:xfrm flipH="1">
            <a:off x="877458" y="4887873"/>
            <a:ext cx="4564604" cy="1077218"/>
          </a:xfrm>
          <a:prstGeom prst="rect">
            <a:avLst/>
          </a:prstGeom>
          <a:noFill/>
        </p:spPr>
        <p:txBody>
          <a:bodyPr wrap="square" rtlCol="0">
            <a:spAutoFit/>
          </a:bodyPr>
          <a:lstStyle/>
          <a:p>
            <a:pPr algn="just"/>
            <a:r>
              <a:rPr lang="en-US" sz="1600" dirty="0">
                <a:latin typeface="Bookman Old Style" panose="02050604050505020204" pitchFamily="18" charset="0"/>
              </a:rPr>
              <a:t>There is a great chance that students will start using internet and the online means for negative use like for watching movies and playing online games. </a:t>
            </a:r>
          </a:p>
        </p:txBody>
      </p:sp>
      <p:sp>
        <p:nvSpPr>
          <p:cNvPr id="25" name="TextBox 24"/>
          <p:cNvSpPr txBox="1"/>
          <p:nvPr/>
        </p:nvSpPr>
        <p:spPr>
          <a:xfrm flipH="1">
            <a:off x="7103318" y="4776929"/>
            <a:ext cx="4885481" cy="1569660"/>
          </a:xfrm>
          <a:prstGeom prst="rect">
            <a:avLst/>
          </a:prstGeom>
          <a:noFill/>
        </p:spPr>
        <p:txBody>
          <a:bodyPr wrap="square" rtlCol="0">
            <a:spAutoFit/>
          </a:bodyPr>
          <a:lstStyle/>
          <a:p>
            <a:pPr algn="just"/>
            <a:r>
              <a:rPr lang="en-US" sz="1600" dirty="0">
                <a:latin typeface="Bookman Old Style" panose="02050604050505020204" pitchFamily="18" charset="0"/>
              </a:rPr>
              <a:t>This method is not cost-effective for some students as they don’t have a good internet connection at their homes. You must have a device like a laptop or computer and some other hardware devices to use all the resources.  </a:t>
            </a:r>
          </a:p>
        </p:txBody>
      </p:sp>
    </p:spTree>
    <p:extLst>
      <p:ext uri="{BB962C8B-B14F-4D97-AF65-F5344CB8AC3E}">
        <p14:creationId xmlns:p14="http://schemas.microsoft.com/office/powerpoint/2010/main" val="1565430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25000"/>
            <a:lum/>
          </a:blip>
          <a:srcRect/>
          <a:stretch>
            <a:fillRect t="-9000" b="-9000"/>
          </a:stretch>
        </a:blipFill>
        <a:effectLst/>
      </p:bgPr>
    </p:bg>
    <p:spTree>
      <p:nvGrpSpPr>
        <p:cNvPr id="1" name=""/>
        <p:cNvGrpSpPr/>
        <p:nvPr/>
      </p:nvGrpSpPr>
      <p:grpSpPr>
        <a:xfrm>
          <a:off x="0" y="0"/>
          <a:ext cx="0" cy="0"/>
          <a:chOff x="0" y="0"/>
          <a:chExt cx="0" cy="0"/>
        </a:xfrm>
      </p:grpSpPr>
      <p:sp>
        <p:nvSpPr>
          <p:cNvPr id="4" name="Title 1"/>
          <p:cNvSpPr txBox="1">
            <a:spLocks/>
          </p:cNvSpPr>
          <p:nvPr/>
        </p:nvSpPr>
        <p:spPr>
          <a:xfrm>
            <a:off x="0" y="192405"/>
            <a:ext cx="12192000" cy="864235"/>
          </a:xfrm>
          <a:prstGeom prst="rect">
            <a:avLst/>
          </a:prstGeom>
        </p:spPr>
        <p:style>
          <a:lnRef idx="0">
            <a:schemeClr val="dk1"/>
          </a:lnRef>
          <a:fillRef idx="3">
            <a:schemeClr val="dk1"/>
          </a:fillRef>
          <a:effectRef idx="3">
            <a:schemeClr val="dk1"/>
          </a:effectRef>
          <a:fontRef idx="minor">
            <a:schemeClr val="lt1"/>
          </a:fontRef>
        </p:style>
        <p:txBody>
          <a:bodyPr vert="horz" lIns="91440" tIns="45720" rIns="91440" bIns="45720" rtlCol="0" anchor="ctr">
            <a:normAutofit fontScale="97500"/>
            <a:scene3d>
              <a:camera prst="orthographicFront"/>
              <a:lightRig rig="soft" dir="t">
                <a:rot lat="0" lon="0" rev="15600000"/>
              </a:lightRig>
            </a:scene3d>
            <a:sp3d extrusionH="57150" prstMaterial="softEdge">
              <a:bevelT w="25400" h="38100"/>
            </a:sp3d>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b="1" dirty="0">
                <a:ln/>
                <a:solidFill>
                  <a:schemeClr val="accent4"/>
                </a:solidFill>
                <a:latin typeface="Berlin Sans FB Demi" panose="020E0802020502020306" pitchFamily="34" charset="0"/>
              </a:rPr>
              <a:t> Traditional Classroom Learning</a:t>
            </a:r>
            <a:endParaRPr lang="en-US" b="1" dirty="0">
              <a:ln/>
              <a:solidFill>
                <a:schemeClr val="accent4"/>
              </a:solidFill>
            </a:endParaRPr>
          </a:p>
        </p:txBody>
      </p:sp>
      <p:sp>
        <p:nvSpPr>
          <p:cNvPr id="5" name="Rectangle 4"/>
          <p:cNvSpPr/>
          <p:nvPr/>
        </p:nvSpPr>
        <p:spPr>
          <a:xfrm>
            <a:off x="2497187" y="2538094"/>
            <a:ext cx="7609840" cy="3207386"/>
          </a:xfrm>
          <a:prstGeom prst="rect">
            <a:avLst/>
          </a:prstGeom>
          <a:ln>
            <a:solidFill>
              <a:schemeClr val="accent4"/>
            </a:solidFill>
          </a:ln>
          <a:scene3d>
            <a:camera prst="perspectiveLeft"/>
            <a:lightRig rig="threePt" dir="t"/>
          </a:scene3d>
        </p:spPr>
        <p:style>
          <a:lnRef idx="1">
            <a:schemeClr val="accent4"/>
          </a:lnRef>
          <a:fillRef idx="3">
            <a:schemeClr val="accent4"/>
          </a:fillRef>
          <a:effectRef idx="2">
            <a:schemeClr val="accent4"/>
          </a:effectRef>
          <a:fontRef idx="minor">
            <a:schemeClr val="lt1"/>
          </a:fontRef>
        </p:style>
        <p:txBody>
          <a:bodyPr rtlCol="0" anchor="ctr"/>
          <a:lstStyle/>
          <a:p>
            <a:pPr algn="ctr"/>
            <a:r>
              <a:rPr lang="en-US" sz="20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Traditional learning involves learning means in which students learn through face-to-face teaching by an instructor in a classroom. </a:t>
            </a:r>
          </a:p>
        </p:txBody>
      </p:sp>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10800000" flipV="1">
            <a:off x="1912611" y="1198880"/>
            <a:ext cx="2443856" cy="4856480"/>
          </a:xfrm>
          <a:prstGeom prst="rect">
            <a:avLst/>
          </a:prstGeom>
        </p:spPr>
      </p:pic>
    </p:spTree>
    <p:extLst>
      <p:ext uri="{BB962C8B-B14F-4D97-AF65-F5344CB8AC3E}">
        <p14:creationId xmlns:p14="http://schemas.microsoft.com/office/powerpoint/2010/main" val="2079227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15000"/>
            <a:lum/>
          </a:blip>
          <a:srcRect/>
          <a:stretch>
            <a:fillRect t="-22530"/>
          </a:stretch>
        </a:blipFill>
        <a:effectLst/>
      </p:bgPr>
    </p:bg>
    <p:spTree>
      <p:nvGrpSpPr>
        <p:cNvPr id="1" name=""/>
        <p:cNvGrpSpPr/>
        <p:nvPr/>
      </p:nvGrpSpPr>
      <p:grpSpPr>
        <a:xfrm>
          <a:off x="0" y="0"/>
          <a:ext cx="0" cy="0"/>
          <a:chOff x="0" y="0"/>
          <a:chExt cx="0" cy="0"/>
        </a:xfrm>
      </p:grpSpPr>
      <p:sp>
        <p:nvSpPr>
          <p:cNvPr id="4" name="Title 1"/>
          <p:cNvSpPr txBox="1">
            <a:spLocks/>
          </p:cNvSpPr>
          <p:nvPr/>
        </p:nvSpPr>
        <p:spPr>
          <a:xfrm>
            <a:off x="0" y="236217"/>
            <a:ext cx="12191999" cy="1002666"/>
          </a:xfrm>
          <a:prstGeom prst="rect">
            <a:avLst/>
          </a:prstGeom>
        </p:spPr>
        <p:style>
          <a:lnRef idx="1">
            <a:schemeClr val="dk1"/>
          </a:lnRef>
          <a:fillRef idx="3">
            <a:schemeClr val="dk1"/>
          </a:fillRef>
          <a:effectRef idx="2">
            <a:schemeClr val="dk1"/>
          </a:effectRef>
          <a:fontRef idx="minor">
            <a:schemeClr val="lt1"/>
          </a:fontRef>
        </p:style>
        <p:txBody>
          <a:bodyPr vert="horz" lIns="91440" tIns="45720" rIns="91440" bIns="45720" rtlCol="0" anchor="ctr">
            <a:normAutofit/>
            <a:scene3d>
              <a:camera prst="orthographicFront"/>
              <a:lightRig rig="soft" dir="t">
                <a:rot lat="0" lon="0" rev="15600000"/>
              </a:lightRig>
            </a:scene3d>
            <a:sp3d extrusionH="57150" prstMaterial="softEdge">
              <a:bevelT w="25400" h="38100"/>
            </a:sp3d>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5400" b="1" dirty="0">
                <a:ln/>
                <a:solidFill>
                  <a:schemeClr val="accent4"/>
                </a:solidFill>
                <a:latin typeface="Berlin Sans FB Demi" panose="020E0802020502020306" pitchFamily="34" charset="0"/>
              </a:rPr>
              <a:t>Traditional Classroom Learning</a:t>
            </a:r>
          </a:p>
        </p:txBody>
      </p:sp>
      <p:sp>
        <p:nvSpPr>
          <p:cNvPr id="5" name="Rectangle 4"/>
          <p:cNvSpPr/>
          <p:nvPr/>
        </p:nvSpPr>
        <p:spPr>
          <a:xfrm>
            <a:off x="-1" y="1638219"/>
            <a:ext cx="12191999" cy="1144906"/>
          </a:xfrm>
          <a:prstGeom prst="rect">
            <a:avLst/>
          </a:prstGeom>
          <a:ln>
            <a:solidFill>
              <a:schemeClr val="accent4"/>
            </a:solidFill>
          </a:ln>
        </p:spPr>
        <p:style>
          <a:lnRef idx="1">
            <a:schemeClr val="accent4"/>
          </a:lnRef>
          <a:fillRef idx="3">
            <a:schemeClr val="accent4"/>
          </a:fillRef>
          <a:effectRef idx="2">
            <a:schemeClr val="accent4"/>
          </a:effectRef>
          <a:fontRef idx="minor">
            <a:schemeClr val="lt1"/>
          </a:fontRef>
        </p:style>
        <p:txBody>
          <a:bodyPr rtlCol="0" anchor="ctr"/>
          <a:lstStyle/>
          <a:p>
            <a:pPr algn="ctr"/>
            <a:r>
              <a:rPr lang="en-US"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According to Chen, students feel more comfortable when they were educated in the classrooms than online means of learning. But, they love the blended type of learning when teacher guides them to observe all the facts and figures with 3D animations. </a:t>
            </a:r>
          </a:p>
        </p:txBody>
      </p:sp>
      <p:sp>
        <p:nvSpPr>
          <p:cNvPr id="6" name="Rectangle 5"/>
          <p:cNvSpPr/>
          <p:nvPr/>
        </p:nvSpPr>
        <p:spPr>
          <a:xfrm>
            <a:off x="0" y="4426027"/>
            <a:ext cx="12209145" cy="955040"/>
          </a:xfrm>
          <a:prstGeom prst="rect">
            <a:avLst/>
          </a:prstGeom>
          <a:ln>
            <a:solidFill>
              <a:schemeClr val="accent4"/>
            </a:solidFill>
          </a:ln>
        </p:spPr>
        <p:style>
          <a:lnRef idx="1">
            <a:schemeClr val="accent4"/>
          </a:lnRef>
          <a:fillRef idx="3">
            <a:schemeClr val="accent4"/>
          </a:fillRef>
          <a:effectRef idx="2">
            <a:schemeClr val="accent4"/>
          </a:effectRef>
          <a:fontRef idx="minor">
            <a:schemeClr val="lt1"/>
          </a:fontRef>
        </p:style>
        <p:txBody>
          <a:bodyPr rtlCol="0" anchor="ctr"/>
          <a:lstStyle/>
          <a:p>
            <a:pPr algn="just"/>
            <a:r>
              <a:rPr lang="en-US"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They will work on their mental agilities and remain alert always in the classroom. It is beneficial for both students and teachers to work together in an interactive way and understand each other. </a:t>
            </a:r>
          </a:p>
        </p:txBody>
      </p:sp>
      <p:sp>
        <p:nvSpPr>
          <p:cNvPr id="7" name="Rectangle 6"/>
          <p:cNvSpPr/>
          <p:nvPr/>
        </p:nvSpPr>
        <p:spPr>
          <a:xfrm>
            <a:off x="-2" y="3006085"/>
            <a:ext cx="12192001" cy="1123636"/>
          </a:xfrm>
          <a:prstGeom prst="rect">
            <a:avLst/>
          </a:prstGeom>
          <a:ln>
            <a:solidFill>
              <a:schemeClr val="accent4"/>
            </a:solidFill>
          </a:ln>
        </p:spPr>
        <p:style>
          <a:lnRef idx="1">
            <a:schemeClr val="accent4"/>
          </a:lnRef>
          <a:fillRef idx="3">
            <a:schemeClr val="accent4"/>
          </a:fillRef>
          <a:effectRef idx="2">
            <a:schemeClr val="accent4"/>
          </a:effectRef>
          <a:fontRef idx="minor">
            <a:schemeClr val="lt1"/>
          </a:fontRef>
        </p:style>
        <p:txBody>
          <a:bodyPr rtlCol="0" anchor="ctr"/>
          <a:lstStyle/>
          <a:p>
            <a:pPr algn="just"/>
            <a:r>
              <a:rPr lang="en-US"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This traditional means of communication is better as you can interact with your fellows and tutor directly. Moreover, the physical presence of students in a room with different mental capabilities will enhance grooming. It is considered as a better means of learning for all the youngers who have no practice to manage the workload. </a:t>
            </a:r>
          </a:p>
        </p:txBody>
      </p:sp>
      <p:sp>
        <p:nvSpPr>
          <p:cNvPr id="8" name="Rectangle 7"/>
          <p:cNvSpPr/>
          <p:nvPr/>
        </p:nvSpPr>
        <p:spPr>
          <a:xfrm>
            <a:off x="-2" y="5770087"/>
            <a:ext cx="12192000" cy="803277"/>
          </a:xfrm>
          <a:prstGeom prst="rect">
            <a:avLst/>
          </a:prstGeom>
          <a:ln>
            <a:solidFill>
              <a:schemeClr val="accent4"/>
            </a:solidFill>
          </a:ln>
        </p:spPr>
        <p:style>
          <a:lnRef idx="1">
            <a:schemeClr val="accent4"/>
          </a:lnRef>
          <a:fillRef idx="3">
            <a:schemeClr val="accent4"/>
          </a:fillRef>
          <a:effectRef idx="2">
            <a:schemeClr val="accent4"/>
          </a:effectRef>
          <a:fontRef idx="minor">
            <a:schemeClr val="lt1"/>
          </a:fontRef>
        </p:style>
        <p:txBody>
          <a:bodyPr rtlCol="0" anchor="ctr"/>
          <a:lstStyle/>
          <a:p>
            <a:pPr algn="just"/>
            <a:r>
              <a:rPr lang="en-US"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They will learn manners, discipline, and the ways to schedule their routine works. They will learn the managing skills to compete their work on time. </a:t>
            </a:r>
          </a:p>
        </p:txBody>
      </p:sp>
    </p:spTree>
    <p:extLst>
      <p:ext uri="{BB962C8B-B14F-4D97-AF65-F5344CB8AC3E}">
        <p14:creationId xmlns:p14="http://schemas.microsoft.com/office/powerpoint/2010/main" val="17597018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alphaModFix amt="7000"/>
          </a:blip>
          <a:stretch>
            <a:fillRect t="-22530"/>
          </a:stretch>
        </a:blipFill>
        <a:effectLst/>
      </p:bgPr>
    </p:bg>
    <p:spTree>
      <p:nvGrpSpPr>
        <p:cNvPr id="1" name=""/>
        <p:cNvGrpSpPr/>
        <p:nvPr/>
      </p:nvGrpSpPr>
      <p:grpSpPr>
        <a:xfrm>
          <a:off x="0" y="0"/>
          <a:ext cx="0" cy="0"/>
          <a:chOff x="0" y="0"/>
          <a:chExt cx="0" cy="0"/>
        </a:xfrm>
      </p:grpSpPr>
      <p:sp>
        <p:nvSpPr>
          <p:cNvPr id="12" name="Title 1"/>
          <p:cNvSpPr txBox="1">
            <a:spLocks/>
          </p:cNvSpPr>
          <p:nvPr/>
        </p:nvSpPr>
        <p:spPr>
          <a:xfrm>
            <a:off x="0" y="192405"/>
            <a:ext cx="8392160" cy="864235"/>
          </a:xfrm>
          <a:prstGeom prst="rect">
            <a:avLst/>
          </a:prstGeom>
        </p:spPr>
        <p:style>
          <a:lnRef idx="0">
            <a:schemeClr val="dk1"/>
          </a:lnRef>
          <a:fillRef idx="3">
            <a:schemeClr val="dk1"/>
          </a:fillRef>
          <a:effectRef idx="3">
            <a:schemeClr val="dk1"/>
          </a:effectRef>
          <a:fontRef idx="minor">
            <a:schemeClr val="lt1"/>
          </a:fontRef>
        </p:style>
        <p:txBody>
          <a:bodyPr vert="horz" lIns="91440" tIns="45720" rIns="91440" bIns="45720" rtlCol="0" anchor="ctr">
            <a:normAutofit fontScale="82500" lnSpcReduction="10000"/>
            <a:scene3d>
              <a:camera prst="orthographicFront"/>
              <a:lightRig rig="soft" dir="t">
                <a:rot lat="0" lon="0" rev="15600000"/>
              </a:lightRig>
            </a:scene3d>
            <a:sp3d extrusionH="57150" prstMaterial="softEdge">
              <a:bevelT w="25400" h="38100"/>
            </a:sp3d>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b="1" dirty="0">
                <a:ln/>
                <a:solidFill>
                  <a:schemeClr val="accent4"/>
                </a:solidFill>
                <a:latin typeface="Berlin Sans FB Demi" panose="020E0802020502020306" pitchFamily="34" charset="0"/>
              </a:rPr>
              <a:t> Pros of Traditional Classroom Learning</a:t>
            </a:r>
            <a:endParaRPr lang="en-US" b="1" dirty="0">
              <a:ln/>
              <a:solidFill>
                <a:schemeClr val="accent4"/>
              </a:solidFill>
            </a:endParaRPr>
          </a:p>
        </p:txBody>
      </p:sp>
      <p:grpSp>
        <p:nvGrpSpPr>
          <p:cNvPr id="14" name="Group 13"/>
          <p:cNvGrpSpPr/>
          <p:nvPr/>
        </p:nvGrpSpPr>
        <p:grpSpPr>
          <a:xfrm>
            <a:off x="86796" y="1221769"/>
            <a:ext cx="5284686" cy="486102"/>
            <a:chOff x="441761" y="1596836"/>
            <a:chExt cx="5284686" cy="486102"/>
          </a:xfrm>
        </p:grpSpPr>
        <p:sp>
          <p:nvSpPr>
            <p:cNvPr id="15" name="Rectangle 14"/>
            <p:cNvSpPr/>
            <p:nvPr/>
          </p:nvSpPr>
          <p:spPr>
            <a:xfrm>
              <a:off x="883722" y="1621273"/>
              <a:ext cx="4842725" cy="400110"/>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just"/>
              <a:r>
                <a:rPr lang="en-US" sz="2000" b="1" dirty="0">
                  <a:solidFill>
                    <a:schemeClr val="tx1"/>
                  </a:solidFill>
                  <a:latin typeface="Bookman Old Style" panose="02050604050505020204" pitchFamily="18" charset="0"/>
                </a:rPr>
                <a:t>Personality development </a:t>
              </a:r>
            </a:p>
          </p:txBody>
        </p:sp>
        <p:sp>
          <p:nvSpPr>
            <p:cNvPr id="16" name="Oval 15"/>
            <p:cNvSpPr/>
            <p:nvPr/>
          </p:nvSpPr>
          <p:spPr>
            <a:xfrm>
              <a:off x="441761" y="1596836"/>
              <a:ext cx="488737" cy="486102"/>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1</a:t>
              </a:r>
            </a:p>
          </p:txBody>
        </p:sp>
      </p:grpSp>
      <p:grpSp>
        <p:nvGrpSpPr>
          <p:cNvPr id="17" name="Group 16"/>
          <p:cNvGrpSpPr/>
          <p:nvPr/>
        </p:nvGrpSpPr>
        <p:grpSpPr>
          <a:xfrm>
            <a:off x="198556" y="3155501"/>
            <a:ext cx="5172926" cy="525828"/>
            <a:chOff x="441761" y="2474352"/>
            <a:chExt cx="5172926" cy="525828"/>
          </a:xfrm>
        </p:grpSpPr>
        <p:sp>
          <p:nvSpPr>
            <p:cNvPr id="18" name="Rectangle 17"/>
            <p:cNvSpPr/>
            <p:nvPr/>
          </p:nvSpPr>
          <p:spPr>
            <a:xfrm>
              <a:off x="696164" y="2554217"/>
              <a:ext cx="4918523" cy="400110"/>
            </a:xfrm>
            <a:prstGeom prst="rect">
              <a:avLst/>
            </a:prstGeom>
          </p:spPr>
          <p:style>
            <a:lnRef idx="1">
              <a:schemeClr val="accent6"/>
            </a:lnRef>
            <a:fillRef idx="3">
              <a:schemeClr val="accent6"/>
            </a:fillRef>
            <a:effectRef idx="2">
              <a:schemeClr val="accent6"/>
            </a:effectRef>
            <a:fontRef idx="minor">
              <a:schemeClr val="lt1"/>
            </a:fontRef>
          </p:style>
          <p:txBody>
            <a:bodyPr wrap="square">
              <a:spAutoFit/>
            </a:bodyPr>
            <a:lstStyle/>
            <a:p>
              <a:pPr algn="ctr"/>
              <a:r>
                <a:rPr lang="en-US" sz="2000" b="1" dirty="0">
                  <a:latin typeface="Bookman Old Style" panose="02050604050505020204" pitchFamily="18" charset="0"/>
                </a:rPr>
                <a:t>Immediate feedback </a:t>
              </a:r>
            </a:p>
          </p:txBody>
        </p:sp>
        <p:sp>
          <p:nvSpPr>
            <p:cNvPr id="19" name="Oval 18"/>
            <p:cNvSpPr/>
            <p:nvPr/>
          </p:nvSpPr>
          <p:spPr>
            <a:xfrm>
              <a:off x="441761" y="2474352"/>
              <a:ext cx="488737" cy="525828"/>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2</a:t>
              </a:r>
            </a:p>
          </p:txBody>
        </p:sp>
      </p:grpSp>
      <p:grpSp>
        <p:nvGrpSpPr>
          <p:cNvPr id="20" name="Group 19"/>
          <p:cNvGrpSpPr/>
          <p:nvPr/>
        </p:nvGrpSpPr>
        <p:grpSpPr>
          <a:xfrm>
            <a:off x="168844" y="4914503"/>
            <a:ext cx="5560300" cy="525828"/>
            <a:chOff x="421691" y="3365452"/>
            <a:chExt cx="5560300" cy="525828"/>
          </a:xfrm>
        </p:grpSpPr>
        <p:sp>
          <p:nvSpPr>
            <p:cNvPr id="21" name="Rectangle 20"/>
            <p:cNvSpPr/>
            <p:nvPr/>
          </p:nvSpPr>
          <p:spPr>
            <a:xfrm>
              <a:off x="893739" y="3428311"/>
              <a:ext cx="5088252" cy="400110"/>
            </a:xfrm>
            <a:prstGeom prst="rect">
              <a:avLst/>
            </a:prstGeom>
          </p:spPr>
          <p:style>
            <a:lnRef idx="0">
              <a:schemeClr val="accent4"/>
            </a:lnRef>
            <a:fillRef idx="3">
              <a:schemeClr val="accent4"/>
            </a:fillRef>
            <a:effectRef idx="3">
              <a:schemeClr val="accent4"/>
            </a:effectRef>
            <a:fontRef idx="minor">
              <a:schemeClr val="lt1"/>
            </a:fontRef>
          </p:style>
          <p:txBody>
            <a:bodyPr wrap="none">
              <a:spAutoFit/>
            </a:bodyPr>
            <a:lstStyle/>
            <a:p>
              <a:pPr algn="just"/>
              <a:r>
                <a:rPr lang="en-US" sz="2000" b="1" dirty="0">
                  <a:solidFill>
                    <a:schemeClr val="tx1"/>
                  </a:solidFill>
                  <a:latin typeface="Bookman Old Style" panose="02050604050505020204" pitchFamily="18" charset="0"/>
                </a:rPr>
                <a:t>Better understanding of capabilities </a:t>
              </a:r>
            </a:p>
          </p:txBody>
        </p:sp>
        <p:sp>
          <p:nvSpPr>
            <p:cNvPr id="22" name="Oval 21"/>
            <p:cNvSpPr/>
            <p:nvPr/>
          </p:nvSpPr>
          <p:spPr>
            <a:xfrm>
              <a:off x="421691" y="3365452"/>
              <a:ext cx="508807" cy="525828"/>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3</a:t>
              </a:r>
            </a:p>
          </p:txBody>
        </p:sp>
      </p:grpSp>
      <p:grpSp>
        <p:nvGrpSpPr>
          <p:cNvPr id="23" name="Group 22"/>
          <p:cNvGrpSpPr/>
          <p:nvPr/>
        </p:nvGrpSpPr>
        <p:grpSpPr>
          <a:xfrm>
            <a:off x="6116320" y="1188482"/>
            <a:ext cx="3176336" cy="486101"/>
            <a:chOff x="421691" y="4256552"/>
            <a:chExt cx="3176336" cy="486101"/>
          </a:xfrm>
        </p:grpSpPr>
        <p:sp>
          <p:nvSpPr>
            <p:cNvPr id="24" name="Rectangle 23"/>
            <p:cNvSpPr/>
            <p:nvPr/>
          </p:nvSpPr>
          <p:spPr>
            <a:xfrm>
              <a:off x="794922" y="4289839"/>
              <a:ext cx="2803105" cy="400110"/>
            </a:xfrm>
            <a:prstGeom prst="rect">
              <a:avLst/>
            </a:prstGeom>
          </p:spPr>
          <p:style>
            <a:lnRef idx="0">
              <a:schemeClr val="accent6"/>
            </a:lnRef>
            <a:fillRef idx="3">
              <a:schemeClr val="accent6"/>
            </a:fillRef>
            <a:effectRef idx="3">
              <a:schemeClr val="accent6"/>
            </a:effectRef>
            <a:fontRef idx="minor">
              <a:schemeClr val="lt1"/>
            </a:fontRef>
          </p:style>
          <p:txBody>
            <a:bodyPr wrap="square">
              <a:spAutoFit/>
            </a:bodyPr>
            <a:lstStyle/>
            <a:p>
              <a:pPr algn="ctr"/>
              <a:r>
                <a:rPr lang="en-US" sz="2000" b="1" dirty="0">
                  <a:latin typeface="Bookman Old Style" panose="02050604050505020204" pitchFamily="18" charset="0"/>
                </a:rPr>
                <a:t>Socialization</a:t>
              </a:r>
              <a:endParaRPr lang="en-US" sz="2000" b="1" dirty="0"/>
            </a:p>
          </p:txBody>
        </p:sp>
        <p:sp>
          <p:nvSpPr>
            <p:cNvPr id="25" name="Oval 24"/>
            <p:cNvSpPr/>
            <p:nvPr/>
          </p:nvSpPr>
          <p:spPr>
            <a:xfrm>
              <a:off x="421691" y="4256552"/>
              <a:ext cx="488736" cy="486101"/>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4</a:t>
              </a:r>
            </a:p>
          </p:txBody>
        </p:sp>
      </p:grpSp>
      <p:grpSp>
        <p:nvGrpSpPr>
          <p:cNvPr id="26" name="Group 25"/>
          <p:cNvGrpSpPr/>
          <p:nvPr/>
        </p:nvGrpSpPr>
        <p:grpSpPr>
          <a:xfrm>
            <a:off x="6116319" y="3158910"/>
            <a:ext cx="3718560" cy="486101"/>
            <a:chOff x="421691" y="5192167"/>
            <a:chExt cx="3718560" cy="486101"/>
          </a:xfrm>
        </p:grpSpPr>
        <p:sp>
          <p:nvSpPr>
            <p:cNvPr id="27" name="Rectangle 26"/>
            <p:cNvSpPr/>
            <p:nvPr/>
          </p:nvSpPr>
          <p:spPr>
            <a:xfrm>
              <a:off x="859626" y="5235161"/>
              <a:ext cx="3280625" cy="400110"/>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r>
                <a:rPr lang="en-US" sz="20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Enhanced interaction</a:t>
              </a:r>
            </a:p>
          </p:txBody>
        </p:sp>
        <p:sp>
          <p:nvSpPr>
            <p:cNvPr id="28" name="Oval 27"/>
            <p:cNvSpPr/>
            <p:nvPr/>
          </p:nvSpPr>
          <p:spPr>
            <a:xfrm>
              <a:off x="421691" y="5192167"/>
              <a:ext cx="514746" cy="486101"/>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5</a:t>
              </a:r>
            </a:p>
          </p:txBody>
        </p:sp>
      </p:grpSp>
      <p:grpSp>
        <p:nvGrpSpPr>
          <p:cNvPr id="29" name="Group 28"/>
          <p:cNvGrpSpPr/>
          <p:nvPr/>
        </p:nvGrpSpPr>
        <p:grpSpPr>
          <a:xfrm>
            <a:off x="6116318" y="4856951"/>
            <a:ext cx="3785720" cy="491506"/>
            <a:chOff x="6060439" y="1564391"/>
            <a:chExt cx="3785720" cy="491506"/>
          </a:xfrm>
        </p:grpSpPr>
        <p:sp>
          <p:nvSpPr>
            <p:cNvPr id="30" name="Rectangle 29"/>
            <p:cNvSpPr/>
            <p:nvPr/>
          </p:nvSpPr>
          <p:spPr>
            <a:xfrm>
              <a:off x="6433672" y="1605408"/>
              <a:ext cx="3412487" cy="400110"/>
            </a:xfrm>
            <a:prstGeom prst="rect">
              <a:avLst/>
            </a:prstGeom>
          </p:spPr>
          <p:style>
            <a:lnRef idx="0">
              <a:schemeClr val="accent6"/>
            </a:lnRef>
            <a:fillRef idx="3">
              <a:schemeClr val="accent6"/>
            </a:fillRef>
            <a:effectRef idx="3">
              <a:schemeClr val="accent6"/>
            </a:effectRef>
            <a:fontRef idx="minor">
              <a:schemeClr val="lt1"/>
            </a:fontRef>
          </p:style>
          <p:txBody>
            <a:bodyPr wrap="square">
              <a:spAutoFit/>
            </a:bodyPr>
            <a:lstStyle/>
            <a:p>
              <a:pPr algn="ctr"/>
              <a:r>
                <a:rPr lang="en-US" sz="2000" b="1" dirty="0">
                  <a:latin typeface="Bookman Old Style" panose="02050604050505020204" pitchFamily="18" charset="0"/>
                </a:rPr>
                <a:t>Knowledge exchange </a:t>
              </a:r>
            </a:p>
          </p:txBody>
        </p:sp>
        <p:sp>
          <p:nvSpPr>
            <p:cNvPr id="31" name="Oval 30"/>
            <p:cNvSpPr/>
            <p:nvPr/>
          </p:nvSpPr>
          <p:spPr>
            <a:xfrm>
              <a:off x="6060439" y="1564391"/>
              <a:ext cx="574314" cy="491506"/>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6</a:t>
              </a:r>
            </a:p>
          </p:txBody>
        </p:sp>
      </p:grpSp>
      <p:sp>
        <p:nvSpPr>
          <p:cNvPr id="32" name="TextBox 31"/>
          <p:cNvSpPr txBox="1"/>
          <p:nvPr/>
        </p:nvSpPr>
        <p:spPr>
          <a:xfrm flipH="1">
            <a:off x="331164" y="1785424"/>
            <a:ext cx="5104196" cy="1077218"/>
          </a:xfrm>
          <a:prstGeom prst="rect">
            <a:avLst/>
          </a:prstGeom>
          <a:noFill/>
        </p:spPr>
        <p:txBody>
          <a:bodyPr wrap="square" rtlCol="0">
            <a:spAutoFit/>
          </a:bodyPr>
          <a:lstStyle/>
          <a:p>
            <a:pPr algn="just"/>
            <a:r>
              <a:rPr lang="en-US" sz="1600" dirty="0">
                <a:latin typeface="Bookman Old Style" panose="02050604050505020204" pitchFamily="18" charset="0"/>
              </a:rPr>
              <a:t>Traditional way of learning in a classroom will help you in developing your personality by remaining in an environment of discipline and manners. </a:t>
            </a:r>
          </a:p>
        </p:txBody>
      </p:sp>
      <p:sp>
        <p:nvSpPr>
          <p:cNvPr id="33" name="TextBox 32"/>
          <p:cNvSpPr txBox="1"/>
          <p:nvPr/>
        </p:nvSpPr>
        <p:spPr>
          <a:xfrm flipH="1">
            <a:off x="411676" y="3833205"/>
            <a:ext cx="5023684" cy="830997"/>
          </a:xfrm>
          <a:prstGeom prst="rect">
            <a:avLst/>
          </a:prstGeom>
          <a:noFill/>
        </p:spPr>
        <p:txBody>
          <a:bodyPr wrap="square" rtlCol="0">
            <a:spAutoFit/>
          </a:bodyPr>
          <a:lstStyle/>
          <a:p>
            <a:pPr algn="just"/>
            <a:r>
              <a:rPr lang="en-US" sz="1600" dirty="0">
                <a:latin typeface="Bookman Old Style" panose="02050604050505020204" pitchFamily="18" charset="0"/>
              </a:rPr>
              <a:t>You can ask for the questions to the teacher. Or you can also provide quick feedback to your instructor in the answer of the question. </a:t>
            </a:r>
          </a:p>
        </p:txBody>
      </p:sp>
      <p:sp>
        <p:nvSpPr>
          <p:cNvPr id="34" name="TextBox 33"/>
          <p:cNvSpPr txBox="1"/>
          <p:nvPr/>
        </p:nvSpPr>
        <p:spPr>
          <a:xfrm flipH="1">
            <a:off x="409526" y="5653775"/>
            <a:ext cx="4961956" cy="830997"/>
          </a:xfrm>
          <a:prstGeom prst="rect">
            <a:avLst/>
          </a:prstGeom>
          <a:noFill/>
        </p:spPr>
        <p:txBody>
          <a:bodyPr wrap="square" rtlCol="0">
            <a:spAutoFit/>
          </a:bodyPr>
          <a:lstStyle/>
          <a:p>
            <a:pPr algn="just"/>
            <a:r>
              <a:rPr lang="en-US" sz="1600" dirty="0">
                <a:latin typeface="Bookman Old Style" panose="02050604050505020204" pitchFamily="18" charset="0"/>
              </a:rPr>
              <a:t>The teacher can understand about your weaknesses and the strengths in certain domains in classroom. </a:t>
            </a:r>
          </a:p>
        </p:txBody>
      </p:sp>
      <p:sp>
        <p:nvSpPr>
          <p:cNvPr id="35" name="TextBox 34"/>
          <p:cNvSpPr txBox="1"/>
          <p:nvPr/>
        </p:nvSpPr>
        <p:spPr>
          <a:xfrm flipH="1">
            <a:off x="6403475" y="1835504"/>
            <a:ext cx="5244197" cy="830997"/>
          </a:xfrm>
          <a:prstGeom prst="rect">
            <a:avLst/>
          </a:prstGeom>
          <a:noFill/>
        </p:spPr>
        <p:txBody>
          <a:bodyPr wrap="square" rtlCol="0">
            <a:spAutoFit/>
          </a:bodyPr>
          <a:lstStyle/>
          <a:p>
            <a:pPr algn="just"/>
            <a:r>
              <a:rPr lang="en-US" sz="1600" dirty="0">
                <a:latin typeface="Bookman Old Style" panose="02050604050505020204" pitchFamily="18" charset="0"/>
              </a:rPr>
              <a:t>It allows you to socialize by going out from the room and connect with people of different minds and understand their psychology. </a:t>
            </a:r>
          </a:p>
        </p:txBody>
      </p:sp>
      <p:sp>
        <p:nvSpPr>
          <p:cNvPr id="36" name="TextBox 35"/>
          <p:cNvSpPr txBox="1"/>
          <p:nvPr/>
        </p:nvSpPr>
        <p:spPr>
          <a:xfrm flipH="1">
            <a:off x="6403475" y="3786144"/>
            <a:ext cx="5161285" cy="830997"/>
          </a:xfrm>
          <a:prstGeom prst="rect">
            <a:avLst/>
          </a:prstGeom>
          <a:noFill/>
        </p:spPr>
        <p:txBody>
          <a:bodyPr wrap="square" rtlCol="0">
            <a:spAutoFit/>
          </a:bodyPr>
          <a:lstStyle/>
          <a:p>
            <a:pPr algn="just"/>
            <a:r>
              <a:rPr lang="en-US" sz="1600" dirty="0">
                <a:latin typeface="Bookman Old Style" panose="02050604050505020204" pitchFamily="18" charset="0"/>
              </a:rPr>
              <a:t>It enhances your interaction with your fellows and teacher and promotes direct relation with your teacher. </a:t>
            </a:r>
          </a:p>
        </p:txBody>
      </p:sp>
      <p:sp>
        <p:nvSpPr>
          <p:cNvPr id="37" name="TextBox 36"/>
          <p:cNvSpPr txBox="1"/>
          <p:nvPr/>
        </p:nvSpPr>
        <p:spPr>
          <a:xfrm flipH="1">
            <a:off x="6296250" y="5588267"/>
            <a:ext cx="5399079" cy="830997"/>
          </a:xfrm>
          <a:prstGeom prst="rect">
            <a:avLst/>
          </a:prstGeom>
          <a:noFill/>
        </p:spPr>
        <p:txBody>
          <a:bodyPr wrap="square" rtlCol="0">
            <a:spAutoFit/>
          </a:bodyPr>
          <a:lstStyle/>
          <a:p>
            <a:pPr algn="just"/>
            <a:r>
              <a:rPr lang="en-US" sz="1600" dirty="0">
                <a:latin typeface="Bookman Old Style" panose="02050604050505020204" pitchFamily="18" charset="0"/>
              </a:rPr>
              <a:t>You can exchange your knowledge with your fellows and classmates ad with teachers to expand your information.  </a:t>
            </a:r>
          </a:p>
        </p:txBody>
      </p:sp>
    </p:spTree>
    <p:extLst>
      <p:ext uri="{BB962C8B-B14F-4D97-AF65-F5344CB8AC3E}">
        <p14:creationId xmlns:p14="http://schemas.microsoft.com/office/powerpoint/2010/main" val="21121683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alphaModFix amt="7000"/>
          </a:blip>
          <a:stretch>
            <a:fillRect t="-22530"/>
          </a:stretch>
        </a:blipFill>
        <a:effectLst/>
      </p:bgPr>
    </p:bg>
    <p:spTree>
      <p:nvGrpSpPr>
        <p:cNvPr id="1" name=""/>
        <p:cNvGrpSpPr/>
        <p:nvPr/>
      </p:nvGrpSpPr>
      <p:grpSpPr>
        <a:xfrm>
          <a:off x="0" y="0"/>
          <a:ext cx="0" cy="0"/>
          <a:chOff x="0" y="0"/>
          <a:chExt cx="0" cy="0"/>
        </a:xfrm>
      </p:grpSpPr>
      <p:sp>
        <p:nvSpPr>
          <p:cNvPr id="12" name="Title 1"/>
          <p:cNvSpPr txBox="1">
            <a:spLocks/>
          </p:cNvSpPr>
          <p:nvPr/>
        </p:nvSpPr>
        <p:spPr>
          <a:xfrm>
            <a:off x="0" y="192405"/>
            <a:ext cx="8392160" cy="864235"/>
          </a:xfrm>
          <a:prstGeom prst="rect">
            <a:avLst/>
          </a:prstGeom>
        </p:spPr>
        <p:style>
          <a:lnRef idx="0">
            <a:schemeClr val="dk1"/>
          </a:lnRef>
          <a:fillRef idx="3">
            <a:schemeClr val="dk1"/>
          </a:fillRef>
          <a:effectRef idx="3">
            <a:schemeClr val="dk1"/>
          </a:effectRef>
          <a:fontRef idx="minor">
            <a:schemeClr val="lt1"/>
          </a:fontRef>
        </p:style>
        <p:txBody>
          <a:bodyPr vert="horz" lIns="91440" tIns="45720" rIns="91440" bIns="45720" rtlCol="0" anchor="ctr">
            <a:normAutofit fontScale="82500" lnSpcReduction="10000"/>
            <a:scene3d>
              <a:camera prst="orthographicFront"/>
              <a:lightRig rig="soft" dir="t">
                <a:rot lat="0" lon="0" rev="15600000"/>
              </a:lightRig>
            </a:scene3d>
            <a:sp3d extrusionH="57150" prstMaterial="softEdge">
              <a:bevelT w="25400" h="38100"/>
            </a:sp3d>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US" b="1" dirty="0">
                <a:ln/>
                <a:solidFill>
                  <a:schemeClr val="accent4"/>
                </a:solidFill>
                <a:latin typeface="Berlin Sans FB Demi" panose="020E0802020502020306" pitchFamily="34" charset="0"/>
              </a:rPr>
              <a:t> Pros of Traditional Classroom Learning</a:t>
            </a:r>
            <a:endParaRPr lang="en-US" b="1" dirty="0">
              <a:ln/>
              <a:solidFill>
                <a:schemeClr val="accent4"/>
              </a:solidFill>
            </a:endParaRPr>
          </a:p>
        </p:txBody>
      </p:sp>
      <p:grpSp>
        <p:nvGrpSpPr>
          <p:cNvPr id="14" name="Group 13"/>
          <p:cNvGrpSpPr/>
          <p:nvPr/>
        </p:nvGrpSpPr>
        <p:grpSpPr>
          <a:xfrm>
            <a:off x="575533" y="1528007"/>
            <a:ext cx="5284686" cy="486102"/>
            <a:chOff x="441761" y="1596836"/>
            <a:chExt cx="5284686" cy="486102"/>
          </a:xfrm>
        </p:grpSpPr>
        <p:sp>
          <p:nvSpPr>
            <p:cNvPr id="15" name="Rectangle 14"/>
            <p:cNvSpPr/>
            <p:nvPr/>
          </p:nvSpPr>
          <p:spPr>
            <a:xfrm>
              <a:off x="883722" y="1621273"/>
              <a:ext cx="4842725" cy="400110"/>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just"/>
              <a:r>
                <a:rPr lang="en-US" sz="2000" b="1" dirty="0">
                  <a:solidFill>
                    <a:schemeClr val="tx1"/>
                  </a:solidFill>
                  <a:latin typeface="Bookman Old Style" panose="02050604050505020204" pitchFamily="18" charset="0"/>
                </a:rPr>
                <a:t>Affordable Means of learning</a:t>
              </a:r>
            </a:p>
          </p:txBody>
        </p:sp>
        <p:sp>
          <p:nvSpPr>
            <p:cNvPr id="16" name="Oval 15"/>
            <p:cNvSpPr/>
            <p:nvPr/>
          </p:nvSpPr>
          <p:spPr>
            <a:xfrm>
              <a:off x="441761" y="1596836"/>
              <a:ext cx="488737" cy="486102"/>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7</a:t>
              </a:r>
            </a:p>
          </p:txBody>
        </p:sp>
      </p:grpSp>
      <p:grpSp>
        <p:nvGrpSpPr>
          <p:cNvPr id="17" name="Group 16"/>
          <p:cNvGrpSpPr/>
          <p:nvPr/>
        </p:nvGrpSpPr>
        <p:grpSpPr>
          <a:xfrm>
            <a:off x="681592" y="4415422"/>
            <a:ext cx="5501205" cy="525828"/>
            <a:chOff x="441761" y="2474352"/>
            <a:chExt cx="4949397" cy="525828"/>
          </a:xfrm>
        </p:grpSpPr>
        <p:sp>
          <p:nvSpPr>
            <p:cNvPr id="18" name="Rectangle 17"/>
            <p:cNvSpPr/>
            <p:nvPr/>
          </p:nvSpPr>
          <p:spPr>
            <a:xfrm>
              <a:off x="696164" y="2554216"/>
              <a:ext cx="4694994" cy="400110"/>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r>
                <a:rPr lang="en-US" sz="2000" b="1"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Communication skill development </a:t>
              </a:r>
            </a:p>
          </p:txBody>
        </p:sp>
        <p:sp>
          <p:nvSpPr>
            <p:cNvPr id="19" name="Oval 18"/>
            <p:cNvSpPr/>
            <p:nvPr/>
          </p:nvSpPr>
          <p:spPr>
            <a:xfrm>
              <a:off x="441761" y="2474352"/>
              <a:ext cx="488737" cy="525828"/>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9</a:t>
              </a:r>
            </a:p>
          </p:txBody>
        </p:sp>
      </p:grpSp>
      <p:grpSp>
        <p:nvGrpSpPr>
          <p:cNvPr id="20" name="Group 19"/>
          <p:cNvGrpSpPr/>
          <p:nvPr/>
        </p:nvGrpSpPr>
        <p:grpSpPr>
          <a:xfrm>
            <a:off x="6182796" y="3107744"/>
            <a:ext cx="5351235" cy="525828"/>
            <a:chOff x="421691" y="3365452"/>
            <a:chExt cx="5351235" cy="525828"/>
          </a:xfrm>
        </p:grpSpPr>
        <p:sp>
          <p:nvSpPr>
            <p:cNvPr id="21" name="Rectangle 20"/>
            <p:cNvSpPr/>
            <p:nvPr/>
          </p:nvSpPr>
          <p:spPr>
            <a:xfrm>
              <a:off x="889858" y="3419053"/>
              <a:ext cx="4883068" cy="400110"/>
            </a:xfrm>
            <a:prstGeom prst="rect">
              <a:avLst/>
            </a:prstGeom>
          </p:spPr>
          <p:style>
            <a:lnRef idx="0">
              <a:schemeClr val="accent6"/>
            </a:lnRef>
            <a:fillRef idx="3">
              <a:schemeClr val="accent6"/>
            </a:fillRef>
            <a:effectRef idx="3">
              <a:schemeClr val="accent6"/>
            </a:effectRef>
            <a:fontRef idx="minor">
              <a:schemeClr val="lt1"/>
            </a:fontRef>
          </p:style>
          <p:txBody>
            <a:bodyPr wrap="none">
              <a:spAutoFit/>
            </a:bodyPr>
            <a:lstStyle/>
            <a:p>
              <a:pPr algn="just"/>
              <a:r>
                <a:rPr lang="en-US" sz="2000" b="1" dirty="0">
                  <a:solidFill>
                    <a:schemeClr val="bg1"/>
                  </a:solidFill>
                  <a:latin typeface="Bookman Old Style" panose="02050604050505020204" pitchFamily="18" charset="0"/>
                </a:rPr>
                <a:t>No chance of academic dishonesty </a:t>
              </a:r>
            </a:p>
          </p:txBody>
        </p:sp>
        <p:sp>
          <p:nvSpPr>
            <p:cNvPr id="22" name="Oval 21"/>
            <p:cNvSpPr/>
            <p:nvPr/>
          </p:nvSpPr>
          <p:spPr>
            <a:xfrm>
              <a:off x="421691" y="3365452"/>
              <a:ext cx="508807" cy="525828"/>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8</a:t>
              </a:r>
            </a:p>
          </p:txBody>
        </p:sp>
      </p:grpSp>
      <p:sp>
        <p:nvSpPr>
          <p:cNvPr id="32" name="TextBox 31"/>
          <p:cNvSpPr txBox="1"/>
          <p:nvPr/>
        </p:nvSpPr>
        <p:spPr>
          <a:xfrm flipH="1">
            <a:off x="819901" y="2306825"/>
            <a:ext cx="4819427" cy="584775"/>
          </a:xfrm>
          <a:prstGeom prst="rect">
            <a:avLst/>
          </a:prstGeom>
          <a:noFill/>
        </p:spPr>
        <p:txBody>
          <a:bodyPr wrap="square" rtlCol="0">
            <a:spAutoFit/>
          </a:bodyPr>
          <a:lstStyle/>
          <a:p>
            <a:pPr algn="just"/>
            <a:r>
              <a:rPr lang="en-US" sz="1600" dirty="0">
                <a:latin typeface="Bookman Old Style" panose="02050604050505020204" pitchFamily="18" charset="0"/>
              </a:rPr>
              <a:t>It provides you an affordable means to learn something from your instructors under a roof. </a:t>
            </a:r>
          </a:p>
        </p:txBody>
      </p:sp>
      <p:sp>
        <p:nvSpPr>
          <p:cNvPr id="33" name="TextBox 32"/>
          <p:cNvSpPr txBox="1"/>
          <p:nvPr/>
        </p:nvSpPr>
        <p:spPr>
          <a:xfrm flipH="1">
            <a:off x="750746" y="5115785"/>
            <a:ext cx="4957736" cy="830997"/>
          </a:xfrm>
          <a:prstGeom prst="rect">
            <a:avLst/>
          </a:prstGeom>
          <a:noFill/>
        </p:spPr>
        <p:txBody>
          <a:bodyPr wrap="square" rtlCol="0">
            <a:spAutoFit/>
          </a:bodyPr>
          <a:lstStyle/>
          <a:p>
            <a:pPr algn="just"/>
            <a:r>
              <a:rPr lang="en-US" sz="1600" dirty="0">
                <a:latin typeface="Bookman Old Style" panose="02050604050505020204" pitchFamily="18" charset="0"/>
              </a:rPr>
              <a:t>In addition to this, you can enhance your skills and abilities of communicating and interacting with public and speaking in front of them. </a:t>
            </a:r>
          </a:p>
        </p:txBody>
      </p:sp>
      <p:sp>
        <p:nvSpPr>
          <p:cNvPr id="34" name="TextBox 33"/>
          <p:cNvSpPr txBox="1"/>
          <p:nvPr/>
        </p:nvSpPr>
        <p:spPr>
          <a:xfrm flipH="1">
            <a:off x="6596298" y="3864344"/>
            <a:ext cx="4992397" cy="830997"/>
          </a:xfrm>
          <a:prstGeom prst="rect">
            <a:avLst/>
          </a:prstGeom>
          <a:noFill/>
        </p:spPr>
        <p:txBody>
          <a:bodyPr wrap="square" rtlCol="0">
            <a:spAutoFit/>
          </a:bodyPr>
          <a:lstStyle/>
          <a:p>
            <a:pPr algn="just"/>
            <a:r>
              <a:rPr lang="en-US" sz="1600" dirty="0">
                <a:latin typeface="Bookman Old Style" panose="02050604050505020204" pitchFamily="18" charset="0"/>
              </a:rPr>
              <a:t>There are no chances of cheating and academic misconduct because there is a teacher to supervise you all the time. </a:t>
            </a:r>
          </a:p>
        </p:txBody>
      </p:sp>
    </p:spTree>
    <p:extLst>
      <p:ext uri="{BB962C8B-B14F-4D97-AF65-F5344CB8AC3E}">
        <p14:creationId xmlns:p14="http://schemas.microsoft.com/office/powerpoint/2010/main" val="4186145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alphaModFix amt="7000"/>
          </a:blip>
          <a:stretch>
            <a:fillRect t="-22530"/>
          </a:stretch>
        </a:blipFill>
        <a:effectLst/>
      </p:bgPr>
    </p:bg>
    <p:spTree>
      <p:nvGrpSpPr>
        <p:cNvPr id="1" name=""/>
        <p:cNvGrpSpPr/>
        <p:nvPr/>
      </p:nvGrpSpPr>
      <p:grpSpPr>
        <a:xfrm>
          <a:off x="0" y="0"/>
          <a:ext cx="0" cy="0"/>
          <a:chOff x="0" y="0"/>
          <a:chExt cx="0" cy="0"/>
        </a:xfrm>
      </p:grpSpPr>
      <p:sp>
        <p:nvSpPr>
          <p:cNvPr id="4" name="Title 1"/>
          <p:cNvSpPr txBox="1">
            <a:spLocks/>
          </p:cNvSpPr>
          <p:nvPr/>
        </p:nvSpPr>
        <p:spPr>
          <a:xfrm>
            <a:off x="1" y="236217"/>
            <a:ext cx="7612125" cy="911863"/>
          </a:xfrm>
          <a:prstGeom prst="rect">
            <a:avLst/>
          </a:prstGeom>
        </p:spPr>
        <p:style>
          <a:lnRef idx="1">
            <a:schemeClr val="dk1"/>
          </a:lnRef>
          <a:fillRef idx="3">
            <a:schemeClr val="dk1"/>
          </a:fillRef>
          <a:effectRef idx="2">
            <a:schemeClr val="dk1"/>
          </a:effectRef>
          <a:fontRef idx="minor">
            <a:schemeClr val="lt1"/>
          </a:fontRef>
        </p:style>
        <p:txBody>
          <a:bodyPr vert="horz" lIns="91440" tIns="45720" rIns="91440" bIns="45720" rtlCol="0" anchor="ctr">
            <a:noAutofit/>
            <a:scene3d>
              <a:camera prst="orthographicFront"/>
              <a:lightRig rig="soft" dir="t">
                <a:rot lat="0" lon="0" rev="15600000"/>
              </a:lightRig>
            </a:scene3d>
            <a:sp3d extrusionH="57150" prstMaterial="softEdge">
              <a:bevelT w="25400" h="38100"/>
            </a:sp3d>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3200" b="1" dirty="0">
                <a:ln/>
                <a:solidFill>
                  <a:schemeClr val="accent4"/>
                </a:solidFill>
                <a:latin typeface="Berlin Sans FB Demi" panose="020E0802020502020306" pitchFamily="34" charset="0"/>
              </a:rPr>
              <a:t>Cons of Traditional Classroom Learning</a:t>
            </a:r>
          </a:p>
        </p:txBody>
      </p:sp>
      <p:grpSp>
        <p:nvGrpSpPr>
          <p:cNvPr id="6" name="Group 5"/>
          <p:cNvGrpSpPr/>
          <p:nvPr/>
        </p:nvGrpSpPr>
        <p:grpSpPr>
          <a:xfrm>
            <a:off x="517417" y="1762068"/>
            <a:ext cx="5284686" cy="486102"/>
            <a:chOff x="441761" y="1596836"/>
            <a:chExt cx="5284686" cy="486102"/>
          </a:xfrm>
        </p:grpSpPr>
        <p:sp>
          <p:nvSpPr>
            <p:cNvPr id="7" name="Rectangle 6"/>
            <p:cNvSpPr/>
            <p:nvPr/>
          </p:nvSpPr>
          <p:spPr>
            <a:xfrm>
              <a:off x="883722" y="1621273"/>
              <a:ext cx="4842725" cy="461665"/>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r>
                <a:rPr lang="en-US" sz="24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Limited Time &amp; Location</a:t>
              </a:r>
            </a:p>
          </p:txBody>
        </p:sp>
        <p:sp>
          <p:nvSpPr>
            <p:cNvPr id="8" name="Oval 7"/>
            <p:cNvSpPr/>
            <p:nvPr/>
          </p:nvSpPr>
          <p:spPr>
            <a:xfrm>
              <a:off x="441761" y="1596836"/>
              <a:ext cx="488737" cy="486102"/>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1</a:t>
              </a:r>
            </a:p>
          </p:txBody>
        </p:sp>
      </p:grpSp>
      <p:grpSp>
        <p:nvGrpSpPr>
          <p:cNvPr id="9" name="Group 8"/>
          <p:cNvGrpSpPr/>
          <p:nvPr/>
        </p:nvGrpSpPr>
        <p:grpSpPr>
          <a:xfrm>
            <a:off x="517417" y="4105315"/>
            <a:ext cx="5192503" cy="525828"/>
            <a:chOff x="441761" y="2474352"/>
            <a:chExt cx="5192503" cy="525828"/>
          </a:xfrm>
        </p:grpSpPr>
        <p:sp>
          <p:nvSpPr>
            <p:cNvPr id="10" name="Rectangle 9"/>
            <p:cNvSpPr/>
            <p:nvPr/>
          </p:nvSpPr>
          <p:spPr>
            <a:xfrm>
              <a:off x="910427" y="2519541"/>
              <a:ext cx="4723837" cy="461665"/>
            </a:xfrm>
            <a:prstGeom prst="rect">
              <a:avLst/>
            </a:prstGeom>
          </p:spPr>
          <p:style>
            <a:lnRef idx="1">
              <a:schemeClr val="accent6"/>
            </a:lnRef>
            <a:fillRef idx="3">
              <a:schemeClr val="accent6"/>
            </a:fillRef>
            <a:effectRef idx="2">
              <a:schemeClr val="accent6"/>
            </a:effectRef>
            <a:fontRef idx="minor">
              <a:schemeClr val="lt1"/>
            </a:fontRef>
          </p:style>
          <p:txBody>
            <a:bodyPr wrap="square">
              <a:spAutoFit/>
            </a:bodyPr>
            <a:lstStyle/>
            <a:p>
              <a:pPr algn="ctr"/>
              <a:r>
                <a:rPr lang="en-US" sz="2400" dirty="0">
                  <a:latin typeface="Bookman Old Style" panose="02050604050505020204" pitchFamily="18" charset="0"/>
                </a:rPr>
                <a:t>Difficulty in Remembering</a:t>
              </a:r>
            </a:p>
          </p:txBody>
        </p:sp>
        <p:sp>
          <p:nvSpPr>
            <p:cNvPr id="11" name="Oval 10"/>
            <p:cNvSpPr/>
            <p:nvPr/>
          </p:nvSpPr>
          <p:spPr>
            <a:xfrm>
              <a:off x="441761" y="2474352"/>
              <a:ext cx="488737" cy="525828"/>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2</a:t>
              </a:r>
            </a:p>
          </p:txBody>
        </p:sp>
      </p:grpSp>
      <p:grpSp>
        <p:nvGrpSpPr>
          <p:cNvPr id="12" name="Group 11"/>
          <p:cNvGrpSpPr/>
          <p:nvPr/>
        </p:nvGrpSpPr>
        <p:grpSpPr>
          <a:xfrm>
            <a:off x="6341316" y="1722342"/>
            <a:ext cx="4795949" cy="525828"/>
            <a:chOff x="421691" y="3365452"/>
            <a:chExt cx="4795949" cy="525828"/>
          </a:xfrm>
        </p:grpSpPr>
        <p:sp>
          <p:nvSpPr>
            <p:cNvPr id="13" name="Rectangle 12"/>
            <p:cNvSpPr/>
            <p:nvPr/>
          </p:nvSpPr>
          <p:spPr>
            <a:xfrm>
              <a:off x="812094" y="3401945"/>
              <a:ext cx="4405546" cy="461665"/>
            </a:xfrm>
            <a:prstGeom prst="rect">
              <a:avLst/>
            </a:prstGeom>
          </p:spPr>
          <p:style>
            <a:lnRef idx="0">
              <a:schemeClr val="accent6"/>
            </a:lnRef>
            <a:fillRef idx="3">
              <a:schemeClr val="accent6"/>
            </a:fillRef>
            <a:effectRef idx="3">
              <a:schemeClr val="accent6"/>
            </a:effectRef>
            <a:fontRef idx="minor">
              <a:schemeClr val="lt1"/>
            </a:fontRef>
          </p:style>
          <p:txBody>
            <a:bodyPr wrap="square">
              <a:spAutoFit/>
            </a:bodyPr>
            <a:lstStyle/>
            <a:p>
              <a:pPr algn="ctr"/>
              <a:r>
                <a:rPr lang="en-US" sz="2400" dirty="0">
                  <a:ln w="0"/>
                  <a:solidFill>
                    <a:schemeClr val="bg1"/>
                  </a:solidFill>
                  <a:effectLst>
                    <a:outerShdw blurRad="38100" dist="19050" dir="2700000" algn="tl" rotWithShape="0">
                      <a:schemeClr val="dk1">
                        <a:alpha val="40000"/>
                      </a:schemeClr>
                    </a:outerShdw>
                  </a:effectLst>
                  <a:latin typeface="Bookman Old Style" panose="02050604050505020204" pitchFamily="18" charset="0"/>
                </a:rPr>
                <a:t>Dependency on Instructor</a:t>
              </a:r>
            </a:p>
          </p:txBody>
        </p:sp>
        <p:sp>
          <p:nvSpPr>
            <p:cNvPr id="14" name="Oval 13"/>
            <p:cNvSpPr/>
            <p:nvPr/>
          </p:nvSpPr>
          <p:spPr>
            <a:xfrm>
              <a:off x="421691" y="3365452"/>
              <a:ext cx="508807" cy="525828"/>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3</a:t>
              </a:r>
            </a:p>
          </p:txBody>
        </p:sp>
      </p:grpSp>
      <p:grpSp>
        <p:nvGrpSpPr>
          <p:cNvPr id="15" name="Group 14"/>
          <p:cNvGrpSpPr/>
          <p:nvPr/>
        </p:nvGrpSpPr>
        <p:grpSpPr>
          <a:xfrm>
            <a:off x="6341316" y="4138285"/>
            <a:ext cx="5454441" cy="486101"/>
            <a:chOff x="421691" y="4256552"/>
            <a:chExt cx="5454441" cy="486101"/>
          </a:xfrm>
        </p:grpSpPr>
        <p:sp>
          <p:nvSpPr>
            <p:cNvPr id="16" name="Rectangle 15"/>
            <p:cNvSpPr/>
            <p:nvPr/>
          </p:nvSpPr>
          <p:spPr>
            <a:xfrm>
              <a:off x="812093" y="4279994"/>
              <a:ext cx="5064039" cy="461665"/>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r>
                <a:rPr lang="en-US" sz="2400" dirty="0">
                  <a:ln w="0"/>
                  <a:solidFill>
                    <a:schemeClr val="tx1"/>
                  </a:solidFill>
                  <a:effectLst>
                    <a:outerShdw blurRad="38100" dist="19050" dir="2700000" algn="tl" rotWithShape="0">
                      <a:schemeClr val="dk1">
                        <a:alpha val="40000"/>
                      </a:schemeClr>
                    </a:outerShdw>
                  </a:effectLst>
                  <a:latin typeface="Bookman Old Style" panose="02050604050505020204" pitchFamily="18" charset="0"/>
                </a:rPr>
                <a:t>No Development of Mental Skills </a:t>
              </a:r>
            </a:p>
          </p:txBody>
        </p:sp>
        <p:sp>
          <p:nvSpPr>
            <p:cNvPr id="17" name="Oval 16"/>
            <p:cNvSpPr/>
            <p:nvPr/>
          </p:nvSpPr>
          <p:spPr>
            <a:xfrm>
              <a:off x="421691" y="4256552"/>
              <a:ext cx="488736" cy="486101"/>
            </a:xfrm>
            <a:prstGeom prst="ellipse">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b="1" dirty="0">
                  <a:ln w="0"/>
                  <a:solidFill>
                    <a:schemeClr val="accent4"/>
                  </a:solidFill>
                  <a:effectLst>
                    <a:outerShdw blurRad="38100" dist="19050" dir="2700000" algn="tl" rotWithShape="0">
                      <a:schemeClr val="dk1">
                        <a:alpha val="40000"/>
                      </a:schemeClr>
                    </a:outerShdw>
                  </a:effectLst>
                </a:rPr>
                <a:t>4</a:t>
              </a:r>
            </a:p>
          </p:txBody>
        </p:sp>
      </p:grpSp>
      <p:sp>
        <p:nvSpPr>
          <p:cNvPr id="18" name="TextBox 17"/>
          <p:cNvSpPr txBox="1"/>
          <p:nvPr/>
        </p:nvSpPr>
        <p:spPr>
          <a:xfrm flipH="1">
            <a:off x="877458" y="2569674"/>
            <a:ext cx="4924645" cy="830997"/>
          </a:xfrm>
          <a:prstGeom prst="rect">
            <a:avLst/>
          </a:prstGeom>
          <a:noFill/>
        </p:spPr>
        <p:txBody>
          <a:bodyPr wrap="square" rtlCol="0">
            <a:spAutoFit/>
          </a:bodyPr>
          <a:lstStyle/>
          <a:p>
            <a:pPr algn="just"/>
            <a:r>
              <a:rPr lang="en-US" sz="1600" dirty="0">
                <a:latin typeface="Bookman Old Style" panose="02050604050505020204" pitchFamily="18" charset="0"/>
              </a:rPr>
              <a:t>One prominent cons of traditional learning is that you have a limited time to learn things and understand them. </a:t>
            </a:r>
          </a:p>
        </p:txBody>
      </p:sp>
      <p:sp>
        <p:nvSpPr>
          <p:cNvPr id="19" name="TextBox 18"/>
          <p:cNvSpPr txBox="1"/>
          <p:nvPr/>
        </p:nvSpPr>
        <p:spPr>
          <a:xfrm flipH="1">
            <a:off x="6625797" y="2446564"/>
            <a:ext cx="4976921" cy="1077218"/>
          </a:xfrm>
          <a:prstGeom prst="rect">
            <a:avLst/>
          </a:prstGeom>
          <a:noFill/>
        </p:spPr>
        <p:txBody>
          <a:bodyPr wrap="square" rtlCol="0">
            <a:spAutoFit/>
          </a:bodyPr>
          <a:lstStyle/>
          <a:p>
            <a:pPr algn="just"/>
            <a:r>
              <a:rPr lang="en-US" sz="1600" dirty="0">
                <a:latin typeface="Bookman Old Style" panose="02050604050505020204" pitchFamily="18" charset="0"/>
              </a:rPr>
              <a:t>You will ask for every problem to your teacher and he will be bound t tell you every solution. It will restrict your from grooming and solving the problems by yourself. </a:t>
            </a:r>
          </a:p>
        </p:txBody>
      </p:sp>
      <p:sp>
        <p:nvSpPr>
          <p:cNvPr id="20" name="TextBox 19"/>
          <p:cNvSpPr txBox="1"/>
          <p:nvPr/>
        </p:nvSpPr>
        <p:spPr>
          <a:xfrm flipH="1">
            <a:off x="877458" y="4887873"/>
            <a:ext cx="4564604" cy="830997"/>
          </a:xfrm>
          <a:prstGeom prst="rect">
            <a:avLst/>
          </a:prstGeom>
          <a:noFill/>
        </p:spPr>
        <p:txBody>
          <a:bodyPr wrap="square" rtlCol="0">
            <a:spAutoFit/>
          </a:bodyPr>
          <a:lstStyle/>
          <a:p>
            <a:pPr algn="just"/>
            <a:r>
              <a:rPr lang="en-US" sz="1600" dirty="0">
                <a:latin typeface="Bookman Old Style" panose="02050604050505020204" pitchFamily="18" charset="0"/>
              </a:rPr>
              <a:t>Moreover, some students cannot memorize things on the spot and find it difficult to remember the whole lecture. </a:t>
            </a:r>
          </a:p>
        </p:txBody>
      </p:sp>
      <p:sp>
        <p:nvSpPr>
          <p:cNvPr id="21" name="TextBox 20"/>
          <p:cNvSpPr txBox="1"/>
          <p:nvPr/>
        </p:nvSpPr>
        <p:spPr>
          <a:xfrm flipH="1">
            <a:off x="6625797" y="4822780"/>
            <a:ext cx="4885481" cy="1077218"/>
          </a:xfrm>
          <a:prstGeom prst="rect">
            <a:avLst/>
          </a:prstGeom>
          <a:noFill/>
        </p:spPr>
        <p:txBody>
          <a:bodyPr wrap="square" rtlCol="0">
            <a:spAutoFit/>
          </a:bodyPr>
          <a:lstStyle/>
          <a:p>
            <a:pPr algn="just"/>
            <a:r>
              <a:rPr lang="en-US" sz="1600" dirty="0">
                <a:latin typeface="Bookman Old Style" panose="02050604050505020204" pitchFamily="18" charset="0"/>
              </a:rPr>
              <a:t>Your mental skills will not develop properly as you are dependent on your tutor and you ask him everything without searching for the </a:t>
            </a:r>
            <a:r>
              <a:rPr lang="en-US" sz="1600" dirty="0" err="1">
                <a:latin typeface="Bookman Old Style" panose="02050604050505020204" pitchFamily="18" charset="0"/>
              </a:rPr>
              <a:t>uery</a:t>
            </a:r>
            <a:r>
              <a:rPr lang="en-US" sz="1600" dirty="0">
                <a:latin typeface="Bookman Old Style" panose="02050604050505020204" pitchFamily="18" charset="0"/>
              </a:rPr>
              <a:t> by yourself. </a:t>
            </a:r>
          </a:p>
        </p:txBody>
      </p:sp>
    </p:spTree>
    <p:extLst>
      <p:ext uri="{BB962C8B-B14F-4D97-AF65-F5344CB8AC3E}">
        <p14:creationId xmlns:p14="http://schemas.microsoft.com/office/powerpoint/2010/main" val="33123303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alphaModFix amt="7000"/>
          </a:blip>
          <a:stretch>
            <a:fillRect t="-2253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58798" y="1556125"/>
            <a:ext cx="11074401" cy="4346835"/>
          </a:xfrm>
        </p:spPr>
        <p:txBody>
          <a:bodyPr>
            <a:normAutofit/>
          </a:bodyPr>
          <a:lstStyle/>
          <a:p>
            <a:pPr algn="just">
              <a:buFont typeface="Wingdings" panose="05000000000000000000" pitchFamily="2" charset="2"/>
              <a:buChar char="ü"/>
            </a:pPr>
            <a:r>
              <a:rPr lang="en-US" sz="2000" dirty="0">
                <a:latin typeface="Bookman Old Style" panose="02050604050505020204" pitchFamily="18" charset="0"/>
              </a:rPr>
              <a:t>After studying both types of learning; traditional classroom &amp; Blended learning and their pros and cons, both are effective types of learning and can bring positive changes.</a:t>
            </a:r>
          </a:p>
          <a:p>
            <a:pPr algn="just">
              <a:buFont typeface="Wingdings" panose="05000000000000000000" pitchFamily="2" charset="2"/>
              <a:buChar char="ü"/>
            </a:pPr>
            <a:r>
              <a:rPr lang="en-US" sz="2000" dirty="0">
                <a:latin typeface="Bookman Old Style" panose="02050604050505020204" pitchFamily="18" charset="0"/>
              </a:rPr>
              <a:t>According to </a:t>
            </a:r>
            <a:r>
              <a:rPr lang="en-US" sz="2000" dirty="0" err="1">
                <a:latin typeface="Bookman Old Style" panose="02050604050505020204" pitchFamily="18" charset="0"/>
              </a:rPr>
              <a:t>Bersin</a:t>
            </a:r>
            <a:r>
              <a:rPr lang="en-US" sz="2000" dirty="0">
                <a:latin typeface="Bookman Old Style" panose="02050604050505020204" pitchFamily="18" charset="0"/>
              </a:rPr>
              <a:t>, blended learning is the best way to </a:t>
            </a:r>
            <a:r>
              <a:rPr lang="en-US" sz="2000" dirty="0" err="1">
                <a:latin typeface="Bookman Old Style" panose="02050604050505020204" pitchFamily="18" charset="0"/>
              </a:rPr>
              <a:t>educatw</a:t>
            </a:r>
            <a:r>
              <a:rPr lang="en-US" sz="2000" dirty="0">
                <a:latin typeface="Bookman Old Style" panose="02050604050505020204" pitchFamily="18" charset="0"/>
              </a:rPr>
              <a:t> students as it is a combination of the basic two methods; online and classroom. </a:t>
            </a:r>
          </a:p>
          <a:p>
            <a:pPr algn="just">
              <a:buFont typeface="Wingdings" panose="05000000000000000000" pitchFamily="2" charset="2"/>
              <a:buChar char="ü"/>
            </a:pPr>
            <a:r>
              <a:rPr lang="en-US" sz="2000" dirty="0">
                <a:latin typeface="Bookman Old Style" panose="02050604050505020204" pitchFamily="18" charset="0"/>
              </a:rPr>
              <a:t>Whalen has proved that online learning is more cost-effective than traditional learning because everyone cannot afford the education cost. </a:t>
            </a:r>
          </a:p>
          <a:p>
            <a:pPr algn="just">
              <a:buFont typeface="Wingdings" panose="05000000000000000000" pitchFamily="2" charset="2"/>
              <a:buChar char="ü"/>
            </a:pPr>
            <a:r>
              <a:rPr lang="en-US" sz="2000" dirty="0">
                <a:latin typeface="Bookman Old Style" panose="02050604050505020204" pitchFamily="18" charset="0"/>
              </a:rPr>
              <a:t>Jan &amp; Lisa have also evaluated both types in detail by doing research and concluded that students have told that blended learning is more flexible, independent, and convenient. While they have mentioned some disadvantages like, lesser social interactions between them and more confusion because of unclear instructions. </a:t>
            </a:r>
          </a:p>
        </p:txBody>
      </p:sp>
      <p:sp>
        <p:nvSpPr>
          <p:cNvPr id="4" name="Title 1"/>
          <p:cNvSpPr txBox="1">
            <a:spLocks/>
          </p:cNvSpPr>
          <p:nvPr/>
        </p:nvSpPr>
        <p:spPr>
          <a:xfrm>
            <a:off x="0" y="236217"/>
            <a:ext cx="12191999" cy="1002666"/>
          </a:xfrm>
          <a:prstGeom prst="rect">
            <a:avLst/>
          </a:prstGeom>
        </p:spPr>
        <p:style>
          <a:lnRef idx="1">
            <a:schemeClr val="dk1"/>
          </a:lnRef>
          <a:fillRef idx="3">
            <a:schemeClr val="dk1"/>
          </a:fillRef>
          <a:effectRef idx="2">
            <a:schemeClr val="dk1"/>
          </a:effectRef>
          <a:fontRef idx="minor">
            <a:schemeClr val="lt1"/>
          </a:fontRef>
        </p:style>
        <p:txBody>
          <a:bodyPr vert="horz" lIns="91440" tIns="45720" rIns="91440" bIns="45720" rtlCol="0" anchor="ctr">
            <a:noAutofit/>
            <a:scene3d>
              <a:camera prst="orthographicFront"/>
              <a:lightRig rig="soft" dir="t">
                <a:rot lat="0" lon="0" rev="15600000"/>
              </a:lightRig>
            </a:scene3d>
            <a:sp3d extrusionH="57150" prstMaterial="softEdge">
              <a:bevelT w="25400" h="38100"/>
            </a:sp3d>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3600" b="1" dirty="0">
                <a:ln/>
                <a:solidFill>
                  <a:schemeClr val="accent4"/>
                </a:solidFill>
                <a:latin typeface="Berlin Sans FB Demi" panose="020E0802020502020306" pitchFamily="34" charset="0"/>
              </a:rPr>
              <a:t>Evaluation of Traditional classroom &amp; Blended Learning </a:t>
            </a:r>
          </a:p>
        </p:txBody>
      </p:sp>
    </p:spTree>
    <p:extLst>
      <p:ext uri="{BB962C8B-B14F-4D97-AF65-F5344CB8AC3E}">
        <p14:creationId xmlns:p14="http://schemas.microsoft.com/office/powerpoint/2010/main" val="21219754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alphaModFix amt="7000"/>
          </a:blip>
          <a:stretch>
            <a:fillRect t="-2253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269507" y="2257165"/>
            <a:ext cx="11554817" cy="4346835"/>
          </a:xfrm>
        </p:spPr>
        <p:txBody>
          <a:bodyPr>
            <a:normAutofit lnSpcReduction="10000"/>
          </a:bodyPr>
          <a:lstStyle/>
          <a:p>
            <a:pPr algn="just">
              <a:buFont typeface="Wingdings" panose="05000000000000000000" pitchFamily="2" charset="2"/>
              <a:buChar char="ü"/>
            </a:pPr>
            <a:r>
              <a:rPr lang="en-US" sz="2000" dirty="0">
                <a:latin typeface="Bookman Old Style" panose="02050604050505020204" pitchFamily="18" charset="0"/>
              </a:rPr>
              <a:t>After the research work of Chen &amp; Keith to study comparison of the traditional classroom and blending learning, the results explained that the satisfaction level of student is more in the students who were educated by traditional classroom learning methods because their instructions were more clear after the research conducted by comparing and getting reviews from the students in 2007. </a:t>
            </a:r>
          </a:p>
          <a:p>
            <a:pPr algn="just">
              <a:buFont typeface="Wingdings" panose="05000000000000000000" pitchFamily="2" charset="2"/>
              <a:buChar char="ü"/>
            </a:pPr>
            <a:r>
              <a:rPr lang="en-US" sz="2000" dirty="0">
                <a:latin typeface="Bookman Old Style" panose="02050604050505020204" pitchFamily="18" charset="0"/>
              </a:rPr>
              <a:t>While the students of blended learning have said that their analytical approach towards the studies and on particular topics have helped them a lot in understanding the concepts. </a:t>
            </a:r>
          </a:p>
          <a:p>
            <a:pPr algn="just">
              <a:buFont typeface="Wingdings" panose="05000000000000000000" pitchFamily="2" charset="2"/>
              <a:buChar char="ü"/>
            </a:pPr>
            <a:r>
              <a:rPr lang="en-US" sz="2000" dirty="0">
                <a:latin typeface="Bookman Old Style" panose="02050604050505020204" pitchFamily="18" charset="0"/>
              </a:rPr>
              <a:t>The outcome of the comparison studies elaborated that both of the learning means have proved equal satisfactory results but can be improved further if few aspects of each are merged together. </a:t>
            </a:r>
          </a:p>
          <a:p>
            <a:pPr algn="just">
              <a:buFont typeface="Wingdings" panose="05000000000000000000" pitchFamily="2" charset="2"/>
              <a:buChar char="ü"/>
            </a:pPr>
            <a:r>
              <a:rPr lang="en-US" sz="2000" dirty="0">
                <a:latin typeface="Bookman Old Style" panose="02050604050505020204" pitchFamily="18" charset="0"/>
              </a:rPr>
              <a:t>The ending outcomes for traditional and blended learning were positive as explained by the tutor and the students. </a:t>
            </a:r>
          </a:p>
          <a:p>
            <a:pPr algn="just">
              <a:buFont typeface="Wingdings" panose="05000000000000000000" pitchFamily="2" charset="2"/>
              <a:buChar char="ü"/>
            </a:pPr>
            <a:r>
              <a:rPr lang="en-US" sz="2000" dirty="0">
                <a:latin typeface="Bookman Old Style" panose="02050604050505020204" pitchFamily="18" charset="0"/>
              </a:rPr>
              <a:t>So, it was extracted that both means were perfect in their ways but can be improved if the traditional means of learning adds online means of educating students. </a:t>
            </a:r>
          </a:p>
          <a:p>
            <a:pPr algn="just">
              <a:buFont typeface="Wingdings" panose="05000000000000000000" pitchFamily="2" charset="2"/>
              <a:buChar char="ü"/>
            </a:pPr>
            <a:endParaRPr lang="en-US" sz="2000" dirty="0">
              <a:latin typeface="Bookman Old Style" panose="02050604050505020204" pitchFamily="18" charset="0"/>
            </a:endParaRPr>
          </a:p>
        </p:txBody>
      </p:sp>
      <p:sp>
        <p:nvSpPr>
          <p:cNvPr id="4" name="Title 1"/>
          <p:cNvSpPr txBox="1">
            <a:spLocks/>
          </p:cNvSpPr>
          <p:nvPr/>
        </p:nvSpPr>
        <p:spPr>
          <a:xfrm>
            <a:off x="0" y="236217"/>
            <a:ext cx="12191999" cy="1002666"/>
          </a:xfrm>
          <a:prstGeom prst="rect">
            <a:avLst/>
          </a:prstGeom>
        </p:spPr>
        <p:style>
          <a:lnRef idx="1">
            <a:schemeClr val="dk1"/>
          </a:lnRef>
          <a:fillRef idx="3">
            <a:schemeClr val="dk1"/>
          </a:fillRef>
          <a:effectRef idx="2">
            <a:schemeClr val="dk1"/>
          </a:effectRef>
          <a:fontRef idx="minor">
            <a:schemeClr val="lt1"/>
          </a:fontRef>
        </p:style>
        <p:txBody>
          <a:bodyPr vert="horz" lIns="91440" tIns="45720" rIns="91440" bIns="45720" rtlCol="0" anchor="ctr">
            <a:normAutofit/>
            <a:scene3d>
              <a:camera prst="orthographicFront"/>
              <a:lightRig rig="soft" dir="t">
                <a:rot lat="0" lon="0" rev="15600000"/>
              </a:lightRig>
            </a:scene3d>
            <a:sp3d extrusionH="57150" prstMaterial="softEdge">
              <a:bevelT w="25400" h="38100"/>
            </a:sp3d>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5400" b="1" dirty="0">
                <a:ln/>
                <a:solidFill>
                  <a:schemeClr val="accent4"/>
                </a:solidFill>
                <a:latin typeface="Berlin Sans FB Demi" panose="020E0802020502020306" pitchFamily="34" charset="0"/>
              </a:rPr>
              <a:t>Chen &amp; Keith </a:t>
            </a:r>
          </a:p>
        </p:txBody>
      </p:sp>
      <p:sp>
        <p:nvSpPr>
          <p:cNvPr id="2" name="Rectangle 1"/>
          <p:cNvSpPr/>
          <p:nvPr/>
        </p:nvSpPr>
        <p:spPr>
          <a:xfrm>
            <a:off x="631836" y="1439801"/>
            <a:ext cx="11192488" cy="707886"/>
          </a:xfrm>
          <a:prstGeom prst="rect">
            <a:avLst/>
          </a:prstGeom>
        </p:spPr>
        <p:txBody>
          <a:bodyPr wrap="none">
            <a:spAutoFit/>
          </a:bodyPr>
          <a:lstStyle/>
          <a:p>
            <a:pPr algn="ctr"/>
            <a:r>
              <a:rPr lang="en-US" sz="2000" b="1" dirty="0">
                <a:solidFill>
                  <a:schemeClr val="accent1"/>
                </a:solidFill>
                <a:latin typeface="Bookman Old Style" panose="02050604050505020204" pitchFamily="18" charset="0"/>
              </a:rPr>
              <a:t>Blended Learning vs. Traditional Classroom Settings: Assessing Effectiveness and </a:t>
            </a:r>
          </a:p>
          <a:p>
            <a:pPr algn="ctr"/>
            <a:r>
              <a:rPr lang="en-US" sz="2000" b="1" dirty="0">
                <a:solidFill>
                  <a:schemeClr val="accent1"/>
                </a:solidFill>
                <a:latin typeface="Bookman Old Style" panose="02050604050505020204" pitchFamily="18" charset="0"/>
              </a:rPr>
              <a:t>Student Perceptions in an MBA Accounting Course</a:t>
            </a:r>
            <a:endParaRPr lang="en-US" sz="2000" b="1" dirty="0">
              <a:ln/>
              <a:solidFill>
                <a:schemeClr val="accent1"/>
              </a:solidFill>
              <a:latin typeface="Bookman Old Style" panose="02050604050505020204" pitchFamily="18" charset="0"/>
            </a:endParaRPr>
          </a:p>
        </p:txBody>
      </p:sp>
    </p:spTree>
    <p:extLst>
      <p:ext uri="{BB962C8B-B14F-4D97-AF65-F5344CB8AC3E}">
        <p14:creationId xmlns:p14="http://schemas.microsoft.com/office/powerpoint/2010/main" val="10318976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alphaModFix amt="7000"/>
          </a:blip>
          <a:stretch>
            <a:fillRect t="-2253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58798" y="2461191"/>
            <a:ext cx="11074401" cy="4010730"/>
          </a:xfrm>
        </p:spPr>
        <p:txBody>
          <a:bodyPr>
            <a:normAutofit lnSpcReduction="10000"/>
          </a:bodyPr>
          <a:lstStyle/>
          <a:p>
            <a:pPr algn="just">
              <a:buFont typeface="Wingdings" panose="05000000000000000000" pitchFamily="2" charset="2"/>
              <a:buChar char="ü"/>
            </a:pPr>
            <a:r>
              <a:rPr lang="en-US" sz="2000" dirty="0">
                <a:latin typeface="Bookman Old Style" panose="02050604050505020204" pitchFamily="18" charset="0"/>
              </a:rPr>
              <a:t>In 2004, both scientist have done comparative study to determine the effectiveness of the online, traditional, and blended means of learning on the students and teachers. </a:t>
            </a:r>
          </a:p>
          <a:p>
            <a:pPr algn="just">
              <a:buFont typeface="Wingdings" panose="05000000000000000000" pitchFamily="2" charset="2"/>
              <a:buChar char="ü"/>
            </a:pPr>
            <a:r>
              <a:rPr lang="en-US" sz="2000" dirty="0">
                <a:latin typeface="Bookman Old Style" panose="02050604050505020204" pitchFamily="18" charset="0"/>
              </a:rPr>
              <a:t>They have divided the students in three groups and provided them with different means of learning.</a:t>
            </a:r>
          </a:p>
          <a:p>
            <a:pPr algn="just">
              <a:buFont typeface="Wingdings" panose="05000000000000000000" pitchFamily="2" charset="2"/>
              <a:buChar char="ü"/>
            </a:pPr>
            <a:r>
              <a:rPr lang="en-US" sz="2000" dirty="0">
                <a:latin typeface="Bookman Old Style" panose="02050604050505020204" pitchFamily="18" charset="0"/>
              </a:rPr>
              <a:t>After some days, the data was collected that includes the gender, age, and their views about the particular type of learning. </a:t>
            </a:r>
          </a:p>
          <a:p>
            <a:pPr algn="just">
              <a:buFont typeface="Wingdings" panose="05000000000000000000" pitchFamily="2" charset="2"/>
              <a:buChar char="ü"/>
            </a:pPr>
            <a:r>
              <a:rPr lang="en-US" sz="2000" dirty="0">
                <a:latin typeface="Bookman Old Style" panose="02050604050505020204" pitchFamily="18" charset="0"/>
              </a:rPr>
              <a:t>The results showed that students of blended learning were more confident because they are benefitted with traditional and online both. </a:t>
            </a:r>
          </a:p>
          <a:p>
            <a:pPr algn="just">
              <a:buFont typeface="Wingdings" panose="05000000000000000000" pitchFamily="2" charset="2"/>
              <a:buChar char="ü"/>
            </a:pPr>
            <a:r>
              <a:rPr lang="en-US" sz="2000" dirty="0">
                <a:latin typeface="Bookman Old Style" panose="02050604050505020204" pitchFamily="18" charset="0"/>
              </a:rPr>
              <a:t>They were good at analytics, while some students were not happy because they want to be dependent on their instructors. </a:t>
            </a:r>
          </a:p>
          <a:p>
            <a:pPr algn="just">
              <a:buFont typeface="Wingdings" panose="05000000000000000000" pitchFamily="2" charset="2"/>
              <a:buChar char="ü"/>
            </a:pPr>
            <a:r>
              <a:rPr lang="en-US" sz="2000" dirty="0">
                <a:latin typeface="Bookman Old Style" panose="02050604050505020204" pitchFamily="18" charset="0"/>
              </a:rPr>
              <a:t>It was concluded that blended means must be chosen for the children so they would remain socially connected to the world and learn things at a faster pace.  </a:t>
            </a:r>
          </a:p>
        </p:txBody>
      </p:sp>
      <p:sp>
        <p:nvSpPr>
          <p:cNvPr id="4" name="Title 1"/>
          <p:cNvSpPr txBox="1">
            <a:spLocks/>
          </p:cNvSpPr>
          <p:nvPr/>
        </p:nvSpPr>
        <p:spPr>
          <a:xfrm>
            <a:off x="0" y="236217"/>
            <a:ext cx="12191999" cy="1002666"/>
          </a:xfrm>
          <a:prstGeom prst="rect">
            <a:avLst/>
          </a:prstGeom>
        </p:spPr>
        <p:style>
          <a:lnRef idx="1">
            <a:schemeClr val="dk1"/>
          </a:lnRef>
          <a:fillRef idx="3">
            <a:schemeClr val="dk1"/>
          </a:fillRef>
          <a:effectRef idx="2">
            <a:schemeClr val="dk1"/>
          </a:effectRef>
          <a:fontRef idx="minor">
            <a:schemeClr val="lt1"/>
          </a:fontRef>
        </p:style>
        <p:txBody>
          <a:bodyPr vert="horz" lIns="91440" tIns="45720" rIns="91440" bIns="45720" rtlCol="0" anchor="ctr">
            <a:normAutofit/>
            <a:scene3d>
              <a:camera prst="orthographicFront"/>
              <a:lightRig rig="soft" dir="t">
                <a:rot lat="0" lon="0" rev="15600000"/>
              </a:lightRig>
            </a:scene3d>
            <a:sp3d extrusionH="57150" prstMaterial="softEdge">
              <a:bevelT w="25400" h="38100"/>
            </a:sp3d>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5400" b="1" dirty="0">
                <a:ln/>
                <a:solidFill>
                  <a:schemeClr val="accent4"/>
                </a:solidFill>
                <a:latin typeface="Berlin Sans FB Demi" panose="020E0802020502020306" pitchFamily="34" charset="0"/>
              </a:rPr>
              <a:t>Alfred &amp; Hope  </a:t>
            </a:r>
          </a:p>
        </p:txBody>
      </p:sp>
      <p:sp>
        <p:nvSpPr>
          <p:cNvPr id="2" name="Rectangle 1"/>
          <p:cNvSpPr/>
          <p:nvPr/>
        </p:nvSpPr>
        <p:spPr>
          <a:xfrm>
            <a:off x="254117" y="1437973"/>
            <a:ext cx="11937883" cy="830997"/>
          </a:xfrm>
          <a:prstGeom prst="rect">
            <a:avLst/>
          </a:prstGeom>
        </p:spPr>
        <p:txBody>
          <a:bodyPr wrap="none">
            <a:spAutoFit/>
          </a:bodyPr>
          <a:lstStyle/>
          <a:p>
            <a:pPr algn="ctr"/>
            <a:r>
              <a:rPr lang="en-US" sz="2400" b="1" dirty="0">
                <a:solidFill>
                  <a:schemeClr val="accent1"/>
                </a:solidFill>
                <a:latin typeface="Bookman Old Style" panose="02050604050505020204" pitchFamily="18" charset="0"/>
              </a:rPr>
              <a:t>Blended Learning and Sense of Community: A comparative analysis with </a:t>
            </a:r>
          </a:p>
          <a:p>
            <a:pPr algn="ctr"/>
            <a:r>
              <a:rPr lang="en-US" sz="2400" b="1" dirty="0">
                <a:solidFill>
                  <a:schemeClr val="accent1"/>
                </a:solidFill>
                <a:latin typeface="Bookman Old Style" panose="02050604050505020204" pitchFamily="18" charset="0"/>
              </a:rPr>
              <a:t>traditional and fully online graduate courses</a:t>
            </a:r>
            <a:endParaRPr lang="en-US" sz="2400" b="1" dirty="0">
              <a:ln/>
              <a:solidFill>
                <a:schemeClr val="accent1"/>
              </a:solidFill>
              <a:latin typeface="Bookman Old Style" panose="02050604050505020204" pitchFamily="18" charset="0"/>
            </a:endParaRPr>
          </a:p>
        </p:txBody>
      </p:sp>
    </p:spTree>
    <p:extLst>
      <p:ext uri="{BB962C8B-B14F-4D97-AF65-F5344CB8AC3E}">
        <p14:creationId xmlns:p14="http://schemas.microsoft.com/office/powerpoint/2010/main" val="1489119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alphaModFix amt="7000"/>
          </a:blip>
          <a:stretch>
            <a:fillRect t="-22530"/>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1107440" y="1744345"/>
            <a:ext cx="9408160" cy="4331335"/>
          </a:xfrm>
        </p:spPr>
        <p:txBody>
          <a:bodyPr>
            <a:normAutofit/>
          </a:bodyPr>
          <a:lstStyle/>
          <a:p>
            <a:pPr algn="just">
              <a:buFont typeface="Wingdings" panose="05000000000000000000" pitchFamily="2" charset="2"/>
              <a:buChar char="ü"/>
            </a:pPr>
            <a:r>
              <a:rPr lang="en-US" sz="2000" dirty="0">
                <a:latin typeface="Bookman Old Style" panose="02050604050505020204" pitchFamily="18" charset="0"/>
              </a:rPr>
              <a:t>In the end, I would say that out of traditional and blended means of learning the latter one is better because of its amazing benefits that it offers to the students. </a:t>
            </a:r>
          </a:p>
          <a:p>
            <a:pPr algn="just">
              <a:buFont typeface="Wingdings" panose="05000000000000000000" pitchFamily="2" charset="2"/>
              <a:buChar char="ü"/>
            </a:pPr>
            <a:r>
              <a:rPr lang="en-US" sz="2000" dirty="0">
                <a:latin typeface="Bookman Old Style" panose="02050604050505020204" pitchFamily="18" charset="0"/>
              </a:rPr>
              <a:t>It brings motivation, confidence, desire to learn, and move with the developing technologies. </a:t>
            </a:r>
          </a:p>
          <a:p>
            <a:pPr algn="just">
              <a:buFont typeface="Wingdings" panose="05000000000000000000" pitchFamily="2" charset="2"/>
              <a:buChar char="ü"/>
            </a:pPr>
            <a:r>
              <a:rPr lang="en-US" sz="2000" dirty="0">
                <a:latin typeface="Bookman Old Style" panose="02050604050505020204" pitchFamily="18" charset="0"/>
              </a:rPr>
              <a:t>Additionally, the students can expand their knowledge easily by consulting the google resources after getting the basic knowledge from their instructor. </a:t>
            </a:r>
          </a:p>
          <a:p>
            <a:pPr algn="just">
              <a:buFont typeface="Wingdings" panose="05000000000000000000" pitchFamily="2" charset="2"/>
              <a:buChar char="ü"/>
            </a:pPr>
            <a:r>
              <a:rPr lang="en-US" sz="2000" dirty="0">
                <a:latin typeface="Bookman Old Style" panose="02050604050505020204" pitchFamily="18" charset="0"/>
              </a:rPr>
              <a:t>So, it is appropriate that we cannot deny the ultimate benefits of the traditional means of learning but the blended means should be preferred. </a:t>
            </a:r>
          </a:p>
          <a:p>
            <a:pPr algn="just">
              <a:buFont typeface="Wingdings" panose="05000000000000000000" pitchFamily="2" charset="2"/>
              <a:buChar char="ü"/>
            </a:pPr>
            <a:endParaRPr lang="en-US" sz="2000" dirty="0">
              <a:latin typeface="Bookman Old Style" panose="02050604050505020204" pitchFamily="18" charset="0"/>
            </a:endParaRPr>
          </a:p>
        </p:txBody>
      </p:sp>
      <p:sp>
        <p:nvSpPr>
          <p:cNvPr id="4" name="Title 1"/>
          <p:cNvSpPr txBox="1">
            <a:spLocks/>
          </p:cNvSpPr>
          <p:nvPr/>
        </p:nvSpPr>
        <p:spPr>
          <a:xfrm>
            <a:off x="0" y="236217"/>
            <a:ext cx="12191999" cy="1002666"/>
          </a:xfrm>
          <a:prstGeom prst="rect">
            <a:avLst/>
          </a:prstGeom>
        </p:spPr>
        <p:style>
          <a:lnRef idx="1">
            <a:schemeClr val="dk1"/>
          </a:lnRef>
          <a:fillRef idx="3">
            <a:schemeClr val="dk1"/>
          </a:fillRef>
          <a:effectRef idx="2">
            <a:schemeClr val="dk1"/>
          </a:effectRef>
          <a:fontRef idx="minor">
            <a:schemeClr val="lt1"/>
          </a:fontRef>
        </p:style>
        <p:txBody>
          <a:bodyPr vert="horz" lIns="91440" tIns="45720" rIns="91440" bIns="45720" rtlCol="0" anchor="ctr">
            <a:normAutofit/>
            <a:scene3d>
              <a:camera prst="orthographicFront"/>
              <a:lightRig rig="soft" dir="t">
                <a:rot lat="0" lon="0" rev="15600000"/>
              </a:lightRig>
            </a:scene3d>
            <a:sp3d extrusionH="57150" prstMaterial="softEdge">
              <a:bevelT w="25400" h="38100"/>
            </a:sp3d>
          </a:bodyPr>
          <a:lstStyle>
            <a:lvl1pPr algn="l" defTabSz="914400" rtl="0" eaLnBrk="1" latinLnBrk="0" hangingPunct="1">
              <a:lnSpc>
                <a:spcPct val="90000"/>
              </a:lnSpc>
              <a:spcBef>
                <a:spcPct val="0"/>
              </a:spcBef>
              <a:buNone/>
              <a:defRPr sz="4400" kern="1200">
                <a:solidFill>
                  <a:schemeClr val="lt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r>
              <a:rPr lang="en-US" sz="5400" b="1" dirty="0">
                <a:ln/>
                <a:solidFill>
                  <a:schemeClr val="accent4"/>
                </a:solidFill>
                <a:latin typeface="Berlin Sans FB Demi" panose="020E0802020502020306" pitchFamily="34" charset="0"/>
              </a:rPr>
              <a:t>Conclusion </a:t>
            </a:r>
          </a:p>
        </p:txBody>
      </p:sp>
    </p:spTree>
    <p:extLst>
      <p:ext uri="{BB962C8B-B14F-4D97-AF65-F5344CB8AC3E}">
        <p14:creationId xmlns:p14="http://schemas.microsoft.com/office/powerpoint/2010/main" val="11356657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alphaModFix amt="7000"/>
          </a:blip>
          <a:stretch>
            <a:fillRect t="-2253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1600" y="-111760"/>
            <a:ext cx="10515600" cy="1325563"/>
          </a:xfrm>
        </p:spPr>
        <p:txBody>
          <a:bodyPr/>
          <a:lstStyle/>
          <a:p>
            <a:r>
              <a:rPr lang="en-US" dirty="0">
                <a:latin typeface="Berlin Sans FB Demi" panose="020E0802020502020306" pitchFamily="34" charset="0"/>
              </a:rPr>
              <a:t>References </a:t>
            </a:r>
          </a:p>
        </p:txBody>
      </p:sp>
      <p:sp>
        <p:nvSpPr>
          <p:cNvPr id="3" name="Content Placeholder 2"/>
          <p:cNvSpPr>
            <a:spLocks noGrp="1"/>
          </p:cNvSpPr>
          <p:nvPr>
            <p:ph idx="1"/>
          </p:nvPr>
        </p:nvSpPr>
        <p:spPr>
          <a:xfrm>
            <a:off x="101600" y="940101"/>
            <a:ext cx="11920354" cy="5393322"/>
          </a:xfrm>
        </p:spPr>
        <p:txBody>
          <a:bodyPr>
            <a:noAutofit/>
          </a:bodyPr>
          <a:lstStyle/>
          <a:p>
            <a:pPr algn="just"/>
            <a:r>
              <a:rPr lang="en-US" sz="1600" dirty="0">
                <a:latin typeface="Baskerville Old Face" panose="02020602080505020303" pitchFamily="18" charset="0"/>
              </a:rPr>
              <a:t>Wang, M. J. (2010). </a:t>
            </a:r>
            <a:r>
              <a:rPr lang="en-US" sz="1600" i="1" dirty="0">
                <a:latin typeface="Baskerville Old Face" panose="02020602080505020303" pitchFamily="18" charset="0"/>
              </a:rPr>
              <a:t>Online collaboration and offline interaction between students using asynchronous tools in blended learning</a:t>
            </a:r>
            <a:r>
              <a:rPr lang="en-US" sz="1600" dirty="0">
                <a:latin typeface="Baskerville Old Face" panose="02020602080505020303" pitchFamily="18" charset="0"/>
              </a:rPr>
              <a:t>. </a:t>
            </a:r>
            <a:r>
              <a:rPr lang="en-US" sz="1600" i="1" dirty="0">
                <a:latin typeface="Baskerville Old Face" panose="02020602080505020303" pitchFamily="18" charset="0"/>
              </a:rPr>
              <a:t>Australasian Journal of Educational Technology</a:t>
            </a:r>
            <a:r>
              <a:rPr lang="en-US" sz="1600" dirty="0">
                <a:latin typeface="Baskerville Old Face" panose="02020602080505020303" pitchFamily="18" charset="0"/>
              </a:rPr>
              <a:t>, 26(6), 830-846.</a:t>
            </a:r>
          </a:p>
          <a:p>
            <a:pPr algn="just"/>
            <a:r>
              <a:rPr lang="en-US" sz="1600" dirty="0">
                <a:latin typeface="Baskerville Old Face" panose="02020602080505020303" pitchFamily="18" charset="0"/>
              </a:rPr>
              <a:t>Hrastinski, S. (2019) </a:t>
            </a:r>
            <a:r>
              <a:rPr lang="en-US" sz="1600" i="1" dirty="0">
                <a:latin typeface="Baskerville Old Face" panose="02020602080505020303" pitchFamily="18" charset="0"/>
              </a:rPr>
              <a:t>What Do We Mean by Blended Learning?.</a:t>
            </a:r>
            <a:r>
              <a:rPr lang="en-US" sz="1600" dirty="0">
                <a:latin typeface="Baskerville Old Face" panose="02020602080505020303" pitchFamily="18" charset="0"/>
              </a:rPr>
              <a:t> TechTrends, 63</a:t>
            </a:r>
            <a:r>
              <a:rPr lang="en-US" sz="1600" b="1" dirty="0">
                <a:latin typeface="Baskerville Old Face" panose="02020602080505020303" pitchFamily="18" charset="0"/>
              </a:rPr>
              <a:t>;</a:t>
            </a:r>
            <a:r>
              <a:rPr lang="en-US" sz="1600" dirty="0">
                <a:latin typeface="Baskerville Old Face" panose="02020602080505020303" pitchFamily="18" charset="0"/>
              </a:rPr>
              <a:t>564–569. </a:t>
            </a:r>
            <a:r>
              <a:rPr lang="en-US" sz="1600" dirty="0">
                <a:latin typeface="Baskerville Old Face" panose="02020602080505020303" pitchFamily="18" charset="0"/>
                <a:hlinkClick r:id="rId3"/>
              </a:rPr>
              <a:t>https://doi.org/10.1007/s11528-019-00375-5</a:t>
            </a:r>
            <a:endParaRPr lang="en-US" sz="1600" dirty="0">
              <a:latin typeface="Baskerville Old Face" panose="02020602080505020303" pitchFamily="18" charset="0"/>
            </a:endParaRPr>
          </a:p>
          <a:p>
            <a:pPr algn="just"/>
            <a:r>
              <a:rPr lang="en-US" sz="1600" dirty="0">
                <a:latin typeface="Baskerville Old Face" panose="02020602080505020303" pitchFamily="18" charset="0"/>
              </a:rPr>
              <a:t>Staker, H., &amp; Horn, M. B. (2012). </a:t>
            </a:r>
            <a:r>
              <a:rPr lang="en-US" sz="1600" i="1" dirty="0">
                <a:latin typeface="Baskerville Old Face" panose="02020602080505020303" pitchFamily="18" charset="0"/>
              </a:rPr>
              <a:t>Classifying K-12 blended learning</a:t>
            </a:r>
            <a:r>
              <a:rPr lang="en-US" sz="1600" dirty="0">
                <a:latin typeface="Baskerville Old Face" panose="02020602080505020303" pitchFamily="18" charset="0"/>
              </a:rPr>
              <a:t>. Innosight Institute.</a:t>
            </a:r>
          </a:p>
          <a:p>
            <a:pPr algn="just"/>
            <a:r>
              <a:rPr lang="en-US" sz="1600" dirty="0">
                <a:latin typeface="Baskerville Old Face" panose="02020602080505020303" pitchFamily="18" charset="0"/>
              </a:rPr>
              <a:t>O’Connor, C. Mortimer, D. &amp; Bond, S. (2011). </a:t>
            </a:r>
            <a:r>
              <a:rPr lang="en-US" sz="1600" i="1" dirty="0">
                <a:latin typeface="Baskerville Old Face" panose="02020602080505020303" pitchFamily="18" charset="0"/>
              </a:rPr>
              <a:t>Blended learning: Issues, benefits and challenges. </a:t>
            </a:r>
            <a:r>
              <a:rPr lang="en-US" sz="1600" dirty="0">
                <a:latin typeface="Baskerville Old Face" panose="02020602080505020303" pitchFamily="18" charset="0"/>
              </a:rPr>
              <a:t>International Journal of Employment Studies,</a:t>
            </a:r>
            <a:r>
              <a:rPr lang="en-US" sz="1600" i="1" dirty="0">
                <a:latin typeface="Baskerville Old Face" panose="02020602080505020303" pitchFamily="18" charset="0"/>
              </a:rPr>
              <a:t> 19(2), 63–83. </a:t>
            </a:r>
            <a:r>
              <a:rPr lang="en-US" sz="1600" i="1" dirty="0">
                <a:latin typeface="Baskerville Old Face" panose="02020602080505020303" pitchFamily="18" charset="0"/>
                <a:hlinkClick r:id="rId4"/>
              </a:rPr>
              <a:t>https://search.informit.org/doi/10.3316/informit.273763855930484</a:t>
            </a:r>
            <a:endParaRPr lang="en-US" sz="1600" i="1" dirty="0">
              <a:latin typeface="Baskerville Old Face" panose="02020602080505020303" pitchFamily="18" charset="0"/>
            </a:endParaRPr>
          </a:p>
          <a:p>
            <a:pPr algn="just" fontAlgn="base"/>
            <a:r>
              <a:rPr lang="en-US" sz="1600" dirty="0">
                <a:latin typeface="Baskerville Old Face" panose="02020602080505020303" pitchFamily="18" charset="0"/>
              </a:rPr>
              <a:t>Clement, C. &amp; Keith, T. J. (2007) </a:t>
            </a:r>
            <a:r>
              <a:rPr lang="en-US" sz="1600" i="1" dirty="0">
                <a:latin typeface="Baskerville Old Face" panose="02020602080505020303" pitchFamily="18" charset="0"/>
              </a:rPr>
              <a:t>Blended Learning vs. Traditional Classroom Settings: Assessing Effectiveness and Student Perceptions in an MBA Accounting Course</a:t>
            </a:r>
            <a:r>
              <a:rPr lang="en-US" sz="1600" dirty="0">
                <a:latin typeface="Baskerville Old Face" panose="02020602080505020303" pitchFamily="18" charset="0"/>
              </a:rPr>
              <a:t>. Journal of Educators Online. 4(1). 1547-500X.</a:t>
            </a:r>
          </a:p>
          <a:p>
            <a:pPr algn="just" fontAlgn="base"/>
            <a:r>
              <a:rPr lang="en-US" sz="1600" dirty="0" err="1">
                <a:latin typeface="Baskerville Old Face" panose="02020602080505020303" pitchFamily="18" charset="0"/>
              </a:rPr>
              <a:t>Rovai</a:t>
            </a:r>
            <a:r>
              <a:rPr lang="en-US" sz="1600" dirty="0">
                <a:latin typeface="Baskerville Old Face" panose="02020602080505020303" pitchFamily="18" charset="0"/>
              </a:rPr>
              <a:t>, A. &amp; Jordan, H. (2004). </a:t>
            </a:r>
            <a:r>
              <a:rPr lang="en-US" sz="1600" i="1" dirty="0">
                <a:latin typeface="Baskerville Old Face" panose="02020602080505020303" pitchFamily="18" charset="0"/>
              </a:rPr>
              <a:t>Blended Learning and Sense of Community: A comparative analysis with traditional and fully online graduate courses</a:t>
            </a:r>
            <a:r>
              <a:rPr lang="en-US" sz="1600" dirty="0">
                <a:latin typeface="Baskerville Old Face" panose="02020602080505020303" pitchFamily="18" charset="0"/>
              </a:rPr>
              <a:t>. International Review of Research in Open and Distributed Learning, 5(2), 1–13. </a:t>
            </a:r>
            <a:r>
              <a:rPr lang="en-US" sz="1600" dirty="0">
                <a:latin typeface="Baskerville Old Face" panose="02020602080505020303" pitchFamily="18" charset="0"/>
                <a:hlinkClick r:id="rId5"/>
              </a:rPr>
              <a:t>https://doi.org/10.19173/irrodl.v5i2.192</a:t>
            </a:r>
            <a:endParaRPr lang="en-US" sz="1600" dirty="0">
              <a:latin typeface="Baskerville Old Face" panose="02020602080505020303" pitchFamily="18" charset="0"/>
            </a:endParaRPr>
          </a:p>
          <a:p>
            <a:pPr algn="just" fontAlgn="base"/>
            <a:r>
              <a:rPr lang="en-US" sz="1600" dirty="0">
                <a:latin typeface="Baskerville Old Face" panose="02020602080505020303" pitchFamily="18" charset="0"/>
              </a:rPr>
              <a:t>Mackay, S., &amp; Stockport, G. (2006). </a:t>
            </a:r>
            <a:r>
              <a:rPr lang="en-US" sz="1600" i="1" dirty="0">
                <a:latin typeface="Baskerville Old Face" panose="02020602080505020303" pitchFamily="18" charset="0"/>
              </a:rPr>
              <a:t>Blended Learning, Classroom and E-Learning</a:t>
            </a:r>
            <a:r>
              <a:rPr lang="en-US" sz="1600" dirty="0">
                <a:latin typeface="Baskerville Old Face" panose="02020602080505020303" pitchFamily="18" charset="0"/>
              </a:rPr>
              <a:t>. The Business Review, Cambridge, 5(1), 82-88. http://www.jaabc.com/brc.html</a:t>
            </a:r>
          </a:p>
          <a:p>
            <a:pPr algn="just" fontAlgn="base"/>
            <a:r>
              <a:rPr lang="en-US" sz="1600" dirty="0">
                <a:latin typeface="Baskerville Old Face" panose="02020602080505020303" pitchFamily="18" charset="0"/>
              </a:rPr>
              <a:t>Welker, J. &amp; </a:t>
            </a:r>
            <a:r>
              <a:rPr lang="en-US" sz="1600" dirty="0" err="1">
                <a:latin typeface="Baskerville Old Face" panose="02020602080505020303" pitchFamily="18" charset="0"/>
              </a:rPr>
              <a:t>Berardino</a:t>
            </a:r>
            <a:r>
              <a:rPr lang="en-US" sz="1600" dirty="0">
                <a:latin typeface="Baskerville Old Face" panose="02020602080505020303" pitchFamily="18" charset="0"/>
              </a:rPr>
              <a:t>, L. (2005) </a:t>
            </a:r>
            <a:r>
              <a:rPr lang="en-US" sz="1600" i="1" dirty="0">
                <a:latin typeface="Baskerville Old Face" panose="02020602080505020303" pitchFamily="18" charset="0"/>
              </a:rPr>
              <a:t>Blended Learning: Understanding the Middle Ground between Traditional Classroom and Fully Online Instruction</a:t>
            </a:r>
            <a:r>
              <a:rPr lang="en-US" sz="1600" dirty="0">
                <a:latin typeface="Baskerville Old Face" panose="02020602080505020303" pitchFamily="18" charset="0"/>
              </a:rPr>
              <a:t>. Journal of Educational Technology Systems, 34(1), pp. 33–55. </a:t>
            </a:r>
            <a:r>
              <a:rPr lang="en-US" sz="1600" dirty="0" err="1">
                <a:latin typeface="Baskerville Old Face" panose="02020602080505020303" pitchFamily="18" charset="0"/>
              </a:rPr>
              <a:t>doi</a:t>
            </a:r>
            <a:r>
              <a:rPr lang="en-US" sz="1600" dirty="0">
                <a:latin typeface="Baskerville Old Face" panose="02020602080505020303" pitchFamily="18" charset="0"/>
              </a:rPr>
              <a:t>: </a:t>
            </a:r>
            <a:r>
              <a:rPr lang="en-US" sz="1600" dirty="0">
                <a:latin typeface="Baskerville Old Face" panose="02020602080505020303" pitchFamily="18" charset="0"/>
                <a:hlinkClick r:id="rId6"/>
              </a:rPr>
              <a:t>10.2190/67FX-B7P8-PYUX-TDUP</a:t>
            </a:r>
            <a:r>
              <a:rPr lang="en-US" sz="1600" dirty="0">
                <a:latin typeface="Baskerville Old Face" panose="02020602080505020303" pitchFamily="18" charset="0"/>
              </a:rPr>
              <a:t>.</a:t>
            </a:r>
          </a:p>
          <a:p>
            <a:pPr algn="just" fontAlgn="base"/>
            <a:r>
              <a:rPr lang="en-US" sz="1600" dirty="0" err="1">
                <a:latin typeface="Baskerville Old Face" panose="02020602080505020303" pitchFamily="18" charset="0"/>
              </a:rPr>
              <a:t>Tuncay</a:t>
            </a:r>
            <a:r>
              <a:rPr lang="en-US" sz="1600" dirty="0">
                <a:latin typeface="Baskerville Old Face" panose="02020602080505020303" pitchFamily="18" charset="0"/>
              </a:rPr>
              <a:t>, Y. </a:t>
            </a:r>
            <a:r>
              <a:rPr lang="en-US" sz="1600" dirty="0" err="1">
                <a:latin typeface="Baskerville Old Face" panose="02020602080505020303" pitchFamily="18" charset="0"/>
              </a:rPr>
              <a:t>Arif</a:t>
            </a:r>
            <a:r>
              <a:rPr lang="en-US" sz="1600" dirty="0">
                <a:latin typeface="Baskerville Old Face" panose="02020602080505020303" pitchFamily="18" charset="0"/>
              </a:rPr>
              <a:t>, K. </a:t>
            </a:r>
            <a:r>
              <a:rPr lang="en-US" sz="1600" dirty="0" err="1">
                <a:latin typeface="Baskerville Old Face" panose="02020602080505020303" pitchFamily="18" charset="0"/>
              </a:rPr>
              <a:t>Asim</a:t>
            </a:r>
            <a:r>
              <a:rPr lang="en-US" sz="1600" dirty="0">
                <a:latin typeface="Baskerville Old Face" panose="02020602080505020303" pitchFamily="18" charset="0"/>
              </a:rPr>
              <a:t>, S. Y. Ibrahim, A. C. (2014) Evaluation of Blended Learning Approach in Computer Engineering Education, Procedia - Social and Behavioral Sciences, 141;807-812, 1877-0428, </a:t>
            </a:r>
            <a:r>
              <a:rPr lang="en-US" sz="1600" dirty="0">
                <a:latin typeface="Baskerville Old Face" panose="02020602080505020303" pitchFamily="18" charset="0"/>
                <a:hlinkClick r:id="rId7"/>
              </a:rPr>
              <a:t>https://doi.org/10.1016/j.sbspro.2014.05.140</a:t>
            </a:r>
            <a:r>
              <a:rPr lang="en-US" sz="1600" dirty="0">
                <a:latin typeface="Baskerville Old Face" panose="02020602080505020303" pitchFamily="18" charset="0"/>
              </a:rPr>
              <a:t>.</a:t>
            </a:r>
          </a:p>
          <a:p>
            <a:pPr algn="just" fontAlgn="base"/>
            <a:r>
              <a:rPr lang="en-US" sz="1600" dirty="0" err="1">
                <a:latin typeface="Baskerville Old Face" panose="02020602080505020303" pitchFamily="18" charset="0"/>
              </a:rPr>
              <a:t>Blisssitt</a:t>
            </a:r>
            <a:r>
              <a:rPr lang="en-US" sz="1600" dirty="0">
                <a:latin typeface="Baskerville Old Face" panose="02020602080505020303" pitchFamily="18" charset="0"/>
              </a:rPr>
              <a:t>, A. M. (2016) </a:t>
            </a:r>
            <a:r>
              <a:rPr lang="en-US" sz="1600" i="1" dirty="0">
                <a:latin typeface="Baskerville Old Face" panose="02020602080505020303" pitchFamily="18" charset="0"/>
              </a:rPr>
              <a:t>Blended Learning Versus Traditional Lecture in Introductory Nursing Pathophysiology Courses</a:t>
            </a:r>
            <a:r>
              <a:rPr lang="en-US" sz="1600" dirty="0">
                <a:latin typeface="Baskerville Old Face" panose="02020602080505020303" pitchFamily="18" charset="0"/>
              </a:rPr>
              <a:t>. Journal of Nursing Education. 55(4), </a:t>
            </a:r>
            <a:r>
              <a:rPr lang="en-US" sz="1600" u="sng" dirty="0">
                <a:latin typeface="Baskerville Old Face" panose="02020602080505020303" pitchFamily="18" charset="0"/>
                <a:hlinkClick r:id="rId8"/>
              </a:rPr>
              <a:t>https://doi.org/10.3928/01484834-20160316-09</a:t>
            </a:r>
            <a:endParaRPr lang="en-US" sz="1600" dirty="0">
              <a:latin typeface="Baskerville Old Face" panose="02020602080505020303" pitchFamily="18" charset="0"/>
            </a:endParaRPr>
          </a:p>
          <a:p>
            <a:pPr algn="just"/>
            <a:endParaRPr lang="en-US" sz="1600" i="1" dirty="0">
              <a:latin typeface="Baskerville Old Face" panose="02020602080505020303" pitchFamily="18" charset="0"/>
            </a:endParaRPr>
          </a:p>
          <a:p>
            <a:pPr algn="just"/>
            <a:endParaRPr lang="en-US" sz="1600" dirty="0">
              <a:latin typeface="Baskerville Old Face" panose="02020602080505020303" pitchFamily="18" charset="0"/>
            </a:endParaRPr>
          </a:p>
        </p:txBody>
      </p:sp>
    </p:spTree>
    <p:extLst>
      <p:ext uri="{BB962C8B-B14F-4D97-AF65-F5344CB8AC3E}">
        <p14:creationId xmlns:p14="http://schemas.microsoft.com/office/powerpoint/2010/main" val="168734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508</TotalTime>
  <Words>2686</Words>
  <Application>Microsoft Macintosh PowerPoint</Application>
  <PresentationFormat>Widescreen</PresentationFormat>
  <Paragraphs>193</Paragraphs>
  <Slides>20</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Baskerville Old Face</vt:lpstr>
      <vt:lpstr>Berlin Sans FB Demi</vt:lpstr>
      <vt:lpstr>Bookman Old Style</vt:lpstr>
      <vt:lpstr>Calibri</vt:lpstr>
      <vt:lpstr>Calibri Light</vt:lpstr>
      <vt:lpstr>Wingdings</vt:lpstr>
      <vt:lpstr>Office Theme</vt:lpstr>
      <vt:lpstr>PowerPoint Presentation</vt:lpstr>
      <vt:lpstr>PowerPoint Presentation</vt:lpstr>
      <vt:lpstr>Blended Learning</vt:lpstr>
      <vt:lpstr> Blended Learning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Blended learning &amp; Traditional Classroom Learning</dc:title>
  <dc:creator>Microsoft account</dc:creator>
  <cp:lastModifiedBy>Raluca Micula (2115102)</cp:lastModifiedBy>
  <cp:revision>190</cp:revision>
  <dcterms:created xsi:type="dcterms:W3CDTF">2021-11-25T06:21:06Z</dcterms:created>
  <dcterms:modified xsi:type="dcterms:W3CDTF">2021-12-02T10:40:50Z</dcterms:modified>
</cp:coreProperties>
</file>