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0196" autoAdjust="0"/>
  </p:normalViewPr>
  <p:slideViewPr>
    <p:cSldViewPr snapToGrid="0">
      <p:cViewPr varScale="1">
        <p:scale>
          <a:sx n="74" d="100"/>
          <a:sy n="74" d="100"/>
        </p:scale>
        <p:origin x="104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969916-3E7A-4EE0-B582-2B2FA3E4848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68AA87B-A038-4719-B4DE-693AF7A60E00}">
      <dgm:prSet/>
      <dgm:spPr/>
      <dgm:t>
        <a:bodyPr/>
        <a:lstStyle/>
        <a:p>
          <a:r>
            <a:rPr lang="en-IN" dirty="0">
              <a:latin typeface="Arial" panose="020B0604020202020204" pitchFamily="34" charset="0"/>
              <a:cs typeface="Arial" panose="020B0604020202020204" pitchFamily="34" charset="0"/>
            </a:rPr>
            <a:t>Approximately, 2 million individuals in the United Kingdom are experiencing angina (Young, 2025)</a:t>
          </a:r>
          <a:endParaRPr lang="en-US" dirty="0">
            <a:latin typeface="Arial" panose="020B0604020202020204" pitchFamily="34" charset="0"/>
            <a:cs typeface="Arial" panose="020B0604020202020204" pitchFamily="34" charset="0"/>
          </a:endParaRPr>
        </a:p>
      </dgm:t>
    </dgm:pt>
    <dgm:pt modelId="{06FA062E-9E8C-4EC3-B5C6-BE3CA85E0E6B}" type="parTrans" cxnId="{9D62352C-E83B-4759-BBA9-B17EDDCD927A}">
      <dgm:prSet/>
      <dgm:spPr/>
      <dgm:t>
        <a:bodyPr/>
        <a:lstStyle/>
        <a:p>
          <a:endParaRPr lang="en-US"/>
        </a:p>
      </dgm:t>
    </dgm:pt>
    <dgm:pt modelId="{E0777987-F4C2-4E45-B423-8E3B9E3D122D}" type="sibTrans" cxnId="{9D62352C-E83B-4759-BBA9-B17EDDCD927A}">
      <dgm:prSet/>
      <dgm:spPr/>
      <dgm:t>
        <a:bodyPr/>
        <a:lstStyle/>
        <a:p>
          <a:endParaRPr lang="en-US"/>
        </a:p>
      </dgm:t>
    </dgm:pt>
    <dgm:pt modelId="{26CB1D4A-91F4-44E4-B19B-895D5CDD0175}">
      <dgm:prSet/>
      <dgm:spPr/>
      <dgm:t>
        <a:bodyPr/>
        <a:lstStyle/>
        <a:p>
          <a:r>
            <a:rPr lang="en-IN" dirty="0">
              <a:latin typeface="Arial" panose="020B0604020202020204" pitchFamily="34" charset="0"/>
              <a:cs typeface="Arial" panose="020B0604020202020204" pitchFamily="34" charset="0"/>
            </a:rPr>
            <a:t>In adults, it is estimated to have a prevalence of about 3-4 per cent of the population (Ford and Berry, 2020).</a:t>
          </a:r>
          <a:endParaRPr lang="en-US" dirty="0">
            <a:latin typeface="Arial" panose="020B0604020202020204" pitchFamily="34" charset="0"/>
            <a:cs typeface="Arial" panose="020B0604020202020204" pitchFamily="34" charset="0"/>
          </a:endParaRPr>
        </a:p>
      </dgm:t>
    </dgm:pt>
    <dgm:pt modelId="{FE6B2A8A-70DD-4153-8E4B-2578A4103330}" type="parTrans" cxnId="{A22906F7-97FD-458C-AC20-A3671337E53D}">
      <dgm:prSet/>
      <dgm:spPr/>
      <dgm:t>
        <a:bodyPr/>
        <a:lstStyle/>
        <a:p>
          <a:endParaRPr lang="en-US"/>
        </a:p>
      </dgm:t>
    </dgm:pt>
    <dgm:pt modelId="{2DCE804E-3CCD-40F0-ACE7-3C62B577E109}" type="sibTrans" cxnId="{A22906F7-97FD-458C-AC20-A3671337E53D}">
      <dgm:prSet/>
      <dgm:spPr/>
      <dgm:t>
        <a:bodyPr/>
        <a:lstStyle/>
        <a:p>
          <a:endParaRPr lang="en-US"/>
        </a:p>
      </dgm:t>
    </dgm:pt>
    <dgm:pt modelId="{F9DE8D15-3ED0-4E11-B874-3179EE41CE6D}">
      <dgm:prSet/>
      <dgm:spPr/>
      <dgm:t>
        <a:bodyPr/>
        <a:lstStyle/>
        <a:p>
          <a:r>
            <a:rPr lang="en-IN" dirty="0">
              <a:latin typeface="Arial" panose="020B0604020202020204" pitchFamily="34" charset="0"/>
              <a:cs typeface="Arial" panose="020B0604020202020204" pitchFamily="34" charset="0"/>
            </a:rPr>
            <a:t>The UK has an approximate of 20,000 new cases per year. </a:t>
          </a:r>
          <a:endParaRPr lang="en-US" dirty="0">
            <a:latin typeface="Arial" panose="020B0604020202020204" pitchFamily="34" charset="0"/>
            <a:cs typeface="Arial" panose="020B0604020202020204" pitchFamily="34" charset="0"/>
          </a:endParaRPr>
        </a:p>
      </dgm:t>
    </dgm:pt>
    <dgm:pt modelId="{F4625A1D-F6EA-47FC-8D7B-BAE0BAE8C39B}" type="parTrans" cxnId="{F5083F19-84B9-4F27-9542-80A8794DE08F}">
      <dgm:prSet/>
      <dgm:spPr/>
      <dgm:t>
        <a:bodyPr/>
        <a:lstStyle/>
        <a:p>
          <a:endParaRPr lang="en-US"/>
        </a:p>
      </dgm:t>
    </dgm:pt>
    <dgm:pt modelId="{A59F15F4-052A-42BD-9B83-D78CB1007FDE}" type="sibTrans" cxnId="{F5083F19-84B9-4F27-9542-80A8794DE08F}">
      <dgm:prSet/>
      <dgm:spPr/>
      <dgm:t>
        <a:bodyPr/>
        <a:lstStyle/>
        <a:p>
          <a:endParaRPr lang="en-US"/>
        </a:p>
      </dgm:t>
    </dgm:pt>
    <dgm:pt modelId="{A83D7C19-BBD5-4879-8B1A-4ED257164205}">
      <dgm:prSet/>
      <dgm:spPr/>
      <dgm:t>
        <a:bodyPr/>
        <a:lstStyle/>
        <a:p>
          <a:r>
            <a:rPr lang="en-IN" dirty="0">
              <a:latin typeface="Arial" panose="020B0604020202020204" pitchFamily="34" charset="0"/>
              <a:cs typeface="Arial" panose="020B0604020202020204" pitchFamily="34" charset="0"/>
            </a:rPr>
            <a:t>Angina is a leading cause of cardiovascular disease in the world (Moran, et al., 2014).</a:t>
          </a:r>
          <a:endParaRPr lang="en-US" dirty="0">
            <a:latin typeface="Arial" panose="020B0604020202020204" pitchFamily="34" charset="0"/>
            <a:cs typeface="Arial" panose="020B0604020202020204" pitchFamily="34" charset="0"/>
          </a:endParaRPr>
        </a:p>
      </dgm:t>
    </dgm:pt>
    <dgm:pt modelId="{520C98EB-E7AE-4E79-A404-DB9F4B1741A8}" type="parTrans" cxnId="{5A2F3B76-2FD3-45BA-88B8-FEB76E2F2C3E}">
      <dgm:prSet/>
      <dgm:spPr/>
      <dgm:t>
        <a:bodyPr/>
        <a:lstStyle/>
        <a:p>
          <a:endParaRPr lang="en-US"/>
        </a:p>
      </dgm:t>
    </dgm:pt>
    <dgm:pt modelId="{FAA3738A-E569-47CE-BA9E-580A4E802D7A}" type="sibTrans" cxnId="{5A2F3B76-2FD3-45BA-88B8-FEB76E2F2C3E}">
      <dgm:prSet/>
      <dgm:spPr/>
      <dgm:t>
        <a:bodyPr/>
        <a:lstStyle/>
        <a:p>
          <a:endParaRPr lang="en-US"/>
        </a:p>
      </dgm:t>
    </dgm:pt>
    <dgm:pt modelId="{A6A3A0D0-834B-4D13-9A55-A28D334DFF83}" type="pres">
      <dgm:prSet presAssocID="{B7969916-3E7A-4EE0-B582-2B2FA3E4848A}" presName="root" presStyleCnt="0">
        <dgm:presLayoutVars>
          <dgm:dir/>
          <dgm:resizeHandles val="exact"/>
        </dgm:presLayoutVars>
      </dgm:prSet>
      <dgm:spPr/>
    </dgm:pt>
    <dgm:pt modelId="{15452F60-ED6B-49C8-B872-322A961804EC}" type="pres">
      <dgm:prSet presAssocID="{B7969916-3E7A-4EE0-B582-2B2FA3E4848A}" presName="container" presStyleCnt="0">
        <dgm:presLayoutVars>
          <dgm:dir/>
          <dgm:resizeHandles val="exact"/>
        </dgm:presLayoutVars>
      </dgm:prSet>
      <dgm:spPr/>
    </dgm:pt>
    <dgm:pt modelId="{7FA32298-08AA-4986-96F7-9BEB0324A1D1}" type="pres">
      <dgm:prSet presAssocID="{E68AA87B-A038-4719-B4DE-693AF7A60E00}" presName="compNode" presStyleCnt="0"/>
      <dgm:spPr/>
    </dgm:pt>
    <dgm:pt modelId="{A09EBDBF-6E4C-4330-A74E-46D300A1A414}" type="pres">
      <dgm:prSet presAssocID="{E68AA87B-A038-4719-B4DE-693AF7A60E00}" presName="iconBgRect" presStyleLbl="bgShp" presStyleIdx="0" presStyleCnt="4"/>
      <dgm:spPr/>
    </dgm:pt>
    <dgm:pt modelId="{351F8282-D9AE-4543-9FFA-5DDF3E6F9674}" type="pres">
      <dgm:prSet presAssocID="{E68AA87B-A038-4719-B4DE-693AF7A60E0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rt Organ"/>
        </a:ext>
      </dgm:extLst>
    </dgm:pt>
    <dgm:pt modelId="{806E80F7-1A43-48F1-95A7-F6CD743836EC}" type="pres">
      <dgm:prSet presAssocID="{E68AA87B-A038-4719-B4DE-693AF7A60E00}" presName="spaceRect" presStyleCnt="0"/>
      <dgm:spPr/>
    </dgm:pt>
    <dgm:pt modelId="{7A59A867-4CA1-47C8-8C5E-8BA3A4C56837}" type="pres">
      <dgm:prSet presAssocID="{E68AA87B-A038-4719-B4DE-693AF7A60E00}" presName="textRect" presStyleLbl="revTx" presStyleIdx="0" presStyleCnt="4">
        <dgm:presLayoutVars>
          <dgm:chMax val="1"/>
          <dgm:chPref val="1"/>
        </dgm:presLayoutVars>
      </dgm:prSet>
      <dgm:spPr/>
    </dgm:pt>
    <dgm:pt modelId="{08EE649A-2793-4007-A589-7F4BB495B977}" type="pres">
      <dgm:prSet presAssocID="{E0777987-F4C2-4E45-B423-8E3B9E3D122D}" presName="sibTrans" presStyleLbl="sibTrans2D1" presStyleIdx="0" presStyleCnt="0"/>
      <dgm:spPr/>
    </dgm:pt>
    <dgm:pt modelId="{9FC73B0E-65D6-4426-9D66-F92A204B64B0}" type="pres">
      <dgm:prSet presAssocID="{26CB1D4A-91F4-44E4-B19B-895D5CDD0175}" presName="compNode" presStyleCnt="0"/>
      <dgm:spPr/>
    </dgm:pt>
    <dgm:pt modelId="{374F2861-AD1D-4FB4-A996-ACEF9466770E}" type="pres">
      <dgm:prSet presAssocID="{26CB1D4A-91F4-44E4-B19B-895D5CDD0175}" presName="iconBgRect" presStyleLbl="bgShp" presStyleIdx="1" presStyleCnt="4"/>
      <dgm:spPr/>
    </dgm:pt>
    <dgm:pt modelId="{86581352-6DC5-42DD-B79B-4F791FA7BC3A}" type="pres">
      <dgm:prSet presAssocID="{26CB1D4A-91F4-44E4-B19B-895D5CDD017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B04DB764-280D-4AA2-B1F5-EB9DDB22C1CB}" type="pres">
      <dgm:prSet presAssocID="{26CB1D4A-91F4-44E4-B19B-895D5CDD0175}" presName="spaceRect" presStyleCnt="0"/>
      <dgm:spPr/>
    </dgm:pt>
    <dgm:pt modelId="{B387658C-14EA-4D16-B909-CF90518D6836}" type="pres">
      <dgm:prSet presAssocID="{26CB1D4A-91F4-44E4-B19B-895D5CDD0175}" presName="textRect" presStyleLbl="revTx" presStyleIdx="1" presStyleCnt="4">
        <dgm:presLayoutVars>
          <dgm:chMax val="1"/>
          <dgm:chPref val="1"/>
        </dgm:presLayoutVars>
      </dgm:prSet>
      <dgm:spPr/>
    </dgm:pt>
    <dgm:pt modelId="{24518A72-B66B-439D-BBD2-EFC20C11FB32}" type="pres">
      <dgm:prSet presAssocID="{2DCE804E-3CCD-40F0-ACE7-3C62B577E109}" presName="sibTrans" presStyleLbl="sibTrans2D1" presStyleIdx="0" presStyleCnt="0"/>
      <dgm:spPr/>
    </dgm:pt>
    <dgm:pt modelId="{BC3B2C66-DDD0-4541-B835-1707A0772A22}" type="pres">
      <dgm:prSet presAssocID="{F9DE8D15-3ED0-4E11-B874-3179EE41CE6D}" presName="compNode" presStyleCnt="0"/>
      <dgm:spPr/>
    </dgm:pt>
    <dgm:pt modelId="{80F4D99C-C13C-4C7F-BB24-703D47559EA7}" type="pres">
      <dgm:prSet presAssocID="{F9DE8D15-3ED0-4E11-B874-3179EE41CE6D}" presName="iconBgRect" presStyleLbl="bgShp" presStyleIdx="2" presStyleCnt="4"/>
      <dgm:spPr/>
    </dgm:pt>
    <dgm:pt modelId="{48AA7E2A-E408-4F6B-9EBB-2474DF8E8A72}" type="pres">
      <dgm:prSet presAssocID="{F9DE8D15-3ED0-4E11-B874-3179EE41CE6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Yuan"/>
        </a:ext>
      </dgm:extLst>
    </dgm:pt>
    <dgm:pt modelId="{C7547909-36FF-41E4-AC33-D12F2324B471}" type="pres">
      <dgm:prSet presAssocID="{F9DE8D15-3ED0-4E11-B874-3179EE41CE6D}" presName="spaceRect" presStyleCnt="0"/>
      <dgm:spPr/>
    </dgm:pt>
    <dgm:pt modelId="{1213A3E9-5CC5-4DEB-A15F-C642E3D5AC5D}" type="pres">
      <dgm:prSet presAssocID="{F9DE8D15-3ED0-4E11-B874-3179EE41CE6D}" presName="textRect" presStyleLbl="revTx" presStyleIdx="2" presStyleCnt="4">
        <dgm:presLayoutVars>
          <dgm:chMax val="1"/>
          <dgm:chPref val="1"/>
        </dgm:presLayoutVars>
      </dgm:prSet>
      <dgm:spPr/>
    </dgm:pt>
    <dgm:pt modelId="{E2A2A481-214C-4086-9FAE-8DB114717452}" type="pres">
      <dgm:prSet presAssocID="{A59F15F4-052A-42BD-9B83-D78CB1007FDE}" presName="sibTrans" presStyleLbl="sibTrans2D1" presStyleIdx="0" presStyleCnt="0"/>
      <dgm:spPr/>
    </dgm:pt>
    <dgm:pt modelId="{236EB3CF-4BAD-4F26-9FA9-D8D09372625D}" type="pres">
      <dgm:prSet presAssocID="{A83D7C19-BBD5-4879-8B1A-4ED257164205}" presName="compNode" presStyleCnt="0"/>
      <dgm:spPr/>
    </dgm:pt>
    <dgm:pt modelId="{DFC93385-C07E-4913-B7D9-CAB46F87BAD5}" type="pres">
      <dgm:prSet presAssocID="{A83D7C19-BBD5-4879-8B1A-4ED257164205}" presName="iconBgRect" presStyleLbl="bgShp" presStyleIdx="3" presStyleCnt="4"/>
      <dgm:spPr/>
    </dgm:pt>
    <dgm:pt modelId="{9E1D3FD2-C4A3-4749-9F21-0CD3479926EF}" type="pres">
      <dgm:prSet presAssocID="{A83D7C19-BBD5-4879-8B1A-4ED25716420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D875460F-9111-4776-9A03-E46CAB38E8A0}" type="pres">
      <dgm:prSet presAssocID="{A83D7C19-BBD5-4879-8B1A-4ED257164205}" presName="spaceRect" presStyleCnt="0"/>
      <dgm:spPr/>
    </dgm:pt>
    <dgm:pt modelId="{3FB005BD-10AB-4CF6-BBF5-847103E41A6C}" type="pres">
      <dgm:prSet presAssocID="{A83D7C19-BBD5-4879-8B1A-4ED257164205}" presName="textRect" presStyleLbl="revTx" presStyleIdx="3" presStyleCnt="4">
        <dgm:presLayoutVars>
          <dgm:chMax val="1"/>
          <dgm:chPref val="1"/>
        </dgm:presLayoutVars>
      </dgm:prSet>
      <dgm:spPr/>
    </dgm:pt>
  </dgm:ptLst>
  <dgm:cxnLst>
    <dgm:cxn modelId="{69EE8D08-B156-4043-9DF3-37D07ECD55EF}" type="presOf" srcId="{B7969916-3E7A-4EE0-B582-2B2FA3E4848A}" destId="{A6A3A0D0-834B-4D13-9A55-A28D334DFF83}" srcOrd="0" destOrd="0" presId="urn:microsoft.com/office/officeart/2018/2/layout/IconCircleList"/>
    <dgm:cxn modelId="{F5083F19-84B9-4F27-9542-80A8794DE08F}" srcId="{B7969916-3E7A-4EE0-B582-2B2FA3E4848A}" destId="{F9DE8D15-3ED0-4E11-B874-3179EE41CE6D}" srcOrd="2" destOrd="0" parTransId="{F4625A1D-F6EA-47FC-8D7B-BAE0BAE8C39B}" sibTransId="{A59F15F4-052A-42BD-9B83-D78CB1007FDE}"/>
    <dgm:cxn modelId="{9D62352C-E83B-4759-BBA9-B17EDDCD927A}" srcId="{B7969916-3E7A-4EE0-B582-2B2FA3E4848A}" destId="{E68AA87B-A038-4719-B4DE-693AF7A60E00}" srcOrd="0" destOrd="0" parTransId="{06FA062E-9E8C-4EC3-B5C6-BE3CA85E0E6B}" sibTransId="{E0777987-F4C2-4E45-B423-8E3B9E3D122D}"/>
    <dgm:cxn modelId="{7D66F863-404C-493A-99F5-8D8F011446EC}" type="presOf" srcId="{A59F15F4-052A-42BD-9B83-D78CB1007FDE}" destId="{E2A2A481-214C-4086-9FAE-8DB114717452}" srcOrd="0" destOrd="0" presId="urn:microsoft.com/office/officeart/2018/2/layout/IconCircleList"/>
    <dgm:cxn modelId="{5A2F3B76-2FD3-45BA-88B8-FEB76E2F2C3E}" srcId="{B7969916-3E7A-4EE0-B582-2B2FA3E4848A}" destId="{A83D7C19-BBD5-4879-8B1A-4ED257164205}" srcOrd="3" destOrd="0" parTransId="{520C98EB-E7AE-4E79-A404-DB9F4B1741A8}" sibTransId="{FAA3738A-E569-47CE-BA9E-580A4E802D7A}"/>
    <dgm:cxn modelId="{A739C879-4532-4938-8F04-977A4E5DDBA4}" type="presOf" srcId="{A83D7C19-BBD5-4879-8B1A-4ED257164205}" destId="{3FB005BD-10AB-4CF6-BBF5-847103E41A6C}" srcOrd="0" destOrd="0" presId="urn:microsoft.com/office/officeart/2018/2/layout/IconCircleList"/>
    <dgm:cxn modelId="{543B719E-B5B4-421B-9E38-238FD8F3720A}" type="presOf" srcId="{26CB1D4A-91F4-44E4-B19B-895D5CDD0175}" destId="{B387658C-14EA-4D16-B909-CF90518D6836}" srcOrd="0" destOrd="0" presId="urn:microsoft.com/office/officeart/2018/2/layout/IconCircleList"/>
    <dgm:cxn modelId="{B74411AA-98C2-4BB0-BC15-994D02187A1C}" type="presOf" srcId="{F9DE8D15-3ED0-4E11-B874-3179EE41CE6D}" destId="{1213A3E9-5CC5-4DEB-A15F-C642E3D5AC5D}" srcOrd="0" destOrd="0" presId="urn:microsoft.com/office/officeart/2018/2/layout/IconCircleList"/>
    <dgm:cxn modelId="{6876A3C7-DAAC-4587-81D2-D27CFB68B883}" type="presOf" srcId="{2DCE804E-3CCD-40F0-ACE7-3C62B577E109}" destId="{24518A72-B66B-439D-BBD2-EFC20C11FB32}" srcOrd="0" destOrd="0" presId="urn:microsoft.com/office/officeart/2018/2/layout/IconCircleList"/>
    <dgm:cxn modelId="{DB8540E0-44A8-4CDE-8F3D-E67314E3640F}" type="presOf" srcId="{E68AA87B-A038-4719-B4DE-693AF7A60E00}" destId="{7A59A867-4CA1-47C8-8C5E-8BA3A4C56837}" srcOrd="0" destOrd="0" presId="urn:microsoft.com/office/officeart/2018/2/layout/IconCircleList"/>
    <dgm:cxn modelId="{E34F23E6-2D6D-4ABD-9316-907E280CB039}" type="presOf" srcId="{E0777987-F4C2-4E45-B423-8E3B9E3D122D}" destId="{08EE649A-2793-4007-A589-7F4BB495B977}" srcOrd="0" destOrd="0" presId="urn:microsoft.com/office/officeart/2018/2/layout/IconCircleList"/>
    <dgm:cxn modelId="{A22906F7-97FD-458C-AC20-A3671337E53D}" srcId="{B7969916-3E7A-4EE0-B582-2B2FA3E4848A}" destId="{26CB1D4A-91F4-44E4-B19B-895D5CDD0175}" srcOrd="1" destOrd="0" parTransId="{FE6B2A8A-70DD-4153-8E4B-2578A4103330}" sibTransId="{2DCE804E-3CCD-40F0-ACE7-3C62B577E109}"/>
    <dgm:cxn modelId="{3FAFFEF9-779E-4739-ACCF-729240617853}" type="presParOf" srcId="{A6A3A0D0-834B-4D13-9A55-A28D334DFF83}" destId="{15452F60-ED6B-49C8-B872-322A961804EC}" srcOrd="0" destOrd="0" presId="urn:microsoft.com/office/officeart/2018/2/layout/IconCircleList"/>
    <dgm:cxn modelId="{DCB593BF-7D0D-44C8-A28F-86EA7E618437}" type="presParOf" srcId="{15452F60-ED6B-49C8-B872-322A961804EC}" destId="{7FA32298-08AA-4986-96F7-9BEB0324A1D1}" srcOrd="0" destOrd="0" presId="urn:microsoft.com/office/officeart/2018/2/layout/IconCircleList"/>
    <dgm:cxn modelId="{857C3D77-371A-4499-8B47-FA2B51D38963}" type="presParOf" srcId="{7FA32298-08AA-4986-96F7-9BEB0324A1D1}" destId="{A09EBDBF-6E4C-4330-A74E-46D300A1A414}" srcOrd="0" destOrd="0" presId="urn:microsoft.com/office/officeart/2018/2/layout/IconCircleList"/>
    <dgm:cxn modelId="{F3E37DF4-29EC-4DD5-9903-A6046CA0F751}" type="presParOf" srcId="{7FA32298-08AA-4986-96F7-9BEB0324A1D1}" destId="{351F8282-D9AE-4543-9FFA-5DDF3E6F9674}" srcOrd="1" destOrd="0" presId="urn:microsoft.com/office/officeart/2018/2/layout/IconCircleList"/>
    <dgm:cxn modelId="{811366EC-18A4-4F2D-8EA4-79B34B2B5741}" type="presParOf" srcId="{7FA32298-08AA-4986-96F7-9BEB0324A1D1}" destId="{806E80F7-1A43-48F1-95A7-F6CD743836EC}" srcOrd="2" destOrd="0" presId="urn:microsoft.com/office/officeart/2018/2/layout/IconCircleList"/>
    <dgm:cxn modelId="{0154E9F2-50F2-463B-A185-F79331456A4D}" type="presParOf" srcId="{7FA32298-08AA-4986-96F7-9BEB0324A1D1}" destId="{7A59A867-4CA1-47C8-8C5E-8BA3A4C56837}" srcOrd="3" destOrd="0" presId="urn:microsoft.com/office/officeart/2018/2/layout/IconCircleList"/>
    <dgm:cxn modelId="{7ECBD6E0-ED2D-4D24-97D6-F3A12310DF20}" type="presParOf" srcId="{15452F60-ED6B-49C8-B872-322A961804EC}" destId="{08EE649A-2793-4007-A589-7F4BB495B977}" srcOrd="1" destOrd="0" presId="urn:microsoft.com/office/officeart/2018/2/layout/IconCircleList"/>
    <dgm:cxn modelId="{08728AB8-CF60-49B8-A39A-05E9E7711870}" type="presParOf" srcId="{15452F60-ED6B-49C8-B872-322A961804EC}" destId="{9FC73B0E-65D6-4426-9D66-F92A204B64B0}" srcOrd="2" destOrd="0" presId="urn:microsoft.com/office/officeart/2018/2/layout/IconCircleList"/>
    <dgm:cxn modelId="{946D3756-35B6-4B27-B1D9-E6B74B974BD6}" type="presParOf" srcId="{9FC73B0E-65D6-4426-9D66-F92A204B64B0}" destId="{374F2861-AD1D-4FB4-A996-ACEF9466770E}" srcOrd="0" destOrd="0" presId="urn:microsoft.com/office/officeart/2018/2/layout/IconCircleList"/>
    <dgm:cxn modelId="{094D7E37-700A-494F-95E6-9392CEB33649}" type="presParOf" srcId="{9FC73B0E-65D6-4426-9D66-F92A204B64B0}" destId="{86581352-6DC5-42DD-B79B-4F791FA7BC3A}" srcOrd="1" destOrd="0" presId="urn:microsoft.com/office/officeart/2018/2/layout/IconCircleList"/>
    <dgm:cxn modelId="{2144B443-3135-4BE7-BB4D-63DCBEFCDED0}" type="presParOf" srcId="{9FC73B0E-65D6-4426-9D66-F92A204B64B0}" destId="{B04DB764-280D-4AA2-B1F5-EB9DDB22C1CB}" srcOrd="2" destOrd="0" presId="urn:microsoft.com/office/officeart/2018/2/layout/IconCircleList"/>
    <dgm:cxn modelId="{8F365C76-57B6-4227-A996-911515A4C304}" type="presParOf" srcId="{9FC73B0E-65D6-4426-9D66-F92A204B64B0}" destId="{B387658C-14EA-4D16-B909-CF90518D6836}" srcOrd="3" destOrd="0" presId="urn:microsoft.com/office/officeart/2018/2/layout/IconCircleList"/>
    <dgm:cxn modelId="{6F23452A-D1AC-4C8A-AAAC-6FFFE40EBB5C}" type="presParOf" srcId="{15452F60-ED6B-49C8-B872-322A961804EC}" destId="{24518A72-B66B-439D-BBD2-EFC20C11FB32}" srcOrd="3" destOrd="0" presId="urn:microsoft.com/office/officeart/2018/2/layout/IconCircleList"/>
    <dgm:cxn modelId="{397321BF-9E56-4A72-BC01-7938180A4056}" type="presParOf" srcId="{15452F60-ED6B-49C8-B872-322A961804EC}" destId="{BC3B2C66-DDD0-4541-B835-1707A0772A22}" srcOrd="4" destOrd="0" presId="urn:microsoft.com/office/officeart/2018/2/layout/IconCircleList"/>
    <dgm:cxn modelId="{9C1CBAE2-AE04-4FF8-B896-9CCBDE8ABEB1}" type="presParOf" srcId="{BC3B2C66-DDD0-4541-B835-1707A0772A22}" destId="{80F4D99C-C13C-4C7F-BB24-703D47559EA7}" srcOrd="0" destOrd="0" presId="urn:microsoft.com/office/officeart/2018/2/layout/IconCircleList"/>
    <dgm:cxn modelId="{07C0139C-432E-4BE9-935E-6C14CAAF20A8}" type="presParOf" srcId="{BC3B2C66-DDD0-4541-B835-1707A0772A22}" destId="{48AA7E2A-E408-4F6B-9EBB-2474DF8E8A72}" srcOrd="1" destOrd="0" presId="urn:microsoft.com/office/officeart/2018/2/layout/IconCircleList"/>
    <dgm:cxn modelId="{5376313B-01E3-4EDD-96EC-E0BA329B1661}" type="presParOf" srcId="{BC3B2C66-DDD0-4541-B835-1707A0772A22}" destId="{C7547909-36FF-41E4-AC33-D12F2324B471}" srcOrd="2" destOrd="0" presId="urn:microsoft.com/office/officeart/2018/2/layout/IconCircleList"/>
    <dgm:cxn modelId="{8A4D7270-76B1-4E23-88D7-A7536ECD66A4}" type="presParOf" srcId="{BC3B2C66-DDD0-4541-B835-1707A0772A22}" destId="{1213A3E9-5CC5-4DEB-A15F-C642E3D5AC5D}" srcOrd="3" destOrd="0" presId="urn:microsoft.com/office/officeart/2018/2/layout/IconCircleList"/>
    <dgm:cxn modelId="{43D6CC9A-069E-4D71-9430-5AF0A80FA3B8}" type="presParOf" srcId="{15452F60-ED6B-49C8-B872-322A961804EC}" destId="{E2A2A481-214C-4086-9FAE-8DB114717452}" srcOrd="5" destOrd="0" presId="urn:microsoft.com/office/officeart/2018/2/layout/IconCircleList"/>
    <dgm:cxn modelId="{836E0628-CF6C-4D1E-BABB-F7EAC359A6A9}" type="presParOf" srcId="{15452F60-ED6B-49C8-B872-322A961804EC}" destId="{236EB3CF-4BAD-4F26-9FA9-D8D09372625D}" srcOrd="6" destOrd="0" presId="urn:microsoft.com/office/officeart/2018/2/layout/IconCircleList"/>
    <dgm:cxn modelId="{6E780E8A-B614-4FA0-8AF4-4DEED4127640}" type="presParOf" srcId="{236EB3CF-4BAD-4F26-9FA9-D8D09372625D}" destId="{DFC93385-C07E-4913-B7D9-CAB46F87BAD5}" srcOrd="0" destOrd="0" presId="urn:microsoft.com/office/officeart/2018/2/layout/IconCircleList"/>
    <dgm:cxn modelId="{9C7D5D07-A47F-4B80-A20C-D1B7ACC40C71}" type="presParOf" srcId="{236EB3CF-4BAD-4F26-9FA9-D8D09372625D}" destId="{9E1D3FD2-C4A3-4749-9F21-0CD3479926EF}" srcOrd="1" destOrd="0" presId="urn:microsoft.com/office/officeart/2018/2/layout/IconCircleList"/>
    <dgm:cxn modelId="{2AF6D165-7698-4728-A07E-7FAA2CC87803}" type="presParOf" srcId="{236EB3CF-4BAD-4F26-9FA9-D8D09372625D}" destId="{D875460F-9111-4776-9A03-E46CAB38E8A0}" srcOrd="2" destOrd="0" presId="urn:microsoft.com/office/officeart/2018/2/layout/IconCircleList"/>
    <dgm:cxn modelId="{225D280B-5E38-4339-BB7F-9E4E9F56B6F9}" type="presParOf" srcId="{236EB3CF-4BAD-4F26-9FA9-D8D09372625D}" destId="{3FB005BD-10AB-4CF6-BBF5-847103E41A6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4ABC5D-2A4C-408E-BEB1-F139D5E1400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2E55212-424D-4C73-AC5A-6EA63178B12F}">
      <dgm:prSet/>
      <dgm:spPr/>
      <dgm:t>
        <a:bodyPr/>
        <a:lstStyle/>
        <a:p>
          <a:r>
            <a:rPr lang="en-IN">
              <a:latin typeface="Arial" panose="020B0604020202020204" pitchFamily="34" charset="0"/>
              <a:cs typeface="Arial" panose="020B0604020202020204" pitchFamily="34" charset="0"/>
            </a:rPr>
            <a:t>The prevention aims at minimising modifiable cardiovascular risk factors in the long run. </a:t>
          </a:r>
          <a:endParaRPr lang="en-US">
            <a:latin typeface="Arial" panose="020B0604020202020204" pitchFamily="34" charset="0"/>
            <a:cs typeface="Arial" panose="020B0604020202020204" pitchFamily="34" charset="0"/>
          </a:endParaRPr>
        </a:p>
      </dgm:t>
    </dgm:pt>
    <dgm:pt modelId="{4F050603-0D23-454E-8AB8-1E582BC0160A}" type="parTrans" cxnId="{2A1C22AD-D84E-4B05-AC22-B433CCEB0B23}">
      <dgm:prSet/>
      <dgm:spPr/>
      <dgm:t>
        <a:bodyPr/>
        <a:lstStyle/>
        <a:p>
          <a:endParaRPr lang="en-US">
            <a:latin typeface="Arial" panose="020B0604020202020204" pitchFamily="34" charset="0"/>
            <a:cs typeface="Arial" panose="020B0604020202020204" pitchFamily="34" charset="0"/>
          </a:endParaRPr>
        </a:p>
      </dgm:t>
    </dgm:pt>
    <dgm:pt modelId="{B526E0B4-B7E8-4A9A-9814-350BDAD35EBF}" type="sibTrans" cxnId="{2A1C22AD-D84E-4B05-AC22-B433CCEB0B23}">
      <dgm:prSet/>
      <dgm:spPr/>
      <dgm:t>
        <a:bodyPr/>
        <a:lstStyle/>
        <a:p>
          <a:endParaRPr lang="en-US">
            <a:latin typeface="Arial" panose="020B0604020202020204" pitchFamily="34" charset="0"/>
            <a:cs typeface="Arial" panose="020B0604020202020204" pitchFamily="34" charset="0"/>
          </a:endParaRPr>
        </a:p>
      </dgm:t>
    </dgm:pt>
    <dgm:pt modelId="{120D3267-DC65-4396-864F-08B9EF1E964C}">
      <dgm:prSet/>
      <dgm:spPr/>
      <dgm:t>
        <a:bodyPr/>
        <a:lstStyle/>
        <a:p>
          <a:r>
            <a:rPr lang="en-IN" dirty="0">
              <a:latin typeface="Arial" panose="020B0604020202020204" pitchFamily="34" charset="0"/>
              <a:cs typeface="Arial" panose="020B0604020202020204" pitchFamily="34" charset="0"/>
            </a:rPr>
            <a:t>Smoking cessation has many beneficial effects, such as a significant decrease in risk of progression of coronary artery disease (Rahman, et al., 2025).</a:t>
          </a:r>
          <a:endParaRPr lang="en-US" dirty="0">
            <a:latin typeface="Arial" panose="020B0604020202020204" pitchFamily="34" charset="0"/>
            <a:cs typeface="Arial" panose="020B0604020202020204" pitchFamily="34" charset="0"/>
          </a:endParaRPr>
        </a:p>
      </dgm:t>
    </dgm:pt>
    <dgm:pt modelId="{45F3FE35-12B3-4CD4-ACE3-C9F6A7795872}" type="parTrans" cxnId="{9E697B6E-A8BC-4AC3-92A1-668BBF448236}">
      <dgm:prSet/>
      <dgm:spPr/>
      <dgm:t>
        <a:bodyPr/>
        <a:lstStyle/>
        <a:p>
          <a:endParaRPr lang="en-US">
            <a:latin typeface="Arial" panose="020B0604020202020204" pitchFamily="34" charset="0"/>
            <a:cs typeface="Arial" panose="020B0604020202020204" pitchFamily="34" charset="0"/>
          </a:endParaRPr>
        </a:p>
      </dgm:t>
    </dgm:pt>
    <dgm:pt modelId="{0A433BAB-D1CC-4173-A3F8-DDBC939EBF16}" type="sibTrans" cxnId="{9E697B6E-A8BC-4AC3-92A1-668BBF448236}">
      <dgm:prSet/>
      <dgm:spPr/>
      <dgm:t>
        <a:bodyPr/>
        <a:lstStyle/>
        <a:p>
          <a:endParaRPr lang="en-US">
            <a:latin typeface="Arial" panose="020B0604020202020204" pitchFamily="34" charset="0"/>
            <a:cs typeface="Arial" panose="020B0604020202020204" pitchFamily="34" charset="0"/>
          </a:endParaRPr>
        </a:p>
      </dgm:t>
    </dgm:pt>
    <dgm:pt modelId="{A9A87D9D-1592-4B2E-992D-82B37FB142EC}">
      <dgm:prSet/>
      <dgm:spPr/>
      <dgm:t>
        <a:bodyPr/>
        <a:lstStyle/>
        <a:p>
          <a:r>
            <a:rPr lang="en-IN">
              <a:latin typeface="Arial" panose="020B0604020202020204" pitchFamily="34" charset="0"/>
              <a:cs typeface="Arial" panose="020B0604020202020204" pitchFamily="34" charset="0"/>
            </a:rPr>
            <a:t>A low-fat, salt and sugar-free diet helps to maintain the health of the heart. </a:t>
          </a:r>
          <a:endParaRPr lang="en-US">
            <a:latin typeface="Arial" panose="020B0604020202020204" pitchFamily="34" charset="0"/>
            <a:cs typeface="Arial" panose="020B0604020202020204" pitchFamily="34" charset="0"/>
          </a:endParaRPr>
        </a:p>
      </dgm:t>
    </dgm:pt>
    <dgm:pt modelId="{36EF9F78-0053-4109-80B7-76AF041B953F}" type="parTrans" cxnId="{6EAB25C2-96B7-44B9-847E-D447C5053282}">
      <dgm:prSet/>
      <dgm:spPr/>
      <dgm:t>
        <a:bodyPr/>
        <a:lstStyle/>
        <a:p>
          <a:endParaRPr lang="en-US">
            <a:latin typeface="Arial" panose="020B0604020202020204" pitchFamily="34" charset="0"/>
            <a:cs typeface="Arial" panose="020B0604020202020204" pitchFamily="34" charset="0"/>
          </a:endParaRPr>
        </a:p>
      </dgm:t>
    </dgm:pt>
    <dgm:pt modelId="{0C6796ED-F288-44F1-9BF8-A061DDD69A7E}" type="sibTrans" cxnId="{6EAB25C2-96B7-44B9-847E-D447C5053282}">
      <dgm:prSet/>
      <dgm:spPr/>
      <dgm:t>
        <a:bodyPr/>
        <a:lstStyle/>
        <a:p>
          <a:endParaRPr lang="en-US">
            <a:latin typeface="Arial" panose="020B0604020202020204" pitchFamily="34" charset="0"/>
            <a:cs typeface="Arial" panose="020B0604020202020204" pitchFamily="34" charset="0"/>
          </a:endParaRPr>
        </a:p>
      </dgm:t>
    </dgm:pt>
    <dgm:pt modelId="{F7D82777-3031-410D-9D5D-FACCEA6F50B9}">
      <dgm:prSet/>
      <dgm:spPr/>
      <dgm:t>
        <a:bodyPr/>
        <a:lstStyle/>
        <a:p>
          <a:r>
            <a:rPr lang="en-IN">
              <a:latin typeface="Arial" panose="020B0604020202020204" pitchFamily="34" charset="0"/>
              <a:cs typeface="Arial" panose="020B0604020202020204" pitchFamily="34" charset="0"/>
            </a:rPr>
            <a:t>Exercise enhances blood flow and the heart in general. </a:t>
          </a:r>
          <a:endParaRPr lang="en-US">
            <a:latin typeface="Arial" panose="020B0604020202020204" pitchFamily="34" charset="0"/>
            <a:cs typeface="Arial" panose="020B0604020202020204" pitchFamily="34" charset="0"/>
          </a:endParaRPr>
        </a:p>
      </dgm:t>
    </dgm:pt>
    <dgm:pt modelId="{F4488EAF-CA1C-44C5-9A66-5C786A1BF904}" type="parTrans" cxnId="{367C0D01-9729-45AE-B63F-DA699E134DA0}">
      <dgm:prSet/>
      <dgm:spPr/>
      <dgm:t>
        <a:bodyPr/>
        <a:lstStyle/>
        <a:p>
          <a:endParaRPr lang="en-US">
            <a:latin typeface="Arial" panose="020B0604020202020204" pitchFamily="34" charset="0"/>
            <a:cs typeface="Arial" panose="020B0604020202020204" pitchFamily="34" charset="0"/>
          </a:endParaRPr>
        </a:p>
      </dgm:t>
    </dgm:pt>
    <dgm:pt modelId="{40DF35F8-5DFC-4F12-A4F7-75494E56F33B}" type="sibTrans" cxnId="{367C0D01-9729-45AE-B63F-DA699E134DA0}">
      <dgm:prSet/>
      <dgm:spPr/>
      <dgm:t>
        <a:bodyPr/>
        <a:lstStyle/>
        <a:p>
          <a:endParaRPr lang="en-US">
            <a:latin typeface="Arial" panose="020B0604020202020204" pitchFamily="34" charset="0"/>
            <a:cs typeface="Arial" panose="020B0604020202020204" pitchFamily="34" charset="0"/>
          </a:endParaRPr>
        </a:p>
      </dgm:t>
    </dgm:pt>
    <dgm:pt modelId="{35AF2478-EF7A-4259-95C4-272FB9AC7197}">
      <dgm:prSet/>
      <dgm:spPr/>
      <dgm:t>
        <a:bodyPr/>
        <a:lstStyle/>
        <a:p>
          <a:r>
            <a:rPr lang="en-IN">
              <a:latin typeface="Arial" panose="020B0604020202020204" pitchFamily="34" charset="0"/>
              <a:cs typeface="Arial" panose="020B0604020202020204" pitchFamily="34" charset="0"/>
            </a:rPr>
            <a:t>One of the ways by which complications are minimised is through effective management of blood pressure, cholesterol and diabetes (Mayo Clinic, 2025).</a:t>
          </a:r>
          <a:endParaRPr lang="en-US">
            <a:latin typeface="Arial" panose="020B0604020202020204" pitchFamily="34" charset="0"/>
            <a:cs typeface="Arial" panose="020B0604020202020204" pitchFamily="34" charset="0"/>
          </a:endParaRPr>
        </a:p>
      </dgm:t>
    </dgm:pt>
    <dgm:pt modelId="{8C1CFB72-88EB-4AD0-B96E-EB19EF9EAEFC}" type="parTrans" cxnId="{FF4DF56B-BC7A-4094-8F4A-218E0938D031}">
      <dgm:prSet/>
      <dgm:spPr/>
      <dgm:t>
        <a:bodyPr/>
        <a:lstStyle/>
        <a:p>
          <a:endParaRPr lang="en-US">
            <a:latin typeface="Arial" panose="020B0604020202020204" pitchFamily="34" charset="0"/>
            <a:cs typeface="Arial" panose="020B0604020202020204" pitchFamily="34" charset="0"/>
          </a:endParaRPr>
        </a:p>
      </dgm:t>
    </dgm:pt>
    <dgm:pt modelId="{0265CF3A-2716-4837-93BA-26ABAACC1827}" type="sibTrans" cxnId="{FF4DF56B-BC7A-4094-8F4A-218E0938D031}">
      <dgm:prSet/>
      <dgm:spPr/>
      <dgm:t>
        <a:bodyPr/>
        <a:lstStyle/>
        <a:p>
          <a:endParaRPr lang="en-US">
            <a:latin typeface="Arial" panose="020B0604020202020204" pitchFamily="34" charset="0"/>
            <a:cs typeface="Arial" panose="020B0604020202020204" pitchFamily="34" charset="0"/>
          </a:endParaRPr>
        </a:p>
      </dgm:t>
    </dgm:pt>
    <dgm:pt modelId="{7D5766A5-B1EE-44BE-9B32-E4C6AD3E3857}" type="pres">
      <dgm:prSet presAssocID="{C64ABC5D-2A4C-408E-BEB1-F139D5E14009}" presName="linear" presStyleCnt="0">
        <dgm:presLayoutVars>
          <dgm:animLvl val="lvl"/>
          <dgm:resizeHandles val="exact"/>
        </dgm:presLayoutVars>
      </dgm:prSet>
      <dgm:spPr/>
    </dgm:pt>
    <dgm:pt modelId="{056E8F3A-8BD9-4C69-A202-7F926DD66E69}" type="pres">
      <dgm:prSet presAssocID="{F2E55212-424D-4C73-AC5A-6EA63178B12F}" presName="parentText" presStyleLbl="node1" presStyleIdx="0" presStyleCnt="5">
        <dgm:presLayoutVars>
          <dgm:chMax val="0"/>
          <dgm:bulletEnabled val="1"/>
        </dgm:presLayoutVars>
      </dgm:prSet>
      <dgm:spPr/>
    </dgm:pt>
    <dgm:pt modelId="{0DF857FC-E30D-4E4D-9378-D850D14B6596}" type="pres">
      <dgm:prSet presAssocID="{B526E0B4-B7E8-4A9A-9814-350BDAD35EBF}" presName="spacer" presStyleCnt="0"/>
      <dgm:spPr/>
    </dgm:pt>
    <dgm:pt modelId="{992543B6-190B-4B19-850E-112DC5E301D8}" type="pres">
      <dgm:prSet presAssocID="{120D3267-DC65-4396-864F-08B9EF1E964C}" presName="parentText" presStyleLbl="node1" presStyleIdx="1" presStyleCnt="5">
        <dgm:presLayoutVars>
          <dgm:chMax val="0"/>
          <dgm:bulletEnabled val="1"/>
        </dgm:presLayoutVars>
      </dgm:prSet>
      <dgm:spPr/>
    </dgm:pt>
    <dgm:pt modelId="{CCAA8C2B-6B43-4EF6-9364-E6888DE97D0D}" type="pres">
      <dgm:prSet presAssocID="{0A433BAB-D1CC-4173-A3F8-DDBC939EBF16}" presName="spacer" presStyleCnt="0"/>
      <dgm:spPr/>
    </dgm:pt>
    <dgm:pt modelId="{39C3B2C8-5023-4F1B-AED3-CF767046B1C0}" type="pres">
      <dgm:prSet presAssocID="{A9A87D9D-1592-4B2E-992D-82B37FB142EC}" presName="parentText" presStyleLbl="node1" presStyleIdx="2" presStyleCnt="5">
        <dgm:presLayoutVars>
          <dgm:chMax val="0"/>
          <dgm:bulletEnabled val="1"/>
        </dgm:presLayoutVars>
      </dgm:prSet>
      <dgm:spPr/>
    </dgm:pt>
    <dgm:pt modelId="{E9F1E457-458D-490B-A54A-8D2A5DC6C84C}" type="pres">
      <dgm:prSet presAssocID="{0C6796ED-F288-44F1-9BF8-A061DDD69A7E}" presName="spacer" presStyleCnt="0"/>
      <dgm:spPr/>
    </dgm:pt>
    <dgm:pt modelId="{D9FAD737-7F5E-4987-9208-5833DAE08C7A}" type="pres">
      <dgm:prSet presAssocID="{F7D82777-3031-410D-9D5D-FACCEA6F50B9}" presName="parentText" presStyleLbl="node1" presStyleIdx="3" presStyleCnt="5">
        <dgm:presLayoutVars>
          <dgm:chMax val="0"/>
          <dgm:bulletEnabled val="1"/>
        </dgm:presLayoutVars>
      </dgm:prSet>
      <dgm:spPr/>
    </dgm:pt>
    <dgm:pt modelId="{12B1051E-2FA1-4E1C-B4A3-A8684F1ED801}" type="pres">
      <dgm:prSet presAssocID="{40DF35F8-5DFC-4F12-A4F7-75494E56F33B}" presName="spacer" presStyleCnt="0"/>
      <dgm:spPr/>
    </dgm:pt>
    <dgm:pt modelId="{FD927387-EA0C-4610-A6C6-3F1A34F04AED}" type="pres">
      <dgm:prSet presAssocID="{35AF2478-EF7A-4259-95C4-272FB9AC7197}" presName="parentText" presStyleLbl="node1" presStyleIdx="4" presStyleCnt="5">
        <dgm:presLayoutVars>
          <dgm:chMax val="0"/>
          <dgm:bulletEnabled val="1"/>
        </dgm:presLayoutVars>
      </dgm:prSet>
      <dgm:spPr/>
    </dgm:pt>
  </dgm:ptLst>
  <dgm:cxnLst>
    <dgm:cxn modelId="{367C0D01-9729-45AE-B63F-DA699E134DA0}" srcId="{C64ABC5D-2A4C-408E-BEB1-F139D5E14009}" destId="{F7D82777-3031-410D-9D5D-FACCEA6F50B9}" srcOrd="3" destOrd="0" parTransId="{F4488EAF-CA1C-44C5-9A66-5C786A1BF904}" sibTransId="{40DF35F8-5DFC-4F12-A4F7-75494E56F33B}"/>
    <dgm:cxn modelId="{FF4DF56B-BC7A-4094-8F4A-218E0938D031}" srcId="{C64ABC5D-2A4C-408E-BEB1-F139D5E14009}" destId="{35AF2478-EF7A-4259-95C4-272FB9AC7197}" srcOrd="4" destOrd="0" parTransId="{8C1CFB72-88EB-4AD0-B96E-EB19EF9EAEFC}" sibTransId="{0265CF3A-2716-4837-93BA-26ABAACC1827}"/>
    <dgm:cxn modelId="{9E697B6E-A8BC-4AC3-92A1-668BBF448236}" srcId="{C64ABC5D-2A4C-408E-BEB1-F139D5E14009}" destId="{120D3267-DC65-4396-864F-08B9EF1E964C}" srcOrd="1" destOrd="0" parTransId="{45F3FE35-12B3-4CD4-ACE3-C9F6A7795872}" sibTransId="{0A433BAB-D1CC-4173-A3F8-DDBC939EBF16}"/>
    <dgm:cxn modelId="{8BD1CB73-9222-43A4-A341-666F715A0B60}" type="presOf" srcId="{F2E55212-424D-4C73-AC5A-6EA63178B12F}" destId="{056E8F3A-8BD9-4C69-A202-7F926DD66E69}" srcOrd="0" destOrd="0" presId="urn:microsoft.com/office/officeart/2005/8/layout/vList2"/>
    <dgm:cxn modelId="{D2CB609B-5146-49C6-8662-ED86202A131F}" type="presOf" srcId="{35AF2478-EF7A-4259-95C4-272FB9AC7197}" destId="{FD927387-EA0C-4610-A6C6-3F1A34F04AED}" srcOrd="0" destOrd="0" presId="urn:microsoft.com/office/officeart/2005/8/layout/vList2"/>
    <dgm:cxn modelId="{2A1C22AD-D84E-4B05-AC22-B433CCEB0B23}" srcId="{C64ABC5D-2A4C-408E-BEB1-F139D5E14009}" destId="{F2E55212-424D-4C73-AC5A-6EA63178B12F}" srcOrd="0" destOrd="0" parTransId="{4F050603-0D23-454E-8AB8-1E582BC0160A}" sibTransId="{B526E0B4-B7E8-4A9A-9814-350BDAD35EBF}"/>
    <dgm:cxn modelId="{D14759B2-8905-42B4-901B-00211905731B}" type="presOf" srcId="{C64ABC5D-2A4C-408E-BEB1-F139D5E14009}" destId="{7D5766A5-B1EE-44BE-9B32-E4C6AD3E3857}" srcOrd="0" destOrd="0" presId="urn:microsoft.com/office/officeart/2005/8/layout/vList2"/>
    <dgm:cxn modelId="{E2C313C1-F478-4133-B85B-AB4401B5FA9B}" type="presOf" srcId="{A9A87D9D-1592-4B2E-992D-82B37FB142EC}" destId="{39C3B2C8-5023-4F1B-AED3-CF767046B1C0}" srcOrd="0" destOrd="0" presId="urn:microsoft.com/office/officeart/2005/8/layout/vList2"/>
    <dgm:cxn modelId="{6EAB25C2-96B7-44B9-847E-D447C5053282}" srcId="{C64ABC5D-2A4C-408E-BEB1-F139D5E14009}" destId="{A9A87D9D-1592-4B2E-992D-82B37FB142EC}" srcOrd="2" destOrd="0" parTransId="{36EF9F78-0053-4109-80B7-76AF041B953F}" sibTransId="{0C6796ED-F288-44F1-9BF8-A061DDD69A7E}"/>
    <dgm:cxn modelId="{168177E4-1358-4B49-92B0-95F1AED72B28}" type="presOf" srcId="{120D3267-DC65-4396-864F-08B9EF1E964C}" destId="{992543B6-190B-4B19-850E-112DC5E301D8}" srcOrd="0" destOrd="0" presId="urn:microsoft.com/office/officeart/2005/8/layout/vList2"/>
    <dgm:cxn modelId="{526973F9-CE84-43B1-8490-95D8B865E66D}" type="presOf" srcId="{F7D82777-3031-410D-9D5D-FACCEA6F50B9}" destId="{D9FAD737-7F5E-4987-9208-5833DAE08C7A}" srcOrd="0" destOrd="0" presId="urn:microsoft.com/office/officeart/2005/8/layout/vList2"/>
    <dgm:cxn modelId="{4F4CF95B-F7CA-43AF-AD3D-FAFDE9F7D461}" type="presParOf" srcId="{7D5766A5-B1EE-44BE-9B32-E4C6AD3E3857}" destId="{056E8F3A-8BD9-4C69-A202-7F926DD66E69}" srcOrd="0" destOrd="0" presId="urn:microsoft.com/office/officeart/2005/8/layout/vList2"/>
    <dgm:cxn modelId="{24D2EFB4-6B34-4402-BD77-B09401CA1783}" type="presParOf" srcId="{7D5766A5-B1EE-44BE-9B32-E4C6AD3E3857}" destId="{0DF857FC-E30D-4E4D-9378-D850D14B6596}" srcOrd="1" destOrd="0" presId="urn:microsoft.com/office/officeart/2005/8/layout/vList2"/>
    <dgm:cxn modelId="{86943C9A-2EC0-4FD1-843A-6674AF709E88}" type="presParOf" srcId="{7D5766A5-B1EE-44BE-9B32-E4C6AD3E3857}" destId="{992543B6-190B-4B19-850E-112DC5E301D8}" srcOrd="2" destOrd="0" presId="urn:microsoft.com/office/officeart/2005/8/layout/vList2"/>
    <dgm:cxn modelId="{76B4357B-03DC-443B-A54D-94C1C4F1E4C5}" type="presParOf" srcId="{7D5766A5-B1EE-44BE-9B32-E4C6AD3E3857}" destId="{CCAA8C2B-6B43-4EF6-9364-E6888DE97D0D}" srcOrd="3" destOrd="0" presId="urn:microsoft.com/office/officeart/2005/8/layout/vList2"/>
    <dgm:cxn modelId="{15F3D09D-29BD-4909-986A-5066ADAFFF4D}" type="presParOf" srcId="{7D5766A5-B1EE-44BE-9B32-E4C6AD3E3857}" destId="{39C3B2C8-5023-4F1B-AED3-CF767046B1C0}" srcOrd="4" destOrd="0" presId="urn:microsoft.com/office/officeart/2005/8/layout/vList2"/>
    <dgm:cxn modelId="{73DF934A-6FA7-4AEA-84A9-9B7B5AF361D2}" type="presParOf" srcId="{7D5766A5-B1EE-44BE-9B32-E4C6AD3E3857}" destId="{E9F1E457-458D-490B-A54A-8D2A5DC6C84C}" srcOrd="5" destOrd="0" presId="urn:microsoft.com/office/officeart/2005/8/layout/vList2"/>
    <dgm:cxn modelId="{4939FAD2-67AD-4E76-8614-176BE59DD940}" type="presParOf" srcId="{7D5766A5-B1EE-44BE-9B32-E4C6AD3E3857}" destId="{D9FAD737-7F5E-4987-9208-5833DAE08C7A}" srcOrd="6" destOrd="0" presId="urn:microsoft.com/office/officeart/2005/8/layout/vList2"/>
    <dgm:cxn modelId="{07813FFB-45B9-4B39-807B-E6897198189E}" type="presParOf" srcId="{7D5766A5-B1EE-44BE-9B32-E4C6AD3E3857}" destId="{12B1051E-2FA1-4E1C-B4A3-A8684F1ED801}" srcOrd="7" destOrd="0" presId="urn:microsoft.com/office/officeart/2005/8/layout/vList2"/>
    <dgm:cxn modelId="{0D0B9C74-7A95-4CDF-A425-588E37E32889}" type="presParOf" srcId="{7D5766A5-B1EE-44BE-9B32-E4C6AD3E3857}" destId="{FD927387-EA0C-4610-A6C6-3F1A34F04AE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EBDBF-6E4C-4330-A74E-46D300A1A414}">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F8282-D9AE-4543-9FFA-5DDF3E6F9674}">
      <dsp:nvSpPr>
        <dsp:cNvPr id="0" name=""/>
        <dsp:cNvSpPr/>
      </dsp:nvSpPr>
      <dsp:spPr>
        <a:xfrm>
          <a:off x="570337"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59A867-4CA1-47C8-8C5E-8BA3A4C56837}">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Approximately, 2 million individuals in the United Kingdom are experiencing angina (Young, 2025)</a:t>
          </a:r>
          <a:endParaRPr lang="en-US" sz="2000" kern="1200" dirty="0">
            <a:latin typeface="Arial" panose="020B0604020202020204" pitchFamily="34" charset="0"/>
            <a:cs typeface="Arial" panose="020B0604020202020204" pitchFamily="34" charset="0"/>
          </a:endParaRPr>
        </a:p>
      </dsp:txBody>
      <dsp:txXfrm>
        <a:off x="1948202" y="368029"/>
        <a:ext cx="3233964" cy="1371985"/>
      </dsp:txXfrm>
    </dsp:sp>
    <dsp:sp modelId="{374F2861-AD1D-4FB4-A996-ACEF9466770E}">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81352-6DC5-42DD-B79B-4F791FA7BC3A}">
      <dsp:nvSpPr>
        <dsp:cNvPr id="0" name=""/>
        <dsp:cNvSpPr/>
      </dsp:nvSpPr>
      <dsp:spPr>
        <a:xfrm>
          <a:off x="6033778"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87658C-14EA-4D16-B909-CF90518D6836}">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In adults, it is estimated to have a prevalence of about 3-4 per cent of the population (Ford and Berry, 2020).</a:t>
          </a:r>
          <a:endParaRPr lang="en-US" sz="2000" kern="1200" dirty="0">
            <a:latin typeface="Arial" panose="020B0604020202020204" pitchFamily="34" charset="0"/>
            <a:cs typeface="Arial" panose="020B0604020202020204" pitchFamily="34" charset="0"/>
          </a:endParaRPr>
        </a:p>
      </dsp:txBody>
      <dsp:txXfrm>
        <a:off x="7411643" y="368029"/>
        <a:ext cx="3233964" cy="1371985"/>
      </dsp:txXfrm>
    </dsp:sp>
    <dsp:sp modelId="{80F4D99C-C13C-4C7F-BB24-703D47559EA7}">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AA7E2A-E408-4F6B-9EBB-2474DF8E8A72}">
      <dsp:nvSpPr>
        <dsp:cNvPr id="0" name=""/>
        <dsp:cNvSpPr/>
      </dsp:nvSpPr>
      <dsp:spPr>
        <a:xfrm>
          <a:off x="570337"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13A3E9-5CC5-4DEB-A15F-C642E3D5AC5D}">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The UK has an approximate of 20,000 new cases per year. </a:t>
          </a:r>
          <a:endParaRPr lang="en-US" sz="2000" kern="1200" dirty="0">
            <a:latin typeface="Arial" panose="020B0604020202020204" pitchFamily="34" charset="0"/>
            <a:cs typeface="Arial" panose="020B0604020202020204" pitchFamily="34" charset="0"/>
          </a:endParaRPr>
        </a:p>
      </dsp:txBody>
      <dsp:txXfrm>
        <a:off x="1948202" y="2452790"/>
        <a:ext cx="3233964" cy="1371985"/>
      </dsp:txXfrm>
    </dsp:sp>
    <dsp:sp modelId="{DFC93385-C07E-4913-B7D9-CAB46F87BAD5}">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D3FD2-C4A3-4749-9F21-0CD3479926EF}">
      <dsp:nvSpPr>
        <dsp:cNvPr id="0" name=""/>
        <dsp:cNvSpPr/>
      </dsp:nvSpPr>
      <dsp:spPr>
        <a:xfrm>
          <a:off x="6033778"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B005BD-10AB-4CF6-BBF5-847103E41A6C}">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Angina is a leading cause of cardiovascular disease in the world (Moran, et al., 2014).</a:t>
          </a:r>
          <a:endParaRPr lang="en-US" sz="2000" kern="1200" dirty="0">
            <a:latin typeface="Arial" panose="020B0604020202020204" pitchFamily="34" charset="0"/>
            <a:cs typeface="Arial" panose="020B0604020202020204" pitchFamily="34" charset="0"/>
          </a:endParaRPr>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6E8F3A-8BD9-4C69-A202-7F926DD66E69}">
      <dsp:nvSpPr>
        <dsp:cNvPr id="0" name=""/>
        <dsp:cNvSpPr/>
      </dsp:nvSpPr>
      <dsp:spPr>
        <a:xfrm>
          <a:off x="0" y="95804"/>
          <a:ext cx="6666833" cy="100868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The prevention aims at minimising modifiable cardiovascular risk factors in the long run. </a:t>
          </a:r>
          <a:endParaRPr lang="en-US" sz="1900" kern="1200">
            <a:latin typeface="Arial" panose="020B0604020202020204" pitchFamily="34" charset="0"/>
            <a:cs typeface="Arial" panose="020B0604020202020204" pitchFamily="34" charset="0"/>
          </a:endParaRPr>
        </a:p>
      </dsp:txBody>
      <dsp:txXfrm>
        <a:off x="49240" y="145044"/>
        <a:ext cx="6568353" cy="910206"/>
      </dsp:txXfrm>
    </dsp:sp>
    <dsp:sp modelId="{992543B6-190B-4B19-850E-112DC5E301D8}">
      <dsp:nvSpPr>
        <dsp:cNvPr id="0" name=""/>
        <dsp:cNvSpPr/>
      </dsp:nvSpPr>
      <dsp:spPr>
        <a:xfrm>
          <a:off x="0" y="1159210"/>
          <a:ext cx="6666833" cy="1008686"/>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Smoking cessation has many beneficial effects, such as a significant decrease in risk of progression of coronary artery disease (Rahman, et al., 2025).</a:t>
          </a:r>
          <a:endParaRPr lang="en-US" sz="1900" kern="1200" dirty="0">
            <a:latin typeface="Arial" panose="020B0604020202020204" pitchFamily="34" charset="0"/>
            <a:cs typeface="Arial" panose="020B0604020202020204" pitchFamily="34" charset="0"/>
          </a:endParaRPr>
        </a:p>
      </dsp:txBody>
      <dsp:txXfrm>
        <a:off x="49240" y="1208450"/>
        <a:ext cx="6568353" cy="910206"/>
      </dsp:txXfrm>
    </dsp:sp>
    <dsp:sp modelId="{39C3B2C8-5023-4F1B-AED3-CF767046B1C0}">
      <dsp:nvSpPr>
        <dsp:cNvPr id="0" name=""/>
        <dsp:cNvSpPr/>
      </dsp:nvSpPr>
      <dsp:spPr>
        <a:xfrm>
          <a:off x="0" y="2222616"/>
          <a:ext cx="6666833" cy="1008686"/>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A low-fat, salt and sugar-free diet helps to maintain the health of the heart. </a:t>
          </a:r>
          <a:endParaRPr lang="en-US" sz="1900" kern="1200">
            <a:latin typeface="Arial" panose="020B0604020202020204" pitchFamily="34" charset="0"/>
            <a:cs typeface="Arial" panose="020B0604020202020204" pitchFamily="34" charset="0"/>
          </a:endParaRPr>
        </a:p>
      </dsp:txBody>
      <dsp:txXfrm>
        <a:off x="49240" y="2271856"/>
        <a:ext cx="6568353" cy="910206"/>
      </dsp:txXfrm>
    </dsp:sp>
    <dsp:sp modelId="{D9FAD737-7F5E-4987-9208-5833DAE08C7A}">
      <dsp:nvSpPr>
        <dsp:cNvPr id="0" name=""/>
        <dsp:cNvSpPr/>
      </dsp:nvSpPr>
      <dsp:spPr>
        <a:xfrm>
          <a:off x="0" y="3286023"/>
          <a:ext cx="6666833" cy="1008686"/>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Exercise enhances blood flow and the heart in general. </a:t>
          </a:r>
          <a:endParaRPr lang="en-US" sz="1900" kern="1200">
            <a:latin typeface="Arial" panose="020B0604020202020204" pitchFamily="34" charset="0"/>
            <a:cs typeface="Arial" panose="020B0604020202020204" pitchFamily="34" charset="0"/>
          </a:endParaRPr>
        </a:p>
      </dsp:txBody>
      <dsp:txXfrm>
        <a:off x="49240" y="3335263"/>
        <a:ext cx="6568353" cy="910206"/>
      </dsp:txXfrm>
    </dsp:sp>
    <dsp:sp modelId="{FD927387-EA0C-4610-A6C6-3F1A34F04AED}">
      <dsp:nvSpPr>
        <dsp:cNvPr id="0" name=""/>
        <dsp:cNvSpPr/>
      </dsp:nvSpPr>
      <dsp:spPr>
        <a:xfrm>
          <a:off x="0" y="4349429"/>
          <a:ext cx="6666833" cy="1008686"/>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latin typeface="Arial" panose="020B0604020202020204" pitchFamily="34" charset="0"/>
              <a:cs typeface="Arial" panose="020B0604020202020204" pitchFamily="34" charset="0"/>
            </a:rPr>
            <a:t>One of the ways by which complications are minimised is through effective management of blood pressure, cholesterol and diabetes (Mayo Clinic, 2025).</a:t>
          </a:r>
          <a:endParaRPr lang="en-US" sz="1900" kern="1200">
            <a:latin typeface="Arial" panose="020B0604020202020204" pitchFamily="34" charset="0"/>
            <a:cs typeface="Arial" panose="020B0604020202020204" pitchFamily="34" charset="0"/>
          </a:endParaRPr>
        </a:p>
      </dsp:txBody>
      <dsp:txXfrm>
        <a:off x="49240" y="4398669"/>
        <a:ext cx="6568353" cy="91020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E528AD-C80D-45C9-9F04-1DE4FF528A13}" type="datetimeFigureOut">
              <a:rPr lang="en-IN" smtClean="0"/>
              <a:t>09/04/26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DF87B-4880-4D61-BEA9-085E2FBDBCD3}" type="slidenum">
              <a:rPr lang="en-IN" smtClean="0"/>
              <a:t>‹#›</a:t>
            </a:fld>
            <a:endParaRPr lang="en-IN"/>
          </a:p>
        </p:txBody>
      </p:sp>
    </p:spTree>
    <p:extLst>
      <p:ext uri="{BB962C8B-B14F-4D97-AF65-F5344CB8AC3E}">
        <p14:creationId xmlns:p14="http://schemas.microsoft.com/office/powerpoint/2010/main" val="25251034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pectoris is not a disease but one of the symptoms of coronary heart disease. It occurs when the blood flow to the heart muscle is not sufficient because it lacks enough oxygen.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2</a:t>
            </a:fld>
            <a:endParaRPr lang="en-IN"/>
          </a:p>
        </p:txBody>
      </p:sp>
    </p:spTree>
    <p:extLst>
      <p:ext uri="{BB962C8B-B14F-4D97-AF65-F5344CB8AC3E}">
        <p14:creationId xmlns:p14="http://schemas.microsoft.com/office/powerpoint/2010/main" val="2695356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The symptoms of angina differ in people, which makes it quite challenging to diagnose in certain cases. The most frequent symptom is chest pain, which can be diffused to other body parts. Women tend to have unusual symptoms like nausea or fatigue and are diagnosed later and face more chances of complications.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3</a:t>
            </a:fld>
            <a:endParaRPr lang="en-IN"/>
          </a:p>
        </p:txBody>
      </p:sp>
    </p:spTree>
    <p:extLst>
      <p:ext uri="{BB962C8B-B14F-4D97-AF65-F5344CB8AC3E}">
        <p14:creationId xmlns:p14="http://schemas.microsoft.com/office/powerpoint/2010/main" val="3414885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Atherosclerosis is the primary cause of angina as fatty plaques develop in the coronary arteries and limit the blood flow. This condition is caused by a number of risk factors, which can be modified or non-modified. Social and economic inequalities are also contributory factors, which demonstrate that angina is contributed to by the biological processes as well as broader aspects of population health.</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4</a:t>
            </a:fld>
            <a:endParaRPr lang="en-IN"/>
          </a:p>
        </p:txBody>
      </p:sp>
    </p:spTree>
    <p:extLst>
      <p:ext uri="{BB962C8B-B14F-4D97-AF65-F5344CB8AC3E}">
        <p14:creationId xmlns:p14="http://schemas.microsoft.com/office/powerpoint/2010/main" val="2040520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The type of angina depends on its pattern and the severity of the angina. Stable angina is more prevalent and it occurs when one is physically active. Unstable angina is more severe and can result in myocardial infarction in case of no treatment. Variant angina is less widespread yet it needs to be carefully managed to minimise the risks involved.</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5</a:t>
            </a:fld>
            <a:endParaRPr lang="en-IN"/>
          </a:p>
        </p:txBody>
      </p:sp>
    </p:spTree>
    <p:extLst>
      <p:ext uri="{BB962C8B-B14F-4D97-AF65-F5344CB8AC3E}">
        <p14:creationId xmlns:p14="http://schemas.microsoft.com/office/powerpoint/2010/main" val="971595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is a heart disease that has numerous victims in the United Kingdom. It grows with age and is typically more common in men. Angina is a subset of the higher burden of coronary heart disease at a global level, making it important to prevent and treat it early.</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6</a:t>
            </a:fld>
            <a:endParaRPr lang="en-IN"/>
          </a:p>
        </p:txBody>
      </p:sp>
    </p:spTree>
    <p:extLst>
      <p:ext uri="{BB962C8B-B14F-4D97-AF65-F5344CB8AC3E}">
        <p14:creationId xmlns:p14="http://schemas.microsoft.com/office/powerpoint/2010/main" val="3055101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can cost the healthcare system a large amount of money. The NHS incurs a lot of expenditure on treatment, hospital and long-term care. Also, there are indirect costs including decreased productivity and long-term disability, which also contribute to the overall financial impact and prevention strategies are of the utmost importance.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7</a:t>
            </a:fld>
            <a:endParaRPr lang="en-IN"/>
          </a:p>
        </p:txBody>
      </p:sp>
    </p:spTree>
    <p:extLst>
      <p:ext uri="{BB962C8B-B14F-4D97-AF65-F5344CB8AC3E}">
        <p14:creationId xmlns:p14="http://schemas.microsoft.com/office/powerpoint/2010/main" val="3350043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is an influential element of the social life of people and their families. Patients are not able to perform their daily tasks easily and they can end up being dependent. It is a frequent emotional stress and anxiety, which may worsens the condition. This underscores the importance of comprehensive and encouraging care practices.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8</a:t>
            </a:fld>
            <a:endParaRPr lang="en-IN"/>
          </a:p>
        </p:txBody>
      </p:sp>
    </p:spTree>
    <p:extLst>
      <p:ext uri="{BB962C8B-B14F-4D97-AF65-F5344CB8AC3E}">
        <p14:creationId xmlns:p14="http://schemas.microsoft.com/office/powerpoint/2010/main" val="1186906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Diagnosis of angina is done by a combination of clinical evaluation and diagnostic tests. The symptoms and risk factors are evaluated by healthcare professionals and tests (ECG and angiography) are performed. To minimise complications and provide proper treatment approaches to clinical practice, it is necessary to diagnose the disease early and correctly.</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9</a:t>
            </a:fld>
            <a:endParaRPr lang="en-IN"/>
          </a:p>
        </p:txBody>
      </p:sp>
    </p:spTree>
    <p:extLst>
      <p:ext uri="{BB962C8B-B14F-4D97-AF65-F5344CB8AC3E}">
        <p14:creationId xmlns:p14="http://schemas.microsoft.com/office/powerpoint/2010/main" val="2322607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Angina is managed in the United Kingdom based on the NICE recommendations. It integrates medical treatment with lifestyle changes so as to enhance patient outcomes. Risk factors are important components of care that should be controlled. Frequent check-ups can be used to make sure that the treatment is effective and prevent severe complications like a heart attack.</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10</a:t>
            </a:fld>
            <a:endParaRPr lang="en-IN"/>
          </a:p>
        </p:txBody>
      </p:sp>
    </p:spTree>
    <p:extLst>
      <p:ext uri="{BB962C8B-B14F-4D97-AF65-F5344CB8AC3E}">
        <p14:creationId xmlns:p14="http://schemas.microsoft.com/office/powerpoint/2010/main" val="2418863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Angina is managed using different care models to manage. Person-centred care is such that the treatment is specific to a patient. The biopsychosocial model recognises wider influences on health. The self-management and integrated care approaches contribute to the enhancement of coordination and patient engagement and result in positive long-term outcomes.</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11</a:t>
            </a:fld>
            <a:endParaRPr lang="en-IN"/>
          </a:p>
        </p:txBody>
      </p:sp>
    </p:spTree>
    <p:extLst>
      <p:ext uri="{BB962C8B-B14F-4D97-AF65-F5344CB8AC3E}">
        <p14:creationId xmlns:p14="http://schemas.microsoft.com/office/powerpoint/2010/main" val="2999318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Angina can be treated with the use of medical and lifestyle measures. Drugs assist in improving the symptoms and lessening the risk in the future. Changes in lifestyle are also crucial in dealing with the condition. Surgery is needed in more serious instances. </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12</a:t>
            </a:fld>
            <a:endParaRPr lang="en-IN"/>
          </a:p>
        </p:txBody>
      </p:sp>
    </p:spTree>
    <p:extLst>
      <p:ext uri="{BB962C8B-B14F-4D97-AF65-F5344CB8AC3E}">
        <p14:creationId xmlns:p14="http://schemas.microsoft.com/office/powerpoint/2010/main" val="2737852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Patients with angina are likely to have comorbidities and these can complicate management. Diabetes, hypertension and other conditions incline one to complications. These comorbidities necessitate a multidisciplinary approach to care because treatment of angina and comorbidities could result in poor health outcomes.</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13</a:t>
            </a:fld>
            <a:endParaRPr lang="en-IN"/>
          </a:p>
        </p:txBody>
      </p:sp>
    </p:spTree>
    <p:extLst>
      <p:ext uri="{BB962C8B-B14F-4D97-AF65-F5344CB8AC3E}">
        <p14:creationId xmlns:p14="http://schemas.microsoft.com/office/powerpoint/2010/main" val="1178559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Prevention of angina is more concerned with lifestyle prevention of risk factors. The risk of developing coronary heart disease can be reduced by making changes like quitting smoking, improving diet and engaging in more physical exercise. It is also necessary to control blood pressure and cholesterol, which helps reduce health issues and health care expenditure in the long run.</a:t>
            </a:r>
            <a:endParaRPr lang="en-IN" dirty="0"/>
          </a:p>
        </p:txBody>
      </p:sp>
      <p:sp>
        <p:nvSpPr>
          <p:cNvPr id="4" name="Slide Number Placeholder 3"/>
          <p:cNvSpPr>
            <a:spLocks noGrp="1"/>
          </p:cNvSpPr>
          <p:nvPr>
            <p:ph type="sldNum" sz="quarter" idx="5"/>
          </p:nvPr>
        </p:nvSpPr>
        <p:spPr/>
        <p:txBody>
          <a:bodyPr/>
          <a:lstStyle/>
          <a:p>
            <a:fld id="{FEEDF87B-4880-4D61-BEA9-085E2FBDBCD3}" type="slidenum">
              <a:rPr lang="en-IN" smtClean="0"/>
              <a:t>14</a:t>
            </a:fld>
            <a:endParaRPr lang="en-IN"/>
          </a:p>
        </p:txBody>
      </p:sp>
    </p:spTree>
    <p:extLst>
      <p:ext uri="{BB962C8B-B14F-4D97-AF65-F5344CB8AC3E}">
        <p14:creationId xmlns:p14="http://schemas.microsoft.com/office/powerpoint/2010/main" val="2253631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Health workers have a crucial role in the treatment of angina by communicating and providing support. Being empathetic makes the patients feel accepted and appreciated. Patient education enhances patient adherence and leads to increased long-term health outcomes.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15</a:t>
            </a:fld>
            <a:endParaRPr lang="en-IN"/>
          </a:p>
        </p:txBody>
      </p:sp>
    </p:spTree>
    <p:extLst>
      <p:ext uri="{BB962C8B-B14F-4D97-AF65-F5344CB8AC3E}">
        <p14:creationId xmlns:p14="http://schemas.microsoft.com/office/powerpoint/2010/main" val="3575706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The six components of the personalised care model as applied in the United Kingdom need to be used in giving recommendations on how to manage angina. Decision-making and care planning can be shared to enable treatment to be adjusted to individual needs. Better long-term outcomes are achieved by using self-management and peer support to enhance confidence, social prescribing and personal health budgets to widen support.</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EEDF87B-4880-4D61-BEA9-085E2FBDBCD3}" type="slidenum">
              <a:rPr lang="en-IN" smtClean="0"/>
              <a:t>16</a:t>
            </a:fld>
            <a:endParaRPr lang="en-IN"/>
          </a:p>
        </p:txBody>
      </p:sp>
    </p:spTree>
    <p:extLst>
      <p:ext uri="{BB962C8B-B14F-4D97-AF65-F5344CB8AC3E}">
        <p14:creationId xmlns:p14="http://schemas.microsoft.com/office/powerpoint/2010/main" val="57520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4FFE-0D07-F9FB-4D28-63DC6C2866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537F65B-C768-4E00-0B0E-FDC0E6F51B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6D663F6-4E6E-A899-A2F2-F23D14CF808F}"/>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5" name="Footer Placeholder 4">
            <a:extLst>
              <a:ext uri="{FF2B5EF4-FFF2-40B4-BE49-F238E27FC236}">
                <a16:creationId xmlns:a16="http://schemas.microsoft.com/office/drawing/2014/main" id="{18867F0C-75EE-77A4-A01D-A306AD43993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D7CD7BC-6CC2-7002-5BE0-8D9FCAD4807F}"/>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2953313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22BA8-062D-B25A-6E25-783F3A0FEB7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6FDC163-9043-C424-2F54-5678DE18A0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04EC35C-516F-DDFC-E298-D3DBA8C027B8}"/>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5" name="Footer Placeholder 4">
            <a:extLst>
              <a:ext uri="{FF2B5EF4-FFF2-40B4-BE49-F238E27FC236}">
                <a16:creationId xmlns:a16="http://schemas.microsoft.com/office/drawing/2014/main" id="{980710E7-0C04-3EB1-124D-ACCA26FB582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DF07BE5-B608-20F5-8A80-F4484BD3841A}"/>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1837479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91AAD-DDA1-8817-0B44-99C4B3690B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50E3522-5940-C643-6617-E5757D9956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4EF70E-B4AA-7946-D510-16DB00ABF84E}"/>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5" name="Footer Placeholder 4">
            <a:extLst>
              <a:ext uri="{FF2B5EF4-FFF2-40B4-BE49-F238E27FC236}">
                <a16:creationId xmlns:a16="http://schemas.microsoft.com/office/drawing/2014/main" id="{3E4210F8-3013-2311-6101-E82E868F3F8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1DFC367-69EA-C115-FDE3-DDEA9D5B586B}"/>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251878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9D823-5B6F-4A5C-AAB3-2937D9AD97F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9D8E678-F327-B437-31EA-611D87930F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6374F5A-4866-13CC-87DF-FBB4728A1D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84C5B72-B508-7835-9D11-7D860F180A0F}"/>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6" name="Footer Placeholder 5">
            <a:extLst>
              <a:ext uri="{FF2B5EF4-FFF2-40B4-BE49-F238E27FC236}">
                <a16:creationId xmlns:a16="http://schemas.microsoft.com/office/drawing/2014/main" id="{3EF3901C-42E9-7695-AFA2-6C8A1AE65F6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8332874-37F5-9FA7-3DBD-485852B245A7}"/>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1360729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CA07-FCBE-2103-B27B-0DAEB5AAFC9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4C5B11C-57AE-041B-4A2A-A33F7ADB67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B45C37-1DBC-D85F-ED4C-78A186E01F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2167D130-7A17-BBC2-1D05-FAF1E45978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31402E-438D-0248-1CA5-6FBB562868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326AC40-A11B-C969-9205-E77CD7DB5D9E}"/>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8" name="Footer Placeholder 7">
            <a:extLst>
              <a:ext uri="{FF2B5EF4-FFF2-40B4-BE49-F238E27FC236}">
                <a16:creationId xmlns:a16="http://schemas.microsoft.com/office/drawing/2014/main" id="{0F0BCCA8-A67E-2EA7-0A57-E9506769289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4E44CC1-BD37-1E41-262B-7F76185795DC}"/>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2745560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5BDD-A890-BC5B-0739-D11AC10EBF4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31A09EE-BF8B-79DA-F82F-9663FEB4EE43}"/>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4" name="Footer Placeholder 3">
            <a:extLst>
              <a:ext uri="{FF2B5EF4-FFF2-40B4-BE49-F238E27FC236}">
                <a16:creationId xmlns:a16="http://schemas.microsoft.com/office/drawing/2014/main" id="{63EE1070-85B3-0EF2-4B24-1C69BED4C61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419CABE-9906-3D00-C6BE-E2E40ED07991}"/>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3089466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CB78B8-2E65-8FE3-4AA8-5590AC489424}"/>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3" name="Footer Placeholder 2">
            <a:extLst>
              <a:ext uri="{FF2B5EF4-FFF2-40B4-BE49-F238E27FC236}">
                <a16:creationId xmlns:a16="http://schemas.microsoft.com/office/drawing/2014/main" id="{51F80B0E-D11E-6823-8B5D-B4B49C0E37F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EDA868F-CD9B-CB38-9A8E-A332E8CFB112}"/>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2829314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B33AE-0B26-CAAD-03F4-7484051FDC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21DE997-62F5-C6CA-3576-0240F9613C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E0289A1-7671-F64B-F238-9B3303ECDB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239772-1B15-BC89-DF12-49D8A137599F}"/>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6" name="Footer Placeholder 5">
            <a:extLst>
              <a:ext uri="{FF2B5EF4-FFF2-40B4-BE49-F238E27FC236}">
                <a16:creationId xmlns:a16="http://schemas.microsoft.com/office/drawing/2014/main" id="{3E2844D0-5A07-11BA-19AC-B9EBDBE96C5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97AEA1C-BDE5-A016-8A0B-EB26B8020FD5}"/>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776400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F186-6DE2-8DE3-8BCC-BA3EBB70B4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220F84C-CC71-EC0D-C8DC-6C9A9D30ED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AB6D51B-80DD-7C04-9180-48C8A47FFB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61AF03-BC2E-9822-2133-99FDA8EC7C92}"/>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6" name="Footer Placeholder 5">
            <a:extLst>
              <a:ext uri="{FF2B5EF4-FFF2-40B4-BE49-F238E27FC236}">
                <a16:creationId xmlns:a16="http://schemas.microsoft.com/office/drawing/2014/main" id="{AB09F6D5-FC93-615B-9425-A89975B97B8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7AFDBF6-63E4-4448-1D0F-4D3C9AC75932}"/>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1567796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6433D-E6CA-2B73-2A6B-ECA4D5E1F42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76E1229-AD1E-77E7-C3D6-59543F47CB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8E94D45-5BE2-68D6-1D35-D0ACA7958A47}"/>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5" name="Footer Placeholder 4">
            <a:extLst>
              <a:ext uri="{FF2B5EF4-FFF2-40B4-BE49-F238E27FC236}">
                <a16:creationId xmlns:a16="http://schemas.microsoft.com/office/drawing/2014/main" id="{6B14DCAE-A814-6D5C-53D4-6872426BF5D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7441F21-639D-315A-5770-77C58CF5D7C7}"/>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652225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4ED6EA-2C82-7B91-CFF7-17717D2A51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7278D33-3669-7BB7-0E81-15C0B2F791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095F23F-4443-6F4B-3577-D02B8C1EC457}"/>
              </a:ext>
            </a:extLst>
          </p:cNvPr>
          <p:cNvSpPr>
            <a:spLocks noGrp="1"/>
          </p:cNvSpPr>
          <p:nvPr>
            <p:ph type="dt" sz="half" idx="10"/>
          </p:nvPr>
        </p:nvSpPr>
        <p:spPr/>
        <p:txBody>
          <a:bodyPr/>
          <a:lstStyle/>
          <a:p>
            <a:fld id="{A19E8C35-CB66-4D48-9820-2AD89C508A4F}" type="datetimeFigureOut">
              <a:rPr lang="en-IN" smtClean="0"/>
              <a:t>09/04/26</a:t>
            </a:fld>
            <a:endParaRPr lang="en-IN"/>
          </a:p>
        </p:txBody>
      </p:sp>
      <p:sp>
        <p:nvSpPr>
          <p:cNvPr id="5" name="Footer Placeholder 4">
            <a:extLst>
              <a:ext uri="{FF2B5EF4-FFF2-40B4-BE49-F238E27FC236}">
                <a16:creationId xmlns:a16="http://schemas.microsoft.com/office/drawing/2014/main" id="{36A21B90-9E92-CFF8-092F-96012796FA4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E35742B-2041-168B-C4D4-72D10BE6C2BC}"/>
              </a:ext>
            </a:extLst>
          </p:cNvPr>
          <p:cNvSpPr>
            <a:spLocks noGrp="1"/>
          </p:cNvSpPr>
          <p:nvPr>
            <p:ph type="sldNum" sz="quarter" idx="12"/>
          </p:nvPr>
        </p:nvSpPr>
        <p:spPr/>
        <p:txBody>
          <a:bodyPr/>
          <a:lstStyle/>
          <a:p>
            <a:fld id="{8725FB62-C049-48EB-9F09-ABC09EFF8311}" type="slidenum">
              <a:rPr lang="en-IN" smtClean="0"/>
              <a:t>‹#›</a:t>
            </a:fld>
            <a:endParaRPr lang="en-IN"/>
          </a:p>
        </p:txBody>
      </p:sp>
    </p:spTree>
    <p:extLst>
      <p:ext uri="{BB962C8B-B14F-4D97-AF65-F5344CB8AC3E}">
        <p14:creationId xmlns:p14="http://schemas.microsoft.com/office/powerpoint/2010/main" val="368339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30E78C-C312-03A4-6D9D-D31C6BD5AC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B672ACC-6A97-B889-51C1-577E60D6E0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A8A2182-82B6-98C8-3B84-D315E5ED1A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9E8C35-CB66-4D48-9820-2AD89C508A4F}" type="datetimeFigureOut">
              <a:rPr lang="en-IN" smtClean="0"/>
              <a:t>09/04/26</a:t>
            </a:fld>
            <a:endParaRPr lang="en-IN"/>
          </a:p>
        </p:txBody>
      </p:sp>
      <p:sp>
        <p:nvSpPr>
          <p:cNvPr id="5" name="Footer Placeholder 4">
            <a:extLst>
              <a:ext uri="{FF2B5EF4-FFF2-40B4-BE49-F238E27FC236}">
                <a16:creationId xmlns:a16="http://schemas.microsoft.com/office/drawing/2014/main" id="{93D126E3-9C3E-8B5E-165B-F0149678E7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0C0618D6-ED0E-9512-719B-BA52834D77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25FB62-C049-48EB-9F09-ABC09EFF8311}" type="slidenum">
              <a:rPr lang="en-IN" smtClean="0"/>
              <a:t>‹#›</a:t>
            </a:fld>
            <a:endParaRPr lang="en-IN"/>
          </a:p>
        </p:txBody>
      </p:sp>
    </p:spTree>
    <p:extLst>
      <p:ext uri="{BB962C8B-B14F-4D97-AF65-F5344CB8AC3E}">
        <p14:creationId xmlns:p14="http://schemas.microsoft.com/office/powerpoint/2010/main" val="4200970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ncbi.nlm.nih.gov/books/NBK442000/" TargetMode="External"/><Relationship Id="rId13" Type="http://schemas.openxmlformats.org/officeDocument/2006/relationships/hyperlink" Target="https://www.nhlbi.nih.gov/health/angina/causes" TargetMode="External"/><Relationship Id="rId3" Type="http://schemas.openxmlformats.org/officeDocument/2006/relationships/hyperlink" Target="https://bjcardio.co.uk/2020/04/angina-module-3-pathophysiology/" TargetMode="External"/><Relationship Id="rId7" Type="http://schemas.openxmlformats.org/officeDocument/2006/relationships/hyperlink" Target="https://www.ncbi.nlm.nih.gov/books/NBK559016/" TargetMode="External"/><Relationship Id="rId12" Type="http://schemas.openxmlformats.org/officeDocument/2006/relationships/hyperlink" Target="https://www.mayoclinic.org/diseases-conditions/coronary-artery-disease/in-depth/angina-treatment/art-20046240" TargetMode="External"/><Relationship Id="rId17" Type="http://schemas.openxmlformats.org/officeDocument/2006/relationships/hyperlink" Target="https://venturicardiology.com/five-things-you-should-know-about-angina/" TargetMode="External"/><Relationship Id="rId2" Type="http://schemas.openxmlformats.org/officeDocument/2006/relationships/hyperlink" Target="https://bjcardio.co.uk/2020/04/angina-module-6-secondary-prevention-and-treatment-2/" TargetMode="External"/><Relationship Id="rId16" Type="http://schemas.openxmlformats.org/officeDocument/2006/relationships/hyperlink" Target="https://www.ncbi.nlm.nih.gov/books/NBK539800/"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16753-atherosclerosis-arterial-disease" TargetMode="External"/><Relationship Id="rId11" Type="http://schemas.openxmlformats.org/officeDocument/2006/relationships/hyperlink" Target="https://www.mayoclinic.org/diseases-conditions/angina/symptoms-causes/syc-20369373" TargetMode="External"/><Relationship Id="rId5" Type="http://schemas.openxmlformats.org/officeDocument/2006/relationships/hyperlink" Target="https://my.clevelandclinic.org/health/diseases/21867-prinzmetal-angina" TargetMode="External"/><Relationship Id="rId15" Type="http://schemas.openxmlformats.org/officeDocument/2006/relationships/hyperlink" Target="https://www.nice.org.uk/guidance/cg126" TargetMode="External"/><Relationship Id="rId10" Type="http://schemas.openxmlformats.org/officeDocument/2006/relationships/hyperlink" Target="https://www.mayoclinic.org/tests-procedures/coronary-bypass-surgery/about/pac-20384589" TargetMode="External"/><Relationship Id="rId4" Type="http://schemas.openxmlformats.org/officeDocument/2006/relationships/hyperlink" Target="https://my.clevelandclinic.org/health/diagnostics/22164-coronary-angiogram" TargetMode="External"/><Relationship Id="rId9" Type="http://schemas.openxmlformats.org/officeDocument/2006/relationships/hyperlink" Target="https://www.mayoclinic.org/diseases-conditions/angina/diagnosis-treatment/drc-20369378" TargetMode="External"/><Relationship Id="rId14" Type="http://schemas.openxmlformats.org/officeDocument/2006/relationships/hyperlink" Target="https://www.happyhealthylives.uk/integrated-care-board/resources-and-services/personalising-care-for-our-people/what-is-personalised-care-the-comprehensive-model-and-the-six-compon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E53CE-BEA0-EAA0-C368-BDFB7E3C338D}"/>
              </a:ext>
            </a:extLst>
          </p:cNvPr>
          <p:cNvSpPr>
            <a:spLocks noGrp="1"/>
          </p:cNvSpPr>
          <p:nvPr>
            <p:ph type="ctrTitle"/>
          </p:nvPr>
        </p:nvSpPr>
        <p:spPr>
          <a:xfrm>
            <a:off x="1329766" y="1146412"/>
            <a:ext cx="9014348" cy="2968388"/>
          </a:xfrm>
        </p:spPr>
        <p:txBody>
          <a:bodyPr anchor="b">
            <a:normAutofit fontScale="90000"/>
          </a:bodyPr>
          <a:lstStyle/>
          <a:p>
            <a:pPr>
              <a:lnSpc>
                <a:spcPct val="150000"/>
              </a:lnSpc>
            </a:pPr>
            <a:r>
              <a:rPr lang="en-IN" sz="2600" b="1" dirty="0">
                <a:latin typeface="Arial" panose="020B0604020202020204" pitchFamily="34" charset="0"/>
                <a:cs typeface="Arial" panose="020B0604020202020204" pitchFamily="34" charset="0"/>
              </a:rPr>
              <a:t>Angina Pectoris: Management and Care in the United Kingdom </a:t>
            </a:r>
            <a:br>
              <a:rPr lang="en-IN" sz="2600" dirty="0">
                <a:latin typeface="Arial" panose="020B0604020202020204" pitchFamily="34" charset="0"/>
                <a:cs typeface="Arial" panose="020B0604020202020204" pitchFamily="34" charset="0"/>
              </a:rPr>
            </a:br>
            <a:r>
              <a:rPr lang="en-IN" sz="2600" b="1" i="1" dirty="0">
                <a:latin typeface="Arial" panose="020B0604020202020204" pitchFamily="34" charset="0"/>
                <a:cs typeface="Arial" panose="020B0604020202020204" pitchFamily="34" charset="0"/>
              </a:rPr>
              <a:t>Module: LCHS7003 Community Care and Management of Long-Term Conditions </a:t>
            </a:r>
            <a:br>
              <a:rPr lang="en-IN" sz="2600" b="1" i="1" dirty="0">
                <a:latin typeface="Arial" panose="020B0604020202020204" pitchFamily="34" charset="0"/>
                <a:cs typeface="Arial" panose="020B0604020202020204" pitchFamily="34" charset="0"/>
              </a:rPr>
            </a:br>
            <a:r>
              <a:rPr lang="en-IN" sz="2000" b="1" i="1" dirty="0">
                <a:latin typeface="Arial" panose="020B0604020202020204" pitchFamily="34" charset="0"/>
                <a:cs typeface="Arial" panose="020B0604020202020204" pitchFamily="34" charset="0"/>
              </a:rPr>
              <a:t>Target audience: Community healthcare assistants working in primary and community settings </a:t>
            </a:r>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ADC0A25-9B47-EA84-302F-25F3D431AED0}"/>
              </a:ext>
            </a:extLst>
          </p:cNvPr>
          <p:cNvSpPr>
            <a:spLocks noGrp="1"/>
          </p:cNvSpPr>
          <p:nvPr>
            <p:ph type="subTitle" idx="1"/>
          </p:nvPr>
        </p:nvSpPr>
        <p:spPr>
          <a:xfrm>
            <a:off x="2902414" y="4851561"/>
            <a:ext cx="6387155" cy="1078173"/>
          </a:xfrm>
        </p:spPr>
        <p:txBody>
          <a:bodyPr anchor="ctr">
            <a:normAutofit/>
          </a:bodyPr>
          <a:lstStyle/>
          <a:p>
            <a:r>
              <a:rPr lang="en-IN" b="1" i="1" dirty="0">
                <a:solidFill>
                  <a:srgbClr val="FFFFFF"/>
                </a:solidFill>
                <a:latin typeface="Arial" panose="020B0604020202020204" pitchFamily="34" charset="0"/>
                <a:cs typeface="Arial" panose="020B0604020202020204" pitchFamily="34" charset="0"/>
              </a:rPr>
              <a:t>Student Name and ID Number</a:t>
            </a:r>
          </a:p>
          <a:p>
            <a:r>
              <a:rPr lang="en-IN" b="1" i="1" dirty="0">
                <a:solidFill>
                  <a:srgbClr val="FFFFFF"/>
                </a:solidFill>
                <a:latin typeface="Arial" panose="020B0604020202020204" pitchFamily="34" charset="0"/>
                <a:cs typeface="Arial" panose="020B0604020202020204" pitchFamily="34" charset="0"/>
              </a:rPr>
              <a:t>Date:</a:t>
            </a:r>
          </a:p>
        </p:txBody>
      </p:sp>
    </p:spTree>
    <p:extLst>
      <p:ext uri="{BB962C8B-B14F-4D97-AF65-F5344CB8AC3E}">
        <p14:creationId xmlns:p14="http://schemas.microsoft.com/office/powerpoint/2010/main" val="72546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40475-4405-948B-2389-4342EE33554C}"/>
              </a:ext>
            </a:extLst>
          </p:cNvPr>
          <p:cNvSpPr>
            <a:spLocks noGrp="1"/>
          </p:cNvSpPr>
          <p:nvPr>
            <p:ph type="title"/>
          </p:nvPr>
        </p:nvSpPr>
        <p:spPr>
          <a:xfrm>
            <a:off x="466722" y="586855"/>
            <a:ext cx="3201366" cy="3387497"/>
          </a:xfrm>
        </p:spPr>
        <p:txBody>
          <a:bodyPr anchor="b">
            <a:normAutofit/>
          </a:bodyPr>
          <a:lstStyle/>
          <a:p>
            <a:pPr algn="ctr"/>
            <a:r>
              <a:rPr lang="en-IN" sz="4000" b="1" dirty="0">
                <a:solidFill>
                  <a:srgbClr val="FFFFFF"/>
                </a:solidFill>
                <a:latin typeface="Arial" panose="020B0604020202020204" pitchFamily="34" charset="0"/>
                <a:cs typeface="Arial" panose="020B0604020202020204" pitchFamily="34" charset="0"/>
              </a:rPr>
              <a:t>Overview of Angina Pectoris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23536C-F310-0A4A-5749-FB8DAAC7142A}"/>
              </a:ext>
            </a:extLst>
          </p:cNvPr>
          <p:cNvSpPr>
            <a:spLocks noGrp="1"/>
          </p:cNvSpPr>
          <p:nvPr>
            <p:ph idx="1"/>
          </p:nvPr>
        </p:nvSpPr>
        <p:spPr>
          <a:xfrm>
            <a:off x="4810259" y="649480"/>
            <a:ext cx="6555347" cy="5546047"/>
          </a:xfrm>
        </p:spPr>
        <p:txBody>
          <a:bodyPr anchor="ctr">
            <a:normAutofit lnSpcReduction="10000"/>
          </a:bodyPr>
          <a:lstStyle/>
          <a:p>
            <a:pPr lvl="0" algn="just">
              <a:lnSpc>
                <a:spcPct val="150000"/>
              </a:lnSpc>
            </a:pPr>
            <a:r>
              <a:rPr lang="en-IN" sz="2000" dirty="0">
                <a:latin typeface="Arial" panose="020B0604020202020204" pitchFamily="34" charset="0"/>
                <a:cs typeface="Arial" panose="020B0604020202020204" pitchFamily="34" charset="0"/>
              </a:rPr>
              <a:t>Angina is a medical disorder that is characterised by chest pain or discomfort (Gillen &amp; Goyal, 2022).</a:t>
            </a:r>
          </a:p>
          <a:p>
            <a:pPr lvl="0" algn="just">
              <a:lnSpc>
                <a:spcPct val="150000"/>
              </a:lnSpc>
            </a:pPr>
            <a:r>
              <a:rPr lang="en-IN" sz="2000" dirty="0">
                <a:latin typeface="Arial" panose="020B0604020202020204" pitchFamily="34" charset="0"/>
                <a:cs typeface="Arial" panose="020B0604020202020204" pitchFamily="34" charset="0"/>
              </a:rPr>
              <a:t>It arises as a result of a slowing down of blood flow and oxygen to the heart muscle. </a:t>
            </a:r>
          </a:p>
          <a:p>
            <a:pPr lvl="0" algn="just">
              <a:lnSpc>
                <a:spcPct val="150000"/>
              </a:lnSpc>
            </a:pPr>
            <a:r>
              <a:rPr lang="en-IN" sz="2000" dirty="0">
                <a:latin typeface="Arial" panose="020B0604020202020204" pitchFamily="34" charset="0"/>
                <a:cs typeface="Arial" panose="020B0604020202020204" pitchFamily="34" charset="0"/>
              </a:rPr>
              <a:t>Commonly, it may be because of compression of the coronary arteries. </a:t>
            </a:r>
          </a:p>
          <a:p>
            <a:pPr lvl="0" algn="just">
              <a:lnSpc>
                <a:spcPct val="150000"/>
              </a:lnSpc>
            </a:pPr>
            <a:r>
              <a:rPr lang="en-IN" sz="2000" dirty="0">
                <a:latin typeface="Arial" panose="020B0604020202020204" pitchFamily="34" charset="0"/>
                <a:cs typeface="Arial" panose="020B0604020202020204" pitchFamily="34" charset="0"/>
              </a:rPr>
              <a:t>It is one of the major indicators of coronary heart disease. </a:t>
            </a:r>
          </a:p>
          <a:p>
            <a:pPr lvl="0" algn="just">
              <a:lnSpc>
                <a:spcPct val="150000"/>
              </a:lnSpc>
            </a:pPr>
            <a:r>
              <a:rPr lang="en-IN" sz="2000" dirty="0">
                <a:latin typeface="Arial" panose="020B0604020202020204" pitchFamily="34" charset="0"/>
                <a:cs typeface="Arial" panose="020B0604020202020204" pitchFamily="34" charset="0"/>
              </a:rPr>
              <a:t>Shows inappropriate balance between the supply of myocardial oxygen and its increased demand (British Journal of Cardiology, 2020)</a:t>
            </a:r>
          </a:p>
        </p:txBody>
      </p:sp>
    </p:spTree>
    <p:extLst>
      <p:ext uri="{BB962C8B-B14F-4D97-AF65-F5344CB8AC3E}">
        <p14:creationId xmlns:p14="http://schemas.microsoft.com/office/powerpoint/2010/main" val="2698633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BDD7C-E19F-0D73-4709-BA429F2E8410}"/>
              </a:ext>
            </a:extLst>
          </p:cNvPr>
          <p:cNvSpPr>
            <a:spLocks noGrp="1"/>
          </p:cNvSpPr>
          <p:nvPr>
            <p:ph type="title"/>
          </p:nvPr>
        </p:nvSpPr>
        <p:spPr>
          <a:xfrm>
            <a:off x="5596501" y="489508"/>
            <a:ext cx="5754896" cy="1667569"/>
          </a:xfrm>
        </p:spPr>
        <p:txBody>
          <a:bodyPr anchor="b">
            <a:normAutofit/>
          </a:bodyPr>
          <a:lstStyle/>
          <a:p>
            <a:r>
              <a:rPr lang="en-IN" sz="4000" b="1" dirty="0">
                <a:latin typeface="Arial" panose="020B0604020202020204" pitchFamily="34" charset="0"/>
                <a:cs typeface="Arial" panose="020B0604020202020204" pitchFamily="34" charset="0"/>
              </a:rPr>
              <a:t>Angina Symptoms</a:t>
            </a:r>
            <a:endParaRPr lang="en-IN" sz="4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9456A00-A697-D834-2EA3-E0ED00CD86F6}"/>
              </a:ext>
            </a:extLst>
          </p:cNvPr>
          <p:cNvPicPr>
            <a:picLocks noChangeAspect="1"/>
          </p:cNvPicPr>
          <p:nvPr/>
        </p:nvPicPr>
        <p:blipFill>
          <a:blip r:embed="rId3"/>
          <a:stretch>
            <a:fillRect/>
          </a:stretch>
        </p:blipFill>
        <p:spPr>
          <a:xfrm>
            <a:off x="1205021" y="918640"/>
            <a:ext cx="3602383" cy="4589025"/>
          </a:xfrm>
          <a:prstGeom prst="rect">
            <a:avLst/>
          </a:prstGeom>
        </p:spPr>
      </p:pic>
      <p:sp>
        <p:nvSpPr>
          <p:cNvPr id="3" name="Content Placeholder 2">
            <a:extLst>
              <a:ext uri="{FF2B5EF4-FFF2-40B4-BE49-F238E27FC236}">
                <a16:creationId xmlns:a16="http://schemas.microsoft.com/office/drawing/2014/main" id="{78DB66F5-E47B-5738-3E65-1D95B98FD41A}"/>
              </a:ext>
            </a:extLst>
          </p:cNvPr>
          <p:cNvSpPr>
            <a:spLocks noGrp="1"/>
          </p:cNvSpPr>
          <p:nvPr>
            <p:ph idx="1"/>
          </p:nvPr>
        </p:nvSpPr>
        <p:spPr>
          <a:xfrm>
            <a:off x="5596502" y="2405893"/>
            <a:ext cx="5754896" cy="3475361"/>
          </a:xfrm>
        </p:spPr>
        <p:txBody>
          <a:bodyPr anchor="t">
            <a:normAutofit fontScale="92500"/>
          </a:bodyPr>
          <a:lstStyle/>
          <a:p>
            <a:pPr lvl="0" algn="just">
              <a:lnSpc>
                <a:spcPct val="150000"/>
              </a:lnSpc>
            </a:pPr>
            <a:r>
              <a:rPr lang="en-IN" sz="1600" dirty="0">
                <a:latin typeface="Arial" panose="020B0604020202020204" pitchFamily="34" charset="0"/>
                <a:cs typeface="Arial" panose="020B0604020202020204" pitchFamily="34" charset="0"/>
              </a:rPr>
              <a:t>Pain in the chest, which is characterised by pressure, tightness, heaviness or squeezing (Mayo Clinic, 2024)</a:t>
            </a:r>
          </a:p>
          <a:p>
            <a:pPr lvl="0" algn="just">
              <a:lnSpc>
                <a:spcPct val="150000"/>
              </a:lnSpc>
            </a:pPr>
            <a:r>
              <a:rPr lang="en-IN" sz="1600" dirty="0">
                <a:latin typeface="Arial" panose="020B0604020202020204" pitchFamily="34" charset="0"/>
                <a:cs typeface="Arial" panose="020B0604020202020204" pitchFamily="34" charset="0"/>
              </a:rPr>
              <a:t>Pain can be radiating to the left arm, neck, jaw, shoulder or upper back. </a:t>
            </a:r>
          </a:p>
          <a:p>
            <a:pPr lvl="0" algn="just">
              <a:lnSpc>
                <a:spcPct val="150000"/>
              </a:lnSpc>
            </a:pPr>
            <a:r>
              <a:rPr lang="en-IN" sz="1600" dirty="0">
                <a:latin typeface="Arial" panose="020B0604020202020204" pitchFamily="34" charset="0"/>
                <a:cs typeface="Arial" panose="020B0604020202020204" pitchFamily="34" charset="0"/>
              </a:rPr>
              <a:t>Breathlessness particularly on physical exertion or exercise. </a:t>
            </a:r>
          </a:p>
          <a:p>
            <a:pPr lvl="0" algn="just">
              <a:lnSpc>
                <a:spcPct val="150000"/>
              </a:lnSpc>
            </a:pPr>
            <a:r>
              <a:rPr lang="en-IN" sz="1600" dirty="0">
                <a:latin typeface="Arial" panose="020B0604020202020204" pitchFamily="34" charset="0"/>
                <a:cs typeface="Arial" panose="020B0604020202020204" pitchFamily="34" charset="0"/>
              </a:rPr>
              <a:t>Other symptoms are fatigue, dizziness, nausea and sweating. </a:t>
            </a:r>
          </a:p>
          <a:p>
            <a:pPr lvl="0" algn="just">
              <a:lnSpc>
                <a:spcPct val="150000"/>
              </a:lnSpc>
            </a:pPr>
            <a:r>
              <a:rPr lang="en-IN" sz="1600" dirty="0">
                <a:latin typeface="Arial" panose="020B0604020202020204" pitchFamily="34" charset="0"/>
                <a:cs typeface="Arial" panose="020B0604020202020204" pitchFamily="34" charset="0"/>
              </a:rPr>
              <a:t>Older people and women can have different or less noticeable symptoms (ESC, 2025).</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5084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A74E7-4E76-64FB-6920-7352BD85E7FC}"/>
              </a:ext>
            </a:extLst>
          </p:cNvPr>
          <p:cNvSpPr>
            <a:spLocks noGrp="1"/>
          </p:cNvSpPr>
          <p:nvPr>
            <p:ph type="title"/>
          </p:nvPr>
        </p:nvSpPr>
        <p:spPr>
          <a:xfrm>
            <a:off x="795528" y="386930"/>
            <a:ext cx="10141799" cy="1300554"/>
          </a:xfrm>
        </p:spPr>
        <p:txBody>
          <a:bodyPr anchor="b">
            <a:normAutofit/>
          </a:bodyPr>
          <a:lstStyle/>
          <a:p>
            <a:r>
              <a:rPr lang="en-IN" sz="4800" b="1" dirty="0">
                <a:latin typeface="Arial" panose="020B0604020202020204" pitchFamily="34" charset="0"/>
                <a:cs typeface="Arial" panose="020B0604020202020204" pitchFamily="34" charset="0"/>
              </a:rPr>
              <a:t>Aetiology and Causes</a:t>
            </a:r>
            <a:endParaRPr lang="en-IN" sz="4800"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8525A8-6453-4FA0-4B40-A2333F429D5B}"/>
              </a:ext>
            </a:extLst>
          </p:cNvPr>
          <p:cNvPicPr>
            <a:picLocks noChangeAspect="1"/>
          </p:cNvPicPr>
          <p:nvPr/>
        </p:nvPicPr>
        <p:blipFill>
          <a:blip r:embed="rId3"/>
          <a:stretch>
            <a:fillRect/>
          </a:stretch>
        </p:blipFill>
        <p:spPr>
          <a:xfrm>
            <a:off x="635295" y="3313154"/>
            <a:ext cx="5150277" cy="2137365"/>
          </a:xfrm>
          <a:prstGeom prst="rect">
            <a:avLst/>
          </a:prstGeom>
        </p:spPr>
      </p:pic>
      <p:sp>
        <p:nvSpPr>
          <p:cNvPr id="3" name="Content Placeholder 2">
            <a:extLst>
              <a:ext uri="{FF2B5EF4-FFF2-40B4-BE49-F238E27FC236}">
                <a16:creationId xmlns:a16="http://schemas.microsoft.com/office/drawing/2014/main" id="{F602669C-FE67-D3D2-D688-EC907E743289}"/>
              </a:ext>
            </a:extLst>
          </p:cNvPr>
          <p:cNvSpPr>
            <a:spLocks noGrp="1"/>
          </p:cNvSpPr>
          <p:nvPr>
            <p:ph idx="1"/>
          </p:nvPr>
        </p:nvSpPr>
        <p:spPr>
          <a:xfrm>
            <a:off x="6406429" y="2317173"/>
            <a:ext cx="4530898" cy="3921786"/>
          </a:xfrm>
        </p:spPr>
        <p:txBody>
          <a:bodyPr anchor="ctr">
            <a:normAutofit fontScale="77500" lnSpcReduction="20000"/>
          </a:bodyPr>
          <a:lstStyle/>
          <a:p>
            <a:pPr lvl="0" algn="just">
              <a:lnSpc>
                <a:spcPct val="150000"/>
              </a:lnSpc>
            </a:pPr>
            <a:r>
              <a:rPr lang="en-IN" sz="1600" dirty="0">
                <a:latin typeface="Arial" panose="020B0604020202020204" pitchFamily="34" charset="0"/>
                <a:cs typeface="Arial" panose="020B0604020202020204" pitchFamily="34" charset="0"/>
              </a:rPr>
              <a:t>Atherosclerosis is primarily a cause, which is the accumulation of plaque in the coronary arteries (Cleveland Clinic, 2024).</a:t>
            </a:r>
          </a:p>
          <a:p>
            <a:pPr lvl="0" algn="just">
              <a:lnSpc>
                <a:spcPct val="150000"/>
              </a:lnSpc>
            </a:pPr>
            <a:r>
              <a:rPr lang="en-IN" sz="1600" dirty="0">
                <a:latin typeface="Arial" panose="020B0604020202020204" pitchFamily="34" charset="0"/>
                <a:cs typeface="Arial" panose="020B0604020202020204" pitchFamily="34" charset="0"/>
              </a:rPr>
              <a:t>This causes constriction and flow of blood to the heart muscle. </a:t>
            </a:r>
          </a:p>
          <a:p>
            <a:pPr lvl="0" algn="just">
              <a:lnSpc>
                <a:spcPct val="150000"/>
              </a:lnSpc>
            </a:pPr>
            <a:r>
              <a:rPr lang="en-IN" sz="1600" dirty="0">
                <a:latin typeface="Arial" panose="020B0604020202020204" pitchFamily="34" charset="0"/>
                <a:cs typeface="Arial" panose="020B0604020202020204" pitchFamily="34" charset="0"/>
              </a:rPr>
              <a:t>The significant risk factors include smoking, diabetes, hypertension and high cholesterol. </a:t>
            </a:r>
          </a:p>
          <a:p>
            <a:pPr lvl="0" algn="just">
              <a:lnSpc>
                <a:spcPct val="150000"/>
              </a:lnSpc>
            </a:pPr>
            <a:r>
              <a:rPr lang="en-IN" sz="1600" dirty="0">
                <a:latin typeface="Arial" panose="020B0604020202020204" pitchFamily="34" charset="0"/>
                <a:cs typeface="Arial" panose="020B0604020202020204" pitchFamily="34" charset="0"/>
              </a:rPr>
              <a:t>Lifestyle factors like poor diet, inactivity and obesity are risk factors (National Heart, Lung and Blood Institute, 2022).</a:t>
            </a:r>
          </a:p>
          <a:p>
            <a:pPr lvl="0" algn="just">
              <a:lnSpc>
                <a:spcPct val="150000"/>
              </a:lnSpc>
            </a:pPr>
            <a:r>
              <a:rPr lang="en-IN" sz="1600" dirty="0">
                <a:latin typeface="Arial" panose="020B0604020202020204" pitchFamily="34" charset="0"/>
                <a:cs typeface="Arial" panose="020B0604020202020204" pitchFamily="34" charset="0"/>
              </a:rPr>
              <a:t>Other factors that play a role in development are genetic predisposition and socioeconomic inequalities. </a:t>
            </a:r>
          </a:p>
        </p:txBody>
      </p:sp>
      <p:sp>
        <p:nvSpPr>
          <p:cNvPr id="24" name="Rectangle 23">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3608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97E064-8031-B4F6-4DA6-18B2D35CCF96}"/>
              </a:ext>
            </a:extLst>
          </p:cNvPr>
          <p:cNvSpPr>
            <a:spLocks noGrp="1"/>
          </p:cNvSpPr>
          <p:nvPr>
            <p:ph type="title"/>
          </p:nvPr>
        </p:nvSpPr>
        <p:spPr>
          <a:xfrm>
            <a:off x="795528" y="386930"/>
            <a:ext cx="10141799" cy="1300554"/>
          </a:xfrm>
        </p:spPr>
        <p:txBody>
          <a:bodyPr anchor="b">
            <a:normAutofit/>
          </a:bodyPr>
          <a:lstStyle/>
          <a:p>
            <a:r>
              <a:rPr lang="en-IN" sz="4800" b="1" dirty="0">
                <a:latin typeface="Arial" panose="020B0604020202020204" pitchFamily="34" charset="0"/>
                <a:cs typeface="Arial" panose="020B0604020202020204" pitchFamily="34" charset="0"/>
              </a:rPr>
              <a:t>Types of Angina</a:t>
            </a:r>
            <a:endParaRPr lang="en-IN" sz="48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7A1C6C5-BB6B-3C9B-DDB8-17F3FC7FC8D6}"/>
              </a:ext>
            </a:extLst>
          </p:cNvPr>
          <p:cNvPicPr>
            <a:picLocks noChangeAspect="1"/>
          </p:cNvPicPr>
          <p:nvPr/>
        </p:nvPicPr>
        <p:blipFill>
          <a:blip r:embed="rId3"/>
          <a:stretch>
            <a:fillRect/>
          </a:stretch>
        </p:blipFill>
        <p:spPr>
          <a:xfrm>
            <a:off x="635295" y="2762501"/>
            <a:ext cx="5150277" cy="3238672"/>
          </a:xfrm>
          <a:prstGeom prst="rect">
            <a:avLst/>
          </a:prstGeom>
        </p:spPr>
      </p:pic>
      <p:sp>
        <p:nvSpPr>
          <p:cNvPr id="3" name="Content Placeholder 2">
            <a:extLst>
              <a:ext uri="{FF2B5EF4-FFF2-40B4-BE49-F238E27FC236}">
                <a16:creationId xmlns:a16="http://schemas.microsoft.com/office/drawing/2014/main" id="{60553CF5-CD8B-0C85-FE84-1B68EC2A50C1}"/>
              </a:ext>
            </a:extLst>
          </p:cNvPr>
          <p:cNvSpPr>
            <a:spLocks noGrp="1"/>
          </p:cNvSpPr>
          <p:nvPr>
            <p:ph idx="1"/>
          </p:nvPr>
        </p:nvSpPr>
        <p:spPr>
          <a:xfrm>
            <a:off x="6406429" y="2337955"/>
            <a:ext cx="4530898" cy="3901004"/>
          </a:xfrm>
        </p:spPr>
        <p:txBody>
          <a:bodyPr anchor="ctr">
            <a:normAutofit fontScale="85000" lnSpcReduction="20000"/>
          </a:bodyPr>
          <a:lstStyle/>
          <a:p>
            <a:pPr lvl="0" algn="just">
              <a:lnSpc>
                <a:spcPct val="150000"/>
              </a:lnSpc>
            </a:pPr>
            <a:r>
              <a:rPr lang="en-IN" sz="1600" dirty="0">
                <a:latin typeface="Arial" panose="020B0604020202020204" pitchFamily="34" charset="0"/>
                <a:cs typeface="Arial" panose="020B0604020202020204" pitchFamily="34" charset="0"/>
              </a:rPr>
              <a:t>Stable angina is the one that takes place during physical activity and is typically predictable in nature (Gillen &amp; Goyal, 2022)</a:t>
            </a:r>
          </a:p>
          <a:p>
            <a:pPr lvl="0" algn="just">
              <a:lnSpc>
                <a:spcPct val="150000"/>
              </a:lnSpc>
            </a:pPr>
            <a:r>
              <a:rPr lang="en-IN" sz="1600" dirty="0">
                <a:latin typeface="Arial" panose="020B0604020202020204" pitchFamily="34" charset="0"/>
                <a:cs typeface="Arial" panose="020B0604020202020204" pitchFamily="34" charset="0"/>
              </a:rPr>
              <a:t>Unstable angina means that a person is at higher risk of having a heart attack (Goyal and Zeltser, 2022).</a:t>
            </a:r>
          </a:p>
          <a:p>
            <a:pPr lvl="0" algn="just">
              <a:lnSpc>
                <a:spcPct val="150000"/>
              </a:lnSpc>
            </a:pPr>
            <a:r>
              <a:rPr lang="en-IN" sz="1600" dirty="0">
                <a:latin typeface="Arial" panose="020B0604020202020204" pitchFamily="34" charset="0"/>
                <a:cs typeface="Arial" panose="020B0604020202020204" pitchFamily="34" charset="0"/>
              </a:rPr>
              <a:t>Temporary coronary artery contraction is the cause of variant angina (Cleveland Clinic, 2021).)</a:t>
            </a:r>
          </a:p>
          <a:p>
            <a:pPr lvl="0" algn="just">
              <a:lnSpc>
                <a:spcPct val="150000"/>
              </a:lnSpc>
            </a:pPr>
            <a:r>
              <a:rPr lang="en-IN" sz="1600" dirty="0">
                <a:latin typeface="Arial" panose="020B0604020202020204" pitchFamily="34" charset="0"/>
                <a:cs typeface="Arial" panose="020B0604020202020204" pitchFamily="34" charset="0"/>
              </a:rPr>
              <a:t>Each type varies in the severity, causes and clinical management needed. </a:t>
            </a:r>
          </a:p>
          <a:p>
            <a:pPr lvl="0" algn="just">
              <a:lnSpc>
                <a:spcPct val="150000"/>
              </a:lnSpc>
            </a:pPr>
            <a:r>
              <a:rPr lang="en-IN" sz="1600" dirty="0">
                <a:latin typeface="Arial" panose="020B0604020202020204" pitchFamily="34" charset="0"/>
                <a:cs typeface="Arial" panose="020B0604020202020204" pitchFamily="34" charset="0"/>
              </a:rPr>
              <a:t>Early detection is essential to avoid deterioration to severe cardiac events. </a:t>
            </a:r>
          </a:p>
        </p:txBody>
      </p:sp>
      <p:sp>
        <p:nvSpPr>
          <p:cNvPr id="27" name="Rectangle 2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5052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924B4C-0C9C-18A6-2E25-09B42E31DC41}"/>
              </a:ext>
            </a:extLst>
          </p:cNvPr>
          <p:cNvSpPr>
            <a:spLocks noGrp="1"/>
          </p:cNvSpPr>
          <p:nvPr>
            <p:ph type="title"/>
          </p:nvPr>
        </p:nvSpPr>
        <p:spPr>
          <a:xfrm>
            <a:off x="1371597" y="348865"/>
            <a:ext cx="10044023" cy="877729"/>
          </a:xfrm>
        </p:spPr>
        <p:txBody>
          <a:bodyPr anchor="ctr">
            <a:normAutofit/>
          </a:bodyPr>
          <a:lstStyle/>
          <a:p>
            <a:r>
              <a:rPr lang="en-IN" sz="4000" b="1" dirty="0">
                <a:solidFill>
                  <a:srgbClr val="FFFFFF"/>
                </a:solidFill>
                <a:latin typeface="Arial" panose="020B0604020202020204" pitchFamily="34" charset="0"/>
                <a:cs typeface="Arial" panose="020B0604020202020204" pitchFamily="34" charset="0"/>
              </a:rPr>
              <a:t>Prevalence (UK and Global)</a:t>
            </a:r>
            <a:endParaRPr lang="en-IN" sz="4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5BB02E2-6BA3-6EC8-4A86-A96175556E07}"/>
              </a:ext>
            </a:extLst>
          </p:cNvPr>
          <p:cNvGraphicFramePr>
            <a:graphicFrameLocks noGrp="1"/>
          </p:cNvGraphicFramePr>
          <p:nvPr>
            <p:ph idx="1"/>
            <p:extLst>
              <p:ext uri="{D42A27DB-BD31-4B8C-83A1-F6EECF244321}">
                <p14:modId xmlns:p14="http://schemas.microsoft.com/office/powerpoint/2010/main" val="67999678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9450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395DB-89E4-7076-7B37-8049FDBB8046}"/>
              </a:ext>
            </a:extLst>
          </p:cNvPr>
          <p:cNvSpPr>
            <a:spLocks noGrp="1"/>
          </p:cNvSpPr>
          <p:nvPr>
            <p:ph type="title"/>
          </p:nvPr>
        </p:nvSpPr>
        <p:spPr>
          <a:xfrm>
            <a:off x="1136397" y="-173388"/>
            <a:ext cx="9688296" cy="1642969"/>
          </a:xfrm>
        </p:spPr>
        <p:txBody>
          <a:bodyPr anchor="b">
            <a:normAutofit/>
          </a:bodyPr>
          <a:lstStyle/>
          <a:p>
            <a:r>
              <a:rPr lang="en-IN" sz="4000" b="1" dirty="0">
                <a:latin typeface="Arial" panose="020B0604020202020204" pitchFamily="34" charset="0"/>
                <a:cs typeface="Arial" panose="020B0604020202020204" pitchFamily="34" charset="0"/>
              </a:rPr>
              <a:t>Economic Cost of Angina</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54D81C1-7E67-E788-A948-B93045574345}"/>
              </a:ext>
            </a:extLst>
          </p:cNvPr>
          <p:cNvSpPr>
            <a:spLocks noGrp="1"/>
          </p:cNvSpPr>
          <p:nvPr>
            <p:ph idx="1"/>
          </p:nvPr>
        </p:nvSpPr>
        <p:spPr>
          <a:xfrm>
            <a:off x="1136397" y="1735282"/>
            <a:ext cx="9688296" cy="4137485"/>
          </a:xfrm>
        </p:spPr>
        <p:txBody>
          <a:bodyPr anchor="t">
            <a:normAutofit fontScale="92500"/>
          </a:bodyPr>
          <a:lstStyle/>
          <a:p>
            <a:pPr lvl="0" algn="just">
              <a:lnSpc>
                <a:spcPct val="150000"/>
              </a:lnSpc>
            </a:pPr>
            <a:r>
              <a:rPr lang="en-IN" sz="2000" dirty="0">
                <a:latin typeface="Arial" panose="020B0604020202020204" pitchFamily="34" charset="0"/>
                <a:cs typeface="Arial" panose="020B0604020202020204" pitchFamily="34" charset="0"/>
              </a:rPr>
              <a:t>Angina is a major financial strain on the NHS each year. </a:t>
            </a:r>
          </a:p>
          <a:p>
            <a:pPr lvl="0" algn="just">
              <a:lnSpc>
                <a:spcPct val="150000"/>
              </a:lnSpc>
            </a:pPr>
            <a:r>
              <a:rPr lang="en-IN" sz="2000" dirty="0">
                <a:latin typeface="Arial" panose="020B0604020202020204" pitchFamily="34" charset="0"/>
                <a:cs typeface="Arial" panose="020B0604020202020204" pitchFamily="34" charset="0"/>
              </a:rPr>
              <a:t>The estimated cost is approximately £700 million plus direct healthcare costs annually (Coleman, et al., 2015)</a:t>
            </a:r>
          </a:p>
          <a:p>
            <a:pPr lvl="0" algn="just">
              <a:lnSpc>
                <a:spcPct val="150000"/>
              </a:lnSpc>
            </a:pPr>
            <a:r>
              <a:rPr lang="en-IN" sz="2000" dirty="0">
                <a:latin typeface="Arial" panose="020B0604020202020204" pitchFamily="34" charset="0"/>
                <a:cs typeface="Arial" panose="020B0604020202020204" pitchFamily="34" charset="0"/>
              </a:rPr>
              <a:t>Long-term medication, diagnostic tests and surgery are also costs (Ben-Yehuda, et al., 2016).</a:t>
            </a:r>
          </a:p>
          <a:p>
            <a:pPr lvl="0" algn="just">
              <a:lnSpc>
                <a:spcPct val="150000"/>
              </a:lnSpc>
            </a:pPr>
            <a:r>
              <a:rPr lang="en-IN" sz="2000" dirty="0">
                <a:latin typeface="Arial" panose="020B0604020202020204" pitchFamily="34" charset="0"/>
                <a:cs typeface="Arial" panose="020B0604020202020204" pitchFamily="34" charset="0"/>
              </a:rPr>
              <a:t>There are high rates of hospitalisation and follow-up care, leading to larger expenditure. </a:t>
            </a:r>
          </a:p>
          <a:p>
            <a:pPr lvl="0" algn="just">
              <a:lnSpc>
                <a:spcPct val="150000"/>
              </a:lnSpc>
            </a:pPr>
            <a:r>
              <a:rPr lang="en-IN" sz="2000" dirty="0">
                <a:latin typeface="Arial" panose="020B0604020202020204" pitchFamily="34" charset="0"/>
                <a:cs typeface="Arial" panose="020B0604020202020204" pitchFamily="34" charset="0"/>
              </a:rPr>
              <a:t>Indirect costs are the loss of productivity and the needs of long-term disability support.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6116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47CFE-4863-65D0-3B0D-9BEAF4C6B31C}"/>
              </a:ext>
            </a:extLst>
          </p:cNvPr>
          <p:cNvSpPr>
            <a:spLocks noGrp="1"/>
          </p:cNvSpPr>
          <p:nvPr>
            <p:ph type="title"/>
          </p:nvPr>
        </p:nvSpPr>
        <p:spPr>
          <a:xfrm>
            <a:off x="466722" y="586855"/>
            <a:ext cx="3201366" cy="3387497"/>
          </a:xfrm>
        </p:spPr>
        <p:txBody>
          <a:bodyPr anchor="b">
            <a:normAutofit/>
          </a:bodyPr>
          <a:lstStyle/>
          <a:p>
            <a:pPr algn="ctr"/>
            <a:r>
              <a:rPr lang="en-IN" sz="4000" b="1" dirty="0">
                <a:solidFill>
                  <a:srgbClr val="FFFFFF"/>
                </a:solidFill>
                <a:latin typeface="Arial" panose="020B0604020202020204" pitchFamily="34" charset="0"/>
                <a:cs typeface="Arial" panose="020B0604020202020204" pitchFamily="34" charset="0"/>
              </a:rPr>
              <a:t>Social cost of Angina</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05C25C8-C4EC-1D6F-6A6F-0E4AAF273A3F}"/>
              </a:ext>
            </a:extLst>
          </p:cNvPr>
          <p:cNvSpPr>
            <a:spLocks noGrp="1"/>
          </p:cNvSpPr>
          <p:nvPr>
            <p:ph idx="1"/>
          </p:nvPr>
        </p:nvSpPr>
        <p:spPr>
          <a:xfrm>
            <a:off x="4810259" y="649480"/>
            <a:ext cx="6555347" cy="5546047"/>
          </a:xfrm>
        </p:spPr>
        <p:txBody>
          <a:bodyPr anchor="ctr">
            <a:normAutofit lnSpcReduction="10000"/>
          </a:bodyPr>
          <a:lstStyle/>
          <a:p>
            <a:pPr lvl="0" algn="just">
              <a:lnSpc>
                <a:spcPct val="150000"/>
              </a:lnSpc>
            </a:pPr>
            <a:r>
              <a:rPr lang="en-IN" sz="2000" dirty="0">
                <a:latin typeface="Arial" panose="020B0604020202020204" pitchFamily="34" charset="0"/>
                <a:cs typeface="Arial" panose="020B0604020202020204" pitchFamily="34" charset="0"/>
              </a:rPr>
              <a:t>Angina has a considerable impact on the quality of life and functioning. </a:t>
            </a:r>
          </a:p>
          <a:p>
            <a:pPr lvl="0" algn="just">
              <a:lnSpc>
                <a:spcPct val="150000"/>
              </a:lnSpc>
            </a:pPr>
            <a:r>
              <a:rPr lang="en-IN" sz="2000" dirty="0">
                <a:latin typeface="Arial" panose="020B0604020202020204" pitchFamily="34" charset="0"/>
                <a:cs typeface="Arial" panose="020B0604020202020204" pitchFamily="34" charset="0"/>
              </a:rPr>
              <a:t>Patients can have reduced physical activity and independence (</a:t>
            </a:r>
            <a:r>
              <a:rPr lang="en-IN" sz="2000" dirty="0" err="1">
                <a:latin typeface="Arial" panose="020B0604020202020204" pitchFamily="34" charset="0"/>
                <a:cs typeface="Arial" panose="020B0604020202020204" pitchFamily="34" charset="0"/>
              </a:rPr>
              <a:t>Joussain</a:t>
            </a:r>
            <a:r>
              <a:rPr lang="en-IN" sz="2000" dirty="0">
                <a:latin typeface="Arial" panose="020B0604020202020204" pitchFamily="34" charset="0"/>
                <a:cs typeface="Arial" panose="020B0604020202020204" pitchFamily="34" charset="0"/>
              </a:rPr>
              <a:t>, et al., 2017).</a:t>
            </a:r>
          </a:p>
          <a:p>
            <a:pPr lvl="0" algn="just">
              <a:lnSpc>
                <a:spcPct val="150000"/>
              </a:lnSpc>
            </a:pPr>
            <a:r>
              <a:rPr lang="en-IN" sz="2000" dirty="0">
                <a:latin typeface="Arial" panose="020B0604020202020204" pitchFamily="34" charset="0"/>
                <a:cs typeface="Arial" panose="020B0604020202020204" pitchFamily="34" charset="0"/>
              </a:rPr>
              <a:t>It may cause a decreased working capacity and premature retirement in certain situations. </a:t>
            </a:r>
          </a:p>
          <a:p>
            <a:pPr lvl="0" algn="just">
              <a:lnSpc>
                <a:spcPct val="150000"/>
              </a:lnSpc>
            </a:pPr>
            <a:r>
              <a:rPr lang="en-IN" sz="2000" dirty="0">
                <a:latin typeface="Arial" panose="020B0604020202020204" pitchFamily="34" charset="0"/>
                <a:cs typeface="Arial" panose="020B0604020202020204" pitchFamily="34" charset="0"/>
              </a:rPr>
              <a:t>Caregivers and family members tend to support each other both emotionally and practically on a daily basis. </a:t>
            </a:r>
          </a:p>
          <a:p>
            <a:pPr lvl="0" algn="just">
              <a:lnSpc>
                <a:spcPct val="150000"/>
              </a:lnSpc>
            </a:pPr>
            <a:r>
              <a:rPr lang="en-IN" sz="2000" dirty="0">
                <a:latin typeface="Arial" panose="020B0604020202020204" pitchFamily="34" charset="0"/>
                <a:cs typeface="Arial" panose="020B0604020202020204" pitchFamily="34" charset="0"/>
              </a:rPr>
              <a:t>Anxiety, depression and fear of cardiac events are just some of the psychological effects (Wittbrodt, et al., 2020).</a:t>
            </a:r>
          </a:p>
        </p:txBody>
      </p:sp>
    </p:spTree>
    <p:extLst>
      <p:ext uri="{BB962C8B-B14F-4D97-AF65-F5344CB8AC3E}">
        <p14:creationId xmlns:p14="http://schemas.microsoft.com/office/powerpoint/2010/main" val="2914501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DE627-946D-AB70-68D5-5AEA2EC84D3E}"/>
              </a:ext>
            </a:extLst>
          </p:cNvPr>
          <p:cNvSpPr>
            <a:spLocks noGrp="1"/>
          </p:cNvSpPr>
          <p:nvPr>
            <p:ph type="title"/>
          </p:nvPr>
        </p:nvSpPr>
        <p:spPr>
          <a:xfrm>
            <a:off x="5868556" y="1138036"/>
            <a:ext cx="5831607" cy="1402470"/>
          </a:xfrm>
        </p:spPr>
        <p:txBody>
          <a:bodyPr anchor="t">
            <a:normAutofit/>
          </a:bodyPr>
          <a:lstStyle/>
          <a:p>
            <a:r>
              <a:rPr lang="en-IN" sz="3200" b="1" dirty="0">
                <a:latin typeface="Arial" panose="020B0604020202020204" pitchFamily="34" charset="0"/>
                <a:cs typeface="Arial" panose="020B0604020202020204" pitchFamily="34" charset="0"/>
              </a:rPr>
              <a:t>Diagnosis and Preliminary Examination</a:t>
            </a:r>
            <a:endParaRPr lang="en-IN" sz="32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B6822CE2-BFDE-0A79-3800-0BB80729726B}"/>
              </a:ext>
            </a:extLst>
          </p:cNvPr>
          <p:cNvPicPr>
            <a:picLocks noChangeAspect="1"/>
          </p:cNvPicPr>
          <p:nvPr/>
        </p:nvPicPr>
        <p:blipFill>
          <a:blip r:embed="rId3"/>
          <a:srcRect l="11670" r="46080"/>
          <a:stretch>
            <a:fillRect/>
          </a:stretch>
        </p:blipFill>
        <p:spPr>
          <a:xfrm>
            <a:off x="-1" y="10"/>
            <a:ext cx="5151179" cy="6857990"/>
          </a:xfrm>
          <a:prstGeom prst="rect">
            <a:avLst/>
          </a:prstGeom>
        </p:spPr>
      </p:pic>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CC8204-FCC4-1CD8-6FE5-F587AF7A462F}"/>
              </a:ext>
            </a:extLst>
          </p:cNvPr>
          <p:cNvSpPr>
            <a:spLocks noGrp="1"/>
          </p:cNvSpPr>
          <p:nvPr>
            <p:ph idx="1"/>
          </p:nvPr>
        </p:nvSpPr>
        <p:spPr>
          <a:xfrm>
            <a:off x="5868557" y="2551176"/>
            <a:ext cx="5444382" cy="3860015"/>
          </a:xfrm>
        </p:spPr>
        <p:txBody>
          <a:bodyPr>
            <a:normAutofit lnSpcReduction="10000"/>
          </a:bodyPr>
          <a:lstStyle/>
          <a:p>
            <a:pPr lvl="0" algn="just">
              <a:lnSpc>
                <a:spcPct val="150000"/>
              </a:lnSpc>
            </a:pPr>
            <a:r>
              <a:rPr lang="en-IN" sz="1400" dirty="0">
                <a:latin typeface="Arial" panose="020B0604020202020204" pitchFamily="34" charset="0"/>
                <a:cs typeface="Arial" panose="020B0604020202020204" pitchFamily="34" charset="0"/>
              </a:rPr>
              <a:t>The diagnosis starts with an elaborate clinical history and symptom evaluation (Mayo Clinic, 2022).</a:t>
            </a:r>
          </a:p>
          <a:p>
            <a:pPr lvl="0" algn="just">
              <a:lnSpc>
                <a:spcPct val="150000"/>
              </a:lnSpc>
            </a:pPr>
            <a:r>
              <a:rPr lang="en-IN" sz="1400" dirty="0">
                <a:latin typeface="Arial" panose="020B0604020202020204" pitchFamily="34" charset="0"/>
                <a:cs typeface="Arial" panose="020B0604020202020204" pitchFamily="34" charset="0"/>
              </a:rPr>
              <a:t>Physical examination is useful in determining the risk factors related to cardiovascular disease.</a:t>
            </a:r>
          </a:p>
          <a:p>
            <a:pPr lvl="0" algn="just">
              <a:lnSpc>
                <a:spcPct val="150000"/>
              </a:lnSpc>
            </a:pPr>
            <a:r>
              <a:rPr lang="en-IN" sz="1400" dirty="0">
                <a:latin typeface="Arial" panose="020B0604020202020204" pitchFamily="34" charset="0"/>
                <a:cs typeface="Arial" panose="020B0604020202020204" pitchFamily="34" charset="0"/>
              </a:rPr>
              <a:t>An electrocardiogram is used to identify the anomalies of heart activity (</a:t>
            </a:r>
            <a:r>
              <a:rPr lang="en-IN" sz="1400" dirty="0" err="1">
                <a:latin typeface="Arial" panose="020B0604020202020204" pitchFamily="34" charset="0"/>
                <a:cs typeface="Arial" panose="020B0604020202020204" pitchFamily="34" charset="0"/>
              </a:rPr>
              <a:t>Ginghina</a:t>
            </a:r>
            <a:r>
              <a:rPr lang="en-IN" sz="1400" dirty="0">
                <a:latin typeface="Arial" panose="020B0604020202020204" pitchFamily="34" charset="0"/>
                <a:cs typeface="Arial" panose="020B0604020202020204" pitchFamily="34" charset="0"/>
              </a:rPr>
              <a:t>, et al., 2024).</a:t>
            </a:r>
          </a:p>
          <a:p>
            <a:pPr lvl="0" algn="just">
              <a:lnSpc>
                <a:spcPct val="150000"/>
              </a:lnSpc>
            </a:pPr>
            <a:r>
              <a:rPr lang="en-IN" sz="1400" dirty="0">
                <a:latin typeface="Arial" panose="020B0604020202020204" pitchFamily="34" charset="0"/>
                <a:cs typeface="Arial" panose="020B0604020202020204" pitchFamily="34" charset="0"/>
              </a:rPr>
              <a:t>Blood tests determine cardiac markers and predisposing diseases. </a:t>
            </a:r>
          </a:p>
          <a:p>
            <a:pPr lvl="0" algn="just">
              <a:lnSpc>
                <a:spcPct val="150000"/>
              </a:lnSpc>
            </a:pPr>
            <a:r>
              <a:rPr lang="en-IN" sz="1400" dirty="0">
                <a:latin typeface="Arial" panose="020B0604020202020204" pitchFamily="34" charset="0"/>
                <a:cs typeface="Arial" panose="020B0604020202020204" pitchFamily="34" charset="0"/>
              </a:rPr>
              <a:t>The severity of artery narrowing is proven with the help of imaging tests like coronary angiography (Cleveland Clinic, 2021a).</a:t>
            </a:r>
          </a:p>
        </p:txBody>
      </p:sp>
    </p:spTree>
    <p:extLst>
      <p:ext uri="{BB962C8B-B14F-4D97-AF65-F5344CB8AC3E}">
        <p14:creationId xmlns:p14="http://schemas.microsoft.com/office/powerpoint/2010/main" val="3661324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7092A-4382-B0DC-7F4D-A06597C2C8EB}"/>
              </a:ext>
            </a:extLst>
          </p:cNvPr>
          <p:cNvSpPr>
            <a:spLocks noGrp="1"/>
          </p:cNvSpPr>
          <p:nvPr>
            <p:ph type="title"/>
          </p:nvPr>
        </p:nvSpPr>
        <p:spPr>
          <a:xfrm>
            <a:off x="645065" y="1463040"/>
            <a:ext cx="3796306" cy="2690949"/>
          </a:xfrm>
        </p:spPr>
        <p:txBody>
          <a:bodyPr anchor="t">
            <a:normAutofit fontScale="90000"/>
          </a:bodyPr>
          <a:lstStyle/>
          <a:p>
            <a:pPr algn="ctr"/>
            <a:r>
              <a:rPr lang="en-IN" sz="4800" b="1" dirty="0">
                <a:latin typeface="Arial" panose="020B0604020202020204" pitchFamily="34" charset="0"/>
                <a:cs typeface="Arial" panose="020B0604020202020204" pitchFamily="34" charset="0"/>
              </a:rPr>
              <a:t>Angina (UK Guidelines) Management</a:t>
            </a:r>
            <a:endParaRPr lang="en-IN" sz="4800" dirty="0">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7EAC4D-79A3-016F-6416-4DB82C6C650B}"/>
              </a:ext>
            </a:extLst>
          </p:cNvPr>
          <p:cNvSpPr>
            <a:spLocks noGrp="1"/>
          </p:cNvSpPr>
          <p:nvPr>
            <p:ph idx="1"/>
          </p:nvPr>
        </p:nvSpPr>
        <p:spPr>
          <a:xfrm>
            <a:off x="5656218" y="1463039"/>
            <a:ext cx="5542387" cy="4300447"/>
          </a:xfrm>
        </p:spPr>
        <p:txBody>
          <a:bodyPr anchor="t">
            <a:normAutofit fontScale="70000" lnSpcReduction="20000"/>
          </a:bodyPr>
          <a:lstStyle/>
          <a:p>
            <a:pPr lvl="0" algn="just">
              <a:lnSpc>
                <a:spcPct val="150000"/>
              </a:lnSpc>
            </a:pPr>
            <a:r>
              <a:rPr lang="en-IN" sz="2000" dirty="0">
                <a:latin typeface="Arial" panose="020B0604020202020204" pitchFamily="34" charset="0"/>
                <a:cs typeface="Arial" panose="020B0604020202020204" pitchFamily="34" charset="0"/>
              </a:rPr>
              <a:t>Treatment is based on the NICE guidelines emphasising symptom management and reduction of risk (NICE, 2016).</a:t>
            </a:r>
          </a:p>
          <a:p>
            <a:pPr lvl="0" algn="just">
              <a:lnSpc>
                <a:spcPct val="150000"/>
              </a:lnSpc>
            </a:pPr>
            <a:r>
              <a:rPr lang="en-IN" sz="2000" dirty="0">
                <a:latin typeface="Arial" panose="020B0604020202020204" pitchFamily="34" charset="0"/>
                <a:cs typeface="Arial" panose="020B0604020202020204" pitchFamily="34" charset="0"/>
              </a:rPr>
              <a:t>Lifestyle modifications such as eating well, exercising and quitting smoking. </a:t>
            </a:r>
          </a:p>
          <a:p>
            <a:pPr lvl="0" algn="just">
              <a:lnSpc>
                <a:spcPct val="150000"/>
              </a:lnSpc>
            </a:pPr>
            <a:r>
              <a:rPr lang="en-IN" sz="2000" dirty="0">
                <a:latin typeface="Arial" panose="020B0604020202020204" pitchFamily="34" charset="0"/>
                <a:cs typeface="Arial" panose="020B0604020202020204" pitchFamily="34" charset="0"/>
              </a:rPr>
              <a:t>Pharmacology, the symptoms are alleviated and complications prevented with the help of pharmacological treatment (BJC, 2020).</a:t>
            </a:r>
          </a:p>
          <a:p>
            <a:pPr lvl="0" algn="just">
              <a:lnSpc>
                <a:spcPct val="150000"/>
              </a:lnSpc>
            </a:pPr>
            <a:r>
              <a:rPr lang="en-IN" sz="2000" dirty="0">
                <a:latin typeface="Arial" panose="020B0604020202020204" pitchFamily="34" charset="0"/>
                <a:cs typeface="Arial" panose="020B0604020202020204" pitchFamily="34" charset="0"/>
              </a:rPr>
              <a:t>Risk factors (high cholesterol and hypertension) are not only controlled. </a:t>
            </a:r>
          </a:p>
          <a:p>
            <a:pPr lvl="0" algn="just">
              <a:lnSpc>
                <a:spcPct val="150000"/>
              </a:lnSpc>
            </a:pPr>
            <a:r>
              <a:rPr lang="en-IN" sz="2000" dirty="0">
                <a:latin typeface="Arial" panose="020B0604020202020204" pitchFamily="34" charset="0"/>
                <a:cs typeface="Arial" panose="020B0604020202020204" pitchFamily="34" charset="0"/>
              </a:rPr>
              <a:t>Long-term management requires continuous monitoring and follow-up treatments. </a:t>
            </a:r>
          </a:p>
        </p:txBody>
      </p:sp>
    </p:spTree>
    <p:extLst>
      <p:ext uri="{BB962C8B-B14F-4D97-AF65-F5344CB8AC3E}">
        <p14:creationId xmlns:p14="http://schemas.microsoft.com/office/powerpoint/2010/main" val="3633656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7E9F63-3101-A8EA-3568-F262AD4DC892}"/>
              </a:ext>
            </a:extLst>
          </p:cNvPr>
          <p:cNvSpPr>
            <a:spLocks noGrp="1"/>
          </p:cNvSpPr>
          <p:nvPr>
            <p:ph type="title"/>
          </p:nvPr>
        </p:nvSpPr>
        <p:spPr>
          <a:xfrm>
            <a:off x="5596501" y="489508"/>
            <a:ext cx="5754896" cy="1667569"/>
          </a:xfrm>
        </p:spPr>
        <p:txBody>
          <a:bodyPr anchor="b">
            <a:normAutofit/>
          </a:bodyPr>
          <a:lstStyle/>
          <a:p>
            <a:r>
              <a:rPr lang="en-IN" sz="4000" b="1" dirty="0">
                <a:latin typeface="Arial" panose="020B0604020202020204" pitchFamily="34" charset="0"/>
                <a:cs typeface="Arial" panose="020B0604020202020204" pitchFamily="34" charset="0"/>
              </a:rPr>
              <a:t>Frameworks and Models of Angina Care</a:t>
            </a:r>
            <a:endParaRPr lang="en-IN" sz="4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C332BE5-2BFE-4CE1-91A0-BD39BA0BC4D8}"/>
              </a:ext>
            </a:extLst>
          </p:cNvPr>
          <p:cNvPicPr>
            <a:picLocks noChangeAspect="1"/>
          </p:cNvPicPr>
          <p:nvPr/>
        </p:nvPicPr>
        <p:blipFill>
          <a:blip r:embed="rId3"/>
          <a:stretch>
            <a:fillRect/>
          </a:stretch>
        </p:blipFill>
        <p:spPr>
          <a:xfrm>
            <a:off x="1068130" y="1329206"/>
            <a:ext cx="3876165" cy="3767892"/>
          </a:xfrm>
          <a:prstGeom prst="rect">
            <a:avLst/>
          </a:prstGeom>
        </p:spPr>
      </p:pic>
      <p:sp>
        <p:nvSpPr>
          <p:cNvPr id="3" name="Content Placeholder 2">
            <a:extLst>
              <a:ext uri="{FF2B5EF4-FFF2-40B4-BE49-F238E27FC236}">
                <a16:creationId xmlns:a16="http://schemas.microsoft.com/office/drawing/2014/main" id="{FCF70C8E-0F9E-BCAF-124B-BA5BCD63C56C}"/>
              </a:ext>
            </a:extLst>
          </p:cNvPr>
          <p:cNvSpPr>
            <a:spLocks noGrp="1"/>
          </p:cNvSpPr>
          <p:nvPr>
            <p:ph idx="1"/>
          </p:nvPr>
        </p:nvSpPr>
        <p:spPr>
          <a:xfrm>
            <a:off x="5596502" y="2405894"/>
            <a:ext cx="5754896" cy="3197464"/>
          </a:xfrm>
        </p:spPr>
        <p:txBody>
          <a:bodyPr anchor="t">
            <a:normAutofit fontScale="92500" lnSpcReduction="20000"/>
          </a:bodyPr>
          <a:lstStyle/>
          <a:p>
            <a:pPr lvl="0" algn="just">
              <a:lnSpc>
                <a:spcPct val="150000"/>
              </a:lnSpc>
            </a:pPr>
            <a:r>
              <a:rPr lang="en-IN" sz="1400" dirty="0">
                <a:latin typeface="Arial" panose="020B0604020202020204" pitchFamily="34" charset="0"/>
                <a:cs typeface="Arial" panose="020B0604020202020204" pitchFamily="34" charset="0"/>
              </a:rPr>
              <a:t>Person-centred care is based on personal needs, values and preferences of patients (Gyllensten, et al., 2025).</a:t>
            </a:r>
          </a:p>
          <a:p>
            <a:pPr lvl="0" algn="just">
              <a:lnSpc>
                <a:spcPct val="150000"/>
              </a:lnSpc>
            </a:pPr>
            <a:r>
              <a:rPr lang="en-IN" sz="1400" dirty="0">
                <a:latin typeface="Arial" panose="020B0604020202020204" pitchFamily="34" charset="0"/>
                <a:cs typeface="Arial" panose="020B0604020202020204" pitchFamily="34" charset="0"/>
              </a:rPr>
              <a:t>In addition, it is a biopsychosocial model, which takes into account physical, bio and social factors (Di Giacomo, et al., 2026).</a:t>
            </a:r>
          </a:p>
          <a:p>
            <a:pPr lvl="0" algn="just">
              <a:lnSpc>
                <a:spcPct val="150000"/>
              </a:lnSpc>
            </a:pPr>
            <a:r>
              <a:rPr lang="en-IN" sz="1400" dirty="0">
                <a:latin typeface="Arial" panose="020B0604020202020204" pitchFamily="34" charset="0"/>
                <a:cs typeface="Arial" panose="020B0604020202020204" pitchFamily="34" charset="0"/>
              </a:rPr>
              <a:t>Self-management support relates to patients in controlling symptoms and lifestyle modifications. </a:t>
            </a:r>
          </a:p>
          <a:p>
            <a:pPr lvl="0" algn="just">
              <a:lnSpc>
                <a:spcPct val="150000"/>
              </a:lnSpc>
            </a:pPr>
            <a:r>
              <a:rPr lang="en-IN" sz="1400" dirty="0">
                <a:latin typeface="Arial" panose="020B0604020202020204" pitchFamily="34" charset="0"/>
                <a:cs typeface="Arial" panose="020B0604020202020204" pitchFamily="34" charset="0"/>
              </a:rPr>
              <a:t>Auto-collaborative care strategy enhances the interaction of primary, secondary and community services (Murtagh, et al., 2021).</a:t>
            </a:r>
          </a:p>
          <a:p>
            <a:pPr lvl="0" algn="just">
              <a:lnSpc>
                <a:spcPct val="150000"/>
              </a:lnSpc>
            </a:pPr>
            <a:r>
              <a:rPr lang="en-IN" sz="1400" dirty="0">
                <a:latin typeface="Arial" panose="020B0604020202020204" pitchFamily="34" charset="0"/>
                <a:cs typeface="Arial" panose="020B0604020202020204" pitchFamily="34" charset="0"/>
              </a:rPr>
              <a:t>These models enhance patient interactions, compliance and chronic patient care. </a:t>
            </a:r>
          </a:p>
        </p:txBody>
      </p:sp>
      <p:sp>
        <p:nvSpPr>
          <p:cNvPr id="22" name="Rectangle 2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1487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30406-D679-7560-9555-46EF00EDF612}"/>
              </a:ext>
            </a:extLst>
          </p:cNvPr>
          <p:cNvSpPr>
            <a:spLocks noGrp="1"/>
          </p:cNvSpPr>
          <p:nvPr>
            <p:ph type="title"/>
          </p:nvPr>
        </p:nvSpPr>
        <p:spPr>
          <a:xfrm>
            <a:off x="5596502" y="0"/>
            <a:ext cx="5754896" cy="1655483"/>
          </a:xfrm>
        </p:spPr>
        <p:txBody>
          <a:bodyPr anchor="b">
            <a:normAutofit/>
          </a:bodyPr>
          <a:lstStyle/>
          <a:p>
            <a:r>
              <a:rPr lang="en-IN" sz="4000" b="1" dirty="0"/>
              <a:t>Angina Treatment</a:t>
            </a:r>
            <a:endParaRPr lang="en-IN" sz="4000" dirty="0"/>
          </a:p>
        </p:txBody>
      </p:sp>
      <p:pic>
        <p:nvPicPr>
          <p:cNvPr id="4" name="Picture 3">
            <a:extLst>
              <a:ext uri="{FF2B5EF4-FFF2-40B4-BE49-F238E27FC236}">
                <a16:creationId xmlns:a16="http://schemas.microsoft.com/office/drawing/2014/main" id="{833DDA9F-6791-7F66-EDE0-122E99F986EE}"/>
              </a:ext>
            </a:extLst>
          </p:cNvPr>
          <p:cNvPicPr>
            <a:picLocks noChangeAspect="1"/>
          </p:cNvPicPr>
          <p:nvPr/>
        </p:nvPicPr>
        <p:blipFill>
          <a:blip r:embed="rId3"/>
          <a:srcRect r="2" b="16342"/>
          <a:stretch>
            <a:fillRect/>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C7F9B481-BAFD-F8C9-FA86-7CDBDA15716F}"/>
              </a:ext>
            </a:extLst>
          </p:cNvPr>
          <p:cNvSpPr>
            <a:spLocks noGrp="1"/>
          </p:cNvSpPr>
          <p:nvPr>
            <p:ph idx="1"/>
          </p:nvPr>
        </p:nvSpPr>
        <p:spPr>
          <a:xfrm>
            <a:off x="5596502" y="1859973"/>
            <a:ext cx="5754896" cy="3855027"/>
          </a:xfrm>
        </p:spPr>
        <p:txBody>
          <a:bodyPr anchor="t">
            <a:normAutofit/>
          </a:bodyPr>
          <a:lstStyle/>
          <a:p>
            <a:pPr lvl="0" algn="just">
              <a:lnSpc>
                <a:spcPct val="150000"/>
              </a:lnSpc>
            </a:pPr>
            <a:r>
              <a:rPr lang="en-US" sz="1400" dirty="0"/>
              <a:t> </a:t>
            </a:r>
            <a:r>
              <a:rPr lang="en-IN" sz="1400" dirty="0"/>
              <a:t>Pharmacological treatment is comprised of nitrates, beta-blockers and calcium channel blockers (Kallistratos, et al., 2019).</a:t>
            </a:r>
          </a:p>
          <a:p>
            <a:pPr lvl="0" algn="just">
              <a:lnSpc>
                <a:spcPct val="150000"/>
              </a:lnSpc>
            </a:pPr>
            <a:r>
              <a:rPr lang="en-IN" sz="1400" dirty="0"/>
              <a:t>Antiplatelet drugs and statins are taken to lower the risk of cardiovascular disease. </a:t>
            </a:r>
          </a:p>
          <a:p>
            <a:pPr lvl="0" algn="just">
              <a:lnSpc>
                <a:spcPct val="150000"/>
              </a:lnSpc>
            </a:pPr>
            <a:r>
              <a:rPr lang="en-IN" sz="1400" dirty="0"/>
              <a:t>Non-pharmacological therapy involves dietary modifications, physical activities and quitting smoking. </a:t>
            </a:r>
          </a:p>
          <a:p>
            <a:pPr lvl="0" algn="just">
              <a:lnSpc>
                <a:spcPct val="150000"/>
              </a:lnSpc>
            </a:pPr>
            <a:r>
              <a:rPr lang="en-IN" sz="1400" dirty="0"/>
              <a:t>Percutaneous coronary intervention and coronary bypass are surgical procedures that enhance the blood flow (Mayo Clinic, 2022b).</a:t>
            </a:r>
          </a:p>
          <a:p>
            <a:pPr lvl="0" algn="just">
              <a:lnSpc>
                <a:spcPct val="150000"/>
              </a:lnSpc>
            </a:pPr>
            <a:r>
              <a:rPr lang="en-IN" sz="1400" dirty="0"/>
              <a:t>Treatment plans are individualised according to level of severity, level of risk and response of the patient. </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9522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42505-CBC6-BC4F-C97E-872416784071}"/>
              </a:ext>
            </a:extLst>
          </p:cNvPr>
          <p:cNvSpPr>
            <a:spLocks noGrp="1"/>
          </p:cNvSpPr>
          <p:nvPr>
            <p:ph type="title"/>
          </p:nvPr>
        </p:nvSpPr>
        <p:spPr>
          <a:xfrm>
            <a:off x="540328" y="330739"/>
            <a:ext cx="5330536" cy="1624520"/>
          </a:xfrm>
        </p:spPr>
        <p:txBody>
          <a:bodyPr anchor="ctr">
            <a:normAutofit/>
          </a:bodyPr>
          <a:lstStyle/>
          <a:p>
            <a:pPr algn="just"/>
            <a:r>
              <a:rPr lang="en-IN" sz="3000" b="1" dirty="0">
                <a:latin typeface="Arial" panose="020B0604020202020204" pitchFamily="34" charset="0"/>
                <a:cs typeface="Arial" panose="020B0604020202020204" pitchFamily="34" charset="0"/>
              </a:rPr>
              <a:t>Comorbidities related to Angina</a:t>
            </a:r>
            <a:endParaRPr lang="en-IN"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5470BF-E317-77B1-F991-65EA6962DEC1}"/>
              </a:ext>
            </a:extLst>
          </p:cNvPr>
          <p:cNvSpPr>
            <a:spLocks noGrp="1"/>
          </p:cNvSpPr>
          <p:nvPr>
            <p:ph idx="1"/>
          </p:nvPr>
        </p:nvSpPr>
        <p:spPr>
          <a:xfrm>
            <a:off x="540328" y="2441864"/>
            <a:ext cx="5164282" cy="3914485"/>
          </a:xfrm>
        </p:spPr>
        <p:txBody>
          <a:bodyPr anchor="ctr">
            <a:normAutofit fontScale="92500" lnSpcReduction="20000"/>
          </a:bodyPr>
          <a:lstStyle/>
          <a:p>
            <a:pPr lvl="0" algn="just">
              <a:lnSpc>
                <a:spcPct val="150000"/>
              </a:lnSpc>
            </a:pPr>
            <a:r>
              <a:rPr lang="en-IN" sz="1600" dirty="0">
                <a:latin typeface="Arial" panose="020B0604020202020204" pitchFamily="34" charset="0"/>
                <a:cs typeface="Arial" panose="020B0604020202020204" pitchFamily="34" charset="0"/>
              </a:rPr>
              <a:t>Angina is a condition that is usually present with other chronic illnesses. </a:t>
            </a:r>
          </a:p>
          <a:p>
            <a:pPr lvl="0" algn="just">
              <a:lnSpc>
                <a:spcPct val="150000"/>
              </a:lnSpc>
            </a:pPr>
            <a:r>
              <a:rPr lang="en-IN" sz="1600" dirty="0">
                <a:latin typeface="Arial" panose="020B0604020202020204" pitchFamily="34" charset="0"/>
                <a:cs typeface="Arial" panose="020B0604020202020204" pitchFamily="34" charset="0"/>
              </a:rPr>
              <a:t>An improvement in blood vessels and circulation damage is one of the reasons why diabetes puts the person at a higher risk (Zakir, et al., 2023).</a:t>
            </a:r>
          </a:p>
          <a:p>
            <a:pPr lvl="0" algn="just">
              <a:lnSpc>
                <a:spcPct val="150000"/>
              </a:lnSpc>
            </a:pPr>
            <a:r>
              <a:rPr lang="en-IN" sz="1600" dirty="0">
                <a:latin typeface="Arial" panose="020B0604020202020204" pitchFamily="34" charset="0"/>
                <a:cs typeface="Arial" panose="020B0604020202020204" pitchFamily="34" charset="0"/>
              </a:rPr>
              <a:t>Hypertension causes damage to the arteries and cardiac overload (Tackling and </a:t>
            </a:r>
            <a:r>
              <a:rPr lang="en-IN" sz="1600" dirty="0" err="1">
                <a:latin typeface="Arial" panose="020B0604020202020204" pitchFamily="34" charset="0"/>
                <a:cs typeface="Arial" panose="020B0604020202020204" pitchFamily="34" charset="0"/>
              </a:rPr>
              <a:t>Borhade</a:t>
            </a:r>
            <a:r>
              <a:rPr lang="en-IN" sz="1600" dirty="0">
                <a:latin typeface="Arial" panose="020B0604020202020204" pitchFamily="34" charset="0"/>
                <a:cs typeface="Arial" panose="020B0604020202020204" pitchFamily="34" charset="0"/>
              </a:rPr>
              <a:t>, 2025).</a:t>
            </a:r>
          </a:p>
          <a:p>
            <a:pPr lvl="0" algn="just">
              <a:lnSpc>
                <a:spcPct val="150000"/>
              </a:lnSpc>
            </a:pPr>
            <a:r>
              <a:rPr lang="en-IN" sz="1600" dirty="0">
                <a:latin typeface="Arial" panose="020B0604020202020204" pitchFamily="34" charset="0"/>
                <a:cs typeface="Arial" panose="020B0604020202020204" pitchFamily="34" charset="0"/>
              </a:rPr>
              <a:t>Obesity is associated with metabolism and risk of cardiovascular disease (</a:t>
            </a:r>
            <a:r>
              <a:rPr lang="en-IN" sz="1600" dirty="0" err="1">
                <a:latin typeface="Arial" panose="020B0604020202020204" pitchFamily="34" charset="0"/>
                <a:cs typeface="Arial" panose="020B0604020202020204" pitchFamily="34" charset="0"/>
              </a:rPr>
              <a:t>Pakhare</a:t>
            </a:r>
            <a:r>
              <a:rPr lang="en-IN" sz="1600" dirty="0">
                <a:latin typeface="Arial" panose="020B0604020202020204" pitchFamily="34" charset="0"/>
                <a:cs typeface="Arial" panose="020B0604020202020204" pitchFamily="34" charset="0"/>
              </a:rPr>
              <a:t> and Anjankar, 2024).)</a:t>
            </a:r>
          </a:p>
          <a:p>
            <a:pPr lvl="0" algn="just">
              <a:lnSpc>
                <a:spcPct val="150000"/>
              </a:lnSpc>
            </a:pPr>
            <a:r>
              <a:rPr lang="en-IN" sz="1600" dirty="0">
                <a:latin typeface="Arial" panose="020B0604020202020204" pitchFamily="34" charset="0"/>
                <a:cs typeface="Arial" panose="020B0604020202020204" pitchFamily="34" charset="0"/>
              </a:rPr>
              <a:t>Heart failure and chronic kidney disease can damage the treatment outcomes and prognosis.</a:t>
            </a:r>
          </a:p>
        </p:txBody>
      </p:sp>
      <p:pic>
        <p:nvPicPr>
          <p:cNvPr id="5" name="Picture 4" descr="A picture of an electromagnetic radiation">
            <a:extLst>
              <a:ext uri="{FF2B5EF4-FFF2-40B4-BE49-F238E27FC236}">
                <a16:creationId xmlns:a16="http://schemas.microsoft.com/office/drawing/2014/main" id="{EE1E76C4-B13C-1425-A5E9-567E0BB8D454}"/>
              </a:ext>
            </a:extLst>
          </p:cNvPr>
          <p:cNvPicPr>
            <a:picLocks noChangeAspect="1"/>
          </p:cNvPicPr>
          <p:nvPr/>
        </p:nvPicPr>
        <p:blipFill>
          <a:blip r:embed="rId3"/>
          <a:srcRect l="20745" r="19634"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42442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446F1-E31D-287D-E0EC-8F7F7D2BFF5C}"/>
              </a:ext>
            </a:extLst>
          </p:cNvPr>
          <p:cNvSpPr>
            <a:spLocks noGrp="1"/>
          </p:cNvSpPr>
          <p:nvPr>
            <p:ph type="title"/>
          </p:nvPr>
        </p:nvSpPr>
        <p:spPr>
          <a:xfrm>
            <a:off x="586478" y="1683756"/>
            <a:ext cx="3115265" cy="2396359"/>
          </a:xfrm>
        </p:spPr>
        <p:txBody>
          <a:bodyPr anchor="b">
            <a:normAutofit/>
          </a:bodyPr>
          <a:lstStyle/>
          <a:p>
            <a:pPr algn="ctr"/>
            <a:r>
              <a:rPr lang="en-IN" sz="4000" b="1" dirty="0">
                <a:solidFill>
                  <a:srgbClr val="FFFFFF"/>
                </a:solidFill>
                <a:latin typeface="Arial" panose="020B0604020202020204" pitchFamily="34" charset="0"/>
                <a:cs typeface="Arial" panose="020B0604020202020204" pitchFamily="34" charset="0"/>
              </a:rPr>
              <a:t>Angina Pectoris Prevention</a:t>
            </a:r>
            <a:endParaRPr lang="en-IN" sz="4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8AEE426E-9067-EAFD-97D0-8BC332335EAF}"/>
              </a:ext>
            </a:extLst>
          </p:cNvPr>
          <p:cNvGraphicFramePr>
            <a:graphicFrameLocks noGrp="1"/>
          </p:cNvGraphicFramePr>
          <p:nvPr>
            <p:ph idx="1"/>
            <p:extLst>
              <p:ext uri="{D42A27DB-BD31-4B8C-83A1-F6EECF244321}">
                <p14:modId xmlns:p14="http://schemas.microsoft.com/office/powerpoint/2010/main" val="38990745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3130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69D37-965B-9613-2558-BB2A5786F616}"/>
              </a:ext>
            </a:extLst>
          </p:cNvPr>
          <p:cNvSpPr>
            <a:spLocks noGrp="1"/>
          </p:cNvSpPr>
          <p:nvPr>
            <p:ph type="title"/>
          </p:nvPr>
        </p:nvSpPr>
        <p:spPr>
          <a:xfrm>
            <a:off x="1136397" y="0"/>
            <a:ext cx="9688296" cy="1642969"/>
          </a:xfrm>
        </p:spPr>
        <p:txBody>
          <a:bodyPr anchor="b">
            <a:normAutofit/>
          </a:bodyPr>
          <a:lstStyle/>
          <a:p>
            <a:pPr algn="just"/>
            <a:r>
              <a:rPr lang="en-IN" sz="4000" b="1" dirty="0">
                <a:latin typeface="Arial" panose="020B0604020202020204" pitchFamily="34" charset="0"/>
                <a:cs typeface="Arial" panose="020B0604020202020204" pitchFamily="34" charset="0"/>
              </a:rPr>
              <a:t>Competencies, values and behaviours of Healthcare Professionals</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5CCB4D-F26E-4AFC-C274-9601603E9190}"/>
              </a:ext>
            </a:extLst>
          </p:cNvPr>
          <p:cNvSpPr>
            <a:spLocks noGrp="1"/>
          </p:cNvSpPr>
          <p:nvPr>
            <p:ph idx="1"/>
          </p:nvPr>
        </p:nvSpPr>
        <p:spPr>
          <a:xfrm>
            <a:off x="1136397" y="1880755"/>
            <a:ext cx="9688296" cy="3992012"/>
          </a:xfrm>
        </p:spPr>
        <p:txBody>
          <a:bodyPr anchor="t">
            <a:normAutofit fontScale="92500" lnSpcReduction="20000"/>
          </a:bodyPr>
          <a:lstStyle/>
          <a:p>
            <a:pPr lvl="0" algn="just">
              <a:lnSpc>
                <a:spcPct val="150000"/>
              </a:lnSpc>
            </a:pPr>
            <a:r>
              <a:rPr lang="en-IN" sz="2000" dirty="0">
                <a:latin typeface="Arial" panose="020B0604020202020204" pitchFamily="34" charset="0"/>
                <a:cs typeface="Arial" panose="020B0604020202020204" pitchFamily="34" charset="0"/>
              </a:rPr>
              <a:t>Good communication aids in clarifying the condition, treatment and lifestyle alterations. </a:t>
            </a:r>
          </a:p>
          <a:p>
            <a:pPr lvl="0" algn="just">
              <a:lnSpc>
                <a:spcPct val="150000"/>
              </a:lnSpc>
            </a:pPr>
            <a:r>
              <a:rPr lang="en-IN" sz="2000" dirty="0">
                <a:latin typeface="Arial" panose="020B0604020202020204" pitchFamily="34" charset="0"/>
                <a:cs typeface="Arial" panose="020B0604020202020204" pitchFamily="34" charset="0"/>
              </a:rPr>
              <a:t>Ethical empathy and compassion help to address the emotional needs of chronically ill patients (</a:t>
            </a:r>
            <a:r>
              <a:rPr lang="en-IN" sz="2000" dirty="0" err="1">
                <a:latin typeface="Arial" panose="020B0604020202020204" pitchFamily="34" charset="0"/>
                <a:cs typeface="Arial" panose="020B0604020202020204" pitchFamily="34" charset="0"/>
              </a:rPr>
              <a:t>Spoletini</a:t>
            </a:r>
            <a:r>
              <a:rPr lang="en-IN" sz="2000" dirty="0">
                <a:latin typeface="Arial" panose="020B0604020202020204" pitchFamily="34" charset="0"/>
                <a:cs typeface="Arial" panose="020B0604020202020204" pitchFamily="34" charset="0"/>
              </a:rPr>
              <a:t>, et al., 2020)</a:t>
            </a:r>
          </a:p>
          <a:p>
            <a:pPr lvl="0" algn="just">
              <a:lnSpc>
                <a:spcPct val="150000"/>
              </a:lnSpc>
            </a:pPr>
            <a:r>
              <a:rPr lang="en-IN" sz="2000" dirty="0">
                <a:latin typeface="Arial" panose="020B0604020202020204" pitchFamily="34" charset="0"/>
                <a:cs typeface="Arial" panose="020B0604020202020204" pitchFamily="34" charset="0"/>
              </a:rPr>
              <a:t>Cultural awareness care can be provided in a respectful manner and be appropriate to various patient backgrounds. </a:t>
            </a:r>
          </a:p>
          <a:p>
            <a:pPr lvl="0" algn="just">
              <a:lnSpc>
                <a:spcPct val="150000"/>
              </a:lnSpc>
            </a:pPr>
            <a:r>
              <a:rPr lang="en-IN" sz="2000" dirty="0">
                <a:latin typeface="Arial" panose="020B0604020202020204" pitchFamily="34" charset="0"/>
                <a:cs typeface="Arial" panose="020B0604020202020204" pitchFamily="34" charset="0"/>
              </a:rPr>
              <a:t>Education of patients enhances their knowledge of self-management and medication management (Xu, et al., 2024).</a:t>
            </a:r>
          </a:p>
          <a:p>
            <a:pPr lvl="0" algn="just">
              <a:lnSpc>
                <a:spcPct val="150000"/>
              </a:lnSpc>
            </a:pPr>
            <a:r>
              <a:rPr lang="en-IN" sz="2000" dirty="0">
                <a:latin typeface="Arial" panose="020B0604020202020204" pitchFamily="34" charset="0"/>
                <a:cs typeface="Arial" panose="020B0604020202020204" pitchFamily="34" charset="0"/>
              </a:rPr>
              <a:t>Professional behaviour has a positive impact on building trust, compliance and enhanced patient involvement in care.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44190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D9E56-2746-9091-A5DC-9E36E9AF5F91}"/>
              </a:ext>
            </a:extLst>
          </p:cNvPr>
          <p:cNvSpPr>
            <a:spLocks noGrp="1"/>
          </p:cNvSpPr>
          <p:nvPr>
            <p:ph type="title"/>
          </p:nvPr>
        </p:nvSpPr>
        <p:spPr>
          <a:xfrm>
            <a:off x="914402" y="0"/>
            <a:ext cx="10781153" cy="1655482"/>
          </a:xfrm>
        </p:spPr>
        <p:txBody>
          <a:bodyPr anchor="b">
            <a:normAutofit/>
          </a:bodyPr>
          <a:lstStyle/>
          <a:p>
            <a:pPr algn="just"/>
            <a:r>
              <a:rPr lang="en-IN" sz="3000" b="1" dirty="0">
                <a:latin typeface="Arial" panose="020B0604020202020204" pitchFamily="34" charset="0"/>
                <a:cs typeface="Arial" panose="020B0604020202020204" pitchFamily="34" charset="0"/>
              </a:rPr>
              <a:t>Recommendations with the help of the Personalised Care Model</a:t>
            </a:r>
            <a:endParaRPr lang="en-IN"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6C5063-1068-E566-9CAE-FAAC651DB49C}"/>
              </a:ext>
            </a:extLst>
          </p:cNvPr>
          <p:cNvSpPr>
            <a:spLocks noGrp="1"/>
          </p:cNvSpPr>
          <p:nvPr>
            <p:ph idx="1"/>
          </p:nvPr>
        </p:nvSpPr>
        <p:spPr>
          <a:xfrm>
            <a:off x="914402" y="1776845"/>
            <a:ext cx="5181598" cy="4051461"/>
          </a:xfrm>
        </p:spPr>
        <p:txBody>
          <a:bodyPr anchor="t">
            <a:normAutofit fontScale="92500" lnSpcReduction="10000"/>
          </a:bodyPr>
          <a:lstStyle/>
          <a:p>
            <a:pPr lvl="0" algn="just">
              <a:lnSpc>
                <a:spcPct val="150000"/>
              </a:lnSpc>
            </a:pPr>
            <a:r>
              <a:rPr lang="en-IN" sz="1400" dirty="0">
                <a:latin typeface="Arial" panose="020B0604020202020204" pitchFamily="34" charset="0"/>
                <a:cs typeface="Arial" panose="020B0604020202020204" pitchFamily="34" charset="0"/>
              </a:rPr>
              <a:t>Shared decision-making ensures that the patients are involved in making treatment decisions. </a:t>
            </a:r>
          </a:p>
          <a:p>
            <a:pPr lvl="0" algn="just">
              <a:lnSpc>
                <a:spcPct val="150000"/>
              </a:lnSpc>
            </a:pPr>
            <a:r>
              <a:rPr lang="en-IN" sz="1400" dirty="0">
                <a:latin typeface="Arial" panose="020B0604020202020204" pitchFamily="34" charset="0"/>
                <a:cs typeface="Arial" panose="020B0604020202020204" pitchFamily="34" charset="0"/>
              </a:rPr>
              <a:t>Personalised care planning helps to address the needs, goals and preferences of the individual (NHS, 2024).</a:t>
            </a:r>
          </a:p>
          <a:p>
            <a:pPr lvl="0" algn="just">
              <a:lnSpc>
                <a:spcPct val="150000"/>
              </a:lnSpc>
            </a:pPr>
            <a:r>
              <a:rPr lang="en-IN" sz="1400" dirty="0">
                <a:latin typeface="Arial" panose="020B0604020202020204" pitchFamily="34" charset="0"/>
                <a:cs typeface="Arial" panose="020B0604020202020204" pitchFamily="34" charset="0"/>
              </a:rPr>
              <a:t>Assisted self-management helps the patients in managing their symptoms and lifestyle modifications. </a:t>
            </a:r>
          </a:p>
          <a:p>
            <a:pPr lvl="0" algn="just">
              <a:lnSpc>
                <a:spcPct val="150000"/>
              </a:lnSpc>
            </a:pPr>
            <a:r>
              <a:rPr lang="en-IN" sz="1400" dirty="0">
                <a:latin typeface="Arial" panose="020B0604020202020204" pitchFamily="34" charset="0"/>
                <a:cs typeface="Arial" panose="020B0604020202020204" pitchFamily="34" charset="0"/>
              </a:rPr>
              <a:t>Social prescribing introduces a connection between patients and the community support and wellbeing services. </a:t>
            </a:r>
          </a:p>
          <a:p>
            <a:pPr lvl="0" algn="just">
              <a:lnSpc>
                <a:spcPct val="150000"/>
              </a:lnSpc>
            </a:pPr>
            <a:r>
              <a:rPr lang="en-IN" sz="1400" dirty="0">
                <a:latin typeface="Arial" panose="020B0604020202020204" pitchFamily="34" charset="0"/>
                <a:cs typeface="Arial" panose="020B0604020202020204" pitchFamily="34" charset="0"/>
              </a:rPr>
              <a:t>Personal health budgets give a scope in managing individual care needs. </a:t>
            </a:r>
          </a:p>
          <a:p>
            <a:pPr lvl="0" algn="just">
              <a:lnSpc>
                <a:spcPct val="150000"/>
              </a:lnSpc>
            </a:pPr>
            <a:r>
              <a:rPr lang="en-IN" sz="1400" dirty="0">
                <a:latin typeface="Arial" panose="020B0604020202020204" pitchFamily="34" charset="0"/>
                <a:cs typeface="Arial" panose="020B0604020202020204" pitchFamily="34" charset="0"/>
              </a:rPr>
              <a:t>Peer support groups foster experiences and enhance patient confidence. </a:t>
            </a:r>
          </a:p>
        </p:txBody>
      </p:sp>
      <p:pic>
        <p:nvPicPr>
          <p:cNvPr id="4" name="Picture 3">
            <a:extLst>
              <a:ext uri="{FF2B5EF4-FFF2-40B4-BE49-F238E27FC236}">
                <a16:creationId xmlns:a16="http://schemas.microsoft.com/office/drawing/2014/main" id="{EC465C71-7BA9-1054-9578-1F5334445746}"/>
              </a:ext>
            </a:extLst>
          </p:cNvPr>
          <p:cNvPicPr>
            <a:picLocks noChangeAspect="1"/>
          </p:cNvPicPr>
          <p:nvPr/>
        </p:nvPicPr>
        <p:blipFill>
          <a:blip r:embed="rId3"/>
          <a:stretch>
            <a:fillRect/>
          </a:stretch>
        </p:blipFill>
        <p:spPr>
          <a:xfrm>
            <a:off x="6737917" y="1888167"/>
            <a:ext cx="4957638" cy="4226385"/>
          </a:xfrm>
          <a:prstGeom prst="rect">
            <a:avLst/>
          </a:prstGeom>
        </p:spPr>
      </p:pic>
      <p:sp>
        <p:nvSpPr>
          <p:cNvPr id="11" name="Rectangle 10">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2891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5D1E6-C4A8-12FA-E4D6-149D6065F604}"/>
              </a:ext>
            </a:extLst>
          </p:cNvPr>
          <p:cNvSpPr>
            <a:spLocks noGrp="1"/>
          </p:cNvSpPr>
          <p:nvPr>
            <p:ph type="title"/>
          </p:nvPr>
        </p:nvSpPr>
        <p:spPr>
          <a:xfrm>
            <a:off x="466722" y="586855"/>
            <a:ext cx="3201366" cy="3387497"/>
          </a:xfrm>
        </p:spPr>
        <p:txBody>
          <a:bodyPr anchor="b">
            <a:normAutofit/>
          </a:bodyPr>
          <a:lstStyle/>
          <a:p>
            <a:pPr algn="r"/>
            <a:r>
              <a:rPr lang="en-AU" sz="4000" b="1"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790D1E-ABE3-BBA9-8AA2-8E09F32B97F4}"/>
              </a:ext>
            </a:extLst>
          </p:cNvPr>
          <p:cNvSpPr>
            <a:spLocks noGrp="1"/>
          </p:cNvSpPr>
          <p:nvPr>
            <p:ph idx="1"/>
          </p:nvPr>
        </p:nvSpPr>
        <p:spPr>
          <a:xfrm>
            <a:off x="4810259" y="649480"/>
            <a:ext cx="6555347" cy="5546047"/>
          </a:xfrm>
        </p:spPr>
        <p:txBody>
          <a:bodyPr anchor="ctr">
            <a:normAutofit fontScale="92500" lnSpcReduction="20000"/>
          </a:bodyPr>
          <a:lstStyle/>
          <a:p>
            <a:pPr>
              <a:spcBef>
                <a:spcPts val="0"/>
              </a:spcBef>
              <a:spcAft>
                <a:spcPts val="600"/>
              </a:spcAft>
            </a:pPr>
            <a:r>
              <a:rPr lang="en-IN" sz="500" dirty="0">
                <a:latin typeface="Arial" panose="020B0604020202020204" pitchFamily="34" charset="0"/>
                <a:cs typeface="Arial" panose="020B0604020202020204" pitchFamily="34" charset="0"/>
              </a:rPr>
              <a:t>Ben‐Yehuda, O., Kazi, D.S., Bonafede, M., Wade, S.W., </a:t>
            </a:r>
            <a:r>
              <a:rPr lang="en-IN" sz="500" dirty="0" err="1">
                <a:latin typeface="Arial" panose="020B0604020202020204" pitchFamily="34" charset="0"/>
                <a:cs typeface="Arial" panose="020B0604020202020204" pitchFamily="34" charset="0"/>
              </a:rPr>
              <a:t>Machacz</a:t>
            </a:r>
            <a:r>
              <a:rPr lang="en-IN" sz="500" dirty="0">
                <a:latin typeface="Arial" panose="020B0604020202020204" pitchFamily="34" charset="0"/>
                <a:cs typeface="Arial" panose="020B0604020202020204" pitchFamily="34" charset="0"/>
              </a:rPr>
              <a:t>, S.F., Stephens, L.A., Hlatky, M.A. and Hernandez, J.B. (2016) Angina and associated healthcare costs following percutaneous coronary intervention: A real‐world analysis from a multi‐payer database. </a:t>
            </a:r>
            <a:r>
              <a:rPr lang="en-IN" sz="500" i="1" dirty="0">
                <a:latin typeface="Arial" panose="020B0604020202020204" pitchFamily="34" charset="0"/>
                <a:cs typeface="Arial" panose="020B0604020202020204" pitchFamily="34" charset="0"/>
              </a:rPr>
              <a:t>Catheterisation and Cardiovascular Interventions</a:t>
            </a:r>
            <a:r>
              <a:rPr lang="en-IN" sz="500" dirty="0">
                <a:latin typeface="Arial" panose="020B0604020202020204" pitchFamily="34" charset="0"/>
                <a:cs typeface="Arial" panose="020B0604020202020204" pitchFamily="34" charset="0"/>
              </a:rPr>
              <a:t>, 88(7), pp.1017–1024. </a:t>
            </a:r>
          </a:p>
          <a:p>
            <a:pPr>
              <a:spcBef>
                <a:spcPts val="0"/>
              </a:spcBef>
              <a:spcAft>
                <a:spcPts val="600"/>
              </a:spcAft>
            </a:pPr>
            <a:r>
              <a:rPr lang="en-IN" sz="500" dirty="0">
                <a:latin typeface="Arial" panose="020B0604020202020204" pitchFamily="34" charset="0"/>
                <a:cs typeface="Arial" panose="020B0604020202020204" pitchFamily="34" charset="0"/>
              </a:rPr>
              <a:t>BJC (2020) </a:t>
            </a:r>
            <a:r>
              <a:rPr lang="en-IN" sz="500" i="1" dirty="0">
                <a:latin typeface="Arial" panose="020B0604020202020204" pitchFamily="34" charset="0"/>
                <a:cs typeface="Arial" panose="020B0604020202020204" pitchFamily="34" charset="0"/>
              </a:rPr>
              <a:t>Angina module 6: secondary prevention and treatment - The British Journal of Cardiology</a:t>
            </a:r>
            <a:r>
              <a:rPr lang="en-IN" sz="500" dirty="0">
                <a:latin typeface="Arial" panose="020B0604020202020204" pitchFamily="34" charset="0"/>
                <a:cs typeface="Arial" panose="020B0604020202020204" pitchFamily="34" charset="0"/>
              </a:rPr>
              <a:t>. [online] bjcardio.co.uk. Available at: </a:t>
            </a:r>
            <a:r>
              <a:rPr lang="en-IN" sz="500" u="sng" dirty="0">
                <a:latin typeface="Arial" panose="020B0604020202020204" pitchFamily="34" charset="0"/>
                <a:cs typeface="Arial" panose="020B0604020202020204" pitchFamily="34" charset="0"/>
                <a:hlinkClick r:id="rId2"/>
              </a:rPr>
              <a:t>https://bjcardio.co.uk/2020/04/angina-module-6-secondary-prevention-and-treatment-2/</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British Journal of Cardiology (2020) </a:t>
            </a:r>
            <a:r>
              <a:rPr lang="en-IN" sz="500" i="1" dirty="0">
                <a:latin typeface="Arial" panose="020B0604020202020204" pitchFamily="34" charset="0"/>
                <a:cs typeface="Arial" panose="020B0604020202020204" pitchFamily="34" charset="0"/>
              </a:rPr>
              <a:t>Angina module 3: pathophysiology</a:t>
            </a:r>
            <a:r>
              <a:rPr lang="en-IN" sz="500" dirty="0">
                <a:latin typeface="Arial" panose="020B0604020202020204" pitchFamily="34" charset="0"/>
                <a:cs typeface="Arial" panose="020B0604020202020204" pitchFamily="34" charset="0"/>
              </a:rPr>
              <a:t>. [online] The British Journal of Cardiology. Available at: </a:t>
            </a:r>
            <a:r>
              <a:rPr lang="en-IN" sz="500" u="sng" dirty="0">
                <a:latin typeface="Arial" panose="020B0604020202020204" pitchFamily="34" charset="0"/>
                <a:cs typeface="Arial" panose="020B0604020202020204" pitchFamily="34" charset="0"/>
                <a:hlinkClick r:id="rId3"/>
              </a:rPr>
              <a:t>https://bjcardio.co.uk/2020/04/angina-module-3-pathophysiology/</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Cleveland Clinic (2021a) </a:t>
            </a:r>
            <a:r>
              <a:rPr lang="en-IN" sz="500" i="1" dirty="0">
                <a:latin typeface="Arial" panose="020B0604020202020204" pitchFamily="34" charset="0"/>
                <a:cs typeface="Arial" panose="020B0604020202020204" pitchFamily="34" charset="0"/>
              </a:rPr>
              <a:t>Coronary Angiogram: Procedure Details</a:t>
            </a:r>
            <a:r>
              <a:rPr lang="en-IN" sz="500" dirty="0">
                <a:latin typeface="Arial" panose="020B0604020202020204" pitchFamily="34" charset="0"/>
                <a:cs typeface="Arial" panose="020B0604020202020204" pitchFamily="34" charset="0"/>
              </a:rPr>
              <a:t>. [online] Cleveland Clinic. Available at: </a:t>
            </a:r>
            <a:r>
              <a:rPr lang="en-IN" sz="500" u="sng" dirty="0">
                <a:latin typeface="Arial" panose="020B0604020202020204" pitchFamily="34" charset="0"/>
                <a:cs typeface="Arial" panose="020B0604020202020204" pitchFamily="34" charset="0"/>
                <a:hlinkClick r:id="rId4"/>
              </a:rPr>
              <a:t>https://my.clevelandclinic.org/health/diagnostics/22164-coronary-angiogram</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Cleveland Clinic (2021b) </a:t>
            </a:r>
            <a:r>
              <a:rPr lang="en-IN" sz="500" i="1" dirty="0" err="1">
                <a:latin typeface="Arial" panose="020B0604020202020204" pitchFamily="34" charset="0"/>
                <a:cs typeface="Arial" panose="020B0604020202020204" pitchFamily="34" charset="0"/>
              </a:rPr>
              <a:t>Prinzmetal</a:t>
            </a:r>
            <a:r>
              <a:rPr lang="en-IN" sz="500" i="1" dirty="0">
                <a:latin typeface="Arial" panose="020B0604020202020204" pitchFamily="34" charset="0"/>
                <a:cs typeface="Arial" panose="020B0604020202020204" pitchFamily="34" charset="0"/>
              </a:rPr>
              <a:t> Angina: Causes, Symptoms &amp; Treatment</a:t>
            </a:r>
            <a:r>
              <a:rPr lang="en-IN" sz="500" dirty="0">
                <a:latin typeface="Arial" panose="020B0604020202020204" pitchFamily="34" charset="0"/>
                <a:cs typeface="Arial" panose="020B0604020202020204" pitchFamily="34" charset="0"/>
              </a:rPr>
              <a:t>. [online] Cleveland Clinic. Available at: </a:t>
            </a:r>
            <a:r>
              <a:rPr lang="en-IN" sz="500" u="sng" dirty="0">
                <a:latin typeface="Arial" panose="020B0604020202020204" pitchFamily="34" charset="0"/>
                <a:cs typeface="Arial" panose="020B0604020202020204" pitchFamily="34" charset="0"/>
                <a:hlinkClick r:id="rId5"/>
              </a:rPr>
              <a:t>https://my.clevelandclinic.org/health/diseases/21867-prinzmetal-angina</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Cleveland Clinic (2024) </a:t>
            </a:r>
            <a:r>
              <a:rPr lang="en-IN" sz="500" i="1" dirty="0">
                <a:latin typeface="Arial" panose="020B0604020202020204" pitchFamily="34" charset="0"/>
                <a:cs typeface="Arial" panose="020B0604020202020204" pitchFamily="34" charset="0"/>
              </a:rPr>
              <a:t>Atherosclerosis: Types, Causes, &amp; Treatments</a:t>
            </a:r>
            <a:r>
              <a:rPr lang="en-IN" sz="500" dirty="0">
                <a:latin typeface="Arial" panose="020B0604020202020204" pitchFamily="34" charset="0"/>
                <a:cs typeface="Arial" panose="020B0604020202020204" pitchFamily="34" charset="0"/>
              </a:rPr>
              <a:t>. [online] Cleveland Clinic. Available at: </a:t>
            </a:r>
            <a:r>
              <a:rPr lang="en-IN" sz="500" u="sng" dirty="0">
                <a:latin typeface="Arial" panose="020B0604020202020204" pitchFamily="34" charset="0"/>
                <a:cs typeface="Arial" panose="020B0604020202020204" pitchFamily="34" charset="0"/>
                <a:hlinkClick r:id="rId6"/>
              </a:rPr>
              <a:t>https://my.clevelandclinic.org/health/diseases/16753-atherosclerosis-arterial-disease</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Coleman, C.I., Freemantle, N. and Kohn, C.G. (2015) Ranolazine for the treatment of chronic stable angina: a cost-effectiveness analysis from the UK perspective. </a:t>
            </a:r>
            <a:r>
              <a:rPr lang="en-IN" sz="500" i="1" dirty="0">
                <a:latin typeface="Arial" panose="020B0604020202020204" pitchFamily="34" charset="0"/>
                <a:cs typeface="Arial" panose="020B0604020202020204" pitchFamily="34" charset="0"/>
              </a:rPr>
              <a:t>BMJ Open</a:t>
            </a:r>
            <a:r>
              <a:rPr lang="en-IN" sz="500" dirty="0">
                <a:latin typeface="Arial" panose="020B0604020202020204" pitchFamily="34" charset="0"/>
                <a:cs typeface="Arial" panose="020B0604020202020204" pitchFamily="34" charset="0"/>
              </a:rPr>
              <a:t>, 5(11), p.e008861. </a:t>
            </a:r>
          </a:p>
          <a:p>
            <a:pPr>
              <a:spcBef>
                <a:spcPts val="0"/>
              </a:spcBef>
              <a:spcAft>
                <a:spcPts val="600"/>
              </a:spcAft>
            </a:pPr>
            <a:r>
              <a:rPr lang="en-IN" sz="500" dirty="0">
                <a:latin typeface="Arial" panose="020B0604020202020204" pitchFamily="34" charset="0"/>
                <a:cs typeface="Arial" panose="020B0604020202020204" pitchFamily="34" charset="0"/>
              </a:rPr>
              <a:t>Di Giacomo, D., </a:t>
            </a:r>
            <a:r>
              <a:rPr lang="en-IN" sz="500" dirty="0" err="1">
                <a:latin typeface="Arial" panose="020B0604020202020204" pitchFamily="34" charset="0"/>
                <a:cs typeface="Arial" panose="020B0604020202020204" pitchFamily="34" charset="0"/>
              </a:rPr>
              <a:t>Cogodi</a:t>
            </a:r>
            <a:r>
              <a:rPr lang="en-IN" sz="500" dirty="0">
                <a:latin typeface="Arial" panose="020B0604020202020204" pitchFamily="34" charset="0"/>
                <a:cs typeface="Arial" panose="020B0604020202020204" pitchFamily="34" charset="0"/>
              </a:rPr>
              <a:t>, E., Piermarini, L., </a:t>
            </a:r>
            <a:r>
              <a:rPr lang="en-IN" sz="500" dirty="0" err="1">
                <a:latin typeface="Arial" panose="020B0604020202020204" pitchFamily="34" charset="0"/>
                <a:cs typeface="Arial" panose="020B0604020202020204" pitchFamily="34" charset="0"/>
              </a:rPr>
              <a:t>Scarà</a:t>
            </a:r>
            <a:r>
              <a:rPr lang="en-IN" sz="500" dirty="0">
                <a:latin typeface="Arial" panose="020B0604020202020204" pitchFamily="34" charset="0"/>
                <a:cs typeface="Arial" panose="020B0604020202020204" pitchFamily="34" charset="0"/>
              </a:rPr>
              <a:t>, A., Ferri, C., Sciarra, L. and Romano, S. (2026) Biopsychosocial approach in cardiological care: a scoping review of integrated treatments for personalized patient care. </a:t>
            </a:r>
            <a:r>
              <a:rPr lang="en-IN" sz="500" i="1" dirty="0">
                <a:latin typeface="Arial" panose="020B0604020202020204" pitchFamily="34" charset="0"/>
                <a:cs typeface="Arial" panose="020B0604020202020204" pitchFamily="34" charset="0"/>
              </a:rPr>
              <a:t>Frontiers in Cardiovascular Medicine</a:t>
            </a:r>
            <a:r>
              <a:rPr lang="en-IN" sz="500" dirty="0">
                <a:latin typeface="Arial" panose="020B0604020202020204" pitchFamily="34" charset="0"/>
                <a:cs typeface="Arial" panose="020B0604020202020204" pitchFamily="34" charset="0"/>
              </a:rPr>
              <a:t>, 13. </a:t>
            </a:r>
          </a:p>
          <a:p>
            <a:pPr>
              <a:spcBef>
                <a:spcPts val="0"/>
              </a:spcBef>
              <a:spcAft>
                <a:spcPts val="600"/>
              </a:spcAft>
            </a:pPr>
            <a:r>
              <a:rPr lang="en-IN" sz="500" dirty="0">
                <a:latin typeface="Arial" panose="020B0604020202020204" pitchFamily="34" charset="0"/>
                <a:cs typeface="Arial" panose="020B0604020202020204" pitchFamily="34" charset="0"/>
              </a:rPr>
              <a:t>ESC (2025) </a:t>
            </a:r>
            <a:r>
              <a:rPr lang="en-IN" sz="500" i="1" dirty="0">
                <a:latin typeface="Arial" panose="020B0604020202020204" pitchFamily="34" charset="0"/>
                <a:cs typeface="Arial" panose="020B0604020202020204" pitchFamily="34" charset="0"/>
              </a:rPr>
              <a:t>The clinical presentation of ‘angina pectoris’ in women</a:t>
            </a:r>
            <a:r>
              <a:rPr lang="en-IN" sz="500" dirty="0">
                <a:latin typeface="Arial" panose="020B0604020202020204" pitchFamily="34" charset="0"/>
                <a:cs typeface="Arial" panose="020B0604020202020204" pitchFamily="34" charset="0"/>
              </a:rPr>
              <a:t>. [online] Escardio.org. Available at: https://www.escardio.org/communities/councils/cardiology-practice/scientific-documents-and-publications/ejournal/volume-15/The-clinical-presentation-of-angina-pectoris-in-women/ [Accessed 9 Apr. 2026].</a:t>
            </a:r>
          </a:p>
          <a:p>
            <a:pPr>
              <a:spcBef>
                <a:spcPts val="0"/>
              </a:spcBef>
              <a:spcAft>
                <a:spcPts val="600"/>
              </a:spcAft>
            </a:pPr>
            <a:r>
              <a:rPr lang="en-IN" sz="500" dirty="0">
                <a:latin typeface="Arial" panose="020B0604020202020204" pitchFamily="34" charset="0"/>
                <a:cs typeface="Arial" panose="020B0604020202020204" pitchFamily="34" charset="0"/>
              </a:rPr>
              <a:t>Ford, T.J. and Berry, C. (2020) Angina: contemporary diagnosis and management. </a:t>
            </a:r>
            <a:r>
              <a:rPr lang="en-IN" sz="500" i="1" dirty="0">
                <a:latin typeface="Arial" panose="020B0604020202020204" pitchFamily="34" charset="0"/>
                <a:cs typeface="Arial" panose="020B0604020202020204" pitchFamily="34" charset="0"/>
              </a:rPr>
              <a:t>Heart</a:t>
            </a:r>
            <a:r>
              <a:rPr lang="en-IN" sz="500" dirty="0">
                <a:latin typeface="Arial" panose="020B0604020202020204" pitchFamily="34" charset="0"/>
                <a:cs typeface="Arial" panose="020B0604020202020204" pitchFamily="34" charset="0"/>
              </a:rPr>
              <a:t>, [online] 106(5), pp.387–398. </a:t>
            </a:r>
          </a:p>
          <a:p>
            <a:pPr>
              <a:spcBef>
                <a:spcPts val="0"/>
              </a:spcBef>
              <a:spcAft>
                <a:spcPts val="600"/>
              </a:spcAft>
            </a:pPr>
            <a:r>
              <a:rPr lang="en-IN" sz="500" dirty="0">
                <a:latin typeface="Arial" panose="020B0604020202020204" pitchFamily="34" charset="0"/>
                <a:cs typeface="Arial" panose="020B0604020202020204" pitchFamily="34" charset="0"/>
              </a:rPr>
              <a:t>Gillen, C. and Goyal, A. (2022) </a:t>
            </a:r>
            <a:r>
              <a:rPr lang="en-IN" sz="500" i="1" dirty="0">
                <a:latin typeface="Arial" panose="020B0604020202020204" pitchFamily="34" charset="0"/>
                <a:cs typeface="Arial" panose="020B0604020202020204" pitchFamily="34" charset="0"/>
              </a:rPr>
              <a:t>Stable angina</a:t>
            </a:r>
            <a:r>
              <a:rPr lang="en-IN" sz="500" dirty="0">
                <a:latin typeface="Arial" panose="020B0604020202020204" pitchFamily="34" charset="0"/>
                <a:cs typeface="Arial" panose="020B0604020202020204" pitchFamily="34" charset="0"/>
              </a:rPr>
              <a:t>. [online] PubMed. Available at: </a:t>
            </a:r>
            <a:r>
              <a:rPr lang="en-IN" sz="500" u="sng" dirty="0">
                <a:latin typeface="Arial" panose="020B0604020202020204" pitchFamily="34" charset="0"/>
                <a:cs typeface="Arial" panose="020B0604020202020204" pitchFamily="34" charset="0"/>
                <a:hlinkClick r:id="rId7"/>
              </a:rPr>
              <a:t>https://www.ncbi.nlm.nih.gov/books/NBK559016/</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err="1">
                <a:latin typeface="Arial" panose="020B0604020202020204" pitchFamily="34" charset="0"/>
                <a:cs typeface="Arial" panose="020B0604020202020204" pitchFamily="34" charset="0"/>
              </a:rPr>
              <a:t>Ginghina</a:t>
            </a:r>
            <a:r>
              <a:rPr lang="en-IN" sz="500" dirty="0">
                <a:latin typeface="Arial" panose="020B0604020202020204" pitchFamily="34" charset="0"/>
                <a:cs typeface="Arial" panose="020B0604020202020204" pitchFamily="34" charset="0"/>
              </a:rPr>
              <a:t>, C., Ungureanu, C., Vladaia, A., Popescu, B. and Ruxandra </a:t>
            </a:r>
            <a:r>
              <a:rPr lang="en-IN" sz="500" dirty="0" err="1">
                <a:latin typeface="Arial" panose="020B0604020202020204" pitchFamily="34" charset="0"/>
                <a:cs typeface="Arial" panose="020B0604020202020204" pitchFamily="34" charset="0"/>
              </a:rPr>
              <a:t>Jurcut</a:t>
            </a:r>
            <a:r>
              <a:rPr lang="en-IN" sz="500" dirty="0">
                <a:latin typeface="Arial" panose="020B0604020202020204" pitchFamily="34" charset="0"/>
                <a:cs typeface="Arial" panose="020B0604020202020204" pitchFamily="34" charset="0"/>
              </a:rPr>
              <a:t> (2024) The electrocardiographic profile of patients with angina pectoris. </a:t>
            </a:r>
            <a:r>
              <a:rPr lang="en-IN" sz="500" i="1" dirty="0">
                <a:latin typeface="Arial" panose="020B0604020202020204" pitchFamily="34" charset="0"/>
                <a:cs typeface="Arial" panose="020B0604020202020204" pitchFamily="34" charset="0"/>
              </a:rPr>
              <a:t>Journal of Medicine and Life</a:t>
            </a:r>
            <a:r>
              <a:rPr lang="en-IN" sz="500" dirty="0">
                <a:latin typeface="Arial" panose="020B0604020202020204" pitchFamily="34" charset="0"/>
                <a:cs typeface="Arial" panose="020B0604020202020204" pitchFamily="34" charset="0"/>
              </a:rPr>
              <a:t>, [online] 2(1), p.80. </a:t>
            </a:r>
          </a:p>
          <a:p>
            <a:pPr>
              <a:spcBef>
                <a:spcPts val="0"/>
              </a:spcBef>
              <a:spcAft>
                <a:spcPts val="600"/>
              </a:spcAft>
            </a:pPr>
            <a:r>
              <a:rPr lang="en-IN" sz="500" dirty="0">
                <a:latin typeface="Arial" panose="020B0604020202020204" pitchFamily="34" charset="0"/>
                <a:cs typeface="Arial" panose="020B0604020202020204" pitchFamily="34" charset="0"/>
              </a:rPr>
              <a:t>Goyal, A. and Zeltser, R. (2022) </a:t>
            </a:r>
            <a:r>
              <a:rPr lang="en-IN" sz="500" i="1" dirty="0">
                <a:latin typeface="Arial" panose="020B0604020202020204" pitchFamily="34" charset="0"/>
                <a:cs typeface="Arial" panose="020B0604020202020204" pitchFamily="34" charset="0"/>
              </a:rPr>
              <a:t>Unstable angina</a:t>
            </a:r>
            <a:r>
              <a:rPr lang="en-IN" sz="500" dirty="0">
                <a:latin typeface="Arial" panose="020B0604020202020204" pitchFamily="34" charset="0"/>
                <a:cs typeface="Arial" panose="020B0604020202020204" pitchFamily="34" charset="0"/>
              </a:rPr>
              <a:t>. [online] National Library of Medicine. Available at: </a:t>
            </a:r>
            <a:r>
              <a:rPr lang="en-IN" sz="500" u="sng" dirty="0">
                <a:latin typeface="Arial" panose="020B0604020202020204" pitchFamily="34" charset="0"/>
                <a:cs typeface="Arial" panose="020B0604020202020204" pitchFamily="34" charset="0"/>
                <a:hlinkClick r:id="rId8"/>
              </a:rPr>
              <a:t>https://www.ncbi.nlm.nih.gov/books/NBK442000/</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Gyllensten, H., Cederberg, M., </a:t>
            </a:r>
            <a:r>
              <a:rPr lang="en-IN" sz="500" dirty="0" err="1">
                <a:latin typeface="Arial" panose="020B0604020202020204" pitchFamily="34" charset="0"/>
                <a:cs typeface="Arial" panose="020B0604020202020204" pitchFamily="34" charset="0"/>
              </a:rPr>
              <a:t>Alsén</a:t>
            </a:r>
            <a:r>
              <a:rPr lang="en-IN" sz="500" dirty="0">
                <a:latin typeface="Arial" panose="020B0604020202020204" pitchFamily="34" charset="0"/>
                <a:cs typeface="Arial" panose="020B0604020202020204" pitchFamily="34" charset="0"/>
              </a:rPr>
              <a:t>, S., Blanck, E., Ali, L., Fors, A., Hedman, H., Nørmark, L.P., Swedberg, K. and Ekman, I. (2025) Person-Centred Care: State-of-the-Art and Future Perspectives. </a:t>
            </a:r>
            <a:r>
              <a:rPr lang="en-IN" sz="500" i="1" dirty="0">
                <a:latin typeface="Arial" panose="020B0604020202020204" pitchFamily="34" charset="0"/>
                <a:cs typeface="Arial" panose="020B0604020202020204" pitchFamily="34" charset="0"/>
              </a:rPr>
              <a:t>Current Heart Failure Reports</a:t>
            </a:r>
            <a:r>
              <a:rPr lang="en-IN" sz="500" dirty="0">
                <a:latin typeface="Arial" panose="020B0604020202020204" pitchFamily="34" charset="0"/>
                <a:cs typeface="Arial" panose="020B0604020202020204" pitchFamily="34" charset="0"/>
              </a:rPr>
              <a:t>, 22(1). </a:t>
            </a:r>
          </a:p>
          <a:p>
            <a:pPr>
              <a:spcBef>
                <a:spcPts val="0"/>
              </a:spcBef>
              <a:spcAft>
                <a:spcPts val="600"/>
              </a:spcAft>
            </a:pPr>
            <a:r>
              <a:rPr lang="en-IN" sz="500" dirty="0" err="1">
                <a:latin typeface="Arial" panose="020B0604020202020204" pitchFamily="34" charset="0"/>
                <a:cs typeface="Arial" panose="020B0604020202020204" pitchFamily="34" charset="0"/>
              </a:rPr>
              <a:t>Joussain</a:t>
            </a:r>
            <a:r>
              <a:rPr lang="en-IN" sz="500" dirty="0">
                <a:latin typeface="Arial" panose="020B0604020202020204" pitchFamily="34" charset="0"/>
                <a:cs typeface="Arial" panose="020B0604020202020204" pitchFamily="34" charset="0"/>
              </a:rPr>
              <a:t>, C., Joubert, J., Laroche, D., </a:t>
            </a:r>
            <a:r>
              <a:rPr lang="en-IN" sz="500" dirty="0" err="1">
                <a:latin typeface="Arial" panose="020B0604020202020204" pitchFamily="34" charset="0"/>
                <a:cs typeface="Arial" panose="020B0604020202020204" pitchFamily="34" charset="0"/>
              </a:rPr>
              <a:t>D’Antono</a:t>
            </a:r>
            <a:r>
              <a:rPr lang="en-IN" sz="500" dirty="0">
                <a:latin typeface="Arial" panose="020B0604020202020204" pitchFamily="34" charset="0"/>
                <a:cs typeface="Arial" panose="020B0604020202020204" pitchFamily="34" charset="0"/>
              </a:rPr>
              <a:t>, B., Juneau, M. and </a:t>
            </a:r>
            <a:r>
              <a:rPr lang="en-IN" sz="500" dirty="0" err="1">
                <a:latin typeface="Arial" panose="020B0604020202020204" pitchFamily="34" charset="0"/>
                <a:cs typeface="Arial" panose="020B0604020202020204" pitchFamily="34" charset="0"/>
              </a:rPr>
              <a:t>Gremeaux</a:t>
            </a:r>
            <a:r>
              <a:rPr lang="en-IN" sz="500" dirty="0">
                <a:latin typeface="Arial" panose="020B0604020202020204" pitchFamily="34" charset="0"/>
                <a:cs typeface="Arial" panose="020B0604020202020204" pitchFamily="34" charset="0"/>
              </a:rPr>
              <a:t>, V. (2017) Barriers to physical activity in coronary artery disease patients: Development and validation of a new scale. </a:t>
            </a:r>
            <a:r>
              <a:rPr lang="en-IN" sz="500" i="1" dirty="0">
                <a:latin typeface="Arial" panose="020B0604020202020204" pitchFamily="34" charset="0"/>
                <a:cs typeface="Arial" panose="020B0604020202020204" pitchFamily="34" charset="0"/>
              </a:rPr>
              <a:t>Annals of Physical and Rehabilitation Medicine</a:t>
            </a:r>
            <a:r>
              <a:rPr lang="en-IN" sz="500" dirty="0">
                <a:latin typeface="Arial" panose="020B0604020202020204" pitchFamily="34" charset="0"/>
                <a:cs typeface="Arial" panose="020B0604020202020204" pitchFamily="34" charset="0"/>
              </a:rPr>
              <a:t>, 60(5), pp.289–298. </a:t>
            </a:r>
          </a:p>
          <a:p>
            <a:pPr>
              <a:spcBef>
                <a:spcPts val="0"/>
              </a:spcBef>
              <a:spcAft>
                <a:spcPts val="600"/>
              </a:spcAft>
            </a:pPr>
            <a:r>
              <a:rPr lang="en-IN" sz="500" dirty="0">
                <a:latin typeface="Arial" panose="020B0604020202020204" pitchFamily="34" charset="0"/>
                <a:cs typeface="Arial" panose="020B0604020202020204" pitchFamily="34" charset="0"/>
              </a:rPr>
              <a:t>Kallistratos, M.S., </a:t>
            </a:r>
            <a:r>
              <a:rPr lang="en-IN" sz="500" dirty="0" err="1">
                <a:latin typeface="Arial" panose="020B0604020202020204" pitchFamily="34" charset="0"/>
                <a:cs typeface="Arial" panose="020B0604020202020204" pitchFamily="34" charset="0"/>
              </a:rPr>
              <a:t>Poulimenos</a:t>
            </a:r>
            <a:r>
              <a:rPr lang="en-IN" sz="500" dirty="0">
                <a:latin typeface="Arial" panose="020B0604020202020204" pitchFamily="34" charset="0"/>
                <a:cs typeface="Arial" panose="020B0604020202020204" pitchFamily="34" charset="0"/>
              </a:rPr>
              <a:t>, L.E. and Manolis, A.J. (2019) Beta blockers, calcium channel blockers and long-acting nitrates for patients with stable angina and low blood pressure levels: should this recommendation be reconsidered? </a:t>
            </a:r>
            <a:r>
              <a:rPr lang="en-IN" sz="500" i="1" dirty="0">
                <a:latin typeface="Arial" panose="020B0604020202020204" pitchFamily="34" charset="0"/>
                <a:cs typeface="Arial" panose="020B0604020202020204" pitchFamily="34" charset="0"/>
              </a:rPr>
              <a:t>European Heart Journal</a:t>
            </a:r>
            <a:r>
              <a:rPr lang="en-IN" sz="500" dirty="0">
                <a:latin typeface="Arial" panose="020B0604020202020204" pitchFamily="34" charset="0"/>
                <a:cs typeface="Arial" panose="020B0604020202020204" pitchFamily="34" charset="0"/>
              </a:rPr>
              <a:t>, 41(3), pp.479–479. </a:t>
            </a:r>
          </a:p>
          <a:p>
            <a:pPr>
              <a:spcBef>
                <a:spcPts val="0"/>
              </a:spcBef>
              <a:spcAft>
                <a:spcPts val="600"/>
              </a:spcAft>
            </a:pPr>
            <a:r>
              <a:rPr lang="en-IN" sz="500" dirty="0">
                <a:latin typeface="Arial" panose="020B0604020202020204" pitchFamily="34" charset="0"/>
                <a:cs typeface="Arial" panose="020B0604020202020204" pitchFamily="34" charset="0"/>
              </a:rPr>
              <a:t>Mayo Clinic (2022a) </a:t>
            </a:r>
            <a:r>
              <a:rPr lang="en-IN" sz="500" i="1" dirty="0">
                <a:latin typeface="Arial" panose="020B0604020202020204" pitchFamily="34" charset="0"/>
                <a:cs typeface="Arial" panose="020B0604020202020204" pitchFamily="34" charset="0"/>
              </a:rPr>
              <a:t>Angina - Diagnosis and treatment - Mayo Clinic</a:t>
            </a:r>
            <a:r>
              <a:rPr lang="en-IN" sz="500" dirty="0">
                <a:latin typeface="Arial" panose="020B0604020202020204" pitchFamily="34" charset="0"/>
                <a:cs typeface="Arial" panose="020B0604020202020204" pitchFamily="34" charset="0"/>
              </a:rPr>
              <a:t>. [online] Mayoclinic.org. Available at: </a:t>
            </a:r>
            <a:r>
              <a:rPr lang="en-IN" sz="500" u="sng" dirty="0">
                <a:latin typeface="Arial" panose="020B0604020202020204" pitchFamily="34" charset="0"/>
                <a:cs typeface="Arial" panose="020B0604020202020204" pitchFamily="34" charset="0"/>
                <a:hlinkClick r:id="rId9"/>
              </a:rPr>
              <a:t>https://www.mayoclinic.org/diseases-conditions/angina/diagnosis-treatment/drc-20369378</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Mayo Clinic (2022b) </a:t>
            </a:r>
            <a:r>
              <a:rPr lang="en-IN" sz="500" i="1" dirty="0">
                <a:latin typeface="Arial" panose="020B0604020202020204" pitchFamily="34" charset="0"/>
                <a:cs typeface="Arial" panose="020B0604020202020204" pitchFamily="34" charset="0"/>
              </a:rPr>
              <a:t>Coronary bypass surgery - mayo clinic</a:t>
            </a:r>
            <a:r>
              <a:rPr lang="en-IN" sz="500" dirty="0">
                <a:latin typeface="Arial" panose="020B0604020202020204" pitchFamily="34" charset="0"/>
                <a:cs typeface="Arial" panose="020B0604020202020204" pitchFamily="34" charset="0"/>
              </a:rPr>
              <a:t>. [online] Mayoclinic.org. Available at: </a:t>
            </a:r>
            <a:r>
              <a:rPr lang="en-IN" sz="500" u="sng" dirty="0">
                <a:latin typeface="Arial" panose="020B0604020202020204" pitchFamily="34" charset="0"/>
                <a:cs typeface="Arial" panose="020B0604020202020204" pitchFamily="34" charset="0"/>
                <a:hlinkClick r:id="rId10"/>
              </a:rPr>
              <a:t>https://www.mayoclinic.org/tests-procedures/coronary-bypass-surgery/about/pac-20384589</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Mayo Clinic (2024) </a:t>
            </a:r>
            <a:r>
              <a:rPr lang="en-IN" sz="500" i="1" dirty="0">
                <a:latin typeface="Arial" panose="020B0604020202020204" pitchFamily="34" charset="0"/>
                <a:cs typeface="Arial" panose="020B0604020202020204" pitchFamily="34" charset="0"/>
              </a:rPr>
              <a:t>Angina - Symptoms and Causes</a:t>
            </a:r>
            <a:r>
              <a:rPr lang="en-IN" sz="500" dirty="0">
                <a:latin typeface="Arial" panose="020B0604020202020204" pitchFamily="34" charset="0"/>
                <a:cs typeface="Arial" panose="020B0604020202020204" pitchFamily="34" charset="0"/>
              </a:rPr>
              <a:t>. [online] Mayo Clinic. Available at: </a:t>
            </a:r>
            <a:r>
              <a:rPr lang="en-IN" sz="500" u="sng" dirty="0">
                <a:latin typeface="Arial" panose="020B0604020202020204" pitchFamily="34" charset="0"/>
                <a:cs typeface="Arial" panose="020B0604020202020204" pitchFamily="34" charset="0"/>
                <a:hlinkClick r:id="rId11"/>
              </a:rPr>
              <a:t>https://www.mayoclinic.org/diseases-conditions/angina/symptoms-causes/syc-20369373</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Mayo Clinic (2025) </a:t>
            </a:r>
            <a:r>
              <a:rPr lang="en-IN" sz="500" i="1" dirty="0">
                <a:latin typeface="Arial" panose="020B0604020202020204" pitchFamily="34" charset="0"/>
                <a:cs typeface="Arial" panose="020B0604020202020204" pitchFamily="34" charset="0"/>
              </a:rPr>
              <a:t>What’s the best treatment for your angina?</a:t>
            </a:r>
            <a:r>
              <a:rPr lang="en-IN" sz="500" dirty="0">
                <a:latin typeface="Arial" panose="020B0604020202020204" pitchFamily="34" charset="0"/>
                <a:cs typeface="Arial" panose="020B0604020202020204" pitchFamily="34" charset="0"/>
              </a:rPr>
              <a:t> [online] Mayo Clinic. Available at: </a:t>
            </a:r>
            <a:r>
              <a:rPr lang="en-IN" sz="500" u="sng" dirty="0">
                <a:latin typeface="Arial" panose="020B0604020202020204" pitchFamily="34" charset="0"/>
                <a:cs typeface="Arial" panose="020B0604020202020204" pitchFamily="34" charset="0"/>
                <a:hlinkClick r:id="rId12"/>
              </a:rPr>
              <a:t>https://www.mayoclinic.org/diseases-conditions/coronary-artery-disease/in-depth/angina-treatment/art-20046240</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Moran, A.E., </a:t>
            </a:r>
            <a:r>
              <a:rPr lang="en-IN" sz="500" dirty="0" err="1">
                <a:latin typeface="Arial" panose="020B0604020202020204" pitchFamily="34" charset="0"/>
                <a:cs typeface="Arial" panose="020B0604020202020204" pitchFamily="34" charset="0"/>
              </a:rPr>
              <a:t>Forouzanfar</a:t>
            </a:r>
            <a:r>
              <a:rPr lang="en-IN" sz="500" dirty="0">
                <a:latin typeface="Arial" panose="020B0604020202020204" pitchFamily="34" charset="0"/>
                <a:cs typeface="Arial" panose="020B0604020202020204" pitchFamily="34" charset="0"/>
              </a:rPr>
              <a:t>, M.H., Roth, G.A., Mensah, G.A., Ezzati, M., Flaxman, A., Murray, C.J.L. and </a:t>
            </a:r>
            <a:r>
              <a:rPr lang="en-IN" sz="500" dirty="0" err="1">
                <a:latin typeface="Arial" panose="020B0604020202020204" pitchFamily="34" charset="0"/>
                <a:cs typeface="Arial" panose="020B0604020202020204" pitchFamily="34" charset="0"/>
              </a:rPr>
              <a:t>Naghavi</a:t>
            </a:r>
            <a:r>
              <a:rPr lang="en-IN" sz="500" dirty="0">
                <a:latin typeface="Arial" panose="020B0604020202020204" pitchFamily="34" charset="0"/>
                <a:cs typeface="Arial" panose="020B0604020202020204" pitchFamily="34" charset="0"/>
              </a:rPr>
              <a:t>, M. (2014) The Global Burden of Ischemic Heart Disease in 1990 and 2010. </a:t>
            </a:r>
            <a:r>
              <a:rPr lang="en-IN" sz="500" i="1" dirty="0">
                <a:latin typeface="Arial" panose="020B0604020202020204" pitchFamily="34" charset="0"/>
                <a:cs typeface="Arial" panose="020B0604020202020204" pitchFamily="34" charset="0"/>
              </a:rPr>
              <a:t>Circulation</a:t>
            </a:r>
            <a:r>
              <a:rPr lang="en-IN" sz="500" dirty="0">
                <a:latin typeface="Arial" panose="020B0604020202020204" pitchFamily="34" charset="0"/>
                <a:cs typeface="Arial" panose="020B0604020202020204" pitchFamily="34" charset="0"/>
              </a:rPr>
              <a:t>, 129(14), pp.1493–1501. </a:t>
            </a:r>
          </a:p>
          <a:p>
            <a:pPr>
              <a:spcBef>
                <a:spcPts val="0"/>
              </a:spcBef>
              <a:spcAft>
                <a:spcPts val="600"/>
              </a:spcAft>
            </a:pPr>
            <a:r>
              <a:rPr lang="en-IN" sz="500" dirty="0">
                <a:latin typeface="Arial" panose="020B0604020202020204" pitchFamily="34" charset="0"/>
                <a:cs typeface="Arial" panose="020B0604020202020204" pitchFamily="34" charset="0"/>
              </a:rPr>
              <a:t>Murtagh, S., McCombe, G., Broughan, J., Carroll, Á., Casey, M., Harrold, Á., Dennehy, T., </a:t>
            </a:r>
            <a:r>
              <a:rPr lang="en-IN" sz="500" dirty="0" err="1">
                <a:latin typeface="Arial" panose="020B0604020202020204" pitchFamily="34" charset="0"/>
                <a:cs typeface="Arial" panose="020B0604020202020204" pitchFamily="34" charset="0"/>
              </a:rPr>
              <a:t>Fawsitt</a:t>
            </a:r>
            <a:r>
              <a:rPr lang="en-IN" sz="500" dirty="0">
                <a:latin typeface="Arial" panose="020B0604020202020204" pitchFamily="34" charset="0"/>
                <a:cs typeface="Arial" panose="020B0604020202020204" pitchFamily="34" charset="0"/>
              </a:rPr>
              <a:t>, R. and Cullen, W. (2021) Integrating Primary and Secondary Care to Enhance Chronic Disease Management: a Scoping Review. </a:t>
            </a:r>
            <a:r>
              <a:rPr lang="en-IN" sz="500" i="1" dirty="0">
                <a:latin typeface="Arial" panose="020B0604020202020204" pitchFamily="34" charset="0"/>
                <a:cs typeface="Arial" panose="020B0604020202020204" pitchFamily="34" charset="0"/>
              </a:rPr>
              <a:t>International Journal of Integrated Care</a:t>
            </a:r>
            <a:r>
              <a:rPr lang="en-IN" sz="500" dirty="0">
                <a:latin typeface="Arial" panose="020B0604020202020204" pitchFamily="34" charset="0"/>
                <a:cs typeface="Arial" panose="020B0604020202020204" pitchFamily="34" charset="0"/>
              </a:rPr>
              <a:t>, [online] 21(1). </a:t>
            </a:r>
          </a:p>
          <a:p>
            <a:pPr>
              <a:spcBef>
                <a:spcPts val="0"/>
              </a:spcBef>
              <a:spcAft>
                <a:spcPts val="600"/>
              </a:spcAft>
            </a:pPr>
            <a:r>
              <a:rPr lang="en-IN" sz="500" dirty="0">
                <a:latin typeface="Arial" panose="020B0604020202020204" pitchFamily="34" charset="0"/>
                <a:cs typeface="Arial" panose="020B0604020202020204" pitchFamily="34" charset="0"/>
              </a:rPr>
              <a:t>National Heart, Lung and Blood Institute (2022) </a:t>
            </a:r>
            <a:r>
              <a:rPr lang="en-IN" sz="500" i="1" dirty="0">
                <a:latin typeface="Arial" panose="020B0604020202020204" pitchFamily="34" charset="0"/>
                <a:cs typeface="Arial" panose="020B0604020202020204" pitchFamily="34" charset="0"/>
              </a:rPr>
              <a:t>Angina (Chest Pain) - Causes and Risk Factors</a:t>
            </a:r>
            <a:r>
              <a:rPr lang="en-IN" sz="500" dirty="0">
                <a:latin typeface="Arial" panose="020B0604020202020204" pitchFamily="34" charset="0"/>
                <a:cs typeface="Arial" panose="020B0604020202020204" pitchFamily="34" charset="0"/>
              </a:rPr>
              <a:t>. [online] www.nhlbi.nih.gov. Available at: </a:t>
            </a:r>
            <a:r>
              <a:rPr lang="en-IN" sz="500" u="sng" dirty="0">
                <a:latin typeface="Arial" panose="020B0604020202020204" pitchFamily="34" charset="0"/>
                <a:cs typeface="Arial" panose="020B0604020202020204" pitchFamily="34" charset="0"/>
                <a:hlinkClick r:id="rId13"/>
              </a:rPr>
              <a:t>https://www.nhlbi.nih.gov/health/angina/causes</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NHS (2024) </a:t>
            </a:r>
            <a:r>
              <a:rPr lang="en-IN" sz="500" i="1" dirty="0">
                <a:latin typeface="Arial" panose="020B0604020202020204" pitchFamily="34" charset="0"/>
                <a:cs typeface="Arial" panose="020B0604020202020204" pitchFamily="34" charset="0"/>
              </a:rPr>
              <a:t>What is Personalised Care? The Comprehensive Model and the Six Components - Happy Healthy Lives</a:t>
            </a:r>
            <a:r>
              <a:rPr lang="en-IN" sz="500" dirty="0">
                <a:latin typeface="Arial" panose="020B0604020202020204" pitchFamily="34" charset="0"/>
                <a:cs typeface="Arial" panose="020B0604020202020204" pitchFamily="34" charset="0"/>
              </a:rPr>
              <a:t>. [online] www.happyhealthylives.uk. Available at: </a:t>
            </a:r>
            <a:r>
              <a:rPr lang="en-IN" sz="500" u="sng" dirty="0">
                <a:latin typeface="Arial" panose="020B0604020202020204" pitchFamily="34" charset="0"/>
                <a:cs typeface="Arial" panose="020B0604020202020204" pitchFamily="34" charset="0"/>
                <a:hlinkClick r:id="rId14"/>
              </a:rPr>
              <a:t>https://www.happyhealthylives.uk/integrated-care-board/resources-and-services/personalising-care-for-our-people/what-is-personalised-care-the-comprehensive-model-and-the-six-components/</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NICE (2016) </a:t>
            </a:r>
            <a:r>
              <a:rPr lang="en-IN" sz="500" i="1" dirty="0">
                <a:latin typeface="Arial" panose="020B0604020202020204" pitchFamily="34" charset="0"/>
                <a:cs typeface="Arial" panose="020B0604020202020204" pitchFamily="34" charset="0"/>
              </a:rPr>
              <a:t>Overview | Stable angina: management | Guidance | NICE</a:t>
            </a:r>
            <a:r>
              <a:rPr lang="en-IN" sz="500" dirty="0">
                <a:latin typeface="Arial" panose="020B0604020202020204" pitchFamily="34" charset="0"/>
                <a:cs typeface="Arial" panose="020B0604020202020204" pitchFamily="34" charset="0"/>
              </a:rPr>
              <a:t>. [online] www.nice.org.uk. Available at: </a:t>
            </a:r>
            <a:r>
              <a:rPr lang="en-IN" sz="500" u="sng" dirty="0">
                <a:latin typeface="Arial" panose="020B0604020202020204" pitchFamily="34" charset="0"/>
                <a:cs typeface="Arial" panose="020B0604020202020204" pitchFamily="34" charset="0"/>
                <a:hlinkClick r:id="rId15"/>
              </a:rPr>
              <a:t>https://www.nice.org.uk/guidance/cg126</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err="1">
                <a:latin typeface="Arial" panose="020B0604020202020204" pitchFamily="34" charset="0"/>
                <a:cs typeface="Arial" panose="020B0604020202020204" pitchFamily="34" charset="0"/>
              </a:rPr>
              <a:t>Pakhare</a:t>
            </a:r>
            <a:r>
              <a:rPr lang="en-IN" sz="500" dirty="0">
                <a:latin typeface="Arial" panose="020B0604020202020204" pitchFamily="34" charset="0"/>
                <a:cs typeface="Arial" panose="020B0604020202020204" pitchFamily="34" charset="0"/>
              </a:rPr>
              <a:t>, M. and Anjankar, A. (2024) Critical Correlation Between Obesity and Cardiovascular Diseases and Recent Advancements in Obesity. </a:t>
            </a:r>
            <a:r>
              <a:rPr lang="en-IN" sz="500" i="1" dirty="0" err="1">
                <a:latin typeface="Arial" panose="020B0604020202020204" pitchFamily="34" charset="0"/>
                <a:cs typeface="Arial" panose="020B0604020202020204" pitchFamily="34" charset="0"/>
              </a:rPr>
              <a:t>Cureus</a:t>
            </a:r>
            <a:r>
              <a:rPr lang="en-IN" sz="500" dirty="0">
                <a:latin typeface="Arial" panose="020B0604020202020204" pitchFamily="34" charset="0"/>
                <a:cs typeface="Arial" panose="020B0604020202020204" pitchFamily="34" charset="0"/>
              </a:rPr>
              <a:t>, [online] 16(1). </a:t>
            </a:r>
          </a:p>
          <a:p>
            <a:pPr>
              <a:spcBef>
                <a:spcPts val="0"/>
              </a:spcBef>
              <a:spcAft>
                <a:spcPts val="600"/>
              </a:spcAft>
            </a:pPr>
            <a:r>
              <a:rPr lang="en-IN" sz="500" dirty="0">
                <a:latin typeface="Arial" panose="020B0604020202020204" pitchFamily="34" charset="0"/>
                <a:cs typeface="Arial" panose="020B0604020202020204" pitchFamily="34" charset="0"/>
              </a:rPr>
              <a:t>Rahman, M., </a:t>
            </a:r>
            <a:r>
              <a:rPr lang="en-IN" sz="500" dirty="0" err="1">
                <a:latin typeface="Arial" panose="020B0604020202020204" pitchFamily="34" charset="0"/>
                <a:cs typeface="Arial" panose="020B0604020202020204" pitchFamily="34" charset="0"/>
              </a:rPr>
              <a:t>Alatiqi</a:t>
            </a:r>
            <a:r>
              <a:rPr lang="en-IN" sz="500" dirty="0">
                <a:latin typeface="Arial" panose="020B0604020202020204" pitchFamily="34" charset="0"/>
                <a:cs typeface="Arial" panose="020B0604020202020204" pitchFamily="34" charset="0"/>
              </a:rPr>
              <a:t>, M., Jarallah, M.A., Hussain, M.Y., </a:t>
            </a:r>
            <a:r>
              <a:rPr lang="en-IN" sz="500" dirty="0" err="1">
                <a:latin typeface="Arial" panose="020B0604020202020204" pitchFamily="34" charset="0"/>
                <a:cs typeface="Arial" panose="020B0604020202020204" pitchFamily="34" charset="0"/>
              </a:rPr>
              <a:t>Monayem</a:t>
            </a:r>
            <a:r>
              <a:rPr lang="en-IN" sz="500" dirty="0">
                <a:latin typeface="Arial" panose="020B0604020202020204" pitchFamily="34" charset="0"/>
                <a:cs typeface="Arial" panose="020B0604020202020204" pitchFamily="34" charset="0"/>
              </a:rPr>
              <a:t>, A., Prashant Panduranga and Rajan, R. (2025) Cardiovascular Effects of Smoking and Smoking Cessation: A 2024 Update. </a:t>
            </a:r>
            <a:r>
              <a:rPr lang="en-IN" sz="500" i="1" dirty="0">
                <a:latin typeface="Arial" panose="020B0604020202020204" pitchFamily="34" charset="0"/>
                <a:cs typeface="Arial" panose="020B0604020202020204" pitchFamily="34" charset="0"/>
              </a:rPr>
              <a:t>Global Heart</a:t>
            </a:r>
            <a:r>
              <a:rPr lang="en-IN" sz="500" dirty="0">
                <a:latin typeface="Arial" panose="020B0604020202020204" pitchFamily="34" charset="0"/>
                <a:cs typeface="Arial" panose="020B0604020202020204" pitchFamily="34" charset="0"/>
              </a:rPr>
              <a:t>, 20(1). </a:t>
            </a:r>
          </a:p>
          <a:p>
            <a:pPr>
              <a:spcBef>
                <a:spcPts val="0"/>
              </a:spcBef>
              <a:spcAft>
                <a:spcPts val="600"/>
              </a:spcAft>
            </a:pPr>
            <a:r>
              <a:rPr lang="en-IN" sz="500" dirty="0" err="1">
                <a:latin typeface="Arial" panose="020B0604020202020204" pitchFamily="34" charset="0"/>
                <a:cs typeface="Arial" panose="020B0604020202020204" pitchFamily="34" charset="0"/>
              </a:rPr>
              <a:t>Spoletini</a:t>
            </a:r>
            <a:r>
              <a:rPr lang="en-IN" sz="500" dirty="0">
                <a:latin typeface="Arial" panose="020B0604020202020204" pitchFamily="34" charset="0"/>
                <a:cs typeface="Arial" panose="020B0604020202020204" pitchFamily="34" charset="0"/>
              </a:rPr>
              <a:t>, I., Ferrari, R. and Rosano, G.M.C. (2020) Living with stable angina. </a:t>
            </a:r>
            <a:r>
              <a:rPr lang="en-IN" sz="500" i="1" dirty="0">
                <a:latin typeface="Arial" panose="020B0604020202020204" pitchFamily="34" charset="0"/>
                <a:cs typeface="Arial" panose="020B0604020202020204" pitchFamily="34" charset="0"/>
              </a:rPr>
              <a:t>Journal of Cardiovascular Medicine</a:t>
            </a:r>
            <a:r>
              <a:rPr lang="en-IN" sz="500" dirty="0">
                <a:latin typeface="Arial" panose="020B0604020202020204" pitchFamily="34" charset="0"/>
                <a:cs typeface="Arial" panose="020B0604020202020204" pitchFamily="34" charset="0"/>
              </a:rPr>
              <a:t>, [online] 21(5), pp.377–382. </a:t>
            </a:r>
          </a:p>
          <a:p>
            <a:pPr>
              <a:spcBef>
                <a:spcPts val="0"/>
              </a:spcBef>
              <a:spcAft>
                <a:spcPts val="600"/>
              </a:spcAft>
            </a:pPr>
            <a:r>
              <a:rPr lang="en-IN" sz="500" dirty="0">
                <a:latin typeface="Arial" panose="020B0604020202020204" pitchFamily="34" charset="0"/>
                <a:cs typeface="Arial" panose="020B0604020202020204" pitchFamily="34" charset="0"/>
              </a:rPr>
              <a:t>Tackling, G. and </a:t>
            </a:r>
            <a:r>
              <a:rPr lang="en-IN" sz="500" dirty="0" err="1">
                <a:latin typeface="Arial" panose="020B0604020202020204" pitchFamily="34" charset="0"/>
                <a:cs typeface="Arial" panose="020B0604020202020204" pitchFamily="34" charset="0"/>
              </a:rPr>
              <a:t>Borhade</a:t>
            </a:r>
            <a:r>
              <a:rPr lang="en-IN" sz="500" dirty="0">
                <a:latin typeface="Arial" panose="020B0604020202020204" pitchFamily="34" charset="0"/>
                <a:cs typeface="Arial" panose="020B0604020202020204" pitchFamily="34" charset="0"/>
              </a:rPr>
              <a:t>, M.B. (2025) </a:t>
            </a:r>
            <a:r>
              <a:rPr lang="en-IN" sz="500" i="1" dirty="0">
                <a:latin typeface="Arial" panose="020B0604020202020204" pitchFamily="34" charset="0"/>
                <a:cs typeface="Arial" panose="020B0604020202020204" pitchFamily="34" charset="0"/>
              </a:rPr>
              <a:t>Hypertensive Heart Disease</a:t>
            </a:r>
            <a:r>
              <a:rPr lang="en-IN" sz="500" dirty="0">
                <a:latin typeface="Arial" panose="020B0604020202020204" pitchFamily="34" charset="0"/>
                <a:cs typeface="Arial" panose="020B0604020202020204" pitchFamily="34" charset="0"/>
              </a:rPr>
              <a:t>. [online] National Library of Medicine. Available at: </a:t>
            </a:r>
            <a:r>
              <a:rPr lang="en-IN" sz="500" u="sng" dirty="0">
                <a:latin typeface="Arial" panose="020B0604020202020204" pitchFamily="34" charset="0"/>
                <a:cs typeface="Arial" panose="020B0604020202020204" pitchFamily="34" charset="0"/>
                <a:hlinkClick r:id="rId16"/>
              </a:rPr>
              <a:t>https://www.ncbi.nlm.nih.gov/books/NBK539800/</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Wittbrodt, M.T., </a:t>
            </a:r>
            <a:r>
              <a:rPr lang="en-IN" sz="500" dirty="0" err="1">
                <a:latin typeface="Arial" panose="020B0604020202020204" pitchFamily="34" charset="0"/>
                <a:cs typeface="Arial" panose="020B0604020202020204" pitchFamily="34" charset="0"/>
              </a:rPr>
              <a:t>Moazzami</a:t>
            </a:r>
            <a:r>
              <a:rPr lang="en-IN" sz="500" dirty="0">
                <a:latin typeface="Arial" panose="020B0604020202020204" pitchFamily="34" charset="0"/>
                <a:cs typeface="Arial" panose="020B0604020202020204" pitchFamily="34" charset="0"/>
              </a:rPr>
              <a:t>, K., Shah, A.J., Lima, B.B., Hammadah, M., Mehta, P.K., </a:t>
            </a:r>
            <a:r>
              <a:rPr lang="en-IN" sz="500" dirty="0" err="1">
                <a:latin typeface="Arial" panose="020B0604020202020204" pitchFamily="34" charset="0"/>
                <a:cs typeface="Arial" panose="020B0604020202020204" pitchFamily="34" charset="0"/>
              </a:rPr>
              <a:t>Quyyumi</a:t>
            </a:r>
            <a:r>
              <a:rPr lang="en-IN" sz="500" dirty="0">
                <a:latin typeface="Arial" panose="020B0604020202020204" pitchFamily="34" charset="0"/>
                <a:cs typeface="Arial" panose="020B0604020202020204" pitchFamily="34" charset="0"/>
              </a:rPr>
              <a:t>, A.A., Vaccarino, V., Nye, J.A. and Bremner, J.D. (2020) Neural responses during acute mental stress are associated with angina pectoris. </a:t>
            </a:r>
            <a:r>
              <a:rPr lang="en-IN" sz="500" i="1" dirty="0">
                <a:latin typeface="Arial" panose="020B0604020202020204" pitchFamily="34" charset="0"/>
                <a:cs typeface="Arial" panose="020B0604020202020204" pitchFamily="34" charset="0"/>
              </a:rPr>
              <a:t>Journal of Psychosomatic Research</a:t>
            </a:r>
            <a:r>
              <a:rPr lang="en-IN" sz="500" dirty="0">
                <a:latin typeface="Arial" panose="020B0604020202020204" pitchFamily="34" charset="0"/>
                <a:cs typeface="Arial" panose="020B0604020202020204" pitchFamily="34" charset="0"/>
              </a:rPr>
              <a:t>, 134, p.110110. </a:t>
            </a:r>
          </a:p>
          <a:p>
            <a:pPr>
              <a:spcBef>
                <a:spcPts val="0"/>
              </a:spcBef>
              <a:spcAft>
                <a:spcPts val="600"/>
              </a:spcAft>
            </a:pPr>
            <a:r>
              <a:rPr lang="en-IN" sz="500" dirty="0">
                <a:latin typeface="Arial" panose="020B0604020202020204" pitchFamily="34" charset="0"/>
                <a:cs typeface="Arial" panose="020B0604020202020204" pitchFamily="34" charset="0"/>
              </a:rPr>
              <a:t>Xu, M., Lo, S.H.S., Miu, E.Y.N. and Choi, K.C. (2024) Educational programmes for improving medication adherence among older adults with coronary artery disease: A systematic review and meta-analysis. </a:t>
            </a:r>
            <a:r>
              <a:rPr lang="en-IN" sz="500" i="1" dirty="0">
                <a:latin typeface="Arial" panose="020B0604020202020204" pitchFamily="34" charset="0"/>
                <a:cs typeface="Arial" panose="020B0604020202020204" pitchFamily="34" charset="0"/>
              </a:rPr>
              <a:t>International Journal of Nursing Studies</a:t>
            </a:r>
            <a:r>
              <a:rPr lang="en-IN" sz="500" dirty="0">
                <a:latin typeface="Arial" panose="020B0604020202020204" pitchFamily="34" charset="0"/>
                <a:cs typeface="Arial" panose="020B0604020202020204" pitchFamily="34" charset="0"/>
              </a:rPr>
              <a:t>, [online] 161, p.104924. </a:t>
            </a:r>
          </a:p>
          <a:p>
            <a:pPr>
              <a:spcBef>
                <a:spcPts val="0"/>
              </a:spcBef>
              <a:spcAft>
                <a:spcPts val="600"/>
              </a:spcAft>
            </a:pPr>
            <a:r>
              <a:rPr lang="en-IN" sz="500" dirty="0">
                <a:latin typeface="Arial" panose="020B0604020202020204" pitchFamily="34" charset="0"/>
                <a:cs typeface="Arial" panose="020B0604020202020204" pitchFamily="34" charset="0"/>
              </a:rPr>
              <a:t>Young, C. (2025) </a:t>
            </a:r>
            <a:r>
              <a:rPr lang="en-IN" sz="500" i="1" dirty="0">
                <a:latin typeface="Arial" panose="020B0604020202020204" pitchFamily="34" charset="0"/>
                <a:cs typeface="Arial" panose="020B0604020202020204" pitchFamily="34" charset="0"/>
              </a:rPr>
              <a:t>Five things you should know about angina - Venturi Cardiology</a:t>
            </a:r>
            <a:r>
              <a:rPr lang="en-IN" sz="500" dirty="0">
                <a:latin typeface="Arial" panose="020B0604020202020204" pitchFamily="34" charset="0"/>
                <a:cs typeface="Arial" panose="020B0604020202020204" pitchFamily="34" charset="0"/>
              </a:rPr>
              <a:t>. [online] Venturi Cardiology. Available at: </a:t>
            </a:r>
            <a:r>
              <a:rPr lang="en-IN" sz="500" u="sng" dirty="0">
                <a:latin typeface="Arial" panose="020B0604020202020204" pitchFamily="34" charset="0"/>
                <a:cs typeface="Arial" panose="020B0604020202020204" pitchFamily="34" charset="0"/>
                <a:hlinkClick r:id="rId17"/>
              </a:rPr>
              <a:t>https://venturicardiology.com/five-things-you-should-know-about-angina/</a:t>
            </a:r>
            <a:r>
              <a:rPr lang="en-IN" sz="500" dirty="0">
                <a:latin typeface="Arial" panose="020B0604020202020204" pitchFamily="34" charset="0"/>
                <a:cs typeface="Arial" panose="020B0604020202020204" pitchFamily="34" charset="0"/>
              </a:rPr>
              <a:t> [Accessed on: 9 April 2026].</a:t>
            </a:r>
          </a:p>
          <a:p>
            <a:pPr>
              <a:spcBef>
                <a:spcPts val="0"/>
              </a:spcBef>
              <a:spcAft>
                <a:spcPts val="600"/>
              </a:spcAft>
            </a:pPr>
            <a:r>
              <a:rPr lang="en-IN" sz="500" dirty="0">
                <a:latin typeface="Arial" panose="020B0604020202020204" pitchFamily="34" charset="0"/>
                <a:cs typeface="Arial" panose="020B0604020202020204" pitchFamily="34" charset="0"/>
              </a:rPr>
              <a:t>Zakir, M., Ahuja, N., </a:t>
            </a:r>
            <a:r>
              <a:rPr lang="en-IN" sz="500" dirty="0" err="1">
                <a:latin typeface="Arial" panose="020B0604020202020204" pitchFamily="34" charset="0"/>
                <a:cs typeface="Arial" panose="020B0604020202020204" pitchFamily="34" charset="0"/>
              </a:rPr>
              <a:t>Surksha</a:t>
            </a:r>
            <a:r>
              <a:rPr lang="en-IN" sz="500" dirty="0">
                <a:latin typeface="Arial" panose="020B0604020202020204" pitchFamily="34" charset="0"/>
                <a:cs typeface="Arial" panose="020B0604020202020204" pitchFamily="34" charset="0"/>
              </a:rPr>
              <a:t>, M.A., Sachdev, R., </a:t>
            </a:r>
            <a:r>
              <a:rPr lang="en-IN" sz="500" dirty="0" err="1">
                <a:latin typeface="Arial" panose="020B0604020202020204" pitchFamily="34" charset="0"/>
                <a:cs typeface="Arial" panose="020B0604020202020204" pitchFamily="34" charset="0"/>
              </a:rPr>
              <a:t>Kalariya</a:t>
            </a:r>
            <a:r>
              <a:rPr lang="en-IN" sz="500" dirty="0">
                <a:latin typeface="Arial" panose="020B0604020202020204" pitchFamily="34" charset="0"/>
                <a:cs typeface="Arial" panose="020B0604020202020204" pitchFamily="34" charset="0"/>
              </a:rPr>
              <a:t>, Y., Nasir, M., Kashif, M., </a:t>
            </a:r>
            <a:r>
              <a:rPr lang="en-IN" sz="500" dirty="0" err="1">
                <a:latin typeface="Arial" panose="020B0604020202020204" pitchFamily="34" charset="0"/>
                <a:cs typeface="Arial" panose="020B0604020202020204" pitchFamily="34" charset="0"/>
              </a:rPr>
              <a:t>Shahzeen</a:t>
            </a:r>
            <a:r>
              <a:rPr lang="en-IN" sz="500" dirty="0">
                <a:latin typeface="Arial" panose="020B0604020202020204" pitchFamily="34" charset="0"/>
                <a:cs typeface="Arial" panose="020B0604020202020204" pitchFamily="34" charset="0"/>
              </a:rPr>
              <a:t>, F., Tayyab, A., Khan, M.S. </a:t>
            </a:r>
            <a:r>
              <a:rPr lang="en-IN" sz="500" dirty="0" err="1">
                <a:latin typeface="Arial" panose="020B0604020202020204" pitchFamily="34" charset="0"/>
                <a:cs typeface="Arial" panose="020B0604020202020204" pitchFamily="34" charset="0"/>
              </a:rPr>
              <a:t>moazzam</a:t>
            </a:r>
            <a:r>
              <a:rPr lang="en-IN" sz="500" dirty="0">
                <a:latin typeface="Arial" panose="020B0604020202020204" pitchFamily="34" charset="0"/>
                <a:cs typeface="Arial" panose="020B0604020202020204" pitchFamily="34" charset="0"/>
              </a:rPr>
              <a:t>, Junejo, M., Manoj Kumar, F., </a:t>
            </a:r>
            <a:r>
              <a:rPr lang="en-IN" sz="500" dirty="0" err="1">
                <a:latin typeface="Arial" panose="020B0604020202020204" pitchFamily="34" charset="0"/>
                <a:cs typeface="Arial" panose="020B0604020202020204" pitchFamily="34" charset="0"/>
              </a:rPr>
              <a:t>Varrassi</a:t>
            </a:r>
            <a:r>
              <a:rPr lang="en-IN" sz="500" dirty="0">
                <a:latin typeface="Arial" panose="020B0604020202020204" pitchFamily="34" charset="0"/>
                <a:cs typeface="Arial" panose="020B0604020202020204" pitchFamily="34" charset="0"/>
              </a:rPr>
              <a:t>, G., Kumar, S., Khatri, M. and Mohamad, T. (2023) Cardiovascular Complications of Diabetes: from Microvascular to Macrovascular Pathways. </a:t>
            </a:r>
            <a:r>
              <a:rPr lang="en-IN" sz="500" i="1" dirty="0" err="1">
                <a:latin typeface="Arial" panose="020B0604020202020204" pitchFamily="34" charset="0"/>
                <a:cs typeface="Arial" panose="020B0604020202020204" pitchFamily="34" charset="0"/>
              </a:rPr>
              <a:t>Cureus</a:t>
            </a:r>
            <a:r>
              <a:rPr lang="en-IN" sz="500" dirty="0">
                <a:latin typeface="Arial" panose="020B0604020202020204" pitchFamily="34" charset="0"/>
                <a:cs typeface="Arial" panose="020B0604020202020204" pitchFamily="34" charset="0"/>
              </a:rPr>
              <a:t>, 15(9). </a:t>
            </a:r>
          </a:p>
        </p:txBody>
      </p:sp>
    </p:spTree>
    <p:extLst>
      <p:ext uri="{BB962C8B-B14F-4D97-AF65-F5344CB8AC3E}">
        <p14:creationId xmlns:p14="http://schemas.microsoft.com/office/powerpoint/2010/main" val="2634274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3972</Words>
  <Application>Microsoft Office PowerPoint</Application>
  <PresentationFormat>Widescreen</PresentationFormat>
  <Paragraphs>157</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Angina Pectoris: Management and Care in the United Kingdom  Module: LCHS7003 Community Care and Management of Long-Term Conditions  Target audience: Community healthcare assistants working in primary and community settings </vt:lpstr>
      <vt:lpstr>Overview of Angina Pectoris</vt:lpstr>
      <vt:lpstr>Angina Symptoms</vt:lpstr>
      <vt:lpstr>Aetiology and Causes</vt:lpstr>
      <vt:lpstr>Types of Angina</vt:lpstr>
      <vt:lpstr>Prevalence (UK and Global)</vt:lpstr>
      <vt:lpstr>Economic Cost of Angina</vt:lpstr>
      <vt:lpstr>Social cost of Angina</vt:lpstr>
      <vt:lpstr>Diagnosis and Preliminary Examination</vt:lpstr>
      <vt:lpstr>Angina (UK Guidelines) Management</vt:lpstr>
      <vt:lpstr>Frameworks and Models of Angina Care</vt:lpstr>
      <vt:lpstr>Angina Treatment</vt:lpstr>
      <vt:lpstr>Comorbidities related to Angina</vt:lpstr>
      <vt:lpstr>Angina Pectoris Prevention</vt:lpstr>
      <vt:lpstr>Competencies, values and behaviours of Healthcare Professionals</vt:lpstr>
      <vt:lpstr>Recommendations with the help of the Personalised Care Model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Angina Pectoris: Management and Care in the United Kingdom  Module: LCHS7003 Community Care and Management of Long-Term Conditions  Target audience: Community healthcare assistants working in primary and community settings </dc:title>
  <cp:lastModifiedBy>919624332068</cp:lastModifiedBy>
  <cp:revision>5</cp:revision>
  <dcterms:created xsi:type="dcterms:W3CDTF">2026-04-09T08:36:31Z</dcterms:created>
  <dcterms:modified xsi:type="dcterms:W3CDTF">2026-04-09T15:54:17Z</dcterms:modified>
</cp:coreProperties>
</file>