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81" autoAdjust="0"/>
    <p:restoredTop sz="95846" autoAdjust="0"/>
  </p:normalViewPr>
  <p:slideViewPr>
    <p:cSldViewPr>
      <p:cViewPr>
        <p:scale>
          <a:sx n="32" d="100"/>
          <a:sy n="32" d="100"/>
        </p:scale>
        <p:origin x="-2544" y="-1000"/>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Osborne (2102881)" userId="84e352dd-d435-4136-8391-af436f80a890" providerId="ADAL" clId="{FCD7CE01-B459-484F-AAF0-F04C1280597B}"/>
    <pc:docChg chg="modSld">
      <pc:chgData name="Amber Osborne (2102881)" userId="84e352dd-d435-4136-8391-af436f80a890" providerId="ADAL" clId="{FCD7CE01-B459-484F-AAF0-F04C1280597B}" dt="2024-05-10T11:08:53.672" v="140" actId="20577"/>
      <pc:docMkLst>
        <pc:docMk/>
      </pc:docMkLst>
      <pc:sldChg chg="modSp mod">
        <pc:chgData name="Amber Osborne (2102881)" userId="84e352dd-d435-4136-8391-af436f80a890" providerId="ADAL" clId="{FCD7CE01-B459-484F-AAF0-F04C1280597B}" dt="2024-05-10T11:08:53.672" v="140" actId="20577"/>
        <pc:sldMkLst>
          <pc:docMk/>
          <pc:sldMk cId="0" sldId="256"/>
        </pc:sldMkLst>
        <pc:spChg chg="mod">
          <ac:chgData name="Amber Osborne (2102881)" userId="84e352dd-d435-4136-8391-af436f80a890" providerId="ADAL" clId="{FCD7CE01-B459-484F-AAF0-F04C1280597B}" dt="2024-05-10T10:50:14.684" v="23" actId="1076"/>
          <ac:spMkLst>
            <pc:docMk/>
            <pc:sldMk cId="0" sldId="256"/>
            <ac:spMk id="5" creationId="{2D20CD84-DE80-CB71-FD5A-2395CF4380BA}"/>
          </ac:spMkLst>
        </pc:spChg>
        <pc:spChg chg="mod">
          <ac:chgData name="Amber Osborne (2102881)" userId="84e352dd-d435-4136-8391-af436f80a890" providerId="ADAL" clId="{FCD7CE01-B459-484F-AAF0-F04C1280597B}" dt="2024-05-10T11:02:10.685" v="108" actId="20577"/>
          <ac:spMkLst>
            <pc:docMk/>
            <pc:sldMk cId="0" sldId="256"/>
            <ac:spMk id="9" creationId="{57479B87-3474-3CAF-1E43-2CCAB7E08715}"/>
          </ac:spMkLst>
        </pc:spChg>
        <pc:spChg chg="mod">
          <ac:chgData name="Amber Osborne (2102881)" userId="84e352dd-d435-4136-8391-af436f80a890" providerId="ADAL" clId="{FCD7CE01-B459-484F-AAF0-F04C1280597B}" dt="2024-05-10T11:02:39.385" v="116" actId="1076"/>
          <ac:spMkLst>
            <pc:docMk/>
            <pc:sldMk cId="0" sldId="256"/>
            <ac:spMk id="14" creationId="{AAA810E9-5FD8-9ADC-2954-04CDF1AE818E}"/>
          </ac:spMkLst>
        </pc:spChg>
        <pc:spChg chg="mod">
          <ac:chgData name="Amber Osborne (2102881)" userId="84e352dd-d435-4136-8391-af436f80a890" providerId="ADAL" clId="{FCD7CE01-B459-484F-AAF0-F04C1280597B}" dt="2024-05-10T11:02:32.984" v="114" actId="1076"/>
          <ac:spMkLst>
            <pc:docMk/>
            <pc:sldMk cId="0" sldId="256"/>
            <ac:spMk id="16" creationId="{4ED46687-0735-BC61-36B9-EFD4A2962092}"/>
          </ac:spMkLst>
        </pc:spChg>
        <pc:spChg chg="mod">
          <ac:chgData name="Amber Osborne (2102881)" userId="84e352dd-d435-4136-8391-af436f80a890" providerId="ADAL" clId="{FCD7CE01-B459-484F-AAF0-F04C1280597B}" dt="2024-05-10T11:02:36.018" v="115" actId="1076"/>
          <ac:spMkLst>
            <pc:docMk/>
            <pc:sldMk cId="0" sldId="256"/>
            <ac:spMk id="18" creationId="{9708469F-3548-0118-0202-6BC6F1B2D306}"/>
          </ac:spMkLst>
        </pc:spChg>
        <pc:spChg chg="mod">
          <ac:chgData name="Amber Osborne (2102881)" userId="84e352dd-d435-4136-8391-af436f80a890" providerId="ADAL" clId="{FCD7CE01-B459-484F-AAF0-F04C1280597B}" dt="2024-05-10T11:02:28.935" v="113" actId="1076"/>
          <ac:spMkLst>
            <pc:docMk/>
            <pc:sldMk cId="0" sldId="256"/>
            <ac:spMk id="20" creationId="{4D86B275-2C22-F4C6-15B6-5E2E1F3479BB}"/>
          </ac:spMkLst>
        </pc:spChg>
        <pc:spChg chg="mod">
          <ac:chgData name="Amber Osborne (2102881)" userId="84e352dd-d435-4136-8391-af436f80a890" providerId="ADAL" clId="{FCD7CE01-B459-484F-AAF0-F04C1280597B}" dt="2024-05-10T11:02:25.718" v="111" actId="1076"/>
          <ac:spMkLst>
            <pc:docMk/>
            <pc:sldMk cId="0" sldId="256"/>
            <ac:spMk id="22" creationId="{31E14ECE-40FD-78B4-22E0-4999F3D31DEE}"/>
          </ac:spMkLst>
        </pc:spChg>
        <pc:spChg chg="mod">
          <ac:chgData name="Amber Osborne (2102881)" userId="84e352dd-d435-4136-8391-af436f80a890" providerId="ADAL" clId="{FCD7CE01-B459-484F-AAF0-F04C1280597B}" dt="2024-05-10T11:08:53.672" v="140" actId="20577"/>
          <ac:spMkLst>
            <pc:docMk/>
            <pc:sldMk cId="0" sldId="256"/>
            <ac:spMk id="24" creationId="{F885E3BA-D6C4-8F64-3C5A-CD8D6F320A95}"/>
          </ac:spMkLst>
        </pc:spChg>
        <pc:spChg chg="mod">
          <ac:chgData name="Amber Osborne (2102881)" userId="84e352dd-d435-4136-8391-af436f80a890" providerId="ADAL" clId="{FCD7CE01-B459-484F-AAF0-F04C1280597B}" dt="2024-05-10T11:07:06.353" v="136" actId="20577"/>
          <ac:spMkLst>
            <pc:docMk/>
            <pc:sldMk cId="0" sldId="256"/>
            <ac:spMk id="25" creationId="{F320F933-4846-2AC3-9E0C-C781E4160637}"/>
          </ac:spMkLst>
        </pc:spChg>
        <pc:spChg chg="mod">
          <ac:chgData name="Amber Osborne (2102881)" userId="84e352dd-d435-4136-8391-af436f80a890" providerId="ADAL" clId="{FCD7CE01-B459-484F-AAF0-F04C1280597B}" dt="2024-05-10T11:07:12.416" v="137" actId="1076"/>
          <ac:spMkLst>
            <pc:docMk/>
            <pc:sldMk cId="0" sldId="256"/>
            <ac:spMk id="37" creationId="{BCD86DDB-397D-BD6B-D019-ACAB26BC3136}"/>
          </ac:spMkLst>
        </pc:spChg>
        <pc:spChg chg="mod">
          <ac:chgData name="Amber Osborne (2102881)" userId="84e352dd-d435-4136-8391-af436f80a890" providerId="ADAL" clId="{FCD7CE01-B459-484F-AAF0-F04C1280597B}" dt="2024-05-10T11:07:16.032" v="138" actId="1076"/>
          <ac:spMkLst>
            <pc:docMk/>
            <pc:sldMk cId="0" sldId="256"/>
            <ac:spMk id="38" creationId="{B411F00B-9624-8A96-EAFD-ABB94EC4EE6F}"/>
          </ac:spMkLst>
        </pc:spChg>
        <pc:spChg chg="mod">
          <ac:chgData name="Amber Osborne (2102881)" userId="84e352dd-d435-4136-8391-af436f80a890" providerId="ADAL" clId="{FCD7CE01-B459-484F-AAF0-F04C1280597B}" dt="2024-05-10T11:07:21.582" v="139" actId="1076"/>
          <ac:spMkLst>
            <pc:docMk/>
            <pc:sldMk cId="0" sldId="256"/>
            <ac:spMk id="40" creationId="{CE046E0F-57DF-BE23-1120-BA3A4BF6390F}"/>
          </ac:spMkLst>
        </pc:spChg>
        <pc:picChg chg="mod">
          <ac:chgData name="Amber Osborne (2102881)" userId="84e352dd-d435-4136-8391-af436f80a890" providerId="ADAL" clId="{FCD7CE01-B459-484F-AAF0-F04C1280597B}" dt="2024-05-10T11:02:55.301" v="119" actId="14100"/>
          <ac:picMkLst>
            <pc:docMk/>
            <pc:sldMk cId="0" sldId="256"/>
            <ac:picMk id="3" creationId="{372937B8-F11B-E412-677F-9FD6020C9147}"/>
          </ac:picMkLst>
        </pc:picChg>
        <pc:picChg chg="mod">
          <ac:chgData name="Amber Osborne (2102881)" userId="84e352dd-d435-4136-8391-af436f80a890" providerId="ADAL" clId="{FCD7CE01-B459-484F-AAF0-F04C1280597B}" dt="2024-05-10T11:05:41.682" v="128" actId="1076"/>
          <ac:picMkLst>
            <pc:docMk/>
            <pc:sldMk cId="0" sldId="256"/>
            <ac:picMk id="41" creationId="{B8134B5E-1277-87DB-03FE-998A5B8A4A1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937B8-F11B-E412-677F-9FD6020C9147}"/>
              </a:ext>
            </a:extLst>
          </p:cNvPr>
          <p:cNvPicPr>
            <a:picLocks noChangeAspect="1"/>
          </p:cNvPicPr>
          <p:nvPr/>
        </p:nvPicPr>
        <p:blipFill rotWithShape="1">
          <a:blip r:embed="rId3"/>
          <a:srcRect b="3594"/>
          <a:stretch/>
        </p:blipFill>
        <p:spPr>
          <a:xfrm>
            <a:off x="-133100" y="-18652"/>
            <a:ext cx="51472599" cy="32937052"/>
          </a:xfrm>
          <a:prstGeom prst="rect">
            <a:avLst/>
          </a:prstGeom>
        </p:spPr>
      </p:pic>
      <p:sp>
        <p:nvSpPr>
          <p:cNvPr id="5" name="TextBox 4">
            <a:extLst>
              <a:ext uri="{FF2B5EF4-FFF2-40B4-BE49-F238E27FC236}">
                <a16:creationId xmlns:a16="http://schemas.microsoft.com/office/drawing/2014/main" id="{2D20CD84-DE80-CB71-FD5A-2395CF4380BA}"/>
              </a:ext>
            </a:extLst>
          </p:cNvPr>
          <p:cNvSpPr txBox="1"/>
          <p:nvPr/>
        </p:nvSpPr>
        <p:spPr>
          <a:xfrm>
            <a:off x="12369350" y="864305"/>
            <a:ext cx="26334720" cy="2419124"/>
          </a:xfrm>
          <a:prstGeom prst="rect">
            <a:avLst/>
          </a:prstGeom>
          <a:noFill/>
        </p:spPr>
        <p:txBody>
          <a:bodyPr wrap="square">
            <a:spAutoFit/>
          </a:bodyPr>
          <a:lstStyle/>
          <a:p>
            <a:pPr algn="ctr">
              <a:lnSpc>
                <a:spcPct val="80000"/>
              </a:lnSpc>
              <a:spcBef>
                <a:spcPct val="50000"/>
              </a:spcBef>
            </a:pPr>
            <a:r>
              <a:rPr lang="en-GB" altLang="en-US" sz="7200" b="1" u="sng" dirty="0">
                <a:latin typeface="Arial" panose="020B0604020202020204" pitchFamily="34" charset="0"/>
                <a:cs typeface="Al Bayan Plain" pitchFamily="2" charset="-78"/>
              </a:rPr>
              <a:t>Eating Disorders in Athletes</a:t>
            </a:r>
          </a:p>
          <a:p>
            <a:pPr algn="ctr">
              <a:lnSpc>
                <a:spcPct val="80000"/>
              </a:lnSpc>
              <a:spcBef>
                <a:spcPct val="50000"/>
              </a:spcBef>
            </a:pPr>
            <a:r>
              <a:rPr lang="en-GB" altLang="en-US" sz="7200" u="sng" dirty="0">
                <a:latin typeface="Arial" panose="020B0604020202020204" pitchFamily="34" charset="0"/>
                <a:cs typeface="Al Bayan Plain" pitchFamily="2" charset="-78"/>
              </a:rPr>
              <a:t>Amber Osborne</a:t>
            </a:r>
          </a:p>
        </p:txBody>
      </p:sp>
      <p:sp>
        <p:nvSpPr>
          <p:cNvPr id="9" name="TextBox 8">
            <a:extLst>
              <a:ext uri="{FF2B5EF4-FFF2-40B4-BE49-F238E27FC236}">
                <a16:creationId xmlns:a16="http://schemas.microsoft.com/office/drawing/2014/main" id="{57479B87-3474-3CAF-1E43-2CCAB7E08715}"/>
              </a:ext>
            </a:extLst>
          </p:cNvPr>
          <p:cNvSpPr txBox="1"/>
          <p:nvPr/>
        </p:nvSpPr>
        <p:spPr>
          <a:xfrm>
            <a:off x="840238" y="3711685"/>
            <a:ext cx="15942177" cy="11079956"/>
          </a:xfrm>
          <a:prstGeom prst="rect">
            <a:avLst/>
          </a:prstGeom>
          <a:noFill/>
          <a:effectLst/>
        </p:spPr>
        <p:txBody>
          <a:bodyPr wrap="square">
            <a:spAutoFit/>
          </a:bodyPr>
          <a:lstStyle/>
          <a:p>
            <a:pPr algn="ctr">
              <a:spcBef>
                <a:spcPct val="50000"/>
              </a:spcBef>
            </a:pPr>
            <a:r>
              <a:rPr lang="en-GB" altLang="en-US" sz="5400" u="sng" dirty="0">
                <a:ln w="0"/>
                <a:effectLst>
                  <a:outerShdw blurRad="38100" dist="19050" dir="2700000" algn="tl" rotWithShape="0">
                    <a:schemeClr val="dk1">
                      <a:alpha val="40000"/>
                    </a:schemeClr>
                  </a:outerShdw>
                </a:effectLst>
                <a:latin typeface="Arial" panose="020B0604020202020204" pitchFamily="34" charset="0"/>
              </a:rPr>
              <a:t>Introduction </a:t>
            </a:r>
          </a:p>
          <a:p>
            <a:pPr algn="just">
              <a:spcBef>
                <a:spcPct val="50000"/>
              </a:spcBef>
            </a:pPr>
            <a:r>
              <a:rPr lang="en-GB" sz="4000" kern="0" dirty="0">
                <a:solidFill>
                  <a:srgbClr val="000000"/>
                </a:solidFill>
                <a:effectLst/>
                <a:latin typeface="Arial" panose="020B0604020202020204" pitchFamily="34" charset="0"/>
                <a:ea typeface="Times New Roman" panose="02020603050405020304" pitchFamily="18" charset="0"/>
              </a:rPr>
              <a:t>Athletes, motivated by the desire for peak performance, frequently experience challenges that make them more sensitive to disordered eating practices (Plateau et al., 2014).  According to Bratland-</a:t>
            </a:r>
            <a:r>
              <a:rPr lang="en-GB" sz="4000" kern="0" dirty="0" err="1">
                <a:solidFill>
                  <a:srgbClr val="000000"/>
                </a:solidFill>
                <a:effectLst/>
                <a:latin typeface="Arial" panose="020B0604020202020204" pitchFamily="34" charset="0"/>
                <a:ea typeface="Times New Roman" panose="02020603050405020304" pitchFamily="18" charset="0"/>
              </a:rPr>
              <a:t>Sanda</a:t>
            </a:r>
            <a:r>
              <a:rPr lang="en-GB" sz="4000" kern="0" dirty="0">
                <a:solidFill>
                  <a:srgbClr val="000000"/>
                </a:solidFill>
                <a:effectLst/>
                <a:latin typeface="Arial" panose="020B0604020202020204" pitchFamily="34" charset="0"/>
                <a:ea typeface="Times New Roman" panose="02020603050405020304" pitchFamily="18" charset="0"/>
              </a:rPr>
              <a:t> and </a:t>
            </a:r>
            <a:r>
              <a:rPr lang="en-GB" sz="4000" kern="0" dirty="0" err="1">
                <a:solidFill>
                  <a:srgbClr val="000000"/>
                </a:solidFill>
                <a:effectLst/>
                <a:latin typeface="Arial" panose="020B0604020202020204" pitchFamily="34" charset="0"/>
                <a:ea typeface="Times New Roman" panose="02020603050405020304" pitchFamily="18" charset="0"/>
              </a:rPr>
              <a:t>Sundgot-Borgen</a:t>
            </a:r>
            <a:r>
              <a:rPr lang="en-GB" sz="4000" kern="0" dirty="0">
                <a:solidFill>
                  <a:srgbClr val="000000"/>
                </a:solidFill>
                <a:effectLst/>
                <a:latin typeface="Arial" panose="020B0604020202020204" pitchFamily="34" charset="0"/>
                <a:ea typeface="Times New Roman" panose="02020603050405020304" pitchFamily="18" charset="0"/>
              </a:rPr>
              <a:t> (2013), the prevalence of disordered eating and eating disorders in male athletes ranges from 0 to 19%, whereas female athletes range from 6-45%, with</a:t>
            </a:r>
            <a:r>
              <a:rPr lang="en-GB" sz="4000" dirty="0">
                <a:latin typeface="Arial" panose="020B0604020202020204" pitchFamily="34" charset="0"/>
              </a:rPr>
              <a:t> male athletes being approximately 16 times more likely to have eating disorders than male non-athletes. </a:t>
            </a:r>
            <a:r>
              <a:rPr lang="en-GB" sz="4000" kern="0" dirty="0" err="1">
                <a:solidFill>
                  <a:srgbClr val="000000"/>
                </a:solidFill>
                <a:effectLst/>
                <a:latin typeface="Arial" panose="020B0604020202020204" pitchFamily="34" charset="0"/>
                <a:ea typeface="Times New Roman" panose="02020603050405020304" pitchFamily="18" charset="0"/>
              </a:rPr>
              <a:t>Hulley</a:t>
            </a:r>
            <a:r>
              <a:rPr lang="en-GB" sz="4000" kern="0" dirty="0">
                <a:solidFill>
                  <a:srgbClr val="000000"/>
                </a:solidFill>
                <a:effectLst/>
                <a:latin typeface="Arial" panose="020B0604020202020204" pitchFamily="34" charset="0"/>
                <a:ea typeface="Times New Roman" panose="02020603050405020304" pitchFamily="18" charset="0"/>
              </a:rPr>
              <a:t> and Hill's (2001) study of 184 female distance runners in the UK found that 29 (16%) had an eating difficulty. </a:t>
            </a:r>
            <a:r>
              <a:rPr lang="en-GB" sz="4000" dirty="0">
                <a:latin typeface="Arial" panose="020B0604020202020204" pitchFamily="34" charset="0"/>
              </a:rPr>
              <a:t>The pressure to conform to specific body ideals, combined with demanding training schedules and constant inspection by coaches and peers, increases the development of eating disorders (</a:t>
            </a:r>
            <a:r>
              <a:rPr lang="en-GB" sz="4000" dirty="0" err="1">
                <a:latin typeface="Arial" panose="020B0604020202020204" pitchFamily="34" charset="0"/>
              </a:rPr>
              <a:t>Stoyel</a:t>
            </a:r>
            <a:r>
              <a:rPr lang="en-GB" sz="4000" dirty="0">
                <a:latin typeface="Arial" panose="020B0604020202020204" pitchFamily="34" charset="0"/>
              </a:rPr>
              <a:t> et al., 2021). The severe impact of eating disorders on athletic performance adds another layer of enticement, prompting further research into the delicate link between physical and mental well-being.</a:t>
            </a:r>
            <a:endParaRPr lang="en-GB" altLang="en-US" sz="4000" b="1" dirty="0">
              <a:ln/>
              <a:solidFill>
                <a:schemeClr val="accent4"/>
              </a:solidFill>
              <a:latin typeface="Arial" panose="020B0604020202020204" pitchFamily="34" charset="0"/>
            </a:endParaRPr>
          </a:p>
        </p:txBody>
      </p:sp>
      <p:sp>
        <p:nvSpPr>
          <p:cNvPr id="14" name="TextBox 13">
            <a:extLst>
              <a:ext uri="{FF2B5EF4-FFF2-40B4-BE49-F238E27FC236}">
                <a16:creationId xmlns:a16="http://schemas.microsoft.com/office/drawing/2014/main" id="{AAA810E9-5FD8-9ADC-2954-04CDF1AE818E}"/>
              </a:ext>
            </a:extLst>
          </p:cNvPr>
          <p:cNvSpPr txBox="1"/>
          <p:nvPr/>
        </p:nvSpPr>
        <p:spPr>
          <a:xfrm>
            <a:off x="840238" y="14826274"/>
            <a:ext cx="15942176" cy="5032147"/>
          </a:xfrm>
          <a:prstGeom prst="rect">
            <a:avLst/>
          </a:prstGeom>
          <a:noFill/>
        </p:spPr>
        <p:txBody>
          <a:bodyPr wrap="square">
            <a:spAutoFit/>
          </a:bodyPr>
          <a:lstStyle/>
          <a:p>
            <a:pPr algn="ctr">
              <a:lnSpc>
                <a:spcPct val="150000"/>
              </a:lnSpc>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5400" u="sng" dirty="0">
                <a:solidFill>
                  <a:srgbClr val="000000"/>
                </a:solidFill>
                <a:latin typeface="Arial" panose="020B0604020202020204" pitchFamily="34" charset="0"/>
                <a:ea typeface="Times New Roman" panose="02020603050405020304" pitchFamily="18" charset="0"/>
              </a:rPr>
              <a:t>Aims and Method</a:t>
            </a:r>
            <a:endParaRPr lang="en-GB" sz="5400" u="sng" dirty="0">
              <a:effectLst/>
              <a:latin typeface="Arial" panose="020B0604020202020204" pitchFamily="34"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dirty="0">
                <a:latin typeface="Arial" panose="020B0604020202020204" pitchFamily="34" charset="0"/>
              </a:rPr>
              <a:t>The purpose of this study was to look at the prevalence of eating disorders in athletes by examining how eating disorders affect the body and mind to sports performance, including the impacts on relationships, self-esteem, and health. To do this, a methodology was devised to provide a structured approach to research and synthesis of current research. The methods used included:</a:t>
            </a:r>
            <a:endParaRPr lang="en-GB" sz="4000" kern="0" dirty="0">
              <a:latin typeface="Arial" panose="020B0604020202020204" pitchFamily="34" charset="0"/>
              <a:ea typeface="Times New Roman" panose="02020603050405020304" pitchFamily="18" charset="0"/>
            </a:endParaRPr>
          </a:p>
        </p:txBody>
      </p:sp>
      <p:sp>
        <p:nvSpPr>
          <p:cNvPr id="16" name="TextBox 15">
            <a:extLst>
              <a:ext uri="{FF2B5EF4-FFF2-40B4-BE49-F238E27FC236}">
                <a16:creationId xmlns:a16="http://schemas.microsoft.com/office/drawing/2014/main" id="{4ED46687-0735-BC61-36B9-EFD4A2962092}"/>
              </a:ext>
            </a:extLst>
          </p:cNvPr>
          <p:cNvSpPr txBox="1"/>
          <p:nvPr/>
        </p:nvSpPr>
        <p:spPr>
          <a:xfrm>
            <a:off x="840238" y="20030725"/>
            <a:ext cx="7189114" cy="5016758"/>
          </a:xfrm>
          <a:prstGeom prst="rect">
            <a:avLst/>
          </a:prstGeom>
          <a:noFill/>
        </p:spPr>
        <p:txBody>
          <a:bodyPr wrap="square">
            <a:sp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b="1" kern="0" dirty="0">
                <a:latin typeface="Arial" panose="020B0604020202020204" pitchFamily="34" charset="0"/>
                <a:ea typeface="Times New Roman" panose="02020603050405020304" pitchFamily="18" charset="0"/>
              </a:rPr>
              <a:t>Inclusion and exclusion </a:t>
            </a: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dirty="0"/>
              <a:t>The information covered eating disorders, risk factors, clinical standards, and strategies. </a:t>
            </a:r>
            <a:br>
              <a:rPr lang="en-GB" sz="4000" dirty="0"/>
            </a:br>
            <a:r>
              <a:rPr lang="en-GB" sz="4000" dirty="0"/>
              <a:t>The exclusion criteria centred on relevant research and drawing conclusions. </a:t>
            </a:r>
            <a:endParaRPr lang="en-GB" sz="4000" kern="0" dirty="0">
              <a:effectLst/>
              <a:latin typeface="Arial" panose="020B0604020202020204" pitchFamily="34" charset="0"/>
              <a:ea typeface="Times New Roman" panose="02020603050405020304" pitchFamily="18" charset="0"/>
            </a:endParaRPr>
          </a:p>
        </p:txBody>
      </p:sp>
      <p:sp>
        <p:nvSpPr>
          <p:cNvPr id="18" name="TextBox 17">
            <a:extLst>
              <a:ext uri="{FF2B5EF4-FFF2-40B4-BE49-F238E27FC236}">
                <a16:creationId xmlns:a16="http://schemas.microsoft.com/office/drawing/2014/main" id="{9708469F-3548-0118-0202-6BC6F1B2D306}"/>
              </a:ext>
            </a:extLst>
          </p:cNvPr>
          <p:cNvSpPr txBox="1"/>
          <p:nvPr/>
        </p:nvSpPr>
        <p:spPr>
          <a:xfrm>
            <a:off x="8457721" y="20168397"/>
            <a:ext cx="8003390" cy="3785652"/>
          </a:xfrm>
          <a:prstGeom prst="rect">
            <a:avLst/>
          </a:prstGeom>
          <a:noFill/>
        </p:spPr>
        <p:txBody>
          <a:bodyPr wrap="square">
            <a:sp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b="1" kern="0" dirty="0">
                <a:latin typeface="Arial" panose="020B0604020202020204" pitchFamily="34" charset="0"/>
                <a:ea typeface="Times New Roman" panose="02020603050405020304" pitchFamily="18" charset="0"/>
              </a:rPr>
              <a:t>Information source </a:t>
            </a: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dirty="0"/>
              <a:t>Research was conducted to discover reliable sources, such as Google Scholar, PubMed, </a:t>
            </a:r>
            <a:r>
              <a:rPr lang="en-GB" sz="4000" dirty="0" err="1"/>
              <a:t>PsychINDO</a:t>
            </a:r>
            <a:r>
              <a:rPr lang="en-GB" sz="4000" dirty="0"/>
              <a:t>, and </a:t>
            </a:r>
            <a:r>
              <a:rPr lang="en-GB" sz="4000" dirty="0" err="1"/>
              <a:t>SPORTDiscus</a:t>
            </a:r>
            <a:r>
              <a:rPr lang="en-GB" sz="4000" dirty="0"/>
              <a:t>, that provide credible studies.</a:t>
            </a:r>
            <a:endParaRPr lang="en-GB" sz="4000" kern="0" dirty="0">
              <a:solidFill>
                <a:srgbClr val="000000"/>
              </a:solidFill>
              <a:effectLst/>
              <a:latin typeface="Arial" panose="020B0604020202020204" pitchFamily="34" charset="0"/>
              <a:ea typeface="Times New Roman" panose="02020603050405020304" pitchFamily="18" charset="0"/>
            </a:endParaRPr>
          </a:p>
        </p:txBody>
      </p:sp>
      <p:sp>
        <p:nvSpPr>
          <p:cNvPr id="20" name="TextBox 19">
            <a:extLst>
              <a:ext uri="{FF2B5EF4-FFF2-40B4-BE49-F238E27FC236}">
                <a16:creationId xmlns:a16="http://schemas.microsoft.com/office/drawing/2014/main" id="{4D86B275-2C22-F4C6-15B6-5E2E1F3479BB}"/>
              </a:ext>
            </a:extLst>
          </p:cNvPr>
          <p:cNvSpPr txBox="1"/>
          <p:nvPr/>
        </p:nvSpPr>
        <p:spPr>
          <a:xfrm>
            <a:off x="840238" y="25047483"/>
            <a:ext cx="7189114" cy="6247864"/>
          </a:xfrm>
          <a:prstGeom prst="rect">
            <a:avLst/>
          </a:prstGeom>
          <a:noFill/>
        </p:spPr>
        <p:txBody>
          <a:bodyPr wrap="square">
            <a:sp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b="1" kern="0" dirty="0">
                <a:latin typeface="Arial" panose="020B0604020202020204" pitchFamily="34" charset="0"/>
                <a:ea typeface="Times New Roman" panose="02020603050405020304" pitchFamily="18" charset="0"/>
              </a:rPr>
              <a:t>Data collection process and data items </a:t>
            </a: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dirty="0"/>
              <a:t>Key data points from each chosen study were extracted, including study design, participant characteristics, eating disorder prevalence rates, identified risk variables, intervention descriptions, and outcome measures.</a:t>
            </a:r>
            <a:endParaRPr lang="en-GB" sz="4000" b="1" kern="0" dirty="0">
              <a:latin typeface="Arial" panose="020B0604020202020204" pitchFamily="34" charset="0"/>
              <a:ea typeface="Times New Roman" panose="02020603050405020304" pitchFamily="18" charset="0"/>
            </a:endParaRPr>
          </a:p>
        </p:txBody>
      </p:sp>
      <p:sp>
        <p:nvSpPr>
          <p:cNvPr id="22" name="TextBox 21">
            <a:extLst>
              <a:ext uri="{FF2B5EF4-FFF2-40B4-BE49-F238E27FC236}">
                <a16:creationId xmlns:a16="http://schemas.microsoft.com/office/drawing/2014/main" id="{31E14ECE-40FD-78B4-22E0-4999F3D31DEE}"/>
              </a:ext>
            </a:extLst>
          </p:cNvPr>
          <p:cNvSpPr txBox="1"/>
          <p:nvPr/>
        </p:nvSpPr>
        <p:spPr>
          <a:xfrm>
            <a:off x="8531115" y="25097031"/>
            <a:ext cx="8092476" cy="6863417"/>
          </a:xfrm>
          <a:prstGeom prst="rect">
            <a:avLst/>
          </a:prstGeom>
          <a:noFill/>
        </p:spPr>
        <p:txBody>
          <a:bodyPr wrap="square">
            <a:sp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b="1" kern="0" dirty="0">
                <a:latin typeface="Arial" panose="020B0604020202020204" pitchFamily="34" charset="0"/>
                <a:ea typeface="Times New Roman" panose="02020603050405020304" pitchFamily="18" charset="0"/>
              </a:rPr>
              <a:t>Data analysis </a:t>
            </a: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4000" dirty="0"/>
              <a:t>A review of the literature indicates that risk factors are multifaceted, including cultural pressures, performance expectations, and body image problems. Methodologies range from qualitative techniques like case studies and interviews to quantitative surveys and statistical analysis.</a:t>
            </a:r>
            <a:endParaRPr lang="en-GB" sz="4000" b="1" kern="0" dirty="0">
              <a:latin typeface="Arial" panose="020B0604020202020204" pitchFamily="34" charset="0"/>
              <a:ea typeface="Times New Roman" panose="02020603050405020304" pitchFamily="18" charset="0"/>
            </a:endParaRPr>
          </a:p>
        </p:txBody>
      </p:sp>
      <p:sp>
        <p:nvSpPr>
          <p:cNvPr id="24" name="TextBox 23">
            <a:extLst>
              <a:ext uri="{FF2B5EF4-FFF2-40B4-BE49-F238E27FC236}">
                <a16:creationId xmlns:a16="http://schemas.microsoft.com/office/drawing/2014/main" id="{F885E3BA-D6C4-8F64-3C5A-CD8D6F320A95}"/>
              </a:ext>
            </a:extLst>
          </p:cNvPr>
          <p:cNvSpPr txBox="1"/>
          <p:nvPr/>
        </p:nvSpPr>
        <p:spPr>
          <a:xfrm>
            <a:off x="17210784" y="4075847"/>
            <a:ext cx="16656888" cy="28007667"/>
          </a:xfrm>
          <a:prstGeom prst="rect">
            <a:avLst/>
          </a:prstGeom>
          <a:noFill/>
        </p:spPr>
        <p:txBody>
          <a:bodyPr wrap="square">
            <a:spAutoFit/>
          </a:bodyPr>
          <a:lstStyle/>
          <a:p>
            <a:pPr algn="just">
              <a:spcBef>
                <a:spcPct val="50000"/>
              </a:spcBef>
            </a:pPr>
            <a:r>
              <a:rPr lang="en-GB" altLang="en-US" sz="5400" u="sng" dirty="0">
                <a:latin typeface="Arial" panose="020B0604020202020204" pitchFamily="34" charset="0"/>
              </a:rPr>
              <a:t>Discussion</a:t>
            </a:r>
            <a:br>
              <a:rPr lang="en-GB" sz="4000" dirty="0">
                <a:latin typeface="Arial" panose="020B0604020202020204" pitchFamily="34" charset="0"/>
              </a:rPr>
            </a:br>
            <a:r>
              <a:rPr lang="en-GB" sz="4000" dirty="0">
                <a:latin typeface="Arial" panose="020B0604020202020204" pitchFamily="34" charset="0"/>
              </a:rPr>
              <a:t>To date, only a few studies have examined physical fitness and sport performance in people with eating disorders, and the information available in the literature is either indirect or speculative. However, all research demonstrates that eating disorders decrease physical fitness and athletic performance. </a:t>
            </a:r>
          </a:p>
          <a:p>
            <a:pPr algn="just">
              <a:spcBef>
                <a:spcPct val="50000"/>
              </a:spcBef>
            </a:pPr>
            <a:r>
              <a:rPr lang="en-GB" sz="4000" dirty="0">
                <a:latin typeface="Arial" panose="020B0604020202020204" pitchFamily="34" charset="0"/>
              </a:rPr>
              <a:t>Petrie and </a:t>
            </a:r>
            <a:r>
              <a:rPr lang="en-GB" sz="4000" dirty="0" err="1">
                <a:latin typeface="Arial" panose="020B0604020202020204" pitchFamily="34" charset="0"/>
              </a:rPr>
              <a:t>Greanleaf's</a:t>
            </a:r>
            <a:r>
              <a:rPr lang="en-GB" sz="4000" dirty="0">
                <a:latin typeface="Arial" panose="020B0604020202020204" pitchFamily="34" charset="0"/>
              </a:rPr>
              <a:t> (2009, 2012) sociocultural theoretical model of disordered eating for athletes suggests that athletes are exposed to two types of stimuli that increase their risk of developing EDs or disordered eating behaviours: weight and appearance. </a:t>
            </a:r>
            <a:r>
              <a:rPr lang="en-GB" sz="4000" dirty="0">
                <a:effectLst/>
                <a:latin typeface="Arial" panose="020B0604020202020204" pitchFamily="34" charset="0"/>
                <a:ea typeface="Times New Roman" panose="02020603050405020304" pitchFamily="18" charset="0"/>
              </a:rPr>
              <a:t>Competition clothing may represent societal and sport-specific weight and body shape standards, as revealing designs are usually required for peak performance (for example, tight-fitting outfits for cyclists, swimmers, or aerodynamic sprinters) (Greenleaf et al., 2009</a:t>
            </a:r>
            <a:r>
              <a:rPr lang="en-GB" sz="4000">
                <a:effectLst/>
                <a:latin typeface="Arial" panose="020B0604020202020204" pitchFamily="34" charset="0"/>
                <a:ea typeface="Times New Roman" panose="02020603050405020304" pitchFamily="18" charset="0"/>
              </a:rPr>
              <a:t>). </a:t>
            </a:r>
            <a:r>
              <a:rPr lang="en-GB" sz="4000">
                <a:latin typeface="Arial" panose="020B0604020202020204" pitchFamily="34" charset="0"/>
              </a:rPr>
              <a:t>To </a:t>
            </a:r>
            <a:r>
              <a:rPr lang="en-GB" sz="4000" dirty="0">
                <a:latin typeface="Arial" panose="020B0604020202020204" pitchFamily="34" charset="0"/>
              </a:rPr>
              <a:t>date, research has focused mostly on the impact of poor body image on athletes or pathological traits (</a:t>
            </a:r>
            <a:r>
              <a:rPr lang="en-GB" sz="4000" dirty="0" err="1">
                <a:latin typeface="Arial" panose="020B0604020202020204" pitchFamily="34" charset="0"/>
              </a:rPr>
              <a:t>Soulliard</a:t>
            </a:r>
            <a:r>
              <a:rPr lang="en-GB" sz="4000" dirty="0">
                <a:latin typeface="Arial" panose="020B0604020202020204" pitchFamily="34" charset="0"/>
              </a:rPr>
              <a:t> et al., 2019). It is believed that the extent to which the type and degree of sport practised, as well as the athlete's characteristics (body composition, age, gender, and ethnicity), influence the athlete's body image dysmorphia has not been thoroughly investigated. </a:t>
            </a:r>
          </a:p>
          <a:p>
            <a:pPr algn="just">
              <a:spcBef>
                <a:spcPct val="50000"/>
              </a:spcBef>
            </a:pPr>
            <a:r>
              <a:rPr lang="en-US" sz="4000" dirty="0">
                <a:solidFill>
                  <a:srgbClr val="000000"/>
                </a:solidFill>
                <a:effectLst/>
                <a:latin typeface="Arial" panose="020B0604020202020204" pitchFamily="34" charset="0"/>
                <a:ea typeface="Times New Roman" panose="02020603050405020304" pitchFamily="18" charset="0"/>
              </a:rPr>
              <a:t>From research</a:t>
            </a:r>
            <a:r>
              <a:rPr lang="en-US" sz="4000" dirty="0">
                <a:solidFill>
                  <a:srgbClr val="000000"/>
                </a:solidFill>
                <a:latin typeface="Arial" panose="020B0604020202020204" pitchFamily="34" charset="0"/>
                <a:ea typeface="Times New Roman" panose="02020603050405020304" pitchFamily="18" charset="0"/>
              </a:rPr>
              <a:t>, it has been highlighted that </a:t>
            </a:r>
            <a:r>
              <a:rPr lang="en-GB" sz="4000" dirty="0">
                <a:latin typeface="Arial" panose="020B0604020202020204" pitchFamily="34" charset="0"/>
              </a:rPr>
              <a:t>understanding the negative influence on sports performance and overall health highlights the necessity for comprehensive support services. Strong bones, for example, are required for optimal performance and injury prevention when engaging in strength activities (Carter and Hinton, 2014). According to research, 85% of women and 26-36% of men with anorexia have osteoporosis (bone density loss) or osteopenia (bone calcium loss), putting them at significant risk for bone fractures (</a:t>
            </a:r>
            <a:r>
              <a:rPr lang="en-GB" sz="4000" dirty="0" err="1">
                <a:latin typeface="Arial" panose="020B0604020202020204" pitchFamily="34" charset="0"/>
              </a:rPr>
              <a:t>Mehler</a:t>
            </a:r>
            <a:r>
              <a:rPr lang="en-GB" sz="4000" dirty="0">
                <a:latin typeface="Arial" panose="020B0604020202020204" pitchFamily="34" charset="0"/>
              </a:rPr>
              <a:t>, 2017). </a:t>
            </a:r>
          </a:p>
          <a:p>
            <a:pPr algn="just">
              <a:spcBef>
                <a:spcPct val="50000"/>
              </a:spcBef>
            </a:pPr>
            <a:r>
              <a:rPr lang="en-GB" sz="4000" dirty="0">
                <a:latin typeface="Arial" panose="020B0604020202020204" pitchFamily="34" charset="0"/>
              </a:rPr>
              <a:t>Individuals with restrictive eating disorders, such as anorexia nervosa, typically engage in calorie-deficit behaviours (</a:t>
            </a:r>
            <a:r>
              <a:rPr lang="en-GB" sz="4000" dirty="0" err="1">
                <a:latin typeface="Arial" panose="020B0604020202020204" pitchFamily="34" charset="0"/>
              </a:rPr>
              <a:t>Borowiec</a:t>
            </a:r>
            <a:r>
              <a:rPr lang="en-GB" sz="4000" dirty="0">
                <a:latin typeface="Arial" panose="020B0604020202020204" pitchFamily="34" charset="0"/>
              </a:rPr>
              <a:t> et al., 2023). When some foods are restricted or purged before they can be absorbed, the minerals in the blood can become depleted, resulting in anaemia (</a:t>
            </a:r>
            <a:r>
              <a:rPr lang="en-GB" sz="4000" dirty="0" err="1">
                <a:latin typeface="Arial" panose="020B0604020202020204" pitchFamily="34" charset="0"/>
              </a:rPr>
              <a:t>Piskin</a:t>
            </a:r>
            <a:r>
              <a:rPr lang="en-GB" sz="4000" dirty="0">
                <a:latin typeface="Arial" panose="020B0604020202020204" pitchFamily="34" charset="0"/>
              </a:rPr>
              <a:t> et al., 2022). A study of 921 individuals with eating disorders found that anaemia impacted many of them, including 16.4% of those with anorexia nervosa-restricting type, 20.2% of those with anorexia nervosa, binge/purge type, and 11.2% of those with bulimia nervosa (Walsh, Blalock, and </a:t>
            </a:r>
            <a:r>
              <a:rPr lang="en-GB" sz="4000" dirty="0" err="1">
                <a:latin typeface="Arial" panose="020B0604020202020204" pitchFamily="34" charset="0"/>
              </a:rPr>
              <a:t>Mehler</a:t>
            </a:r>
            <a:r>
              <a:rPr lang="en-GB" sz="4000" dirty="0">
                <a:latin typeface="Arial" panose="020B0604020202020204" pitchFamily="34" charset="0"/>
              </a:rPr>
              <a:t>, 2020).</a:t>
            </a:r>
          </a:p>
          <a:p>
            <a:pPr algn="just">
              <a:spcBef>
                <a:spcPct val="50000"/>
              </a:spcBef>
            </a:pPr>
            <a:r>
              <a:rPr lang="en-GB" sz="4000" dirty="0">
                <a:latin typeface="Arial" panose="020B0604020202020204" pitchFamily="34" charset="0"/>
              </a:rPr>
              <a:t>Understanding the prevalence and risk factors allows for more targeted screening and early intervention activities. Screening questionnaires can aid in identifying an eating disorder, but athletes are less likely to share information to avoid restrictions in their sporting activities (Hazzard et al., 2020). SCOFF is a useful screening technique.</a:t>
            </a:r>
          </a:p>
        </p:txBody>
      </p:sp>
      <p:sp>
        <p:nvSpPr>
          <p:cNvPr id="25" name="TextBox 24">
            <a:extLst>
              <a:ext uri="{FF2B5EF4-FFF2-40B4-BE49-F238E27FC236}">
                <a16:creationId xmlns:a16="http://schemas.microsoft.com/office/drawing/2014/main" id="{F320F933-4846-2AC3-9E0C-C781E4160637}"/>
              </a:ext>
            </a:extLst>
          </p:cNvPr>
          <p:cNvSpPr txBox="1"/>
          <p:nvPr/>
        </p:nvSpPr>
        <p:spPr>
          <a:xfrm>
            <a:off x="34488169" y="1792497"/>
            <a:ext cx="16363932" cy="12280285"/>
          </a:xfrm>
          <a:prstGeom prst="rect">
            <a:avLst/>
          </a:prstGeom>
          <a:noFill/>
        </p:spPr>
        <p:txBody>
          <a:bodyPr wrap="square" rtlCol="0">
            <a:spAutoFit/>
          </a:bodyPr>
          <a:lstStyle/>
          <a:p>
            <a:pPr algn="just"/>
            <a:endParaRPr lang="en-GB" sz="4000" kern="0" dirty="0">
              <a:latin typeface="Arial" panose="020B0604020202020204" pitchFamily="34" charset="0"/>
              <a:ea typeface="Times New Roman" panose="02020603050405020304" pitchFamily="18" charset="0"/>
            </a:endParaRPr>
          </a:p>
          <a:p>
            <a:pPr algn="just"/>
            <a:endParaRPr lang="en-GB" sz="4000" kern="0" dirty="0">
              <a:effectLst/>
              <a:latin typeface="Arial" panose="020B0604020202020204" pitchFamily="34" charset="0"/>
              <a:ea typeface="Times New Roman" panose="02020603050405020304" pitchFamily="18" charset="0"/>
            </a:endParaRPr>
          </a:p>
          <a:p>
            <a:pPr algn="just"/>
            <a:r>
              <a:rPr lang="en-GB" sz="4000" kern="0" dirty="0">
                <a:latin typeface="Arial" panose="020B0604020202020204" pitchFamily="34" charset="0"/>
                <a:ea typeface="Times New Roman" panose="02020603050405020304" pitchFamily="18" charset="0"/>
              </a:rPr>
              <a:t> </a:t>
            </a:r>
          </a:p>
          <a:p>
            <a:pPr algn="just"/>
            <a:endParaRPr lang="en-GB" sz="4000" kern="0" dirty="0">
              <a:latin typeface="Arial" panose="020B0604020202020204" pitchFamily="34" charset="0"/>
              <a:ea typeface="Times New Roman" panose="02020603050405020304" pitchFamily="18" charset="0"/>
            </a:endParaRPr>
          </a:p>
          <a:p>
            <a:pPr algn="just"/>
            <a:endParaRPr lang="en-GB" sz="4000" kern="0" dirty="0">
              <a:effectLst/>
              <a:latin typeface="Arial" panose="020B0604020202020204" pitchFamily="34" charset="0"/>
              <a:ea typeface="Times New Roman" panose="02020603050405020304" pitchFamily="18" charset="0"/>
            </a:endParaRPr>
          </a:p>
          <a:p>
            <a:pPr algn="just"/>
            <a:r>
              <a:rPr lang="en-GB" sz="4000" dirty="0">
                <a:latin typeface="Arial" panose="020B0604020202020204" pitchFamily="34" charset="0"/>
              </a:rPr>
              <a:t>Early detection and treatments, such as Fairburn's Enhanced Cognitive Behavioural Therapy (CBT-E) handbook (2008), address all eating disorders, emphasising the therapeutic significance. Longitudinal studies should be conducted to determine how long preventative interventions endure for elite athletes and how to maintain the positive effects of each effective routine</a:t>
            </a:r>
            <a:r>
              <a:rPr lang="en-GB" sz="4000" dirty="0"/>
              <a:t>.</a:t>
            </a:r>
            <a:br>
              <a:rPr lang="en-GB" sz="4000" dirty="0"/>
            </a:br>
            <a:r>
              <a:rPr lang="en-GB" sz="4000" kern="0" dirty="0">
                <a:effectLst/>
                <a:latin typeface="Arial" panose="020B0604020202020204" pitchFamily="34" charset="0"/>
                <a:ea typeface="Times New Roman" panose="02020603050405020304" pitchFamily="18" charset="0"/>
              </a:rPr>
              <a:t> </a:t>
            </a:r>
            <a:endParaRPr lang="en-GB" sz="4000" b="0" i="0" dirty="0">
              <a:effectLst/>
              <a:latin typeface="Arial" panose="020B0604020202020204" pitchFamily="34" charset="0"/>
            </a:endParaRPr>
          </a:p>
          <a:p>
            <a:pPr algn="l"/>
            <a:endParaRPr lang="en-GB" sz="4000" dirty="0">
              <a:latin typeface="Arial" panose="020B0604020202020204" pitchFamily="34" charset="0"/>
            </a:endParaRPr>
          </a:p>
          <a:p>
            <a:pPr algn="l"/>
            <a:r>
              <a:rPr lang="en-GB" sz="4000" dirty="0">
                <a:latin typeface="Arial" panose="020B0604020202020204" pitchFamily="34" charset="0"/>
              </a:rPr>
              <a:t> </a:t>
            </a:r>
            <a:br>
              <a:rPr lang="en-GB" sz="4000" dirty="0"/>
            </a:br>
            <a:endParaRPr lang="en-US" sz="4000" dirty="0">
              <a:highlight>
                <a:srgbClr val="FFFF00"/>
              </a:highlight>
              <a:latin typeface="Arial" panose="020B0604020202020204" pitchFamily="34" charset="0"/>
            </a:endParaRPr>
          </a:p>
          <a:p>
            <a:endParaRPr lang="en-US" sz="4000" dirty="0">
              <a:latin typeface="Arial" panose="020B0604020202020204" pitchFamily="34" charset="0"/>
            </a:endParaRPr>
          </a:p>
          <a:p>
            <a:pPr algn="l"/>
            <a:br>
              <a:rPr lang="en-GB" sz="4000" b="0" i="0" dirty="0">
                <a:solidFill>
                  <a:srgbClr val="ECECEC"/>
                </a:solidFill>
                <a:effectLst/>
                <a:highlight>
                  <a:srgbClr val="212121"/>
                </a:highlight>
                <a:latin typeface="Söhne"/>
              </a:rPr>
            </a:br>
            <a:endParaRPr lang="en-GB" sz="4000" dirty="0">
              <a:solidFill>
                <a:srgbClr val="000000"/>
              </a:solidFill>
              <a:highlight>
                <a:srgbClr val="FFFF00"/>
              </a:highlight>
              <a:latin typeface="Times New Roman" panose="02020603050405020304" pitchFamily="18" charset="0"/>
              <a:ea typeface="Times New Roman" panose="02020603050405020304" pitchFamily="18" charset="0"/>
            </a:endParaRPr>
          </a:p>
          <a:p>
            <a:endParaRPr lang="en-GB" sz="4000" dirty="0">
              <a:effectLst/>
              <a:highlight>
                <a:srgbClr val="FFFF00"/>
              </a:highlight>
              <a:latin typeface="Times New Roman" panose="02020603050405020304" pitchFamily="18" charset="0"/>
              <a:ea typeface="Times New Roman" panose="02020603050405020304" pitchFamily="18" charset="0"/>
            </a:endParaRPr>
          </a:p>
          <a:p>
            <a:endParaRPr lang="en-US" sz="3200" dirty="0">
              <a:latin typeface="Arial" panose="020B0604020202020204" pitchFamily="34" charset="0"/>
            </a:endParaRPr>
          </a:p>
        </p:txBody>
      </p:sp>
      <p:sp>
        <p:nvSpPr>
          <p:cNvPr id="37" name="TextBox 36">
            <a:extLst>
              <a:ext uri="{FF2B5EF4-FFF2-40B4-BE49-F238E27FC236}">
                <a16:creationId xmlns:a16="http://schemas.microsoft.com/office/drawing/2014/main" id="{BCD86DDB-397D-BD6B-D019-ACAB26BC3136}"/>
              </a:ext>
            </a:extLst>
          </p:cNvPr>
          <p:cNvSpPr txBox="1"/>
          <p:nvPr/>
        </p:nvSpPr>
        <p:spPr>
          <a:xfrm>
            <a:off x="34440129" y="8936698"/>
            <a:ext cx="16269135" cy="8925520"/>
          </a:xfrm>
          <a:prstGeom prst="rect">
            <a:avLst/>
          </a:prstGeom>
          <a:noFill/>
        </p:spPr>
        <p:txBody>
          <a:bodyPr wrap="square" rtlCol="0">
            <a:spAutoFit/>
          </a:bodyPr>
          <a:lstStyle/>
          <a:p>
            <a:pPr algn="just"/>
            <a:r>
              <a:rPr lang="en-US" sz="5400" u="sng" dirty="0">
                <a:latin typeface="Arial" panose="020B0604020202020204" pitchFamily="34" charset="0"/>
              </a:rPr>
              <a:t>Reflection</a:t>
            </a:r>
            <a:br>
              <a:rPr lang="en-GB" sz="5400" b="0" i="0" dirty="0">
                <a:effectLst/>
                <a:highlight>
                  <a:srgbClr val="212121"/>
                </a:highlight>
                <a:latin typeface="Arial" panose="020B0604020202020204" pitchFamily="34" charset="0"/>
              </a:rPr>
            </a:br>
            <a:r>
              <a:rPr lang="en-GB" sz="4000" dirty="0">
                <a:latin typeface="Arial" panose="020B0604020202020204" pitchFamily="34" charset="0"/>
              </a:rPr>
              <a:t>There is an urgent need for more research on athletes and eating disorders' adverse effects on health. A detailed literature search was required to assess the available knowledge on eating disorders among athletes. Using key terms and searching multiple databases helped find relevant papers. Extracting relevant details and synthesising findings allowed for the discovery of patterns, themes, and areas that require additional research. For current level 5 students, my advice is to choose a topic that interests you, as this increases research enthusiasm. Begin your study early to enable enough time for exploration and analysis. Use several sources to gain a thorough understanding of your selected topic. Most importantly, enjoy the process! Research can be rewarding and enlightening when approached with curiosity and passion.</a:t>
            </a:r>
            <a:r>
              <a:rPr lang="en-US" sz="4000" dirty="0">
                <a:latin typeface="Arial" panose="020B0604020202020204" pitchFamily="34" charset="0"/>
              </a:rPr>
              <a:t> </a:t>
            </a:r>
          </a:p>
        </p:txBody>
      </p:sp>
      <p:sp>
        <p:nvSpPr>
          <p:cNvPr id="38" name="TextBox 37">
            <a:extLst>
              <a:ext uri="{FF2B5EF4-FFF2-40B4-BE49-F238E27FC236}">
                <a16:creationId xmlns:a16="http://schemas.microsoft.com/office/drawing/2014/main" id="{B411F00B-9624-8A96-EAFD-ABB94EC4EE6F}"/>
              </a:ext>
            </a:extLst>
          </p:cNvPr>
          <p:cNvSpPr txBox="1"/>
          <p:nvPr/>
        </p:nvSpPr>
        <p:spPr>
          <a:xfrm>
            <a:off x="40754887" y="17806298"/>
            <a:ext cx="3916457" cy="923330"/>
          </a:xfrm>
          <a:prstGeom prst="rect">
            <a:avLst/>
          </a:prstGeom>
          <a:noFill/>
        </p:spPr>
        <p:txBody>
          <a:bodyPr wrap="none" rtlCol="0">
            <a:spAutoFit/>
          </a:bodyPr>
          <a:lstStyle/>
          <a:p>
            <a:r>
              <a:rPr lang="en-US" sz="5400" u="sng" dirty="0">
                <a:latin typeface="Arial" panose="020B0604020202020204" pitchFamily="34" charset="0"/>
              </a:rPr>
              <a:t>References</a:t>
            </a:r>
            <a:r>
              <a:rPr lang="en-US" sz="5400" dirty="0">
                <a:latin typeface="Arial" panose="020B0604020202020204" pitchFamily="34" charset="0"/>
              </a:rPr>
              <a:t> </a:t>
            </a:r>
          </a:p>
        </p:txBody>
      </p:sp>
      <p:sp>
        <p:nvSpPr>
          <p:cNvPr id="40" name="TextBox 39">
            <a:extLst>
              <a:ext uri="{FF2B5EF4-FFF2-40B4-BE49-F238E27FC236}">
                <a16:creationId xmlns:a16="http://schemas.microsoft.com/office/drawing/2014/main" id="{CE046E0F-57DF-BE23-1120-BA3A4BF6390F}"/>
              </a:ext>
            </a:extLst>
          </p:cNvPr>
          <p:cNvSpPr txBox="1"/>
          <p:nvPr/>
        </p:nvSpPr>
        <p:spPr>
          <a:xfrm>
            <a:off x="34126298" y="18714056"/>
            <a:ext cx="16756021" cy="13885211"/>
          </a:xfrm>
          <a:prstGeom prst="rect">
            <a:avLst/>
          </a:prstGeom>
          <a:noFill/>
        </p:spPr>
        <p:txBody>
          <a:bodyPr wrap="square">
            <a:spAutoFit/>
          </a:bodyPr>
          <a:lstStyle/>
          <a:p>
            <a:pPr algn="just">
              <a:lnSpc>
                <a:spcPct val="150000"/>
              </a:lnSpc>
            </a:pPr>
            <a:r>
              <a:rPr lang="en-GB" sz="2000" dirty="0" err="1">
                <a:effectLst/>
                <a:latin typeface="Arial" panose="020B0604020202020204" pitchFamily="34" charset="0"/>
              </a:rPr>
              <a:t>Borowiec</a:t>
            </a:r>
            <a:r>
              <a:rPr lang="en-GB" sz="2000" dirty="0">
                <a:effectLst/>
                <a:latin typeface="Arial" panose="020B0604020202020204" pitchFamily="34" charset="0"/>
              </a:rPr>
              <a:t>, J., </a:t>
            </a:r>
            <a:r>
              <a:rPr lang="en-GB" sz="2000" dirty="0" err="1">
                <a:effectLst/>
                <a:latin typeface="Arial" panose="020B0604020202020204" pitchFamily="34" charset="0"/>
              </a:rPr>
              <a:t>Banio-Krajnik</a:t>
            </a:r>
            <a:r>
              <a:rPr lang="en-GB" sz="2000" dirty="0">
                <a:effectLst/>
                <a:latin typeface="Arial" panose="020B0604020202020204" pitchFamily="34" charset="0"/>
              </a:rPr>
              <a:t>, A., </a:t>
            </a:r>
            <a:r>
              <a:rPr lang="en-GB" sz="2000" dirty="0" err="1">
                <a:effectLst/>
                <a:latin typeface="Arial" panose="020B0604020202020204" pitchFamily="34" charset="0"/>
              </a:rPr>
              <a:t>Malchrowicz-Mośko</a:t>
            </a:r>
            <a:r>
              <a:rPr lang="en-GB" sz="2000" dirty="0">
                <a:effectLst/>
                <a:latin typeface="Arial" panose="020B0604020202020204" pitchFamily="34" charset="0"/>
              </a:rPr>
              <a:t>, E. and </a:t>
            </a:r>
            <a:r>
              <a:rPr lang="en-GB" sz="2000" dirty="0" err="1">
                <a:effectLst/>
                <a:latin typeface="Arial" panose="020B0604020202020204" pitchFamily="34" charset="0"/>
              </a:rPr>
              <a:t>Kantanista</a:t>
            </a:r>
            <a:r>
              <a:rPr lang="en-GB" sz="2000" dirty="0">
                <a:effectLst/>
                <a:latin typeface="Arial" panose="020B0604020202020204" pitchFamily="34" charset="0"/>
              </a:rPr>
              <a:t>, A. (2023). Eating disorder risk in adolescent and adult female athletes: the role of body satisfaction, sport type, BMI, level of competition, and training background. </a:t>
            </a:r>
            <a:r>
              <a:rPr lang="en-GB" sz="2000" i="1" dirty="0">
                <a:effectLst/>
                <a:latin typeface="Arial" panose="020B0604020202020204" pitchFamily="34" charset="0"/>
              </a:rPr>
              <a:t>BMC sports science, medicine &amp; rehabilitation</a:t>
            </a:r>
            <a:r>
              <a:rPr lang="en-GB" sz="2000" dirty="0">
                <a:effectLst/>
                <a:latin typeface="Arial" panose="020B0604020202020204" pitchFamily="34" charset="0"/>
              </a:rPr>
              <a:t>, 15(1).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/10.1186/s13102-023-00683-7.</a:t>
            </a:r>
          </a:p>
          <a:p>
            <a:pPr algn="just">
              <a:lnSpc>
                <a:spcPct val="150000"/>
              </a:lnSpc>
            </a:pPr>
            <a:r>
              <a:rPr lang="en-GB" sz="2000" dirty="0">
                <a:effectLst/>
                <a:latin typeface="Arial" panose="020B0604020202020204" pitchFamily="34" charset="0"/>
              </a:rPr>
              <a:t>Bratland-</a:t>
            </a:r>
            <a:r>
              <a:rPr lang="en-GB" sz="2000" dirty="0" err="1">
                <a:effectLst/>
                <a:latin typeface="Arial" panose="020B0604020202020204" pitchFamily="34" charset="0"/>
              </a:rPr>
              <a:t>Sanda</a:t>
            </a:r>
            <a:r>
              <a:rPr lang="en-GB" sz="2000" dirty="0">
                <a:effectLst/>
                <a:latin typeface="Arial" panose="020B0604020202020204" pitchFamily="34" charset="0"/>
              </a:rPr>
              <a:t>, S. and </a:t>
            </a:r>
            <a:r>
              <a:rPr lang="en-GB" sz="2000" dirty="0" err="1">
                <a:effectLst/>
                <a:latin typeface="Arial" panose="020B0604020202020204" pitchFamily="34" charset="0"/>
              </a:rPr>
              <a:t>Sundgot-Borgen</a:t>
            </a:r>
            <a:r>
              <a:rPr lang="en-GB" sz="2000" dirty="0">
                <a:effectLst/>
                <a:latin typeface="Arial" panose="020B0604020202020204" pitchFamily="34" charset="0"/>
              </a:rPr>
              <a:t>, J. (2013). Eating disorders in athletes: Overview of prevalence, risk factors and recommendations for prevention and treatment. </a:t>
            </a:r>
            <a:r>
              <a:rPr lang="en-GB" sz="2000" i="1" dirty="0">
                <a:effectLst/>
                <a:latin typeface="Arial" panose="020B0604020202020204" pitchFamily="34" charset="0"/>
              </a:rPr>
              <a:t>European Journal of Sport Science</a:t>
            </a:r>
            <a:r>
              <a:rPr lang="en-GB" sz="2000" dirty="0">
                <a:effectLst/>
                <a:latin typeface="Arial" panose="020B0604020202020204" pitchFamily="34" charset="0"/>
              </a:rPr>
              <a:t>, [online] 13(5), pp.499–508.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/10.1080/17461391.2012.740504.</a:t>
            </a:r>
          </a:p>
          <a:p>
            <a:pPr algn="just">
              <a:lnSpc>
                <a:spcPct val="150000"/>
              </a:lnSpc>
            </a:pPr>
            <a:r>
              <a:rPr lang="en-GB" sz="2000" dirty="0">
                <a:effectLst/>
                <a:latin typeface="Arial" panose="020B0604020202020204" pitchFamily="34" charset="0"/>
              </a:rPr>
              <a:t>Carter, M.I. and Hinton, P.S. (2014). Physical Activity and Bone Health. </a:t>
            </a:r>
            <a:r>
              <a:rPr lang="en-GB" sz="2000" i="1" dirty="0">
                <a:effectLst/>
                <a:latin typeface="Arial" panose="020B0604020202020204" pitchFamily="34" charset="0"/>
              </a:rPr>
              <a:t>Missouri Medicine</a:t>
            </a:r>
            <a:r>
              <a:rPr lang="en-GB" sz="2000" dirty="0">
                <a:effectLst/>
                <a:latin typeface="Arial" panose="020B0604020202020204" pitchFamily="34" charset="0"/>
              </a:rPr>
              <a:t>, [online] 111(1), pp.59–64. Available at: https://</a:t>
            </a:r>
            <a:r>
              <a:rPr lang="en-GB" sz="2000" dirty="0" err="1">
                <a:effectLst/>
                <a:latin typeface="Arial" panose="020B0604020202020204" pitchFamily="34" charset="0"/>
              </a:rPr>
              <a:t>www.ncbi.nlm.nih.gov</a:t>
            </a:r>
            <a:r>
              <a:rPr lang="en-GB" sz="2000" dirty="0">
                <a:effectLst/>
                <a:latin typeface="Arial" panose="020B0604020202020204" pitchFamily="34" charset="0"/>
              </a:rPr>
              <a:t>/</a:t>
            </a:r>
            <a:r>
              <a:rPr lang="en-GB" sz="2000" dirty="0" err="1">
                <a:effectLst/>
                <a:latin typeface="Arial" panose="020B0604020202020204" pitchFamily="34" charset="0"/>
              </a:rPr>
              <a:t>pmc</a:t>
            </a:r>
            <a:r>
              <a:rPr lang="en-GB" sz="2000" dirty="0">
                <a:effectLst/>
                <a:latin typeface="Arial" panose="020B0604020202020204" pitchFamily="34" charset="0"/>
              </a:rPr>
              <a:t>/articles/PMC6179512/ [Accessed 8 May 2024].</a:t>
            </a:r>
          </a:p>
          <a:p>
            <a:pPr algn="just">
              <a:lnSpc>
                <a:spcPct val="150000"/>
              </a:lnSpc>
            </a:pPr>
            <a:r>
              <a:rPr lang="en-GB" sz="2000" dirty="0">
                <a:effectLst/>
                <a:latin typeface="Arial" panose="020B0604020202020204" pitchFamily="34" charset="0"/>
              </a:rPr>
              <a:t>Fairburn, C., Kan, S., Ut, F., </a:t>
            </a:r>
            <a:r>
              <a:rPr lang="en-GB" sz="2000" dirty="0" err="1">
                <a:effectLst/>
                <a:latin typeface="Arial" panose="020B0604020202020204" pitchFamily="34" charset="0"/>
              </a:rPr>
              <a:t>Og</a:t>
            </a:r>
            <a:r>
              <a:rPr lang="en-GB" sz="2000" dirty="0">
                <a:effectLst/>
                <a:latin typeface="Arial" panose="020B0604020202020204" pitchFamily="34" charset="0"/>
              </a:rPr>
              <a:t>, E., Eller and Ut, S. (2008). </a:t>
            </a:r>
            <a:r>
              <a:rPr lang="en-GB" sz="2000" i="1" dirty="0">
                <a:effectLst/>
                <a:latin typeface="Arial" panose="020B0604020202020204" pitchFamily="34" charset="0"/>
              </a:rPr>
              <a:t>From ‘Cognitive </a:t>
            </a:r>
            <a:r>
              <a:rPr lang="en-GB" sz="2000" i="1" dirty="0" err="1">
                <a:effectLst/>
                <a:latin typeface="Arial" panose="020B0604020202020204" pitchFamily="34" charset="0"/>
              </a:rPr>
              <a:t>Behavior</a:t>
            </a:r>
            <a:r>
              <a:rPr lang="en-GB" sz="2000" i="1" dirty="0">
                <a:effectLst/>
                <a:latin typeface="Arial" panose="020B0604020202020204" pitchFamily="34" charset="0"/>
              </a:rPr>
              <a:t> Therapy and Eating Disorders’ Eating Disorder Examination Questionnaire (EDE-Q 6.0)</a:t>
            </a:r>
            <a:r>
              <a:rPr lang="en-GB" sz="2000" dirty="0">
                <a:effectLst/>
                <a:latin typeface="Arial" panose="020B0604020202020204" pitchFamily="34" charset="0"/>
              </a:rPr>
              <a:t>. [online] Available at: https://</a:t>
            </a:r>
            <a:r>
              <a:rPr lang="en-GB" sz="2000" dirty="0" err="1">
                <a:effectLst/>
                <a:latin typeface="Arial" panose="020B0604020202020204" pitchFamily="34" charset="0"/>
              </a:rPr>
              <a:t>www.kognitiv.no</a:t>
            </a:r>
            <a:r>
              <a:rPr lang="en-GB" sz="2000" dirty="0">
                <a:effectLst/>
                <a:latin typeface="Arial" panose="020B0604020202020204" pitchFamily="34" charset="0"/>
              </a:rPr>
              <a:t>/</a:t>
            </a:r>
            <a:r>
              <a:rPr lang="en-GB" sz="2000" dirty="0" err="1">
                <a:effectLst/>
                <a:latin typeface="Arial" panose="020B0604020202020204" pitchFamily="34" charset="0"/>
              </a:rPr>
              <a:t>wp</a:t>
            </a:r>
            <a:r>
              <a:rPr lang="en-GB" sz="2000" dirty="0">
                <a:effectLst/>
                <a:latin typeface="Arial" panose="020B0604020202020204" pitchFamily="34" charset="0"/>
              </a:rPr>
              <a:t>-content/uploads/2017/01/Eating-Disorder-Examination-Questionnaire-</a:t>
            </a:r>
            <a:r>
              <a:rPr lang="en-GB" sz="2000" dirty="0" err="1">
                <a:effectLst/>
                <a:latin typeface="Arial" panose="020B0604020202020204" pitchFamily="34" charset="0"/>
              </a:rPr>
              <a:t>elektronisk</a:t>
            </a:r>
            <a:r>
              <a:rPr lang="en-GB" sz="2000" dirty="0">
                <a:effectLst/>
                <a:latin typeface="Arial" panose="020B0604020202020204" pitchFamily="34" charset="0"/>
              </a:rPr>
              <a:t>-</a:t>
            </a:r>
            <a:r>
              <a:rPr lang="en-GB" sz="2000" dirty="0" err="1">
                <a:effectLst/>
                <a:latin typeface="Arial" panose="020B0604020202020204" pitchFamily="34" charset="0"/>
              </a:rPr>
              <a:t>NFKT.pdf</a:t>
            </a:r>
            <a:r>
              <a:rPr lang="en-GB" sz="2000" dirty="0">
                <a:effectLst/>
                <a:latin typeface="Arial" panose="020B0604020202020204" pitchFamily="34" charset="0"/>
              </a:rPr>
              <a:t> [Accessed 10 May 2024].</a:t>
            </a:r>
          </a:p>
          <a:p>
            <a:pPr algn="just">
              <a:lnSpc>
                <a:spcPct val="150000"/>
              </a:lnSpc>
            </a:pPr>
            <a:r>
              <a:rPr lang="en-GB" sz="2000" dirty="0">
                <a:effectLst/>
                <a:latin typeface="Arial" panose="020B0604020202020204" pitchFamily="34" charset="0"/>
              </a:rPr>
              <a:t>Greenleaf, C., Petrie, T.A., Carter, J. and Reel, J.J. (2009). Female Collegiate athletes: Prevalence of Eating Disorders and Disordered Eating </a:t>
            </a:r>
            <a:r>
              <a:rPr lang="en-GB" sz="2000" dirty="0" err="1">
                <a:effectLst/>
                <a:latin typeface="Arial" panose="020B0604020202020204" pitchFamily="34" charset="0"/>
              </a:rPr>
              <a:t>Behaviors</a:t>
            </a:r>
            <a:r>
              <a:rPr lang="en-GB" sz="2000" dirty="0">
                <a:effectLst/>
                <a:latin typeface="Arial" panose="020B0604020202020204" pitchFamily="34" charset="0"/>
              </a:rPr>
              <a:t>. </a:t>
            </a:r>
            <a:r>
              <a:rPr lang="en-GB" sz="2000" i="1" dirty="0">
                <a:effectLst/>
                <a:latin typeface="Arial" panose="020B0604020202020204" pitchFamily="34" charset="0"/>
              </a:rPr>
              <a:t>Journal of American College Health : J of ACH</a:t>
            </a:r>
            <a:r>
              <a:rPr lang="en-GB" sz="2000" dirty="0">
                <a:effectLst/>
                <a:latin typeface="Arial" panose="020B0604020202020204" pitchFamily="34" charset="0"/>
              </a:rPr>
              <a:t>, 57(5), pp.489–95.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/10.3200/JACH.57.5.489-496.</a:t>
            </a:r>
          </a:p>
          <a:p>
            <a:pPr algn="just">
              <a:lnSpc>
                <a:spcPct val="150000"/>
              </a:lnSpc>
            </a:pPr>
            <a:r>
              <a:rPr lang="en-GB" sz="2000" dirty="0">
                <a:effectLst/>
                <a:latin typeface="Arial" panose="020B0604020202020204" pitchFamily="34" charset="0"/>
              </a:rPr>
              <a:t>Hazzard, V.M., Schaefer, L.M., </a:t>
            </a:r>
            <a:r>
              <a:rPr lang="en-GB" sz="2000" dirty="0" err="1">
                <a:effectLst/>
                <a:latin typeface="Arial" panose="020B0604020202020204" pitchFamily="34" charset="0"/>
              </a:rPr>
              <a:t>Mankowski</a:t>
            </a:r>
            <a:r>
              <a:rPr lang="en-GB" sz="2000" dirty="0">
                <a:effectLst/>
                <a:latin typeface="Arial" panose="020B0604020202020204" pitchFamily="34" charset="0"/>
              </a:rPr>
              <a:t>, A., Carson, T.L., Lipson, S.M., </a:t>
            </a:r>
            <a:r>
              <a:rPr lang="en-GB" sz="2000" dirty="0" err="1">
                <a:effectLst/>
                <a:latin typeface="Arial" panose="020B0604020202020204" pitchFamily="34" charset="0"/>
              </a:rPr>
              <a:t>Fendrick</a:t>
            </a:r>
            <a:r>
              <a:rPr lang="en-GB" sz="2000" dirty="0">
                <a:effectLst/>
                <a:latin typeface="Arial" panose="020B0604020202020204" pitchFamily="34" charset="0"/>
              </a:rPr>
              <a:t>, C., Crosby, R.D. and </a:t>
            </a:r>
            <a:r>
              <a:rPr lang="en-GB" sz="2000" dirty="0" err="1">
                <a:effectLst/>
                <a:latin typeface="Arial" panose="020B0604020202020204" pitchFamily="34" charset="0"/>
              </a:rPr>
              <a:t>Sonneville</a:t>
            </a:r>
            <a:r>
              <a:rPr lang="en-GB" sz="2000" dirty="0">
                <a:effectLst/>
                <a:latin typeface="Arial" panose="020B0604020202020204" pitchFamily="34" charset="0"/>
              </a:rPr>
              <a:t>, K.R. (2020). Development and Validation of the Eating Disorders Screen for Athletes (EDSA): A Brief Screening Tool for Male and Female Athletes. </a:t>
            </a:r>
            <a:r>
              <a:rPr lang="en-GB" sz="2000" i="1" dirty="0">
                <a:effectLst/>
                <a:latin typeface="Arial" panose="020B0604020202020204" pitchFamily="34" charset="0"/>
              </a:rPr>
              <a:t>Psychology of Sport and Exercise</a:t>
            </a:r>
            <a:r>
              <a:rPr lang="en-GB" sz="2000" dirty="0">
                <a:effectLst/>
                <a:latin typeface="Arial" panose="020B0604020202020204" pitchFamily="34" charset="0"/>
              </a:rPr>
              <a:t>, [online] 50.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/10.1016/j.psychsport.2020.101745.</a:t>
            </a:r>
          </a:p>
          <a:p>
            <a:pPr algn="just">
              <a:lnSpc>
                <a:spcPct val="150000"/>
              </a:lnSpc>
            </a:pPr>
            <a:r>
              <a:rPr lang="en-GB" sz="2000" dirty="0" err="1">
                <a:effectLst/>
                <a:latin typeface="Arial" panose="020B0604020202020204" pitchFamily="34" charset="0"/>
              </a:rPr>
              <a:t>Hulley</a:t>
            </a:r>
            <a:r>
              <a:rPr lang="en-GB" sz="2000" dirty="0">
                <a:effectLst/>
                <a:latin typeface="Arial" panose="020B0604020202020204" pitchFamily="34" charset="0"/>
              </a:rPr>
              <a:t>, A.J. and Hill, A.J. (2001). Eating disorders and health in elite women distance runners. </a:t>
            </a:r>
            <a:r>
              <a:rPr lang="en-GB" sz="2000" i="1" dirty="0">
                <a:effectLst/>
                <a:latin typeface="Arial" panose="020B0604020202020204" pitchFamily="34" charset="0"/>
              </a:rPr>
              <a:t>International Journal of Eating Disorders</a:t>
            </a:r>
            <a:r>
              <a:rPr lang="en-GB" sz="2000" dirty="0">
                <a:effectLst/>
                <a:latin typeface="Arial" panose="020B0604020202020204" pitchFamily="34" charset="0"/>
              </a:rPr>
              <a:t>, 30(3), pp.312–317.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/10.1002/eat.1090.</a:t>
            </a:r>
          </a:p>
          <a:p>
            <a:pPr algn="just">
              <a:lnSpc>
                <a:spcPct val="150000"/>
              </a:lnSpc>
            </a:pPr>
            <a:r>
              <a:rPr lang="en-GB" sz="2000" dirty="0" err="1">
                <a:effectLst/>
                <a:latin typeface="Arial" panose="020B0604020202020204" pitchFamily="34" charset="0"/>
              </a:rPr>
              <a:t>Mehler</a:t>
            </a:r>
            <a:r>
              <a:rPr lang="en-GB" sz="2000" dirty="0">
                <a:effectLst/>
                <a:latin typeface="Arial" panose="020B0604020202020204" pitchFamily="34" charset="0"/>
              </a:rPr>
              <a:t>, P.S. and Rylander, M. (2015). Bulimia Nervosa – medical complications. </a:t>
            </a:r>
            <a:r>
              <a:rPr lang="en-GB" sz="2000" i="1" dirty="0">
                <a:effectLst/>
                <a:latin typeface="Arial" panose="020B0604020202020204" pitchFamily="34" charset="0"/>
              </a:rPr>
              <a:t>Journal of Eating Disorders</a:t>
            </a:r>
            <a:r>
              <a:rPr lang="en-GB" sz="2000" dirty="0">
                <a:effectLst/>
                <a:latin typeface="Arial" panose="020B0604020202020204" pitchFamily="34" charset="0"/>
              </a:rPr>
              <a:t>, [online] 3(1).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/10.1186/s40337-015-0044-4.</a:t>
            </a:r>
          </a:p>
          <a:p>
            <a:pPr algn="just">
              <a:lnSpc>
                <a:spcPct val="150000"/>
              </a:lnSpc>
            </a:pPr>
            <a:r>
              <a:rPr lang="en-GB" sz="2000" dirty="0">
                <a:effectLst/>
                <a:latin typeface="Arial" panose="020B0604020202020204" pitchFamily="34" charset="0"/>
              </a:rPr>
              <a:t>Mitchell, S.H., Petrie, T.A., Greenleaf, C.A. and Martin, S.B. (2012). Moderators of the internalization–body dissatisfaction relationship in middle school girls. </a:t>
            </a:r>
            <a:r>
              <a:rPr lang="en-GB" sz="2000" i="1" dirty="0">
                <a:effectLst/>
                <a:latin typeface="Arial" panose="020B0604020202020204" pitchFamily="34" charset="0"/>
              </a:rPr>
              <a:t>Body Image</a:t>
            </a:r>
            <a:r>
              <a:rPr lang="en-GB" sz="2000" dirty="0">
                <a:effectLst/>
                <a:latin typeface="Arial" panose="020B0604020202020204" pitchFamily="34" charset="0"/>
              </a:rPr>
              <a:t>, 9(4), pp.431–440.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/10.1016/j.bodyim.2012.07.001.</a:t>
            </a:r>
          </a:p>
          <a:p>
            <a:pPr algn="just">
              <a:lnSpc>
                <a:spcPct val="150000"/>
              </a:lnSpc>
            </a:pPr>
            <a:r>
              <a:rPr lang="en-GB" sz="2000" dirty="0" err="1">
                <a:effectLst/>
                <a:latin typeface="Arial" panose="020B0604020202020204" pitchFamily="34" charset="0"/>
              </a:rPr>
              <a:t>Piskin</a:t>
            </a:r>
            <a:r>
              <a:rPr lang="en-GB" sz="2000" dirty="0">
                <a:effectLst/>
                <a:latin typeface="Arial" panose="020B0604020202020204" pitchFamily="34" charset="0"/>
              </a:rPr>
              <a:t>, E., </a:t>
            </a:r>
            <a:r>
              <a:rPr lang="en-GB" sz="2000" dirty="0" err="1">
                <a:effectLst/>
                <a:latin typeface="Arial" panose="020B0604020202020204" pitchFamily="34" charset="0"/>
              </a:rPr>
              <a:t>Cianciosi</a:t>
            </a:r>
            <a:r>
              <a:rPr lang="en-GB" sz="2000" dirty="0">
                <a:effectLst/>
                <a:latin typeface="Arial" panose="020B0604020202020204" pitchFamily="34" charset="0"/>
              </a:rPr>
              <a:t>, D., </a:t>
            </a:r>
            <a:r>
              <a:rPr lang="en-GB" sz="2000" dirty="0" err="1">
                <a:effectLst/>
                <a:latin typeface="Arial" panose="020B0604020202020204" pitchFamily="34" charset="0"/>
              </a:rPr>
              <a:t>Gulec</a:t>
            </a:r>
            <a:r>
              <a:rPr lang="en-GB" sz="2000" dirty="0">
                <a:effectLst/>
                <a:latin typeface="Arial" panose="020B0604020202020204" pitchFamily="34" charset="0"/>
              </a:rPr>
              <a:t>, S., Tomas, M. and </a:t>
            </a:r>
            <a:r>
              <a:rPr lang="en-GB" sz="2000" dirty="0" err="1">
                <a:effectLst/>
                <a:latin typeface="Arial" panose="020B0604020202020204" pitchFamily="34" charset="0"/>
              </a:rPr>
              <a:t>Capanoglu</a:t>
            </a:r>
            <a:r>
              <a:rPr lang="en-GB" sz="2000" dirty="0">
                <a:effectLst/>
                <a:latin typeface="Arial" panose="020B0604020202020204" pitchFamily="34" charset="0"/>
              </a:rPr>
              <a:t>, E. (2022). Iron Absorption: Factors, Limitations, and Improvement Methods. </a:t>
            </a:r>
            <a:r>
              <a:rPr lang="en-GB" sz="2000" i="1" dirty="0">
                <a:effectLst/>
                <a:latin typeface="Arial" panose="020B0604020202020204" pitchFamily="34" charset="0"/>
              </a:rPr>
              <a:t>ACS Omega</a:t>
            </a:r>
            <a:r>
              <a:rPr lang="en-GB" sz="2000" dirty="0">
                <a:effectLst/>
                <a:latin typeface="Arial" panose="020B0604020202020204" pitchFamily="34" charset="0"/>
              </a:rPr>
              <a:t>, [online] 7(24), pp.20441–20456.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/10.1021/acsomega.2c01833.</a:t>
            </a:r>
          </a:p>
          <a:p>
            <a:pPr algn="just">
              <a:lnSpc>
                <a:spcPct val="150000"/>
              </a:lnSpc>
            </a:pPr>
            <a:r>
              <a:rPr lang="en-GB" sz="2000" dirty="0" err="1">
                <a:effectLst/>
                <a:latin typeface="Arial" panose="020B0604020202020204" pitchFamily="34" charset="0"/>
              </a:rPr>
              <a:t>Soulliard</a:t>
            </a:r>
            <a:r>
              <a:rPr lang="en-GB" sz="2000" dirty="0">
                <a:effectLst/>
                <a:latin typeface="Arial" panose="020B0604020202020204" pitchFamily="34" charset="0"/>
              </a:rPr>
              <a:t>, Z.A., Kauffman, A.A., </a:t>
            </a:r>
            <a:r>
              <a:rPr lang="en-GB" sz="2000" dirty="0" err="1">
                <a:effectLst/>
                <a:latin typeface="Arial" panose="020B0604020202020204" pitchFamily="34" charset="0"/>
              </a:rPr>
              <a:t>Fitterman</a:t>
            </a:r>
            <a:r>
              <a:rPr lang="en-GB" sz="2000" dirty="0">
                <a:effectLst/>
                <a:latin typeface="Arial" panose="020B0604020202020204" pitchFamily="34" charset="0"/>
              </a:rPr>
              <a:t>-Harris, H.F., Perry, J.E. and Ross, M.J. (2019). Examining positive body image, sport confidence, flow state, and subjective performance among student athletes and non-athletes. </a:t>
            </a:r>
            <a:r>
              <a:rPr lang="en-GB" sz="2000" i="1" dirty="0">
                <a:effectLst/>
                <a:latin typeface="Arial" panose="020B0604020202020204" pitchFamily="34" charset="0"/>
              </a:rPr>
              <a:t>Body Image</a:t>
            </a:r>
            <a:r>
              <a:rPr lang="en-GB" sz="2000" dirty="0">
                <a:effectLst/>
                <a:latin typeface="Arial" panose="020B0604020202020204" pitchFamily="34" charset="0"/>
              </a:rPr>
              <a:t>, 28(28), pp.93–100.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/10.1016/j.bodyim.2018.12.009.</a:t>
            </a:r>
          </a:p>
          <a:p>
            <a:pPr algn="just">
              <a:lnSpc>
                <a:spcPct val="150000"/>
              </a:lnSpc>
            </a:pPr>
            <a:r>
              <a:rPr lang="en-GB" sz="2000" dirty="0" err="1">
                <a:effectLst/>
                <a:latin typeface="Arial" panose="020B0604020202020204" pitchFamily="34" charset="0"/>
              </a:rPr>
              <a:t>Stoyel</a:t>
            </a:r>
            <a:r>
              <a:rPr lang="en-GB" sz="2000" dirty="0">
                <a:effectLst/>
                <a:latin typeface="Arial" panose="020B0604020202020204" pitchFamily="34" charset="0"/>
              </a:rPr>
              <a:t>, H., </a:t>
            </a:r>
            <a:r>
              <a:rPr lang="en-GB" sz="2000" dirty="0" err="1">
                <a:effectLst/>
                <a:latin typeface="Arial" panose="020B0604020202020204" pitchFamily="34" charset="0"/>
              </a:rPr>
              <a:t>Delderfield</a:t>
            </a:r>
            <a:r>
              <a:rPr lang="en-GB" sz="2000" dirty="0">
                <a:effectLst/>
                <a:latin typeface="Arial" panose="020B0604020202020204" pitchFamily="34" charset="0"/>
              </a:rPr>
              <a:t>, R., </a:t>
            </a:r>
            <a:r>
              <a:rPr lang="en-GB" sz="2000" dirty="0" err="1">
                <a:effectLst/>
                <a:latin typeface="Arial" panose="020B0604020202020204" pitchFamily="34" charset="0"/>
              </a:rPr>
              <a:t>Shanmuganathan</a:t>
            </a:r>
            <a:r>
              <a:rPr lang="en-GB" sz="2000" dirty="0">
                <a:effectLst/>
                <a:latin typeface="Arial" panose="020B0604020202020204" pitchFamily="34" charset="0"/>
              </a:rPr>
              <a:t>-Felton, V., </a:t>
            </a:r>
            <a:r>
              <a:rPr lang="en-GB" sz="2000" dirty="0" err="1">
                <a:effectLst/>
                <a:latin typeface="Arial" panose="020B0604020202020204" pitchFamily="34" charset="0"/>
              </a:rPr>
              <a:t>Stoyel</a:t>
            </a:r>
            <a:r>
              <a:rPr lang="en-GB" sz="2000" dirty="0">
                <a:effectLst/>
                <a:latin typeface="Arial" panose="020B0604020202020204" pitchFamily="34" charset="0"/>
              </a:rPr>
              <a:t>, A. and </a:t>
            </a:r>
            <a:r>
              <a:rPr lang="en-GB" sz="2000" dirty="0" err="1">
                <a:effectLst/>
                <a:latin typeface="Arial" panose="020B0604020202020204" pitchFamily="34" charset="0"/>
              </a:rPr>
              <a:t>Serpell</a:t>
            </a:r>
            <a:r>
              <a:rPr lang="en-GB" sz="2000" dirty="0">
                <a:effectLst/>
                <a:latin typeface="Arial" panose="020B0604020202020204" pitchFamily="34" charset="0"/>
              </a:rPr>
              <a:t>, L. (2021). A Qualitative Exploration of Sport and Social Pressures on Elite Athletes in Relation to Disordered Eating. </a:t>
            </a:r>
            <a:r>
              <a:rPr lang="en-GB" sz="2000" i="1" dirty="0">
                <a:effectLst/>
                <a:latin typeface="Arial" panose="020B0604020202020204" pitchFamily="34" charset="0"/>
              </a:rPr>
              <a:t>Frontiers in Psychology</a:t>
            </a:r>
            <a:r>
              <a:rPr lang="en-GB" sz="2000" dirty="0">
                <a:effectLst/>
                <a:latin typeface="Arial" panose="020B0604020202020204" pitchFamily="34" charset="0"/>
              </a:rPr>
              <a:t>, 12(12).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/10.3389/fpsyg.2021.633490.</a:t>
            </a:r>
          </a:p>
          <a:p>
            <a:pPr algn="just">
              <a:lnSpc>
                <a:spcPct val="150000"/>
              </a:lnSpc>
            </a:pPr>
            <a:r>
              <a:rPr lang="en-GB" sz="2000" dirty="0">
                <a:effectLst/>
                <a:latin typeface="Arial" panose="020B0604020202020204" pitchFamily="34" charset="0"/>
              </a:rPr>
              <a:t>Walsh, K., Blalock, D.V. and </a:t>
            </a:r>
            <a:r>
              <a:rPr lang="en-GB" sz="2000" dirty="0" err="1">
                <a:effectLst/>
                <a:latin typeface="Arial" panose="020B0604020202020204" pitchFamily="34" charset="0"/>
              </a:rPr>
              <a:t>Mehler</a:t>
            </a:r>
            <a:r>
              <a:rPr lang="en-GB" sz="2000" dirty="0">
                <a:effectLst/>
                <a:latin typeface="Arial" panose="020B0604020202020204" pitchFamily="34" charset="0"/>
              </a:rPr>
              <a:t>, P.S. (2020). Hematologic Findings in a Large Sample of Patients with Anorexia Nervosa and Bulimia Nervosa. </a:t>
            </a:r>
            <a:r>
              <a:rPr lang="en-GB" sz="2000" i="1" dirty="0">
                <a:effectLst/>
                <a:latin typeface="Arial" panose="020B0604020202020204" pitchFamily="34" charset="0"/>
              </a:rPr>
              <a:t>American Journal of </a:t>
            </a:r>
            <a:r>
              <a:rPr lang="en-GB" sz="2000" i="1" dirty="0" err="1">
                <a:effectLst/>
                <a:latin typeface="Arial" panose="020B0604020202020204" pitchFamily="34" charset="0"/>
              </a:rPr>
              <a:t>Hematology</a:t>
            </a:r>
            <a:r>
              <a:rPr lang="en-GB" sz="2000" dirty="0">
                <a:effectLst/>
                <a:latin typeface="Arial" panose="020B0604020202020204" pitchFamily="34" charset="0"/>
              </a:rPr>
              <a:t>. </a:t>
            </a:r>
            <a:r>
              <a:rPr lang="en-GB" sz="2000" dirty="0" err="1">
                <a:effectLst/>
                <a:latin typeface="Arial" panose="020B0604020202020204" pitchFamily="34" charset="0"/>
              </a:rPr>
              <a:t>doi:https</a:t>
            </a:r>
            <a:r>
              <a:rPr lang="en-GB" sz="2000" dirty="0">
                <a:effectLst/>
                <a:latin typeface="Arial" panose="020B0604020202020204" pitchFamily="34" charset="0"/>
              </a:rPr>
              <a:t>://</a:t>
            </a:r>
            <a:r>
              <a:rPr lang="en-GB" sz="2000" dirty="0" err="1">
                <a:effectLst/>
                <a:latin typeface="Arial" panose="020B0604020202020204" pitchFamily="34" charset="0"/>
              </a:rPr>
              <a:t>doi.org</a:t>
            </a:r>
            <a:r>
              <a:rPr lang="en-GB" sz="2000" dirty="0">
                <a:effectLst/>
                <a:latin typeface="Arial" panose="020B0604020202020204" pitchFamily="34" charset="0"/>
              </a:rPr>
              <a:t>/10.1002/ajh.25732.</a:t>
            </a:r>
          </a:p>
        </p:txBody>
      </p:sp>
      <p:pic>
        <p:nvPicPr>
          <p:cNvPr id="41" name="Picture 40" descr="A black text on a white background&#10;&#10;Description automatically generated">
            <a:extLst>
              <a:ext uri="{FF2B5EF4-FFF2-40B4-BE49-F238E27FC236}">
                <a16:creationId xmlns:a16="http://schemas.microsoft.com/office/drawing/2014/main" id="{B8134B5E-1277-87DB-03FE-998A5B8A4A1E}"/>
              </a:ext>
            </a:extLst>
          </p:cNvPr>
          <p:cNvPicPr>
            <a:picLocks noChangeAspect="1"/>
          </p:cNvPicPr>
          <p:nvPr/>
        </p:nvPicPr>
        <p:blipFill>
          <a:blip r:embed="rId4"/>
          <a:stretch>
            <a:fillRect/>
          </a:stretch>
        </p:blipFill>
        <p:spPr>
          <a:xfrm>
            <a:off x="37119173" y="955860"/>
            <a:ext cx="11101924" cy="3705971"/>
          </a:xfrm>
          <a:prstGeom prst="rect">
            <a:avLst/>
          </a:prstGeom>
        </p:spPr>
      </p:pic>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7672</TotalTime>
  <Pages>1</Pages>
  <Words>1893</Words>
  <Application>Microsoft Macintosh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Söhne</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Amber Osborne (2102881)</cp:lastModifiedBy>
  <cp:revision>156</cp:revision>
  <cp:lastPrinted>2002-10-23T01:36:31Z</cp:lastPrinted>
  <dcterms:created xsi:type="dcterms:W3CDTF">1997-03-12T11:49:38Z</dcterms:created>
  <dcterms:modified xsi:type="dcterms:W3CDTF">2024-05-10T11:09:04Z</dcterms:modified>
  <cp:category/>
</cp:coreProperties>
</file>