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339" r:id="rId2"/>
    <p:sldId id="30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20" r:id="rId14"/>
    <p:sldId id="321" r:id="rId15"/>
    <p:sldId id="322" r:id="rId16"/>
    <p:sldId id="323" r:id="rId17"/>
    <p:sldId id="324" r:id="rId18"/>
    <p:sldId id="325" r:id="rId19"/>
    <p:sldId id="326" r:id="rId20"/>
    <p:sldId id="327" r:id="rId21"/>
    <p:sldId id="328" r:id="rId22"/>
    <p:sldId id="329" r:id="rId23"/>
    <p:sldId id="341" r:id="rId24"/>
    <p:sldId id="330" r:id="rId25"/>
    <p:sldId id="333" r:id="rId2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435" autoAdjust="0"/>
  </p:normalViewPr>
  <p:slideViewPr>
    <p:cSldViewPr>
      <p:cViewPr varScale="1">
        <p:scale>
          <a:sx n="105" d="100"/>
          <a:sy n="105" d="100"/>
        </p:scale>
        <p:origin x="712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B16E3B-2A23-4B67-B2BE-3D82D96F7101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284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07368" y="1196752"/>
            <a:ext cx="11377264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8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8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54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2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599" y="4437113"/>
            <a:ext cx="6400800" cy="1100953"/>
          </a:xfrm>
        </p:spPr>
        <p:txBody>
          <a:bodyPr/>
          <a:lstStyle/>
          <a:p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 </a:t>
            </a:r>
            <a:r>
              <a:rPr lang="en-GB" b="1" dirty="0">
                <a:solidFill>
                  <a:schemeClr val="accent2"/>
                </a:solidFill>
                <a:ea typeface="ＭＳ Ｐゴシック" charset="0"/>
              </a:rPr>
              <a:t>Double entry bookkeeping and trial balance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3"/>
          <p:cNvSpPr>
            <a:spLocks noGrp="1"/>
          </p:cNvSpPr>
          <p:nvPr>
            <p:ph type="ctrTitle" idx="4294967295"/>
          </p:nvPr>
        </p:nvSpPr>
        <p:spPr>
          <a:xfrm>
            <a:off x="2135560" y="2132857"/>
            <a:ext cx="7772400" cy="1470025"/>
          </a:xfrm>
        </p:spPr>
        <p:txBody>
          <a:bodyPr anchorCtr="0"/>
          <a:lstStyle/>
          <a:p>
            <a:r>
              <a:rPr lang="en-GB" b="1" dirty="0"/>
              <a:t>2. Balancing-off Accounts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48663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5557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551384" y="1124745"/>
            <a:ext cx="11089232" cy="3888431"/>
          </a:xfrm>
        </p:spPr>
        <p:txBody>
          <a:bodyPr/>
          <a:lstStyle/>
          <a:p>
            <a:pPr marL="0" indent="0">
              <a:lnSpc>
                <a:spcPts val="3600"/>
              </a:lnSpc>
              <a:buNone/>
            </a:pPr>
            <a:r>
              <a:rPr lang="en-GB" dirty="0"/>
              <a:t>By the end of this lecture, you should be able to:</a:t>
            </a:r>
          </a:p>
          <a:p>
            <a:pPr lvl="1">
              <a:lnSpc>
                <a:spcPts val="36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Close-off accounts when appropriate</a:t>
            </a:r>
          </a:p>
          <a:p>
            <a:pPr lvl="1">
              <a:lnSpc>
                <a:spcPts val="36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Balance-off accounts at the end of a period and bring down the opening balance to the next period</a:t>
            </a:r>
          </a:p>
          <a:p>
            <a:pPr lvl="1">
              <a:lnSpc>
                <a:spcPts val="36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Distinguish between a debit balance and a credit balance</a:t>
            </a:r>
          </a:p>
          <a:p>
            <a:pPr>
              <a:lnSpc>
                <a:spcPts val="3600"/>
              </a:lnSpc>
              <a:buNone/>
            </a:pP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173633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 idx="4294967295"/>
          </p:nvPr>
        </p:nvSpPr>
        <p:spPr>
          <a:xfrm>
            <a:off x="1981200" y="126007"/>
            <a:ext cx="8229600" cy="1139825"/>
          </a:xfrm>
        </p:spPr>
        <p:txBody>
          <a:bodyPr anchorCtr="0"/>
          <a:lstStyle/>
          <a:p>
            <a:r>
              <a:rPr lang="en-GB" b="1" dirty="0"/>
              <a:t>Why balance accounts?</a:t>
            </a:r>
            <a:endParaRPr lang="en-US" b="1" dirty="0"/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479376" y="1124744"/>
            <a:ext cx="11089232" cy="4157052"/>
          </a:xfrm>
        </p:spPr>
        <p:txBody>
          <a:bodyPr anchor="ctr"/>
          <a:lstStyle/>
          <a:p>
            <a:pPr marL="0" indent="0">
              <a:buNone/>
            </a:pPr>
            <a:r>
              <a:rPr lang="en-GB" dirty="0"/>
              <a:t>T-accounts need to be balanced at various times during the year: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b="1" dirty="0"/>
              <a:t>At the end of each accounting period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to summarise the situation.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b="1" dirty="0"/>
              <a:t>Once a year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to calculate profit.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/>
              <a:t>As needed to see what is happening with respect to a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particular account.</a:t>
            </a:r>
            <a:endParaRPr lang="en-US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806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07368" y="277814"/>
            <a:ext cx="11377264" cy="1139825"/>
          </a:xfrm>
        </p:spPr>
        <p:txBody>
          <a:bodyPr anchorCtr="0">
            <a:noAutofit/>
          </a:bodyPr>
          <a:lstStyle/>
          <a:p>
            <a:r>
              <a:rPr lang="en-GB" sz="3600" dirty="0"/>
              <a:t>How to balance where </a:t>
            </a:r>
            <a:r>
              <a:rPr lang="en-GB" sz="3600" b="1" dirty="0"/>
              <a:t>debtors have paid</a:t>
            </a:r>
            <a:r>
              <a:rPr lang="en-GB" sz="3600" dirty="0"/>
              <a:t> their accounts</a:t>
            </a:r>
            <a:endParaRPr lang="en-US" sz="3600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4294967295"/>
          </p:nvPr>
        </p:nvSpPr>
        <p:spPr>
          <a:xfrm>
            <a:off x="1981200" y="1600201"/>
            <a:ext cx="8229600" cy="1328734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	This is the account of K. Tandy in August 2012: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  <p:pic>
        <p:nvPicPr>
          <p:cNvPr id="1026" name="Picture 2" descr="Y:\Graphics\Powerpoint\PE_UK\PE312-WOOD_12e\Final files\GIF\ch05\page57-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3034233"/>
            <a:ext cx="9144000" cy="13672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2939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07368" y="277814"/>
            <a:ext cx="11521280" cy="1139825"/>
          </a:xfrm>
        </p:spPr>
        <p:txBody>
          <a:bodyPr anchorCtr="0">
            <a:normAutofit fontScale="90000"/>
          </a:bodyPr>
          <a:lstStyle/>
          <a:p>
            <a:r>
              <a:rPr lang="en-GB" sz="4000" dirty="0"/>
              <a:t>How to balance where </a:t>
            </a:r>
            <a:r>
              <a:rPr lang="en-GB" sz="4000" b="1" dirty="0"/>
              <a:t>debtors have paid</a:t>
            </a:r>
            <a:r>
              <a:rPr lang="en-GB" sz="4000" dirty="0"/>
              <a:t> their accounts </a:t>
            </a:r>
            <a:r>
              <a:rPr lang="en-GB" sz="1600" dirty="0"/>
              <a:t>(Continued)</a:t>
            </a:r>
            <a:endParaRPr lang="en-US" sz="4000" dirty="0"/>
          </a:p>
        </p:txBody>
      </p:sp>
      <p:sp>
        <p:nvSpPr>
          <p:cNvPr id="18434" name="Content Placeholder 2"/>
          <p:cNvSpPr>
            <a:spLocks noGrp="1"/>
          </p:cNvSpPr>
          <p:nvPr>
            <p:ph idx="4294967295"/>
          </p:nvPr>
        </p:nvSpPr>
        <p:spPr>
          <a:xfrm>
            <a:off x="1981200" y="1844824"/>
            <a:ext cx="8229600" cy="757230"/>
          </a:xfrm>
        </p:spPr>
        <p:txBody>
          <a:bodyPr anchor="ctr"/>
          <a:lstStyle/>
          <a:p>
            <a:pPr marL="0" indent="0">
              <a:buNone/>
            </a:pPr>
            <a:r>
              <a:rPr lang="en-GB" dirty="0"/>
              <a:t>This is the balanced account:</a:t>
            </a:r>
          </a:p>
        </p:txBody>
      </p:sp>
      <p:pic>
        <p:nvPicPr>
          <p:cNvPr id="2050" name="Picture 2" descr="Y:\Graphics\Powerpoint\PE_UK\PE312-WOOD_12e\Final files\GIF\ch05\page57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2725188"/>
            <a:ext cx="9144001" cy="16320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9965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/>
        <p:txBody>
          <a:bodyPr anchorCtr="0">
            <a:normAutofit fontScale="90000"/>
          </a:bodyPr>
          <a:lstStyle/>
          <a:p>
            <a:r>
              <a:rPr lang="en-GB" sz="4000" dirty="0"/>
              <a:t>How to balance where </a:t>
            </a:r>
            <a:r>
              <a:rPr lang="en-GB" sz="4000" b="1" dirty="0"/>
              <a:t>debtors still owe </a:t>
            </a:r>
            <a:r>
              <a:rPr lang="en-GB" sz="4000" dirty="0"/>
              <a:t>for goods</a:t>
            </a:r>
            <a:endParaRPr lang="en-US" sz="4000" dirty="0"/>
          </a:p>
        </p:txBody>
      </p:sp>
      <p:sp>
        <p:nvSpPr>
          <p:cNvPr id="19458" name="Content Placeholder 2"/>
          <p:cNvSpPr>
            <a:spLocks noGrp="1"/>
          </p:cNvSpPr>
          <p:nvPr>
            <p:ph idx="4294967295"/>
          </p:nvPr>
        </p:nvSpPr>
        <p:spPr>
          <a:xfrm>
            <a:off x="1559200" y="1419182"/>
            <a:ext cx="8784976" cy="92829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is the account of D. Knight in August 2012:</a:t>
            </a:r>
          </a:p>
        </p:txBody>
      </p:sp>
      <p:pic>
        <p:nvPicPr>
          <p:cNvPr id="3074" name="Picture 2" descr="Y:\Graphics\Powerpoint\PE_UK\PE312-WOOD_12e\Final files\GIF\ch05\page58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2856" y="3071810"/>
            <a:ext cx="9135145" cy="15647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21700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23392" y="277814"/>
            <a:ext cx="11089232" cy="1139825"/>
          </a:xfrm>
        </p:spPr>
        <p:txBody>
          <a:bodyPr anchorCtr="0">
            <a:normAutofit fontScale="90000"/>
          </a:bodyPr>
          <a:lstStyle/>
          <a:p>
            <a:r>
              <a:rPr lang="en-GB" sz="4000" b="1" dirty="0"/>
              <a:t>How to balance where debtors still owe for goods </a:t>
            </a:r>
            <a:r>
              <a:rPr lang="en-GB" sz="1600" dirty="0"/>
              <a:t>(Continued)</a:t>
            </a:r>
            <a:endParaRPr lang="en-US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3392" y="1572905"/>
            <a:ext cx="11017224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buNone/>
            </a:pPr>
            <a:r>
              <a:rPr lang="en-GB" sz="2800" dirty="0"/>
              <a:t>To balance, we will use </a:t>
            </a:r>
            <a:r>
              <a:rPr lang="en-GB" sz="2800" b="1" dirty="0"/>
              <a:t>a five-step approach.</a:t>
            </a:r>
          </a:p>
          <a:p>
            <a:pPr marL="514350" indent="-514350">
              <a:lnSpc>
                <a:spcPct val="90000"/>
              </a:lnSpc>
              <a:spcBef>
                <a:spcPts val="1200"/>
              </a:spcBef>
              <a:buFont typeface="+mj-lt"/>
              <a:buAutoNum type="arabicParenR"/>
            </a:pPr>
            <a:r>
              <a:rPr lang="en-GB" sz="2800" b="1" dirty="0">
                <a:solidFill>
                  <a:srgbClr val="00B0F0"/>
                </a:solidFill>
              </a:rPr>
              <a:t>Add up both sides </a:t>
            </a:r>
            <a:r>
              <a:rPr lang="en-GB" sz="2800" dirty="0"/>
              <a:t>to find out their totals. </a:t>
            </a:r>
            <a:br>
              <a:rPr lang="en-GB" sz="2800" dirty="0"/>
            </a:br>
            <a:r>
              <a:rPr lang="en-GB" sz="2800" dirty="0"/>
              <a:t>Note: do not write anything in the account at this stage.</a:t>
            </a:r>
          </a:p>
          <a:p>
            <a:pPr marL="514350" indent="-514350">
              <a:lnSpc>
                <a:spcPct val="90000"/>
              </a:lnSpc>
              <a:spcBef>
                <a:spcPts val="1200"/>
              </a:spcBef>
              <a:buFont typeface="+mj-lt"/>
              <a:buAutoNum type="arabicParenR"/>
            </a:pPr>
            <a:r>
              <a:rPr lang="en-GB" sz="2800" b="1" dirty="0">
                <a:solidFill>
                  <a:srgbClr val="7030A0"/>
                </a:solidFill>
              </a:rPr>
              <a:t>Deduct the smaller total from the larger total to find the balance</a:t>
            </a:r>
            <a:r>
              <a:rPr lang="en-GB" sz="2800" dirty="0"/>
              <a:t>.</a:t>
            </a:r>
          </a:p>
          <a:p>
            <a:pPr marL="514350" indent="-514350">
              <a:lnSpc>
                <a:spcPct val="90000"/>
              </a:lnSpc>
              <a:spcBef>
                <a:spcPts val="1200"/>
              </a:spcBef>
              <a:buFont typeface="+mj-lt"/>
              <a:buAutoNum type="arabicParenR"/>
            </a:pPr>
            <a:r>
              <a:rPr lang="en-GB" sz="2800" b="1" dirty="0">
                <a:solidFill>
                  <a:srgbClr val="0070C0"/>
                </a:solidFill>
              </a:rPr>
              <a:t>Now enter the balance on the side with the smallest total.</a:t>
            </a:r>
            <a:r>
              <a:rPr lang="en-GB" sz="2800" b="1" dirty="0"/>
              <a:t> </a:t>
            </a:r>
            <a:r>
              <a:rPr lang="en-GB" sz="2800" dirty="0"/>
              <a:t>This now means the totals will be equal.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88393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/>
        <p:txBody>
          <a:bodyPr anchorCtr="0">
            <a:normAutofit fontScale="90000"/>
          </a:bodyPr>
          <a:lstStyle/>
          <a:p>
            <a:r>
              <a:rPr lang="en-GB" sz="4000" b="1" dirty="0"/>
              <a:t>How to balance where debtors still owe for goods </a:t>
            </a:r>
            <a:r>
              <a:rPr lang="en-GB" sz="1600" dirty="0"/>
              <a:t>(Continued)</a:t>
            </a:r>
            <a:endParaRPr lang="en-US" sz="1600" dirty="0"/>
          </a:p>
        </p:txBody>
      </p:sp>
      <p:sp>
        <p:nvSpPr>
          <p:cNvPr id="21506" name="Content Placeholder 2"/>
          <p:cNvSpPr>
            <a:spLocks noGrp="1"/>
          </p:cNvSpPr>
          <p:nvPr>
            <p:ph idx="4294967295"/>
          </p:nvPr>
        </p:nvSpPr>
        <p:spPr>
          <a:xfrm>
            <a:off x="624408" y="1772816"/>
            <a:ext cx="10972800" cy="2428892"/>
          </a:xfrm>
        </p:spPr>
        <p:txBody>
          <a:bodyPr/>
          <a:lstStyle/>
          <a:p>
            <a:pPr marL="514350" indent="-514350">
              <a:spcBef>
                <a:spcPts val="1200"/>
              </a:spcBef>
              <a:buFont typeface="Arial" charset="0"/>
              <a:buAutoNum type="arabicPeriod" startAt="4"/>
            </a:pPr>
            <a:r>
              <a:rPr lang="en-GB" dirty="0"/>
              <a:t>Enter totals level with each other.</a:t>
            </a:r>
          </a:p>
          <a:p>
            <a:pPr marL="514350" indent="-514350">
              <a:spcBef>
                <a:spcPts val="1200"/>
              </a:spcBef>
              <a:buFont typeface="Arial" charset="0"/>
              <a:buAutoNum type="arabicPeriod" startAt="4"/>
            </a:pPr>
            <a:r>
              <a:rPr lang="en-GB" dirty="0"/>
              <a:t>Now </a:t>
            </a:r>
            <a:r>
              <a:rPr lang="en-GB" b="1" dirty="0">
                <a:solidFill>
                  <a:srgbClr val="0070C0"/>
                </a:solidFill>
              </a:rPr>
              <a:t>enter the balance </a:t>
            </a:r>
            <a:r>
              <a:rPr lang="en-GB" dirty="0"/>
              <a:t>on the line below the totals </a:t>
            </a:r>
            <a:r>
              <a:rPr lang="en-GB" b="1" dirty="0">
                <a:solidFill>
                  <a:srgbClr val="0070C0"/>
                </a:solidFill>
              </a:rPr>
              <a:t>on the opposite side </a:t>
            </a:r>
            <a:r>
              <a:rPr lang="en-GB" dirty="0"/>
              <a:t>to the balance shown above the totals.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421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07368" y="277814"/>
            <a:ext cx="11449272" cy="1139825"/>
          </a:xfrm>
        </p:spPr>
        <p:txBody>
          <a:bodyPr anchorCtr="0">
            <a:normAutofit fontScale="90000"/>
          </a:bodyPr>
          <a:lstStyle/>
          <a:p>
            <a:r>
              <a:rPr lang="en-GB" sz="4000" dirty="0"/>
              <a:t>How to balance where </a:t>
            </a:r>
            <a:r>
              <a:rPr lang="en-GB" sz="4000" b="1" dirty="0"/>
              <a:t>debtors still owe for goods</a:t>
            </a:r>
            <a:r>
              <a:rPr lang="en-GB" sz="4000" dirty="0"/>
              <a:t> </a:t>
            </a:r>
            <a:r>
              <a:rPr lang="en-GB" sz="1600" dirty="0"/>
              <a:t>(Continued)</a:t>
            </a:r>
            <a:endParaRPr lang="en-US" sz="1600" dirty="0"/>
          </a:p>
        </p:txBody>
      </p:sp>
      <p:sp>
        <p:nvSpPr>
          <p:cNvPr id="22530" name="Content Placeholder 2"/>
          <p:cNvSpPr>
            <a:spLocks noGrp="1"/>
          </p:cNvSpPr>
          <p:nvPr>
            <p:ph idx="4294967295"/>
          </p:nvPr>
        </p:nvSpPr>
        <p:spPr>
          <a:xfrm>
            <a:off x="1981200" y="1268760"/>
            <a:ext cx="8229600" cy="82866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This is the balanced account:</a:t>
            </a:r>
          </a:p>
        </p:txBody>
      </p:sp>
      <p:pic>
        <p:nvPicPr>
          <p:cNvPr id="4098" name="Picture 2" descr="Y:\Graphics\Powerpoint\PE_UK\PE312-WOOD_12e\Final files\GIF\ch05\page59-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1424" y="1844824"/>
            <a:ext cx="10513168" cy="36446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03679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Balancing</a:t>
            </a:r>
            <a:r>
              <a:rPr lang="en-GB" dirty="0"/>
              <a:t> a </a:t>
            </a:r>
            <a:r>
              <a:rPr lang="en-GB" b="1" dirty="0"/>
              <a:t>creditor’s</a:t>
            </a:r>
            <a:r>
              <a:rPr lang="en-GB" dirty="0"/>
              <a:t> account</a:t>
            </a:r>
            <a:endParaRPr lang="en-US" dirty="0"/>
          </a:p>
        </p:txBody>
      </p:sp>
      <p:sp>
        <p:nvSpPr>
          <p:cNvPr id="23554" name="Content Placeholder 2"/>
          <p:cNvSpPr>
            <a:spLocks noGrp="1"/>
          </p:cNvSpPr>
          <p:nvPr>
            <p:ph idx="4294967295"/>
          </p:nvPr>
        </p:nvSpPr>
        <p:spPr>
          <a:xfrm>
            <a:off x="1251225" y="1551623"/>
            <a:ext cx="9659416" cy="118585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is the account of E. Williams in August 2012:</a:t>
            </a:r>
          </a:p>
        </p:txBody>
      </p:sp>
      <p:pic>
        <p:nvPicPr>
          <p:cNvPr id="5122" name="Picture 2" descr="Y:\Graphics\Powerpoint\PE_UK\PE312-WOOD_12e\Final files\GIF\ch05\page59-3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24000" y="3035242"/>
            <a:ext cx="9113866" cy="13565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920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981200" y="236871"/>
            <a:ext cx="8229600" cy="527834"/>
          </a:xfrm>
        </p:spPr>
        <p:txBody>
          <a:bodyPr anchorCtr="0">
            <a:noAutofit/>
          </a:bodyPr>
          <a:lstStyle/>
          <a:p>
            <a:r>
              <a:rPr lang="en-GB" sz="3600" b="1" dirty="0"/>
              <a:t>Balancing</a:t>
            </a:r>
            <a:r>
              <a:rPr lang="en-GB" sz="4000" b="1" dirty="0"/>
              <a:t> a creditor’s account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1775520" y="620688"/>
            <a:ext cx="8229600" cy="75723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This is the balanced account:</a:t>
            </a:r>
            <a:endParaRPr lang="en-US" dirty="0"/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  <p:pic>
        <p:nvPicPr>
          <p:cNvPr id="6146" name="Picture 2" descr="Y:\Graphics\Powerpoint\PE_UK\PE312-WOOD_12e\Final files\GIF\ch05\page59-1.g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524000" y="1159736"/>
            <a:ext cx="9144000" cy="50775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0162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3"/>
          <p:cNvSpPr>
            <a:spLocks noGrp="1"/>
          </p:cNvSpPr>
          <p:nvPr>
            <p:ph type="ctrTitle" idx="4294967295"/>
          </p:nvPr>
        </p:nvSpPr>
        <p:spPr>
          <a:xfrm>
            <a:off x="2063552" y="2204865"/>
            <a:ext cx="7772400" cy="1470025"/>
          </a:xfrm>
        </p:spPr>
        <p:txBody>
          <a:bodyPr anchorCtr="0"/>
          <a:lstStyle/>
          <a:p>
            <a:r>
              <a:rPr lang="en-GB" b="1" dirty="0"/>
              <a:t>3. The trial balance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39237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23870"/>
            <a:ext cx="8229600" cy="1143000"/>
          </a:xfrm>
        </p:spPr>
        <p:txBody>
          <a:bodyPr anchorCtr="0"/>
          <a:lstStyle/>
          <a:p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623392" y="1413605"/>
            <a:ext cx="10801200" cy="331153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By the end of this lecture, you should be able to:</a:t>
            </a:r>
          </a:p>
          <a:p>
            <a:pPr lvl="1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b="1" dirty="0"/>
              <a:t>Prepare a trial balance </a:t>
            </a:r>
            <a:r>
              <a:rPr lang="en-GB" sz="3200" dirty="0"/>
              <a:t>from a set of accounts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/>
              <a:t>Explain why the </a:t>
            </a:r>
            <a:r>
              <a:rPr lang="en-GB" sz="3200" b="1" dirty="0"/>
              <a:t>debit</a:t>
            </a:r>
            <a:r>
              <a:rPr lang="en-GB" sz="3200" dirty="0"/>
              <a:t> and </a:t>
            </a:r>
            <a:r>
              <a:rPr lang="en-GB" sz="3200" b="1" dirty="0"/>
              <a:t>credit</a:t>
            </a:r>
            <a:r>
              <a:rPr lang="en-GB" sz="3200" dirty="0"/>
              <a:t> trial </a:t>
            </a:r>
            <a:r>
              <a:rPr lang="en-GB" sz="3200" b="1" dirty="0"/>
              <a:t>balance</a:t>
            </a:r>
            <a:r>
              <a:rPr lang="en-GB" sz="3200" dirty="0"/>
              <a:t> </a:t>
            </a:r>
            <a:r>
              <a:rPr lang="en-GB" sz="3200" b="1" dirty="0"/>
              <a:t>totals</a:t>
            </a:r>
            <a:r>
              <a:rPr lang="en-GB" sz="3200" dirty="0"/>
              <a:t> </a:t>
            </a:r>
            <a:r>
              <a:rPr lang="en-GB" sz="3200" b="1" dirty="0"/>
              <a:t>should</a:t>
            </a:r>
            <a:r>
              <a:rPr lang="en-GB" sz="3200" dirty="0"/>
              <a:t> </a:t>
            </a:r>
            <a:r>
              <a:rPr lang="en-GB" sz="3200" b="1" dirty="0"/>
              <a:t>equal</a:t>
            </a:r>
            <a:r>
              <a:rPr lang="en-GB" sz="3200" dirty="0"/>
              <a:t> one another</a:t>
            </a:r>
          </a:p>
        </p:txBody>
      </p:sp>
    </p:spTree>
    <p:extLst>
      <p:ext uri="{BB962C8B-B14F-4D97-AF65-F5344CB8AC3E}">
        <p14:creationId xmlns:p14="http://schemas.microsoft.com/office/powerpoint/2010/main" val="3630968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5557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695400" y="1407940"/>
            <a:ext cx="10441159" cy="3299365"/>
          </a:xfrm>
        </p:spPr>
        <p:txBody>
          <a:bodyPr wrap="square">
            <a:spAutoFit/>
          </a:bodyPr>
          <a:lstStyle/>
          <a:p>
            <a:pPr lvl="1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sz="3200" dirty="0"/>
              <a:t>Explain </a:t>
            </a:r>
            <a:r>
              <a:rPr lang="en-GB" sz="3200" b="1" dirty="0"/>
              <a:t>why</a:t>
            </a:r>
            <a:r>
              <a:rPr lang="en-GB" sz="3200" dirty="0"/>
              <a:t> </a:t>
            </a:r>
            <a:r>
              <a:rPr lang="en-GB" sz="3200" b="1" dirty="0"/>
              <a:t>some</a:t>
            </a:r>
            <a:r>
              <a:rPr lang="en-GB" sz="3200" dirty="0"/>
              <a:t> of the </a:t>
            </a:r>
            <a:r>
              <a:rPr lang="en-GB" sz="3200" b="1" dirty="0"/>
              <a:t>possible errors </a:t>
            </a:r>
            <a:r>
              <a:rPr lang="en-GB" sz="3200" dirty="0"/>
              <a:t>that can be made when double entries are being entered in the accounts </a:t>
            </a:r>
            <a:r>
              <a:rPr lang="en-GB" sz="3200" b="1" dirty="0"/>
              <a:t>do not prevent the trial balance from ‘balancing</a:t>
            </a:r>
            <a:r>
              <a:rPr lang="en-GB" sz="3200" dirty="0"/>
              <a:t>’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/>
              <a:t>Describe </a:t>
            </a:r>
            <a:r>
              <a:rPr lang="en-GB" sz="3200" b="1" dirty="0"/>
              <a:t>uses</a:t>
            </a:r>
            <a:r>
              <a:rPr lang="en-GB" sz="3200" dirty="0"/>
              <a:t> </a:t>
            </a:r>
            <a:r>
              <a:rPr lang="en-GB" sz="3200" b="1" dirty="0"/>
              <a:t>for</a:t>
            </a:r>
            <a:r>
              <a:rPr lang="en-GB" sz="3200" dirty="0"/>
              <a:t> </a:t>
            </a:r>
            <a:r>
              <a:rPr lang="en-GB" sz="3200" b="1" dirty="0"/>
              <a:t>a trial balance </a:t>
            </a:r>
            <a:r>
              <a:rPr lang="en-GB" sz="3200" dirty="0"/>
              <a:t>other than to check for double entry errors</a:t>
            </a:r>
          </a:p>
        </p:txBody>
      </p:sp>
    </p:spTree>
    <p:extLst>
      <p:ext uri="{BB962C8B-B14F-4D97-AF65-F5344CB8AC3E}">
        <p14:creationId xmlns:p14="http://schemas.microsoft.com/office/powerpoint/2010/main" val="22100882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 idx="4294967295"/>
          </p:nvPr>
        </p:nvSpPr>
        <p:spPr>
          <a:xfrm>
            <a:off x="1847850" y="233694"/>
            <a:ext cx="8496300" cy="1143000"/>
          </a:xfrm>
        </p:spPr>
        <p:txBody>
          <a:bodyPr anchorCtr="0"/>
          <a:lstStyle/>
          <a:p>
            <a:r>
              <a:rPr lang="en-GB" b="1" dirty="0"/>
              <a:t>Review of double entry bookkeeping</a:t>
            </a:r>
            <a:endParaRPr lang="en-US" b="1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4294967295"/>
          </p:nvPr>
        </p:nvSpPr>
        <p:spPr>
          <a:xfrm>
            <a:off x="623392" y="1700809"/>
            <a:ext cx="11161240" cy="3416320"/>
          </a:xfrm>
        </p:spPr>
        <p:txBody>
          <a:bodyPr wrap="square">
            <a:spAutoFit/>
          </a:bodyPr>
          <a:lstStyle/>
          <a:p>
            <a:pPr algn="just">
              <a:spcBef>
                <a:spcPts val="1200"/>
              </a:spcBef>
            </a:pPr>
            <a:r>
              <a:rPr lang="en-GB" sz="2800" dirty="0"/>
              <a:t>For </a:t>
            </a:r>
            <a:r>
              <a:rPr lang="en-GB" sz="2800" b="1" dirty="0">
                <a:solidFill>
                  <a:srgbClr val="00B0F0"/>
                </a:solidFill>
              </a:rPr>
              <a:t>each debit </a:t>
            </a:r>
            <a:r>
              <a:rPr lang="en-GB" sz="2800" dirty="0"/>
              <a:t>entry </a:t>
            </a:r>
            <a:r>
              <a:rPr lang="en-GB" sz="2800" b="1" dirty="0">
                <a:solidFill>
                  <a:srgbClr val="FF0000"/>
                </a:solidFill>
              </a:rPr>
              <a:t>there is a credit entry </a:t>
            </a:r>
            <a:r>
              <a:rPr lang="en-GB" sz="2800" dirty="0"/>
              <a:t>and for </a:t>
            </a:r>
            <a:r>
              <a:rPr lang="en-GB" sz="2800" b="1" dirty="0">
                <a:solidFill>
                  <a:srgbClr val="FF0000"/>
                </a:solidFill>
              </a:rPr>
              <a:t>each credit </a:t>
            </a:r>
            <a:r>
              <a:rPr lang="en-GB" sz="2800" dirty="0"/>
              <a:t>entry </a:t>
            </a:r>
            <a:r>
              <a:rPr lang="en-GB" sz="2800" b="1" dirty="0">
                <a:solidFill>
                  <a:srgbClr val="00B0F0"/>
                </a:solidFill>
              </a:rPr>
              <a:t>there is a debit entry</a:t>
            </a:r>
            <a:r>
              <a:rPr lang="en-GB" sz="2800" dirty="0"/>
              <a:t>.</a:t>
            </a:r>
          </a:p>
          <a:p>
            <a:pPr algn="just">
              <a:spcBef>
                <a:spcPts val="1200"/>
              </a:spcBef>
            </a:pPr>
            <a:r>
              <a:rPr lang="en-GB" sz="2800" dirty="0"/>
              <a:t>The </a:t>
            </a:r>
            <a:r>
              <a:rPr lang="en-GB" sz="2800" b="1" dirty="0"/>
              <a:t>total</a:t>
            </a:r>
            <a:r>
              <a:rPr lang="en-GB" sz="2800" dirty="0"/>
              <a:t> of all the items recorded in all the accounts </a:t>
            </a:r>
            <a:r>
              <a:rPr lang="en-GB" sz="2800" b="1" dirty="0">
                <a:solidFill>
                  <a:srgbClr val="00B0F0"/>
                </a:solidFill>
              </a:rPr>
              <a:t>on the debit side </a:t>
            </a:r>
            <a:r>
              <a:rPr lang="en-GB" sz="2800" dirty="0"/>
              <a:t>should </a:t>
            </a:r>
            <a:r>
              <a:rPr lang="en-GB" sz="2800" b="1" dirty="0"/>
              <a:t>equal</a:t>
            </a:r>
            <a:r>
              <a:rPr lang="en-GB" sz="2800" dirty="0"/>
              <a:t> </a:t>
            </a:r>
            <a:r>
              <a:rPr lang="en-GB" sz="2800" b="1" dirty="0"/>
              <a:t>the</a:t>
            </a:r>
            <a:r>
              <a:rPr lang="en-GB" sz="2800" dirty="0"/>
              <a:t> </a:t>
            </a:r>
            <a:r>
              <a:rPr lang="en-GB" sz="2800" b="1" dirty="0"/>
              <a:t>total</a:t>
            </a:r>
            <a:r>
              <a:rPr lang="en-GB" sz="2800" dirty="0"/>
              <a:t> of all the items recorded </a:t>
            </a:r>
            <a:r>
              <a:rPr lang="en-GB" sz="2800" b="1" dirty="0">
                <a:solidFill>
                  <a:srgbClr val="FF0000"/>
                </a:solidFill>
              </a:rPr>
              <a:t>on the credit side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/>
              <a:t>of the accounts.</a:t>
            </a:r>
          </a:p>
          <a:p>
            <a:pPr algn="just">
              <a:spcBef>
                <a:spcPts val="1200"/>
              </a:spcBef>
            </a:pPr>
            <a:r>
              <a:rPr lang="en-GB" sz="2800" dirty="0"/>
              <a:t>To </a:t>
            </a:r>
            <a:r>
              <a:rPr lang="en-GB" sz="2800" b="1" dirty="0"/>
              <a:t>check</a:t>
            </a:r>
            <a:r>
              <a:rPr lang="en-GB" sz="2800" dirty="0"/>
              <a:t> that there is a </a:t>
            </a:r>
            <a:r>
              <a:rPr lang="en-GB" sz="2800" b="1" dirty="0"/>
              <a:t>matching credit</a:t>
            </a:r>
            <a:r>
              <a:rPr lang="en-GB" sz="2800" dirty="0"/>
              <a:t> entry for every </a:t>
            </a:r>
            <a:r>
              <a:rPr lang="en-GB" sz="2800" b="1" dirty="0"/>
              <a:t>debit</a:t>
            </a:r>
            <a:r>
              <a:rPr lang="en-GB" sz="2800" dirty="0"/>
              <a:t> entry, we prepare </a:t>
            </a:r>
            <a:r>
              <a:rPr lang="en-GB" sz="2800" b="1" dirty="0"/>
              <a:t>a trial balance</a:t>
            </a:r>
            <a:r>
              <a:rPr lang="en-GB" sz="2800" dirty="0"/>
              <a:t>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75291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26007"/>
            <a:ext cx="8229600" cy="1139825"/>
          </a:xfrm>
        </p:spPr>
        <p:txBody>
          <a:bodyPr anchorCtr="0"/>
          <a:lstStyle/>
          <a:p>
            <a:r>
              <a:rPr lang="en-GB" b="1" dirty="0"/>
              <a:t>The trial balance</a:t>
            </a:r>
            <a:endParaRPr lang="en-US" b="1" dirty="0"/>
          </a:p>
        </p:txBody>
      </p:sp>
      <p:sp>
        <p:nvSpPr>
          <p:cNvPr id="18434" name="Content Placeholder 2"/>
          <p:cNvSpPr>
            <a:spLocks noGrp="1"/>
          </p:cNvSpPr>
          <p:nvPr>
            <p:ph idx="4294967295"/>
          </p:nvPr>
        </p:nvSpPr>
        <p:spPr>
          <a:xfrm>
            <a:off x="659396" y="1295192"/>
            <a:ext cx="10873208" cy="208823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The trial balance is a </a:t>
            </a:r>
            <a:r>
              <a:rPr lang="en-GB" sz="3600" b="1" dirty="0"/>
              <a:t>list of account balances</a:t>
            </a:r>
            <a:r>
              <a:rPr lang="en-GB" sz="3600" dirty="0"/>
              <a:t> arranged according to whether they are </a:t>
            </a:r>
            <a:r>
              <a:rPr lang="en-GB" sz="3600" b="1" dirty="0"/>
              <a:t>debit balances </a:t>
            </a:r>
            <a:r>
              <a:rPr lang="en-GB" sz="3600" dirty="0"/>
              <a:t>or </a:t>
            </a:r>
            <a:r>
              <a:rPr lang="en-GB" sz="3600" b="1" dirty="0"/>
              <a:t>credit balances.</a:t>
            </a:r>
          </a:p>
        </p:txBody>
      </p:sp>
    </p:spTree>
    <p:extLst>
      <p:ext uri="{BB962C8B-B14F-4D97-AF65-F5344CB8AC3E}">
        <p14:creationId xmlns:p14="http://schemas.microsoft.com/office/powerpoint/2010/main" val="113562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 idx="4294967295"/>
          </p:nvPr>
        </p:nvSpPr>
        <p:spPr>
          <a:xfrm>
            <a:off x="1981200" y="13376"/>
            <a:ext cx="8229600" cy="789160"/>
          </a:xfrm>
        </p:spPr>
        <p:txBody>
          <a:bodyPr anchorCtr="0"/>
          <a:lstStyle/>
          <a:p>
            <a:r>
              <a:rPr lang="en-GB" sz="3600" b="1" dirty="0"/>
              <a:t>Drawing</a:t>
            </a:r>
            <a:r>
              <a:rPr lang="en-GB" b="1" dirty="0"/>
              <a:t> up a trial balance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662370" y="802536"/>
            <a:ext cx="8548430" cy="507831"/>
          </a:xfrm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3000" dirty="0"/>
              <a:t>	The first stage is to balance each T-account.</a:t>
            </a:r>
          </a:p>
        </p:txBody>
      </p:sp>
      <p:pic>
        <p:nvPicPr>
          <p:cNvPr id="8" name="Picture 2" descr="Y:\Graphics\Powerpoint\PE_UK\PE312-WOOD_12e\Final files\GIF\ch06\page66-2.gif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524000" y="1276087"/>
            <a:ext cx="9144000" cy="2294096"/>
          </a:xfrm>
          <a:prstGeom prst="rect">
            <a:avLst/>
          </a:prstGeom>
          <a:noFill/>
        </p:spPr>
      </p:pic>
      <p:pic>
        <p:nvPicPr>
          <p:cNvPr id="9" name="Picture 3" descr="Y:\Graphics\Powerpoint\PE_UK\PE312-WOOD_12e\Final files\GIF\ch06\page67-1.gif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532760" y="3010168"/>
            <a:ext cx="9144000" cy="25717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016037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 idx="4294967295"/>
          </p:nvPr>
        </p:nvSpPr>
        <p:spPr>
          <a:xfrm>
            <a:off x="1847850" y="188640"/>
            <a:ext cx="8496300" cy="467974"/>
          </a:xfrm>
        </p:spPr>
        <p:txBody>
          <a:bodyPr anchorCtr="0"/>
          <a:lstStyle/>
          <a:p>
            <a:r>
              <a:rPr lang="en-GB" sz="3600" b="1" dirty="0"/>
              <a:t>Drawing up a trial balance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9" name="Picture 2" descr="Y:\Graphics\Powerpoint\PE_UK\PE312-WOOD_12e\Final files\GIF\ch06\page66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9114" y="737163"/>
            <a:ext cx="9148886" cy="2484354"/>
          </a:xfrm>
          <a:prstGeom prst="rect">
            <a:avLst/>
          </a:prstGeom>
          <a:noFill/>
        </p:spPr>
      </p:pic>
      <p:pic>
        <p:nvPicPr>
          <p:cNvPr id="10" name="Picture 3" descr="Y:\Graphics\Powerpoint\PE_UK\PE312-WOOD_12e\Final files\GIF\ch06\page67-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9114" y="3221517"/>
            <a:ext cx="9143999" cy="27809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4746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/>
          <p:cNvSpPr>
            <a:spLocks noGrp="1"/>
          </p:cNvSpPr>
          <p:nvPr>
            <p:ph idx="4294967295"/>
          </p:nvPr>
        </p:nvSpPr>
        <p:spPr>
          <a:xfrm>
            <a:off x="263352" y="775400"/>
            <a:ext cx="11665296" cy="101175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second stage is to enter the account balances into the appropriate column.</a:t>
            </a:r>
          </a:p>
        </p:txBody>
      </p:sp>
      <p:pic>
        <p:nvPicPr>
          <p:cNvPr id="3075" name="Picture 3" descr="Y:\Graphics\Powerpoint\PE_UK\PE312-WOOD_12e\Final files\GIF\ch06\page68-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10201" y="1628800"/>
            <a:ext cx="8433949" cy="3960440"/>
          </a:xfrm>
          <a:prstGeom prst="rect">
            <a:avLst/>
          </a:prstGeom>
          <a:noFill/>
        </p:spPr>
      </p:pic>
      <p:sp>
        <p:nvSpPr>
          <p:cNvPr id="5" name="Title 1"/>
          <p:cNvSpPr txBox="1">
            <a:spLocks/>
          </p:cNvSpPr>
          <p:nvPr/>
        </p:nvSpPr>
        <p:spPr bwMode="auto">
          <a:xfrm>
            <a:off x="1847850" y="233694"/>
            <a:ext cx="8496300" cy="531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eaLnBrk="1" hangingPunct="1">
              <a:defRPr/>
            </a:pPr>
            <a:r>
              <a:rPr lang="en-GB" sz="3600" b="1" dirty="0">
                <a:latin typeface="+mj-lt"/>
                <a:ea typeface="+mj-ea"/>
                <a:cs typeface="+mj-cs"/>
              </a:rPr>
              <a:t>Drawing up a trial balance </a:t>
            </a:r>
            <a:r>
              <a:rPr lang="en-GB" sz="14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(Continued)</a:t>
            </a:r>
            <a:endParaRPr lang="en-US" sz="1400" kern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839967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Y:\Graphics\Powerpoint\PE_UK\PE312-WOOD_12e\Final files\GIF\ch06\page68-1.g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149524" y="671360"/>
            <a:ext cx="7892951" cy="5033341"/>
          </a:xfrm>
          <a:prstGeom prst="rect">
            <a:avLst/>
          </a:prstGeom>
          <a:noFill/>
        </p:spPr>
      </p:pic>
      <p:sp>
        <p:nvSpPr>
          <p:cNvPr id="4" name="Title 1"/>
          <p:cNvSpPr txBox="1">
            <a:spLocks/>
          </p:cNvSpPr>
          <p:nvPr/>
        </p:nvSpPr>
        <p:spPr bwMode="auto">
          <a:xfrm>
            <a:off x="1847850" y="233694"/>
            <a:ext cx="8496300" cy="459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eaLnBrk="1" hangingPunct="1">
              <a:defRPr/>
            </a:pPr>
            <a:r>
              <a:rPr lang="en-GB" sz="3600" b="1" dirty="0">
                <a:latin typeface="+mj-lt"/>
                <a:ea typeface="+mj-ea"/>
                <a:cs typeface="+mj-cs"/>
              </a:rPr>
              <a:t>Drawing up a trial balance </a:t>
            </a:r>
            <a:r>
              <a:rPr lang="en-GB" sz="36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(Continued</a:t>
            </a:r>
            <a:r>
              <a:rPr lang="en-GB" sz="14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)</a:t>
            </a:r>
            <a:endParaRPr lang="en-US" sz="1400" kern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3211649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51384" y="1484785"/>
            <a:ext cx="11377264" cy="2249847"/>
          </a:xfr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800"/>
              </a:spcBef>
              <a:spcAft>
                <a:spcPts val="1200"/>
              </a:spcAft>
            </a:pPr>
            <a:r>
              <a:rPr lang="en-GB" dirty="0"/>
              <a:t>The trial balance always has the date of the last day of the accounting period to which it relates. It is </a:t>
            </a:r>
            <a:r>
              <a:rPr lang="en-GB" b="1" dirty="0"/>
              <a:t>a snapshot of the balances on the ledger accounts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at that date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  <a:spcBef>
                <a:spcPts val="1800"/>
              </a:spcBef>
              <a:spcAft>
                <a:spcPts val="1200"/>
              </a:spcAft>
            </a:pPr>
            <a:r>
              <a:rPr lang="en-GB" b="1" dirty="0"/>
              <a:t>The totals </a:t>
            </a:r>
            <a:r>
              <a:rPr lang="en-GB" dirty="0"/>
              <a:t>of the two columns </a:t>
            </a:r>
            <a:r>
              <a:rPr lang="en-GB" b="1" dirty="0"/>
              <a:t>must always match</a:t>
            </a:r>
            <a:r>
              <a:rPr lang="en-GB" dirty="0"/>
              <a:t>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1847850" y="233694"/>
            <a:ext cx="8496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eaLnBrk="1" hangingPunct="1">
              <a:defRPr/>
            </a:pPr>
            <a:r>
              <a:rPr lang="en-GB" sz="4400" b="1" dirty="0">
                <a:latin typeface="+mj-lt"/>
                <a:ea typeface="+mj-ea"/>
                <a:cs typeface="+mj-cs"/>
              </a:rPr>
              <a:t>Drawing up a trial balance </a:t>
            </a:r>
            <a:r>
              <a:rPr lang="en-GB" sz="14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(Continued)</a:t>
            </a:r>
            <a:endParaRPr lang="en-US" sz="1400" kern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693871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51384" y="1484785"/>
            <a:ext cx="11305256" cy="2240613"/>
          </a:xfr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sz="3600" dirty="0"/>
              <a:t>A trial balance </a:t>
            </a:r>
            <a:r>
              <a:rPr lang="en-GB" sz="3600" b="1" dirty="0"/>
              <a:t>can be drawn up at any time</a:t>
            </a:r>
            <a:r>
              <a:rPr lang="hr-HR" sz="3600" b="1" dirty="0"/>
              <a:t>,</a:t>
            </a:r>
            <a:r>
              <a:rPr lang="en-GB" sz="3600" b="1" dirty="0"/>
              <a:t> </a:t>
            </a:r>
            <a:r>
              <a:rPr lang="en-GB" sz="3600" dirty="0"/>
              <a:t>but</a:t>
            </a:r>
            <a:r>
              <a:rPr lang="hr-HR" sz="3600" dirty="0"/>
              <a:t>;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sz="3600" dirty="0"/>
              <a:t>it is </a:t>
            </a:r>
            <a:r>
              <a:rPr lang="en-GB" sz="3600" b="1" dirty="0"/>
              <a:t>normal practice </a:t>
            </a:r>
            <a:r>
              <a:rPr lang="en-GB" sz="3600" dirty="0"/>
              <a:t>to prepare one </a:t>
            </a:r>
            <a:r>
              <a:rPr lang="en-GB" sz="3600" b="1" dirty="0"/>
              <a:t>at the end of an accounting period </a:t>
            </a:r>
            <a:r>
              <a:rPr lang="en-GB" sz="3600" dirty="0"/>
              <a:t>before preparing an income statement and statement of financial position.</a:t>
            </a:r>
            <a:endParaRPr lang="en-US" sz="3600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1847850" y="233694"/>
            <a:ext cx="8496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eaLnBrk="1" hangingPunct="1">
              <a:defRPr/>
            </a:pPr>
            <a:r>
              <a:rPr lang="en-GB" sz="4400" b="1" dirty="0">
                <a:latin typeface="+mj-lt"/>
                <a:ea typeface="+mj-ea"/>
                <a:cs typeface="+mj-cs"/>
              </a:rPr>
              <a:t>Drawing up a trial balance </a:t>
            </a:r>
            <a:r>
              <a:rPr lang="en-GB" sz="14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(Continued)</a:t>
            </a:r>
            <a:endParaRPr lang="en-US" sz="1400" kern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975015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8755"/>
            <a:ext cx="8229600" cy="1139825"/>
          </a:xfrm>
        </p:spPr>
        <p:txBody>
          <a:bodyPr anchorCtr="0"/>
          <a:lstStyle/>
          <a:p>
            <a:r>
              <a:rPr lang="en-GB" b="1" dirty="0"/>
              <a:t>Trial balances and errors</a:t>
            </a:r>
            <a:endParaRPr lang="en-US" b="1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479376" y="1409128"/>
            <a:ext cx="11233248" cy="3748064"/>
          </a:xfrm>
        </p:spPr>
        <p:txBody>
          <a:bodyPr/>
          <a:lstStyle/>
          <a:p>
            <a:r>
              <a:rPr lang="en-GB" sz="2800" dirty="0"/>
              <a:t>It is easy to assume that if the trial balance balances, the entries in the accounts must be correct. </a:t>
            </a:r>
            <a:r>
              <a:rPr lang="en-GB" sz="2800" b="1" dirty="0"/>
              <a:t>However</a:t>
            </a:r>
            <a:r>
              <a:rPr lang="en-GB" sz="2800" dirty="0"/>
              <a:t>, there are </a:t>
            </a:r>
            <a:r>
              <a:rPr lang="en-GB" sz="2800" b="1" dirty="0"/>
              <a:t>several types of error </a:t>
            </a:r>
            <a:r>
              <a:rPr lang="en-GB" sz="2800" dirty="0"/>
              <a:t>that </a:t>
            </a:r>
            <a:r>
              <a:rPr lang="en-GB" sz="2800" b="1" dirty="0"/>
              <a:t>will not affect the balancing of a trial balance.</a:t>
            </a:r>
          </a:p>
          <a:p>
            <a:pPr>
              <a:spcBef>
                <a:spcPts val="1800"/>
              </a:spcBef>
            </a:pPr>
            <a:r>
              <a:rPr lang="en-GB" sz="2800" dirty="0"/>
              <a:t>Errors that can be detected include:</a:t>
            </a:r>
            <a:br>
              <a:rPr lang="hr-HR" sz="2800" dirty="0"/>
            </a:br>
            <a:r>
              <a:rPr lang="hr-HR" sz="2800" dirty="0"/>
              <a:t>-</a:t>
            </a:r>
            <a:r>
              <a:rPr lang="en-GB" sz="2800" dirty="0"/>
              <a:t> using one figure for the debit entry and another for the credit entry; </a:t>
            </a:r>
            <a:br>
              <a:rPr lang="hr-HR" sz="2800" dirty="0"/>
            </a:br>
            <a:r>
              <a:rPr lang="hr-HR" sz="2800" dirty="0"/>
              <a:t>- </a:t>
            </a:r>
            <a:r>
              <a:rPr lang="en-GB" sz="2800" dirty="0"/>
              <a:t>entering only one side of the transaction.</a:t>
            </a:r>
          </a:p>
        </p:txBody>
      </p:sp>
    </p:spTree>
    <p:extLst>
      <p:ext uri="{BB962C8B-B14F-4D97-AF65-F5344CB8AC3E}">
        <p14:creationId xmlns:p14="http://schemas.microsoft.com/office/powerpoint/2010/main" val="31341869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LECTURE SUMMRY</a:t>
            </a:r>
          </a:p>
        </p:txBody>
      </p:sp>
      <p:sp>
        <p:nvSpPr>
          <p:cNvPr id="1085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/>
              <a:t>Main Reading: </a:t>
            </a:r>
            <a:endParaRPr lang="hr-HR" altLang="en-US" b="1" dirty="0"/>
          </a:p>
          <a:p>
            <a:pPr marL="0" indent="0" eaLnBrk="1" hangingPunct="1">
              <a:spcBef>
                <a:spcPts val="2400"/>
              </a:spcBef>
              <a:spcAft>
                <a:spcPts val="600"/>
              </a:spcAft>
              <a:buNone/>
              <a:defRPr/>
            </a:pPr>
            <a:r>
              <a:rPr lang="en-GB" sz="2800" dirty="0">
                <a:solidFill>
                  <a:srgbClr val="0E101A"/>
                </a:solidFill>
                <a:ea typeface="Calibri" panose="020F0502020204030204" pitchFamily="34" charset="0"/>
              </a:rPr>
              <a:t>Sangster </a:t>
            </a:r>
            <a:r>
              <a:rPr lang="en-GB" sz="2800" i="1" dirty="0">
                <a:solidFill>
                  <a:srgbClr val="0E101A"/>
                </a:solidFill>
                <a:ea typeface="Calibri" panose="020F0502020204030204" pitchFamily="34" charset="0"/>
              </a:rPr>
              <a:t>et al. </a:t>
            </a:r>
            <a:r>
              <a:rPr lang="en-GB" sz="2800" dirty="0">
                <a:solidFill>
                  <a:srgbClr val="0E101A"/>
                </a:solidFill>
                <a:ea typeface="Calibri" panose="020F0502020204030204" pitchFamily="34" charset="0"/>
              </a:rPr>
              <a:t>(2018) </a:t>
            </a:r>
            <a:r>
              <a:rPr lang="en-GB" sz="2800" i="1" dirty="0"/>
              <a:t>Frank Wood's Business Accounting, Volume 1</a:t>
            </a:r>
            <a:r>
              <a:rPr lang="en-GB" sz="2800" dirty="0"/>
              <a:t>. 14</a:t>
            </a:r>
            <a:r>
              <a:rPr lang="en-GB" sz="2800" baseline="30000" dirty="0"/>
              <a:t>th</a:t>
            </a:r>
            <a:r>
              <a:rPr lang="en-GB" sz="2800" dirty="0"/>
              <a:t> </a:t>
            </a:r>
            <a:r>
              <a:rPr lang="en-GB" sz="2800" dirty="0" err="1"/>
              <a:t>edn</a:t>
            </a:r>
            <a:r>
              <a:rPr lang="en-GB" sz="2800" dirty="0"/>
              <a:t>. Harlow, England. Pearson education Limited.</a:t>
            </a:r>
            <a:endParaRPr lang="hr-HR" sz="2800" dirty="0"/>
          </a:p>
          <a:p>
            <a:pPr marL="0" indent="0" eaLnBrk="1" hangingPunct="1">
              <a:spcBef>
                <a:spcPts val="1200"/>
              </a:spcBef>
              <a:spcAft>
                <a:spcPts val="600"/>
              </a:spcAft>
              <a:buNone/>
              <a:defRPr/>
            </a:pPr>
            <a:r>
              <a:rPr lang="en-GB" sz="2800" dirty="0">
                <a:solidFill>
                  <a:srgbClr val="0E101A"/>
                </a:solidFill>
                <a:ea typeface="Calibri" panose="020F0502020204030204" pitchFamily="34" charset="0"/>
              </a:rPr>
              <a:t>Chapters 2, 5 &amp; 6 </a:t>
            </a:r>
            <a:endParaRPr lang="hr-HR" sz="2800" dirty="0">
              <a:solidFill>
                <a:srgbClr val="0E101A"/>
              </a:solidFill>
              <a:ea typeface="Calibri" panose="020F0502020204030204" pitchFamily="34" charset="0"/>
            </a:endParaRPr>
          </a:p>
          <a:p>
            <a:pPr>
              <a:spcBef>
                <a:spcPts val="1800"/>
              </a:spcBef>
            </a:pPr>
            <a:r>
              <a:rPr lang="en-GB" altLang="en-US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9208500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4242</TotalTime>
  <Words>811</Words>
  <Application>Microsoft Macintosh PowerPoint</Application>
  <PresentationFormat>Widescreen</PresentationFormat>
  <Paragraphs>70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ＭＳ Ｐゴシック</vt:lpstr>
      <vt:lpstr>Arial</vt:lpstr>
      <vt:lpstr>Calibri</vt:lpstr>
      <vt:lpstr>Myriad Pro</vt:lpstr>
      <vt:lpstr>Verdana</vt:lpstr>
      <vt:lpstr>Wingdings</vt:lpstr>
      <vt:lpstr>20140311PresentationUWTSDTemplate</vt:lpstr>
      <vt:lpstr>LCBB5011 Essentials of Accounting &amp; Finance Week 2 Session 2</vt:lpstr>
      <vt:lpstr>2. Balancing-off Accounts</vt:lpstr>
      <vt:lpstr>Learning Outcomes</vt:lpstr>
      <vt:lpstr>Why balance accounts?</vt:lpstr>
      <vt:lpstr>How to balance where debtors have paid their accounts</vt:lpstr>
      <vt:lpstr>How to balance where debtors have paid their accounts (Continued)</vt:lpstr>
      <vt:lpstr>How to balance where debtors still owe for goods</vt:lpstr>
      <vt:lpstr>How to balance where debtors still owe for goods (Continued)</vt:lpstr>
      <vt:lpstr>How to balance where debtors still owe for goods (Continued)</vt:lpstr>
      <vt:lpstr>How to balance where debtors still owe for goods (Continued)</vt:lpstr>
      <vt:lpstr>Balancing a creditor’s account</vt:lpstr>
      <vt:lpstr>Balancing a creditor’s account (Continued)</vt:lpstr>
      <vt:lpstr>3. The trial balance</vt:lpstr>
      <vt:lpstr>Learning Outcomes</vt:lpstr>
      <vt:lpstr>Learning Outcomes (Continued)</vt:lpstr>
      <vt:lpstr>Review of double entry bookkeeping</vt:lpstr>
      <vt:lpstr>The trial balance</vt:lpstr>
      <vt:lpstr>Drawing up a trial balance</vt:lpstr>
      <vt:lpstr>Drawing up a trial balance (Continued)</vt:lpstr>
      <vt:lpstr>PowerPoint Presentation</vt:lpstr>
      <vt:lpstr>PowerPoint Presentation</vt:lpstr>
      <vt:lpstr>PowerPoint Presentation</vt:lpstr>
      <vt:lpstr>PowerPoint Presentation</vt:lpstr>
      <vt:lpstr>Trial balances and errors</vt:lpstr>
      <vt:lpstr>LECTURE SUMMRY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183</cp:revision>
  <cp:lastPrinted>2018-07-09T15:27:01Z</cp:lastPrinted>
  <dcterms:created xsi:type="dcterms:W3CDTF">2002-10-07T19:43:58Z</dcterms:created>
  <dcterms:modified xsi:type="dcterms:W3CDTF">2024-11-28T11:47:26Z</dcterms:modified>
</cp:coreProperties>
</file>