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78" r:id="rId3"/>
    <p:sldId id="296" r:id="rId4"/>
    <p:sldId id="279" r:id="rId5"/>
    <p:sldId id="295" r:id="rId6"/>
    <p:sldId id="280" r:id="rId7"/>
    <p:sldId id="293" r:id="rId8"/>
    <p:sldId id="298" r:id="rId9"/>
    <p:sldId id="299" r:id="rId10"/>
    <p:sldId id="282" r:id="rId11"/>
    <p:sldId id="283" r:id="rId12"/>
    <p:sldId id="284" r:id="rId13"/>
    <p:sldId id="289" r:id="rId14"/>
    <p:sldId id="285" r:id="rId15"/>
    <p:sldId id="286" r:id="rId16"/>
    <p:sldId id="287" r:id="rId17"/>
    <p:sldId id="292" r:id="rId18"/>
    <p:sldId id="302" r:id="rId19"/>
    <p:sldId id="300" r:id="rId20"/>
    <p:sldId id="297" r:id="rId21"/>
    <p:sldId id="303"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422" autoAdjust="0"/>
    <p:restoredTop sz="90938" autoAdjust="0"/>
  </p:normalViewPr>
  <p:slideViewPr>
    <p:cSldViewPr>
      <p:cViewPr varScale="1">
        <p:scale>
          <a:sx n="57" d="100"/>
          <a:sy n="57" d="100"/>
        </p:scale>
        <p:origin x="1088"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C12F72-99A3-45A4-A58E-CEFD89650395}" type="doc">
      <dgm:prSet loTypeId="urn:microsoft.com/office/officeart/2005/8/layout/hierarchy1" loCatId="hierarchy" qsTypeId="urn:microsoft.com/office/officeart/2009/2/quickstyle/3d8" qsCatId="3D" csTypeId="urn:microsoft.com/office/officeart/2005/8/colors/accent1_2" csCatId="accent1" phldr="1"/>
      <dgm:spPr/>
      <dgm:t>
        <a:bodyPr/>
        <a:lstStyle/>
        <a:p>
          <a:endParaRPr lang="en-GB"/>
        </a:p>
      </dgm:t>
    </dgm:pt>
    <dgm:pt modelId="{562F001A-A5D9-4BEA-A555-877B78EB7C28}">
      <dgm:prSet phldrT="[Text]"/>
      <dgm:spPr/>
      <dgm:t>
        <a:bodyPr/>
        <a:lstStyle/>
        <a:p>
          <a:r>
            <a:rPr lang="en-GB" dirty="0"/>
            <a:t>CEO</a:t>
          </a:r>
        </a:p>
      </dgm:t>
    </dgm:pt>
    <dgm:pt modelId="{42B28397-E262-47BB-A1FA-11602265B620}" type="parTrans" cxnId="{C0D8E488-63AE-49E8-831E-87D0980E029F}">
      <dgm:prSet/>
      <dgm:spPr/>
      <dgm:t>
        <a:bodyPr/>
        <a:lstStyle/>
        <a:p>
          <a:endParaRPr lang="en-GB"/>
        </a:p>
      </dgm:t>
    </dgm:pt>
    <dgm:pt modelId="{727C0C17-D1A3-45EF-BDCB-E30BCF95DC7E}" type="sibTrans" cxnId="{C0D8E488-63AE-49E8-831E-87D0980E029F}">
      <dgm:prSet/>
      <dgm:spPr/>
      <dgm:t>
        <a:bodyPr/>
        <a:lstStyle/>
        <a:p>
          <a:endParaRPr lang="en-GB"/>
        </a:p>
      </dgm:t>
    </dgm:pt>
    <dgm:pt modelId="{D255B337-BBA0-408D-9D4C-926AE873AF74}">
      <dgm:prSet phldrT="[Text]"/>
      <dgm:spPr/>
      <dgm:t>
        <a:bodyPr/>
        <a:lstStyle/>
        <a:p>
          <a:r>
            <a:rPr lang="en-GB" dirty="0"/>
            <a:t>Department A Manager</a:t>
          </a:r>
        </a:p>
      </dgm:t>
    </dgm:pt>
    <dgm:pt modelId="{0A9BB760-86CE-4B3E-9172-FB6E2200B88D}" type="parTrans" cxnId="{E3597D6C-4D4D-4998-B00E-72208572A50B}">
      <dgm:prSet/>
      <dgm:spPr/>
      <dgm:t>
        <a:bodyPr/>
        <a:lstStyle/>
        <a:p>
          <a:endParaRPr lang="en-GB"/>
        </a:p>
      </dgm:t>
    </dgm:pt>
    <dgm:pt modelId="{1FD0F44D-1E82-4114-9A1A-04DEAD977C25}" type="sibTrans" cxnId="{E3597D6C-4D4D-4998-B00E-72208572A50B}">
      <dgm:prSet/>
      <dgm:spPr/>
      <dgm:t>
        <a:bodyPr/>
        <a:lstStyle/>
        <a:p>
          <a:endParaRPr lang="en-GB"/>
        </a:p>
      </dgm:t>
    </dgm:pt>
    <dgm:pt modelId="{59AA0DEF-428B-42C1-A1AE-446D339FFB39}">
      <dgm:prSet phldrT="[Text]"/>
      <dgm:spPr/>
      <dgm:t>
        <a:bodyPr/>
        <a:lstStyle/>
        <a:p>
          <a:r>
            <a:rPr lang="en-GB" dirty="0"/>
            <a:t>Others	</a:t>
          </a:r>
        </a:p>
      </dgm:t>
    </dgm:pt>
    <dgm:pt modelId="{618EC4C6-11B8-4661-B963-F27279F35BCE}" type="parTrans" cxnId="{AD6660EB-6BFC-4D52-B907-E568CA73D97F}">
      <dgm:prSet/>
      <dgm:spPr/>
      <dgm:t>
        <a:bodyPr/>
        <a:lstStyle/>
        <a:p>
          <a:endParaRPr lang="en-GB"/>
        </a:p>
      </dgm:t>
    </dgm:pt>
    <dgm:pt modelId="{985F209C-E442-44F7-8B26-D52F6546AF67}" type="sibTrans" cxnId="{AD6660EB-6BFC-4D52-B907-E568CA73D97F}">
      <dgm:prSet/>
      <dgm:spPr/>
      <dgm:t>
        <a:bodyPr/>
        <a:lstStyle/>
        <a:p>
          <a:endParaRPr lang="en-GB"/>
        </a:p>
      </dgm:t>
    </dgm:pt>
    <dgm:pt modelId="{7C514251-4E7C-44F6-9199-19F0750D534F}">
      <dgm:prSet phldrT="[Text]"/>
      <dgm:spPr/>
      <dgm:t>
        <a:bodyPr/>
        <a:lstStyle/>
        <a:p>
          <a:r>
            <a:rPr lang="en-GB" dirty="0"/>
            <a:t>Others</a:t>
          </a:r>
        </a:p>
      </dgm:t>
    </dgm:pt>
    <dgm:pt modelId="{8DFDF4BB-3B8F-43D1-B25A-562F3F863079}" type="parTrans" cxnId="{26C571C0-CCBE-4B3E-A125-4D4A19C4522E}">
      <dgm:prSet/>
      <dgm:spPr/>
      <dgm:t>
        <a:bodyPr/>
        <a:lstStyle/>
        <a:p>
          <a:endParaRPr lang="en-GB"/>
        </a:p>
      </dgm:t>
    </dgm:pt>
    <dgm:pt modelId="{C5817EED-D18D-4DBC-B9DB-54CCD6813B2F}" type="sibTrans" cxnId="{26C571C0-CCBE-4B3E-A125-4D4A19C4522E}">
      <dgm:prSet/>
      <dgm:spPr/>
      <dgm:t>
        <a:bodyPr/>
        <a:lstStyle/>
        <a:p>
          <a:endParaRPr lang="en-GB"/>
        </a:p>
      </dgm:t>
    </dgm:pt>
    <dgm:pt modelId="{973D609D-37F8-494E-8D56-E012BB2200F7}">
      <dgm:prSet phldrT="[Text]"/>
      <dgm:spPr/>
      <dgm:t>
        <a:bodyPr/>
        <a:lstStyle/>
        <a:p>
          <a:r>
            <a:rPr lang="en-GB" dirty="0"/>
            <a:t>Department B Manager</a:t>
          </a:r>
        </a:p>
      </dgm:t>
    </dgm:pt>
    <dgm:pt modelId="{26D8CA55-9D4D-4163-AE1A-650A15929FCB}" type="parTrans" cxnId="{D431411B-A94A-44DE-B699-4958B297D0A4}">
      <dgm:prSet/>
      <dgm:spPr/>
      <dgm:t>
        <a:bodyPr/>
        <a:lstStyle/>
        <a:p>
          <a:endParaRPr lang="en-GB"/>
        </a:p>
      </dgm:t>
    </dgm:pt>
    <dgm:pt modelId="{1546A24D-F3DD-47A8-B861-ADB1CBD4BC05}" type="sibTrans" cxnId="{D431411B-A94A-44DE-B699-4958B297D0A4}">
      <dgm:prSet/>
      <dgm:spPr/>
      <dgm:t>
        <a:bodyPr/>
        <a:lstStyle/>
        <a:p>
          <a:endParaRPr lang="en-GB"/>
        </a:p>
      </dgm:t>
    </dgm:pt>
    <dgm:pt modelId="{1AD03F29-27F1-42F6-B12D-A186134316F4}">
      <dgm:prSet phldrT="[Text]"/>
      <dgm:spPr/>
      <dgm:t>
        <a:bodyPr/>
        <a:lstStyle/>
        <a:p>
          <a:r>
            <a:rPr lang="en-GB" dirty="0"/>
            <a:t>Others</a:t>
          </a:r>
        </a:p>
      </dgm:t>
    </dgm:pt>
    <dgm:pt modelId="{A8E49333-B825-4812-AB81-7FF16B6AA72A}" type="parTrans" cxnId="{8849212A-3D54-412D-8540-91EFE7F4491C}">
      <dgm:prSet/>
      <dgm:spPr/>
      <dgm:t>
        <a:bodyPr/>
        <a:lstStyle/>
        <a:p>
          <a:endParaRPr lang="en-GB"/>
        </a:p>
      </dgm:t>
    </dgm:pt>
    <dgm:pt modelId="{6F6303C2-74C8-4FBF-B5B9-63FB70A473B3}" type="sibTrans" cxnId="{8849212A-3D54-412D-8540-91EFE7F4491C}">
      <dgm:prSet/>
      <dgm:spPr/>
      <dgm:t>
        <a:bodyPr/>
        <a:lstStyle/>
        <a:p>
          <a:endParaRPr lang="en-GB"/>
        </a:p>
      </dgm:t>
    </dgm:pt>
    <dgm:pt modelId="{28B22611-1406-434A-B7C0-EC13AAE5A474}" type="pres">
      <dgm:prSet presAssocID="{CCC12F72-99A3-45A4-A58E-CEFD89650395}" presName="hierChild1" presStyleCnt="0">
        <dgm:presLayoutVars>
          <dgm:chPref val="1"/>
          <dgm:dir/>
          <dgm:animOne val="branch"/>
          <dgm:animLvl val="lvl"/>
          <dgm:resizeHandles/>
        </dgm:presLayoutVars>
      </dgm:prSet>
      <dgm:spPr/>
    </dgm:pt>
    <dgm:pt modelId="{68B52F20-0BF3-4BE5-850D-771478ED8FC1}" type="pres">
      <dgm:prSet presAssocID="{562F001A-A5D9-4BEA-A555-877B78EB7C28}" presName="hierRoot1" presStyleCnt="0"/>
      <dgm:spPr/>
    </dgm:pt>
    <dgm:pt modelId="{66A40D67-E679-413F-92FE-CA2FA261372F}" type="pres">
      <dgm:prSet presAssocID="{562F001A-A5D9-4BEA-A555-877B78EB7C28}" presName="composite" presStyleCnt="0"/>
      <dgm:spPr/>
    </dgm:pt>
    <dgm:pt modelId="{B025D325-0ABA-447F-8ADB-EC9F04FADFF9}" type="pres">
      <dgm:prSet presAssocID="{562F001A-A5D9-4BEA-A555-877B78EB7C28}" presName="background" presStyleLbl="node0" presStyleIdx="0" presStyleCnt="1"/>
      <dgm:spPr/>
    </dgm:pt>
    <dgm:pt modelId="{8AD3DD3F-BE98-44BE-81DF-82BDD1667285}" type="pres">
      <dgm:prSet presAssocID="{562F001A-A5D9-4BEA-A555-877B78EB7C28}" presName="text" presStyleLbl="fgAcc0" presStyleIdx="0" presStyleCnt="1">
        <dgm:presLayoutVars>
          <dgm:chPref val="3"/>
        </dgm:presLayoutVars>
      </dgm:prSet>
      <dgm:spPr/>
    </dgm:pt>
    <dgm:pt modelId="{987E2351-7D1E-43A7-A8C4-0208CE78050F}" type="pres">
      <dgm:prSet presAssocID="{562F001A-A5D9-4BEA-A555-877B78EB7C28}" presName="hierChild2" presStyleCnt="0"/>
      <dgm:spPr/>
    </dgm:pt>
    <dgm:pt modelId="{D86F68D6-41C7-4D9B-8C2A-A32DEBBC63DB}" type="pres">
      <dgm:prSet presAssocID="{0A9BB760-86CE-4B3E-9172-FB6E2200B88D}" presName="Name10" presStyleLbl="parChTrans1D2" presStyleIdx="0" presStyleCnt="2"/>
      <dgm:spPr/>
    </dgm:pt>
    <dgm:pt modelId="{60948D7F-95CF-4CDA-A1BF-99737D49484E}" type="pres">
      <dgm:prSet presAssocID="{D255B337-BBA0-408D-9D4C-926AE873AF74}" presName="hierRoot2" presStyleCnt="0"/>
      <dgm:spPr/>
    </dgm:pt>
    <dgm:pt modelId="{BAF8C20E-BD83-47D3-AA14-4EE765F2E6AA}" type="pres">
      <dgm:prSet presAssocID="{D255B337-BBA0-408D-9D4C-926AE873AF74}" presName="composite2" presStyleCnt="0"/>
      <dgm:spPr/>
    </dgm:pt>
    <dgm:pt modelId="{3358BDD6-5B9E-4D45-9101-A8B54806D220}" type="pres">
      <dgm:prSet presAssocID="{D255B337-BBA0-408D-9D4C-926AE873AF74}" presName="background2" presStyleLbl="node2" presStyleIdx="0" presStyleCnt="2"/>
      <dgm:spPr/>
    </dgm:pt>
    <dgm:pt modelId="{3B691CD7-69C2-4689-B2F4-D9C40141497F}" type="pres">
      <dgm:prSet presAssocID="{D255B337-BBA0-408D-9D4C-926AE873AF74}" presName="text2" presStyleLbl="fgAcc2" presStyleIdx="0" presStyleCnt="2">
        <dgm:presLayoutVars>
          <dgm:chPref val="3"/>
        </dgm:presLayoutVars>
      </dgm:prSet>
      <dgm:spPr/>
    </dgm:pt>
    <dgm:pt modelId="{48E7EBA7-A59F-49DA-A48A-5BB62383E215}" type="pres">
      <dgm:prSet presAssocID="{D255B337-BBA0-408D-9D4C-926AE873AF74}" presName="hierChild3" presStyleCnt="0"/>
      <dgm:spPr/>
    </dgm:pt>
    <dgm:pt modelId="{2441A952-E0C4-41EC-A478-F723901A4832}" type="pres">
      <dgm:prSet presAssocID="{618EC4C6-11B8-4661-B963-F27279F35BCE}" presName="Name17" presStyleLbl="parChTrans1D3" presStyleIdx="0" presStyleCnt="3"/>
      <dgm:spPr/>
    </dgm:pt>
    <dgm:pt modelId="{FCD7A0B3-F0F1-4897-8392-11DF4A108EFA}" type="pres">
      <dgm:prSet presAssocID="{59AA0DEF-428B-42C1-A1AE-446D339FFB39}" presName="hierRoot3" presStyleCnt="0"/>
      <dgm:spPr/>
    </dgm:pt>
    <dgm:pt modelId="{3454BF8D-E68D-48EB-8C9F-38FA0203AE10}" type="pres">
      <dgm:prSet presAssocID="{59AA0DEF-428B-42C1-A1AE-446D339FFB39}" presName="composite3" presStyleCnt="0"/>
      <dgm:spPr/>
    </dgm:pt>
    <dgm:pt modelId="{B41EE906-81FC-474C-81C0-A7359DC69BB9}" type="pres">
      <dgm:prSet presAssocID="{59AA0DEF-428B-42C1-A1AE-446D339FFB39}" presName="background3" presStyleLbl="node3" presStyleIdx="0" presStyleCnt="3"/>
      <dgm:spPr/>
    </dgm:pt>
    <dgm:pt modelId="{D37B24AF-34EC-43C2-B190-9BE624983C94}" type="pres">
      <dgm:prSet presAssocID="{59AA0DEF-428B-42C1-A1AE-446D339FFB39}" presName="text3" presStyleLbl="fgAcc3" presStyleIdx="0" presStyleCnt="3">
        <dgm:presLayoutVars>
          <dgm:chPref val="3"/>
        </dgm:presLayoutVars>
      </dgm:prSet>
      <dgm:spPr/>
    </dgm:pt>
    <dgm:pt modelId="{F04C0AF8-B891-489D-B8D8-AA564363411D}" type="pres">
      <dgm:prSet presAssocID="{59AA0DEF-428B-42C1-A1AE-446D339FFB39}" presName="hierChild4" presStyleCnt="0"/>
      <dgm:spPr/>
    </dgm:pt>
    <dgm:pt modelId="{9EA5B5C4-0EEF-4C13-A3A4-0F70DBB95AFE}" type="pres">
      <dgm:prSet presAssocID="{8DFDF4BB-3B8F-43D1-B25A-562F3F863079}" presName="Name17" presStyleLbl="parChTrans1D3" presStyleIdx="1" presStyleCnt="3"/>
      <dgm:spPr/>
    </dgm:pt>
    <dgm:pt modelId="{69DECB97-98F2-413E-931E-86D699953655}" type="pres">
      <dgm:prSet presAssocID="{7C514251-4E7C-44F6-9199-19F0750D534F}" presName="hierRoot3" presStyleCnt="0"/>
      <dgm:spPr/>
    </dgm:pt>
    <dgm:pt modelId="{6E8EFC61-8B2D-4DB4-ACEB-893810C34C83}" type="pres">
      <dgm:prSet presAssocID="{7C514251-4E7C-44F6-9199-19F0750D534F}" presName="composite3" presStyleCnt="0"/>
      <dgm:spPr/>
    </dgm:pt>
    <dgm:pt modelId="{816531EC-5C61-4200-9E84-FB0E916144CD}" type="pres">
      <dgm:prSet presAssocID="{7C514251-4E7C-44F6-9199-19F0750D534F}" presName="background3" presStyleLbl="node3" presStyleIdx="1" presStyleCnt="3"/>
      <dgm:spPr/>
    </dgm:pt>
    <dgm:pt modelId="{82C9BDEF-5650-4B4F-BC62-9E0A3D233DA4}" type="pres">
      <dgm:prSet presAssocID="{7C514251-4E7C-44F6-9199-19F0750D534F}" presName="text3" presStyleLbl="fgAcc3" presStyleIdx="1" presStyleCnt="3">
        <dgm:presLayoutVars>
          <dgm:chPref val="3"/>
        </dgm:presLayoutVars>
      </dgm:prSet>
      <dgm:spPr/>
    </dgm:pt>
    <dgm:pt modelId="{6C4877C7-3C50-40BB-AFCC-1F5BB17A924D}" type="pres">
      <dgm:prSet presAssocID="{7C514251-4E7C-44F6-9199-19F0750D534F}" presName="hierChild4" presStyleCnt="0"/>
      <dgm:spPr/>
    </dgm:pt>
    <dgm:pt modelId="{EA518868-DAB2-44F1-8C5D-2817CAC15AD6}" type="pres">
      <dgm:prSet presAssocID="{26D8CA55-9D4D-4163-AE1A-650A15929FCB}" presName="Name10" presStyleLbl="parChTrans1D2" presStyleIdx="1" presStyleCnt="2"/>
      <dgm:spPr/>
    </dgm:pt>
    <dgm:pt modelId="{ECB51241-D3EC-4576-9660-7EA09BDE1B86}" type="pres">
      <dgm:prSet presAssocID="{973D609D-37F8-494E-8D56-E012BB2200F7}" presName="hierRoot2" presStyleCnt="0"/>
      <dgm:spPr/>
    </dgm:pt>
    <dgm:pt modelId="{A725EA6B-8728-4968-9C8C-5BF2D5F52401}" type="pres">
      <dgm:prSet presAssocID="{973D609D-37F8-494E-8D56-E012BB2200F7}" presName="composite2" presStyleCnt="0"/>
      <dgm:spPr/>
    </dgm:pt>
    <dgm:pt modelId="{C4DD7502-37E8-466C-971C-A391266D10F2}" type="pres">
      <dgm:prSet presAssocID="{973D609D-37F8-494E-8D56-E012BB2200F7}" presName="background2" presStyleLbl="node2" presStyleIdx="1" presStyleCnt="2"/>
      <dgm:spPr/>
    </dgm:pt>
    <dgm:pt modelId="{26559C4E-F187-4584-83F5-A083C5DCA8BA}" type="pres">
      <dgm:prSet presAssocID="{973D609D-37F8-494E-8D56-E012BB2200F7}" presName="text2" presStyleLbl="fgAcc2" presStyleIdx="1" presStyleCnt="2">
        <dgm:presLayoutVars>
          <dgm:chPref val="3"/>
        </dgm:presLayoutVars>
      </dgm:prSet>
      <dgm:spPr/>
    </dgm:pt>
    <dgm:pt modelId="{0655E004-AB07-4925-A0C4-BD5AAB7645CA}" type="pres">
      <dgm:prSet presAssocID="{973D609D-37F8-494E-8D56-E012BB2200F7}" presName="hierChild3" presStyleCnt="0"/>
      <dgm:spPr/>
    </dgm:pt>
    <dgm:pt modelId="{9A9D9607-1C04-47D7-BF48-14E692F9681D}" type="pres">
      <dgm:prSet presAssocID="{A8E49333-B825-4812-AB81-7FF16B6AA72A}" presName="Name17" presStyleLbl="parChTrans1D3" presStyleIdx="2" presStyleCnt="3"/>
      <dgm:spPr/>
    </dgm:pt>
    <dgm:pt modelId="{96C903AD-07C6-4C7C-BB51-D0F91658D129}" type="pres">
      <dgm:prSet presAssocID="{1AD03F29-27F1-42F6-B12D-A186134316F4}" presName="hierRoot3" presStyleCnt="0"/>
      <dgm:spPr/>
    </dgm:pt>
    <dgm:pt modelId="{77EC44A8-0C8E-4D05-BED6-A452E6D99B7F}" type="pres">
      <dgm:prSet presAssocID="{1AD03F29-27F1-42F6-B12D-A186134316F4}" presName="composite3" presStyleCnt="0"/>
      <dgm:spPr/>
    </dgm:pt>
    <dgm:pt modelId="{0B6CE4FC-7086-4FEF-9529-4D2CCC73C806}" type="pres">
      <dgm:prSet presAssocID="{1AD03F29-27F1-42F6-B12D-A186134316F4}" presName="background3" presStyleLbl="node3" presStyleIdx="2" presStyleCnt="3"/>
      <dgm:spPr/>
    </dgm:pt>
    <dgm:pt modelId="{C9124549-7EE6-41A0-AA88-C8B7A9B176A4}" type="pres">
      <dgm:prSet presAssocID="{1AD03F29-27F1-42F6-B12D-A186134316F4}" presName="text3" presStyleLbl="fgAcc3" presStyleIdx="2" presStyleCnt="3">
        <dgm:presLayoutVars>
          <dgm:chPref val="3"/>
        </dgm:presLayoutVars>
      </dgm:prSet>
      <dgm:spPr/>
    </dgm:pt>
    <dgm:pt modelId="{D2EBD355-D68F-4227-BFD9-3663C3960BD4}" type="pres">
      <dgm:prSet presAssocID="{1AD03F29-27F1-42F6-B12D-A186134316F4}" presName="hierChild4" presStyleCnt="0"/>
      <dgm:spPr/>
    </dgm:pt>
  </dgm:ptLst>
  <dgm:cxnLst>
    <dgm:cxn modelId="{0D285012-AA87-4E4D-A826-793517D69F05}" type="presOf" srcId="{59AA0DEF-428B-42C1-A1AE-446D339FFB39}" destId="{D37B24AF-34EC-43C2-B190-9BE624983C94}" srcOrd="0" destOrd="0" presId="urn:microsoft.com/office/officeart/2005/8/layout/hierarchy1"/>
    <dgm:cxn modelId="{D431411B-A94A-44DE-B699-4958B297D0A4}" srcId="{562F001A-A5D9-4BEA-A555-877B78EB7C28}" destId="{973D609D-37F8-494E-8D56-E012BB2200F7}" srcOrd="1" destOrd="0" parTransId="{26D8CA55-9D4D-4163-AE1A-650A15929FCB}" sibTransId="{1546A24D-F3DD-47A8-B861-ADB1CBD4BC05}"/>
    <dgm:cxn modelId="{8849212A-3D54-412D-8540-91EFE7F4491C}" srcId="{973D609D-37F8-494E-8D56-E012BB2200F7}" destId="{1AD03F29-27F1-42F6-B12D-A186134316F4}" srcOrd="0" destOrd="0" parTransId="{A8E49333-B825-4812-AB81-7FF16B6AA72A}" sibTransId="{6F6303C2-74C8-4FBF-B5B9-63FB70A473B3}"/>
    <dgm:cxn modelId="{A0B0922B-E1B2-4D9C-89F1-85088DA1C2E4}" type="presOf" srcId="{D255B337-BBA0-408D-9D4C-926AE873AF74}" destId="{3B691CD7-69C2-4689-B2F4-D9C40141497F}" srcOrd="0" destOrd="0" presId="urn:microsoft.com/office/officeart/2005/8/layout/hierarchy1"/>
    <dgm:cxn modelId="{90E47936-3AC2-4C1B-8D4C-ACEB4849F9BE}" type="presOf" srcId="{1AD03F29-27F1-42F6-B12D-A186134316F4}" destId="{C9124549-7EE6-41A0-AA88-C8B7A9B176A4}" srcOrd="0" destOrd="0" presId="urn:microsoft.com/office/officeart/2005/8/layout/hierarchy1"/>
    <dgm:cxn modelId="{C9E1CD3D-1D17-458F-BBB9-39DDDEF7A75C}" type="presOf" srcId="{0A9BB760-86CE-4B3E-9172-FB6E2200B88D}" destId="{D86F68D6-41C7-4D9B-8C2A-A32DEBBC63DB}" srcOrd="0" destOrd="0" presId="urn:microsoft.com/office/officeart/2005/8/layout/hierarchy1"/>
    <dgm:cxn modelId="{BBD0C842-22DD-434C-93E5-4ADE2924CDEA}" type="presOf" srcId="{8DFDF4BB-3B8F-43D1-B25A-562F3F863079}" destId="{9EA5B5C4-0EEF-4C13-A3A4-0F70DBB95AFE}" srcOrd="0" destOrd="0" presId="urn:microsoft.com/office/officeart/2005/8/layout/hierarchy1"/>
    <dgm:cxn modelId="{FD0F6E6B-EFC0-483F-ABA5-1981C4E520ED}" type="presOf" srcId="{562F001A-A5D9-4BEA-A555-877B78EB7C28}" destId="{8AD3DD3F-BE98-44BE-81DF-82BDD1667285}" srcOrd="0" destOrd="0" presId="urn:microsoft.com/office/officeart/2005/8/layout/hierarchy1"/>
    <dgm:cxn modelId="{E3597D6C-4D4D-4998-B00E-72208572A50B}" srcId="{562F001A-A5D9-4BEA-A555-877B78EB7C28}" destId="{D255B337-BBA0-408D-9D4C-926AE873AF74}" srcOrd="0" destOrd="0" parTransId="{0A9BB760-86CE-4B3E-9172-FB6E2200B88D}" sibTransId="{1FD0F44D-1E82-4114-9A1A-04DEAD977C25}"/>
    <dgm:cxn modelId="{330A437C-DB48-4A80-960B-685EEDB0A796}" type="presOf" srcId="{A8E49333-B825-4812-AB81-7FF16B6AA72A}" destId="{9A9D9607-1C04-47D7-BF48-14E692F9681D}" srcOrd="0" destOrd="0" presId="urn:microsoft.com/office/officeart/2005/8/layout/hierarchy1"/>
    <dgm:cxn modelId="{781E6886-51BD-48E8-AD8D-49C3B2414963}" type="presOf" srcId="{CCC12F72-99A3-45A4-A58E-CEFD89650395}" destId="{28B22611-1406-434A-B7C0-EC13AAE5A474}" srcOrd="0" destOrd="0" presId="urn:microsoft.com/office/officeart/2005/8/layout/hierarchy1"/>
    <dgm:cxn modelId="{C0D8E488-63AE-49E8-831E-87D0980E029F}" srcId="{CCC12F72-99A3-45A4-A58E-CEFD89650395}" destId="{562F001A-A5D9-4BEA-A555-877B78EB7C28}" srcOrd="0" destOrd="0" parTransId="{42B28397-E262-47BB-A1FA-11602265B620}" sibTransId="{727C0C17-D1A3-45EF-BDCB-E30BCF95DC7E}"/>
    <dgm:cxn modelId="{5E693090-BCC1-4A58-BD1F-CDB3D828B919}" type="presOf" srcId="{618EC4C6-11B8-4661-B963-F27279F35BCE}" destId="{2441A952-E0C4-41EC-A478-F723901A4832}" srcOrd="0" destOrd="0" presId="urn:microsoft.com/office/officeart/2005/8/layout/hierarchy1"/>
    <dgm:cxn modelId="{4F2E4DA2-193C-46F4-98B4-B88218AD53D5}" type="presOf" srcId="{7C514251-4E7C-44F6-9199-19F0750D534F}" destId="{82C9BDEF-5650-4B4F-BC62-9E0A3D233DA4}" srcOrd="0" destOrd="0" presId="urn:microsoft.com/office/officeart/2005/8/layout/hierarchy1"/>
    <dgm:cxn modelId="{749895AD-0A29-4647-AC6F-45E9C3BDFE8B}" type="presOf" srcId="{26D8CA55-9D4D-4163-AE1A-650A15929FCB}" destId="{EA518868-DAB2-44F1-8C5D-2817CAC15AD6}" srcOrd="0" destOrd="0" presId="urn:microsoft.com/office/officeart/2005/8/layout/hierarchy1"/>
    <dgm:cxn modelId="{26C571C0-CCBE-4B3E-A125-4D4A19C4522E}" srcId="{D255B337-BBA0-408D-9D4C-926AE873AF74}" destId="{7C514251-4E7C-44F6-9199-19F0750D534F}" srcOrd="1" destOrd="0" parTransId="{8DFDF4BB-3B8F-43D1-B25A-562F3F863079}" sibTransId="{C5817EED-D18D-4DBC-B9DB-54CCD6813B2F}"/>
    <dgm:cxn modelId="{AD6660EB-6BFC-4D52-B907-E568CA73D97F}" srcId="{D255B337-BBA0-408D-9D4C-926AE873AF74}" destId="{59AA0DEF-428B-42C1-A1AE-446D339FFB39}" srcOrd="0" destOrd="0" parTransId="{618EC4C6-11B8-4661-B963-F27279F35BCE}" sibTransId="{985F209C-E442-44F7-8B26-D52F6546AF67}"/>
    <dgm:cxn modelId="{E83F7FFE-8DA0-4E64-AFFD-9BD7878FC8C3}" type="presOf" srcId="{973D609D-37F8-494E-8D56-E012BB2200F7}" destId="{26559C4E-F187-4584-83F5-A083C5DCA8BA}" srcOrd="0" destOrd="0" presId="urn:microsoft.com/office/officeart/2005/8/layout/hierarchy1"/>
    <dgm:cxn modelId="{75CEA1EF-5DAD-4017-B70F-AFF41A685172}" type="presParOf" srcId="{28B22611-1406-434A-B7C0-EC13AAE5A474}" destId="{68B52F20-0BF3-4BE5-850D-771478ED8FC1}" srcOrd="0" destOrd="0" presId="urn:microsoft.com/office/officeart/2005/8/layout/hierarchy1"/>
    <dgm:cxn modelId="{BFAD3F60-FCF0-4662-98A0-E9C70732BA98}" type="presParOf" srcId="{68B52F20-0BF3-4BE5-850D-771478ED8FC1}" destId="{66A40D67-E679-413F-92FE-CA2FA261372F}" srcOrd="0" destOrd="0" presId="urn:microsoft.com/office/officeart/2005/8/layout/hierarchy1"/>
    <dgm:cxn modelId="{0D7F1C4A-6ED2-4D53-A563-A33853637F36}" type="presParOf" srcId="{66A40D67-E679-413F-92FE-CA2FA261372F}" destId="{B025D325-0ABA-447F-8ADB-EC9F04FADFF9}" srcOrd="0" destOrd="0" presId="urn:microsoft.com/office/officeart/2005/8/layout/hierarchy1"/>
    <dgm:cxn modelId="{4A06C2B9-7008-41FC-98FD-370660797C87}" type="presParOf" srcId="{66A40D67-E679-413F-92FE-CA2FA261372F}" destId="{8AD3DD3F-BE98-44BE-81DF-82BDD1667285}" srcOrd="1" destOrd="0" presId="urn:microsoft.com/office/officeart/2005/8/layout/hierarchy1"/>
    <dgm:cxn modelId="{D7F3A09D-FD6F-4128-80E0-433241798B51}" type="presParOf" srcId="{68B52F20-0BF3-4BE5-850D-771478ED8FC1}" destId="{987E2351-7D1E-43A7-A8C4-0208CE78050F}" srcOrd="1" destOrd="0" presId="urn:microsoft.com/office/officeart/2005/8/layout/hierarchy1"/>
    <dgm:cxn modelId="{9566C75F-FFD4-400E-BFFA-5D314FE6BE8E}" type="presParOf" srcId="{987E2351-7D1E-43A7-A8C4-0208CE78050F}" destId="{D86F68D6-41C7-4D9B-8C2A-A32DEBBC63DB}" srcOrd="0" destOrd="0" presId="urn:microsoft.com/office/officeart/2005/8/layout/hierarchy1"/>
    <dgm:cxn modelId="{B7A0CB51-C962-4013-8B31-4C7DCC437965}" type="presParOf" srcId="{987E2351-7D1E-43A7-A8C4-0208CE78050F}" destId="{60948D7F-95CF-4CDA-A1BF-99737D49484E}" srcOrd="1" destOrd="0" presId="urn:microsoft.com/office/officeart/2005/8/layout/hierarchy1"/>
    <dgm:cxn modelId="{EC69702D-8C56-42ED-97FD-60655E4B5D89}" type="presParOf" srcId="{60948D7F-95CF-4CDA-A1BF-99737D49484E}" destId="{BAF8C20E-BD83-47D3-AA14-4EE765F2E6AA}" srcOrd="0" destOrd="0" presId="urn:microsoft.com/office/officeart/2005/8/layout/hierarchy1"/>
    <dgm:cxn modelId="{49539261-1C64-4A7C-80FA-FCAF90C54033}" type="presParOf" srcId="{BAF8C20E-BD83-47D3-AA14-4EE765F2E6AA}" destId="{3358BDD6-5B9E-4D45-9101-A8B54806D220}" srcOrd="0" destOrd="0" presId="urn:microsoft.com/office/officeart/2005/8/layout/hierarchy1"/>
    <dgm:cxn modelId="{924912B2-B77F-4217-B354-2716EF578B02}" type="presParOf" srcId="{BAF8C20E-BD83-47D3-AA14-4EE765F2E6AA}" destId="{3B691CD7-69C2-4689-B2F4-D9C40141497F}" srcOrd="1" destOrd="0" presId="urn:microsoft.com/office/officeart/2005/8/layout/hierarchy1"/>
    <dgm:cxn modelId="{84DC059E-F36F-4EA3-8AFA-05221F02E801}" type="presParOf" srcId="{60948D7F-95CF-4CDA-A1BF-99737D49484E}" destId="{48E7EBA7-A59F-49DA-A48A-5BB62383E215}" srcOrd="1" destOrd="0" presId="urn:microsoft.com/office/officeart/2005/8/layout/hierarchy1"/>
    <dgm:cxn modelId="{39809EA6-7847-4304-AA1A-7243FDBF9578}" type="presParOf" srcId="{48E7EBA7-A59F-49DA-A48A-5BB62383E215}" destId="{2441A952-E0C4-41EC-A478-F723901A4832}" srcOrd="0" destOrd="0" presId="urn:microsoft.com/office/officeart/2005/8/layout/hierarchy1"/>
    <dgm:cxn modelId="{0E004EF1-9EAA-41B7-A7CE-870219CC0FA4}" type="presParOf" srcId="{48E7EBA7-A59F-49DA-A48A-5BB62383E215}" destId="{FCD7A0B3-F0F1-4897-8392-11DF4A108EFA}" srcOrd="1" destOrd="0" presId="urn:microsoft.com/office/officeart/2005/8/layout/hierarchy1"/>
    <dgm:cxn modelId="{A6CFA8F7-B3D6-4249-BFE1-7C346BD42D51}" type="presParOf" srcId="{FCD7A0B3-F0F1-4897-8392-11DF4A108EFA}" destId="{3454BF8D-E68D-48EB-8C9F-38FA0203AE10}" srcOrd="0" destOrd="0" presId="urn:microsoft.com/office/officeart/2005/8/layout/hierarchy1"/>
    <dgm:cxn modelId="{60A2E324-4FDB-446E-8878-89A98AA5B009}" type="presParOf" srcId="{3454BF8D-E68D-48EB-8C9F-38FA0203AE10}" destId="{B41EE906-81FC-474C-81C0-A7359DC69BB9}" srcOrd="0" destOrd="0" presId="urn:microsoft.com/office/officeart/2005/8/layout/hierarchy1"/>
    <dgm:cxn modelId="{163A1B7F-188F-48E3-B3F1-03341EE4273A}" type="presParOf" srcId="{3454BF8D-E68D-48EB-8C9F-38FA0203AE10}" destId="{D37B24AF-34EC-43C2-B190-9BE624983C94}" srcOrd="1" destOrd="0" presId="urn:microsoft.com/office/officeart/2005/8/layout/hierarchy1"/>
    <dgm:cxn modelId="{84218CF9-A53E-4773-A178-6DC8FD5D8333}" type="presParOf" srcId="{FCD7A0B3-F0F1-4897-8392-11DF4A108EFA}" destId="{F04C0AF8-B891-489D-B8D8-AA564363411D}" srcOrd="1" destOrd="0" presId="urn:microsoft.com/office/officeart/2005/8/layout/hierarchy1"/>
    <dgm:cxn modelId="{B50F8594-5BC1-4F03-A649-37D5D7EC8A3E}" type="presParOf" srcId="{48E7EBA7-A59F-49DA-A48A-5BB62383E215}" destId="{9EA5B5C4-0EEF-4C13-A3A4-0F70DBB95AFE}" srcOrd="2" destOrd="0" presId="urn:microsoft.com/office/officeart/2005/8/layout/hierarchy1"/>
    <dgm:cxn modelId="{CC24C7E2-3D8E-4B19-98FD-9EE6097057EA}" type="presParOf" srcId="{48E7EBA7-A59F-49DA-A48A-5BB62383E215}" destId="{69DECB97-98F2-413E-931E-86D699953655}" srcOrd="3" destOrd="0" presId="urn:microsoft.com/office/officeart/2005/8/layout/hierarchy1"/>
    <dgm:cxn modelId="{85A65180-DDDE-47A5-B9A4-FF70FA14441D}" type="presParOf" srcId="{69DECB97-98F2-413E-931E-86D699953655}" destId="{6E8EFC61-8B2D-4DB4-ACEB-893810C34C83}" srcOrd="0" destOrd="0" presId="urn:microsoft.com/office/officeart/2005/8/layout/hierarchy1"/>
    <dgm:cxn modelId="{71272C47-7177-4AD5-BDB8-C183B144C525}" type="presParOf" srcId="{6E8EFC61-8B2D-4DB4-ACEB-893810C34C83}" destId="{816531EC-5C61-4200-9E84-FB0E916144CD}" srcOrd="0" destOrd="0" presId="urn:microsoft.com/office/officeart/2005/8/layout/hierarchy1"/>
    <dgm:cxn modelId="{53AF7254-3D7B-4BD6-AD1D-4DE85735AD1B}" type="presParOf" srcId="{6E8EFC61-8B2D-4DB4-ACEB-893810C34C83}" destId="{82C9BDEF-5650-4B4F-BC62-9E0A3D233DA4}" srcOrd="1" destOrd="0" presId="urn:microsoft.com/office/officeart/2005/8/layout/hierarchy1"/>
    <dgm:cxn modelId="{65A2572D-961C-44AB-980A-5342D082A7A0}" type="presParOf" srcId="{69DECB97-98F2-413E-931E-86D699953655}" destId="{6C4877C7-3C50-40BB-AFCC-1F5BB17A924D}" srcOrd="1" destOrd="0" presId="urn:microsoft.com/office/officeart/2005/8/layout/hierarchy1"/>
    <dgm:cxn modelId="{DA34287D-3E76-4C8E-9E05-D90DFBA86CE0}" type="presParOf" srcId="{987E2351-7D1E-43A7-A8C4-0208CE78050F}" destId="{EA518868-DAB2-44F1-8C5D-2817CAC15AD6}" srcOrd="2" destOrd="0" presId="urn:microsoft.com/office/officeart/2005/8/layout/hierarchy1"/>
    <dgm:cxn modelId="{5521F93B-4C03-40E5-AF31-778B3F37991C}" type="presParOf" srcId="{987E2351-7D1E-43A7-A8C4-0208CE78050F}" destId="{ECB51241-D3EC-4576-9660-7EA09BDE1B86}" srcOrd="3" destOrd="0" presId="urn:microsoft.com/office/officeart/2005/8/layout/hierarchy1"/>
    <dgm:cxn modelId="{60B52E71-75C6-435E-A23E-BFCB1A6693AC}" type="presParOf" srcId="{ECB51241-D3EC-4576-9660-7EA09BDE1B86}" destId="{A725EA6B-8728-4968-9C8C-5BF2D5F52401}" srcOrd="0" destOrd="0" presId="urn:microsoft.com/office/officeart/2005/8/layout/hierarchy1"/>
    <dgm:cxn modelId="{1399BEE0-349A-4962-B38B-1C530C98CD58}" type="presParOf" srcId="{A725EA6B-8728-4968-9C8C-5BF2D5F52401}" destId="{C4DD7502-37E8-466C-971C-A391266D10F2}" srcOrd="0" destOrd="0" presId="urn:microsoft.com/office/officeart/2005/8/layout/hierarchy1"/>
    <dgm:cxn modelId="{F7E5AC86-7B5A-40AE-9F7A-37367FCAE448}" type="presParOf" srcId="{A725EA6B-8728-4968-9C8C-5BF2D5F52401}" destId="{26559C4E-F187-4584-83F5-A083C5DCA8BA}" srcOrd="1" destOrd="0" presId="urn:microsoft.com/office/officeart/2005/8/layout/hierarchy1"/>
    <dgm:cxn modelId="{E76029E6-AFBC-4191-BF05-E3FA843F714A}" type="presParOf" srcId="{ECB51241-D3EC-4576-9660-7EA09BDE1B86}" destId="{0655E004-AB07-4925-A0C4-BD5AAB7645CA}" srcOrd="1" destOrd="0" presId="urn:microsoft.com/office/officeart/2005/8/layout/hierarchy1"/>
    <dgm:cxn modelId="{631A184D-E8F6-4F00-808D-14DBE7039079}" type="presParOf" srcId="{0655E004-AB07-4925-A0C4-BD5AAB7645CA}" destId="{9A9D9607-1C04-47D7-BF48-14E692F9681D}" srcOrd="0" destOrd="0" presId="urn:microsoft.com/office/officeart/2005/8/layout/hierarchy1"/>
    <dgm:cxn modelId="{1F604090-35E5-48A3-814B-C9085B9EBD3F}" type="presParOf" srcId="{0655E004-AB07-4925-A0C4-BD5AAB7645CA}" destId="{96C903AD-07C6-4C7C-BB51-D0F91658D129}" srcOrd="1" destOrd="0" presId="urn:microsoft.com/office/officeart/2005/8/layout/hierarchy1"/>
    <dgm:cxn modelId="{5ECD0AC1-4857-444F-858F-661507A427B1}" type="presParOf" srcId="{96C903AD-07C6-4C7C-BB51-D0F91658D129}" destId="{77EC44A8-0C8E-4D05-BED6-A452E6D99B7F}" srcOrd="0" destOrd="0" presId="urn:microsoft.com/office/officeart/2005/8/layout/hierarchy1"/>
    <dgm:cxn modelId="{0A5A3298-0948-49A1-83F1-87906B0D6E6C}" type="presParOf" srcId="{77EC44A8-0C8E-4D05-BED6-A452E6D99B7F}" destId="{0B6CE4FC-7086-4FEF-9529-4D2CCC73C806}" srcOrd="0" destOrd="0" presId="urn:microsoft.com/office/officeart/2005/8/layout/hierarchy1"/>
    <dgm:cxn modelId="{3B33BCAA-48A0-41C9-96A0-3C21E6E9CCDF}" type="presParOf" srcId="{77EC44A8-0C8E-4D05-BED6-A452E6D99B7F}" destId="{C9124549-7EE6-41A0-AA88-C8B7A9B176A4}" srcOrd="1" destOrd="0" presId="urn:microsoft.com/office/officeart/2005/8/layout/hierarchy1"/>
    <dgm:cxn modelId="{0784B7F0-A964-4F5A-8AC2-6A658795994D}" type="presParOf" srcId="{96C903AD-07C6-4C7C-BB51-D0F91658D129}" destId="{D2EBD355-D68F-4227-BFD9-3663C3960BD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D9607-1C04-47D7-BF48-14E692F9681D}">
      <dsp:nvSpPr>
        <dsp:cNvPr id="0" name=""/>
        <dsp:cNvSpPr/>
      </dsp:nvSpPr>
      <dsp:spPr>
        <a:xfrm>
          <a:off x="4830633" y="2446862"/>
          <a:ext cx="91440" cy="455782"/>
        </a:xfrm>
        <a:custGeom>
          <a:avLst/>
          <a:gdLst/>
          <a:ahLst/>
          <a:cxnLst/>
          <a:rect l="0" t="0" r="0" b="0"/>
          <a:pathLst>
            <a:path>
              <a:moveTo>
                <a:pt x="45720" y="0"/>
              </a:moveTo>
              <a:lnTo>
                <a:pt x="45720" y="455782"/>
              </a:lnTo>
            </a:path>
          </a:pathLst>
        </a:custGeom>
        <a:noFill/>
        <a:ln w="25400" cap="flat" cmpd="sng" algn="ctr">
          <a:solidFill>
            <a:schemeClr val="accent1">
              <a:shade val="8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EA518868-DAB2-44F1-8C5D-2817CAC15AD6}">
      <dsp:nvSpPr>
        <dsp:cNvPr id="0" name=""/>
        <dsp:cNvSpPr/>
      </dsp:nvSpPr>
      <dsp:spPr>
        <a:xfrm>
          <a:off x="3439790" y="995933"/>
          <a:ext cx="1436563" cy="455782"/>
        </a:xfrm>
        <a:custGeom>
          <a:avLst/>
          <a:gdLst/>
          <a:ahLst/>
          <a:cxnLst/>
          <a:rect l="0" t="0" r="0" b="0"/>
          <a:pathLst>
            <a:path>
              <a:moveTo>
                <a:pt x="0" y="0"/>
              </a:moveTo>
              <a:lnTo>
                <a:pt x="0" y="310602"/>
              </a:lnTo>
              <a:lnTo>
                <a:pt x="1436563" y="310602"/>
              </a:lnTo>
              <a:lnTo>
                <a:pt x="1436563" y="455782"/>
              </a:lnTo>
            </a:path>
          </a:pathLst>
        </a:custGeom>
        <a:noFill/>
        <a:ln w="254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9EA5B5C4-0EEF-4C13-A3A4-0F70DBB95AFE}">
      <dsp:nvSpPr>
        <dsp:cNvPr id="0" name=""/>
        <dsp:cNvSpPr/>
      </dsp:nvSpPr>
      <dsp:spPr>
        <a:xfrm>
          <a:off x="2003226" y="2446862"/>
          <a:ext cx="957708" cy="455782"/>
        </a:xfrm>
        <a:custGeom>
          <a:avLst/>
          <a:gdLst/>
          <a:ahLst/>
          <a:cxnLst/>
          <a:rect l="0" t="0" r="0" b="0"/>
          <a:pathLst>
            <a:path>
              <a:moveTo>
                <a:pt x="0" y="0"/>
              </a:moveTo>
              <a:lnTo>
                <a:pt x="0" y="310602"/>
              </a:lnTo>
              <a:lnTo>
                <a:pt x="957708" y="310602"/>
              </a:lnTo>
              <a:lnTo>
                <a:pt x="957708" y="455782"/>
              </a:lnTo>
            </a:path>
          </a:pathLst>
        </a:custGeom>
        <a:noFill/>
        <a:ln w="25400" cap="flat" cmpd="sng" algn="ctr">
          <a:solidFill>
            <a:schemeClr val="accent1">
              <a:shade val="8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2441A952-E0C4-41EC-A478-F723901A4832}">
      <dsp:nvSpPr>
        <dsp:cNvPr id="0" name=""/>
        <dsp:cNvSpPr/>
      </dsp:nvSpPr>
      <dsp:spPr>
        <a:xfrm>
          <a:off x="1045517" y="2446862"/>
          <a:ext cx="957708" cy="455782"/>
        </a:xfrm>
        <a:custGeom>
          <a:avLst/>
          <a:gdLst/>
          <a:ahLst/>
          <a:cxnLst/>
          <a:rect l="0" t="0" r="0" b="0"/>
          <a:pathLst>
            <a:path>
              <a:moveTo>
                <a:pt x="957708" y="0"/>
              </a:moveTo>
              <a:lnTo>
                <a:pt x="957708" y="310602"/>
              </a:lnTo>
              <a:lnTo>
                <a:pt x="0" y="310602"/>
              </a:lnTo>
              <a:lnTo>
                <a:pt x="0" y="455782"/>
              </a:lnTo>
            </a:path>
          </a:pathLst>
        </a:custGeom>
        <a:noFill/>
        <a:ln w="25400" cap="flat" cmpd="sng" algn="ctr">
          <a:solidFill>
            <a:schemeClr val="accent1">
              <a:shade val="8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D86F68D6-41C7-4D9B-8C2A-A32DEBBC63DB}">
      <dsp:nvSpPr>
        <dsp:cNvPr id="0" name=""/>
        <dsp:cNvSpPr/>
      </dsp:nvSpPr>
      <dsp:spPr>
        <a:xfrm>
          <a:off x="2003226" y="995933"/>
          <a:ext cx="1436563" cy="455782"/>
        </a:xfrm>
        <a:custGeom>
          <a:avLst/>
          <a:gdLst/>
          <a:ahLst/>
          <a:cxnLst/>
          <a:rect l="0" t="0" r="0" b="0"/>
          <a:pathLst>
            <a:path>
              <a:moveTo>
                <a:pt x="1436563" y="0"/>
              </a:moveTo>
              <a:lnTo>
                <a:pt x="1436563" y="310602"/>
              </a:lnTo>
              <a:lnTo>
                <a:pt x="0" y="310602"/>
              </a:lnTo>
              <a:lnTo>
                <a:pt x="0" y="455782"/>
              </a:lnTo>
            </a:path>
          </a:pathLst>
        </a:custGeom>
        <a:noFill/>
        <a:ln w="254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B025D325-0ABA-447F-8ADB-EC9F04FADFF9}">
      <dsp:nvSpPr>
        <dsp:cNvPr id="0" name=""/>
        <dsp:cNvSpPr/>
      </dsp:nvSpPr>
      <dsp:spPr>
        <a:xfrm>
          <a:off x="2656209" y="786"/>
          <a:ext cx="1567160" cy="995146"/>
        </a:xfrm>
        <a:prstGeom prst="roundRect">
          <a:avLst>
            <a:gd name="adj" fmla="val 1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8AD3DD3F-BE98-44BE-81DF-82BDD1667285}">
      <dsp:nvSpPr>
        <dsp:cNvPr id="0" name=""/>
        <dsp:cNvSpPr/>
      </dsp:nvSpPr>
      <dsp:spPr>
        <a:xfrm>
          <a:off x="2830338" y="166208"/>
          <a:ext cx="1567160" cy="995146"/>
        </a:xfrm>
        <a:prstGeom prst="roundRect">
          <a:avLst>
            <a:gd name="adj" fmla="val 10000"/>
          </a:avLst>
        </a:prstGeom>
        <a:solidFill>
          <a:schemeClr val="lt1">
            <a:alpha val="90000"/>
            <a:hueOff val="0"/>
            <a:satOff val="0"/>
            <a:lumOff val="0"/>
            <a:alphaOff val="0"/>
          </a:schemeClr>
        </a:solidFill>
        <a:ln>
          <a:noFill/>
        </a:ln>
        <a:effectLst/>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CEO</a:t>
          </a:r>
        </a:p>
      </dsp:txBody>
      <dsp:txXfrm>
        <a:off x="2859485" y="195355"/>
        <a:ext cx="1508866" cy="936852"/>
      </dsp:txXfrm>
    </dsp:sp>
    <dsp:sp modelId="{3358BDD6-5B9E-4D45-9101-A8B54806D220}">
      <dsp:nvSpPr>
        <dsp:cNvPr id="0" name=""/>
        <dsp:cNvSpPr/>
      </dsp:nvSpPr>
      <dsp:spPr>
        <a:xfrm>
          <a:off x="1219646" y="1451715"/>
          <a:ext cx="1567160" cy="995146"/>
        </a:xfrm>
        <a:prstGeom prst="roundRect">
          <a:avLst>
            <a:gd name="adj" fmla="val 1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3B691CD7-69C2-4689-B2F4-D9C40141497F}">
      <dsp:nvSpPr>
        <dsp:cNvPr id="0" name=""/>
        <dsp:cNvSpPr/>
      </dsp:nvSpPr>
      <dsp:spPr>
        <a:xfrm>
          <a:off x="1393775" y="1617137"/>
          <a:ext cx="1567160" cy="995146"/>
        </a:xfrm>
        <a:prstGeom prst="roundRect">
          <a:avLst>
            <a:gd name="adj" fmla="val 10000"/>
          </a:avLst>
        </a:prstGeom>
        <a:solidFill>
          <a:schemeClr val="lt1">
            <a:alpha val="90000"/>
            <a:hueOff val="0"/>
            <a:satOff val="0"/>
            <a:lumOff val="0"/>
            <a:alphaOff val="0"/>
          </a:schemeClr>
        </a:solidFill>
        <a:ln>
          <a:noFill/>
        </a:ln>
        <a:effectLst/>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Department A Manager</a:t>
          </a:r>
        </a:p>
      </dsp:txBody>
      <dsp:txXfrm>
        <a:off x="1422922" y="1646284"/>
        <a:ext cx="1508866" cy="936852"/>
      </dsp:txXfrm>
    </dsp:sp>
    <dsp:sp modelId="{B41EE906-81FC-474C-81C0-A7359DC69BB9}">
      <dsp:nvSpPr>
        <dsp:cNvPr id="0" name=""/>
        <dsp:cNvSpPr/>
      </dsp:nvSpPr>
      <dsp:spPr>
        <a:xfrm>
          <a:off x="261937" y="2902644"/>
          <a:ext cx="1567160" cy="995146"/>
        </a:xfrm>
        <a:prstGeom prst="roundRect">
          <a:avLst>
            <a:gd name="adj" fmla="val 1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D37B24AF-34EC-43C2-B190-9BE624983C94}">
      <dsp:nvSpPr>
        <dsp:cNvPr id="0" name=""/>
        <dsp:cNvSpPr/>
      </dsp:nvSpPr>
      <dsp:spPr>
        <a:xfrm>
          <a:off x="436066" y="3068066"/>
          <a:ext cx="1567160" cy="995146"/>
        </a:xfrm>
        <a:prstGeom prst="roundRect">
          <a:avLst>
            <a:gd name="adj" fmla="val 10000"/>
          </a:avLst>
        </a:prstGeom>
        <a:solidFill>
          <a:schemeClr val="lt1">
            <a:alpha val="90000"/>
            <a:hueOff val="0"/>
            <a:satOff val="0"/>
            <a:lumOff val="0"/>
            <a:alphaOff val="0"/>
          </a:schemeClr>
        </a:solidFill>
        <a:ln>
          <a:noFill/>
        </a:ln>
        <a:effectLst/>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Others	</a:t>
          </a:r>
        </a:p>
      </dsp:txBody>
      <dsp:txXfrm>
        <a:off x="465213" y="3097213"/>
        <a:ext cx="1508866" cy="936852"/>
      </dsp:txXfrm>
    </dsp:sp>
    <dsp:sp modelId="{816531EC-5C61-4200-9E84-FB0E916144CD}">
      <dsp:nvSpPr>
        <dsp:cNvPr id="0" name=""/>
        <dsp:cNvSpPr/>
      </dsp:nvSpPr>
      <dsp:spPr>
        <a:xfrm>
          <a:off x="2177355" y="2902644"/>
          <a:ext cx="1567160" cy="995146"/>
        </a:xfrm>
        <a:prstGeom prst="roundRect">
          <a:avLst>
            <a:gd name="adj" fmla="val 1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82C9BDEF-5650-4B4F-BC62-9E0A3D233DA4}">
      <dsp:nvSpPr>
        <dsp:cNvPr id="0" name=""/>
        <dsp:cNvSpPr/>
      </dsp:nvSpPr>
      <dsp:spPr>
        <a:xfrm>
          <a:off x="2351484" y="3068066"/>
          <a:ext cx="1567160" cy="995146"/>
        </a:xfrm>
        <a:prstGeom prst="roundRect">
          <a:avLst>
            <a:gd name="adj" fmla="val 10000"/>
          </a:avLst>
        </a:prstGeom>
        <a:solidFill>
          <a:schemeClr val="lt1">
            <a:alpha val="90000"/>
            <a:hueOff val="0"/>
            <a:satOff val="0"/>
            <a:lumOff val="0"/>
            <a:alphaOff val="0"/>
          </a:schemeClr>
        </a:solidFill>
        <a:ln>
          <a:noFill/>
        </a:ln>
        <a:effectLst/>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Others</a:t>
          </a:r>
        </a:p>
      </dsp:txBody>
      <dsp:txXfrm>
        <a:off x="2380631" y="3097213"/>
        <a:ext cx="1508866" cy="936852"/>
      </dsp:txXfrm>
    </dsp:sp>
    <dsp:sp modelId="{C4DD7502-37E8-466C-971C-A391266D10F2}">
      <dsp:nvSpPr>
        <dsp:cNvPr id="0" name=""/>
        <dsp:cNvSpPr/>
      </dsp:nvSpPr>
      <dsp:spPr>
        <a:xfrm>
          <a:off x="4092773" y="1451715"/>
          <a:ext cx="1567160" cy="995146"/>
        </a:xfrm>
        <a:prstGeom prst="roundRect">
          <a:avLst>
            <a:gd name="adj" fmla="val 1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26559C4E-F187-4584-83F5-A083C5DCA8BA}">
      <dsp:nvSpPr>
        <dsp:cNvPr id="0" name=""/>
        <dsp:cNvSpPr/>
      </dsp:nvSpPr>
      <dsp:spPr>
        <a:xfrm>
          <a:off x="4266902" y="1617137"/>
          <a:ext cx="1567160" cy="995146"/>
        </a:xfrm>
        <a:prstGeom prst="roundRect">
          <a:avLst>
            <a:gd name="adj" fmla="val 10000"/>
          </a:avLst>
        </a:prstGeom>
        <a:solidFill>
          <a:schemeClr val="lt1">
            <a:alpha val="90000"/>
            <a:hueOff val="0"/>
            <a:satOff val="0"/>
            <a:lumOff val="0"/>
            <a:alphaOff val="0"/>
          </a:schemeClr>
        </a:solidFill>
        <a:ln>
          <a:noFill/>
        </a:ln>
        <a:effectLst/>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Department B Manager</a:t>
          </a:r>
        </a:p>
      </dsp:txBody>
      <dsp:txXfrm>
        <a:off x="4296049" y="1646284"/>
        <a:ext cx="1508866" cy="936852"/>
      </dsp:txXfrm>
    </dsp:sp>
    <dsp:sp modelId="{0B6CE4FC-7086-4FEF-9529-4D2CCC73C806}">
      <dsp:nvSpPr>
        <dsp:cNvPr id="0" name=""/>
        <dsp:cNvSpPr/>
      </dsp:nvSpPr>
      <dsp:spPr>
        <a:xfrm>
          <a:off x="4092773" y="2902644"/>
          <a:ext cx="1567160" cy="995146"/>
        </a:xfrm>
        <a:prstGeom prst="roundRect">
          <a:avLst>
            <a:gd name="adj" fmla="val 1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C9124549-7EE6-41A0-AA88-C8B7A9B176A4}">
      <dsp:nvSpPr>
        <dsp:cNvPr id="0" name=""/>
        <dsp:cNvSpPr/>
      </dsp:nvSpPr>
      <dsp:spPr>
        <a:xfrm>
          <a:off x="4266902" y="3068066"/>
          <a:ext cx="1567160" cy="995146"/>
        </a:xfrm>
        <a:prstGeom prst="roundRect">
          <a:avLst>
            <a:gd name="adj" fmla="val 10000"/>
          </a:avLst>
        </a:prstGeom>
        <a:solidFill>
          <a:schemeClr val="lt1">
            <a:alpha val="90000"/>
            <a:hueOff val="0"/>
            <a:satOff val="0"/>
            <a:lumOff val="0"/>
            <a:alphaOff val="0"/>
          </a:schemeClr>
        </a:solidFill>
        <a:ln>
          <a:noFill/>
        </a:ln>
        <a:effectLst/>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Others</a:t>
          </a:r>
        </a:p>
      </dsp:txBody>
      <dsp:txXfrm>
        <a:off x="4296049" y="3097213"/>
        <a:ext cx="1508866" cy="9368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In this structure authority is duplicated and decision making is complex and time consuming. Goals and responsibilities should be clearly identified, well distributed and coordinated in order to avoid management confusion and organizational conflicts under this work system. Constant communication and regular meetings are keys for the success of such structures.</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17</a:t>
            </a:fld>
            <a:endParaRPr lang="en-GB" altLang="en-US"/>
          </a:p>
        </p:txBody>
      </p:sp>
    </p:spTree>
    <p:extLst>
      <p:ext uri="{BB962C8B-B14F-4D97-AF65-F5344CB8AC3E}">
        <p14:creationId xmlns:p14="http://schemas.microsoft.com/office/powerpoint/2010/main" val="337541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13/09/2024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13/09/2024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13/09/2024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13/09/2024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13/09/2024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UGsgu0s0LDE?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u_BcMXgws6Y?feature=oembed"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doi.org/10.4018/978-1-5225-1913-3"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1.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LCBB4014</a:t>
            </a:r>
            <a:br>
              <a:rPr lang="en-GB" altLang="en-US" dirty="0"/>
            </a:br>
            <a:br>
              <a:rPr lang="en-GB" altLang="en-US" dirty="0"/>
            </a:br>
            <a:r>
              <a:rPr lang="en-GB" altLang="en-US" b="1" dirty="0">
                <a:highlight>
                  <a:srgbClr val="FFFF00"/>
                </a:highlight>
              </a:rPr>
              <a:t>The Business Structure </a:t>
            </a:r>
            <a:br>
              <a:rPr lang="en-GB" altLang="en-US" sz="3600" dirty="0"/>
            </a:br>
            <a:br>
              <a:rPr lang="en-GB" altLang="en-US" sz="3600" dirty="0"/>
            </a:br>
            <a:r>
              <a:rPr lang="en-GB" altLang="en-US" sz="2400" b="1" dirty="0"/>
              <a:t>Week 2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pPr marL="342900" lvl="0" indent="-342900">
              <a:buSzPts val="1000"/>
              <a:buFont typeface="Symbol" pitchFamily="2" charset="2"/>
              <a:buChar char=""/>
              <a:tabLst>
                <a:tab pos="457200" algn="l"/>
              </a:tabLst>
            </a:pPr>
            <a:r>
              <a:rPr lang="en-GB" sz="2000" kern="0" dirty="0">
                <a:effectLst/>
                <a:ea typeface="Times New Roman" panose="02020603050405020304" pitchFamily="18" charset="0"/>
                <a:cs typeface="Times New Roman" panose="02020603050405020304" pitchFamily="18" charset="0"/>
              </a:rPr>
              <a:t>Understanding the business structure </a:t>
            </a:r>
          </a:p>
          <a:p>
            <a:pPr marL="685800" lvl="1">
              <a:buSzPts val="1000"/>
              <a:buFont typeface="Wingdings" pitchFamily="2" charset="2"/>
              <a:buChar char="Ø"/>
              <a:tabLst>
                <a:tab pos="457200" algn="l"/>
              </a:tabLst>
            </a:pPr>
            <a:r>
              <a:rPr lang="en-GB" sz="1800" kern="0" dirty="0">
                <a:cs typeface="Times New Roman" panose="02020603050405020304" pitchFamily="18" charset="0"/>
              </a:rPr>
              <a:t>Business structure</a:t>
            </a:r>
          </a:p>
          <a:p>
            <a:pPr marL="685800" lvl="1">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Business chart </a:t>
            </a:r>
            <a:endParaRPr lang="en-GB" sz="1800" kern="100" dirty="0">
              <a:effectLst/>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2000" kern="0" dirty="0">
                <a:effectLst/>
                <a:ea typeface="Times New Roman" panose="02020603050405020304" pitchFamily="18" charset="0"/>
                <a:cs typeface="Times New Roman" panose="02020603050405020304" pitchFamily="18" charset="0"/>
              </a:rPr>
              <a:t>Importance of business structure </a:t>
            </a:r>
          </a:p>
          <a:p>
            <a:pPr marL="685800" lvl="1">
              <a:buSzPts val="1000"/>
              <a:buFont typeface="Wingdings" pitchFamily="2" charset="2"/>
              <a:buChar char="Ø"/>
              <a:tabLst>
                <a:tab pos="457200" algn="l"/>
              </a:tabLst>
            </a:pPr>
            <a:r>
              <a:rPr lang="en-GB" sz="1800" kern="100" dirty="0">
                <a:ea typeface="Calibri" panose="020F0502020204030204" pitchFamily="34" charset="0"/>
                <a:cs typeface="Times New Roman" panose="02020603050405020304" pitchFamily="18" charset="0"/>
              </a:rPr>
              <a:t>Chain of command</a:t>
            </a:r>
          </a:p>
          <a:p>
            <a:pPr marL="685800" lvl="1">
              <a:buSzPts val="1000"/>
              <a:buFont typeface="Wingdings" pitchFamily="2" charset="2"/>
              <a:buChar char="Ø"/>
              <a:tabLst>
                <a:tab pos="457200" algn="l"/>
              </a:tabLst>
            </a:pPr>
            <a:r>
              <a:rPr lang="en-GB" sz="1800" kern="100" dirty="0">
                <a:effectLst/>
                <a:ea typeface="Calibri" panose="020F0502020204030204" pitchFamily="34" charset="0"/>
                <a:cs typeface="Times New Roman" panose="02020603050405020304" pitchFamily="18" charset="0"/>
              </a:rPr>
              <a:t>Line of authority</a:t>
            </a:r>
          </a:p>
          <a:p>
            <a:pPr marL="342900" lvl="0" indent="-342900">
              <a:buSzPts val="1000"/>
              <a:buFont typeface="Symbol" pitchFamily="2" charset="2"/>
              <a:buChar char=""/>
              <a:tabLst>
                <a:tab pos="457200" algn="l"/>
              </a:tabLst>
            </a:pPr>
            <a:r>
              <a:rPr lang="en-GB" sz="2000" kern="0" dirty="0">
                <a:effectLst/>
                <a:ea typeface="Times New Roman" panose="02020603050405020304" pitchFamily="18" charset="0"/>
                <a:cs typeface="Times New Roman" panose="02020603050405020304" pitchFamily="18" charset="0"/>
              </a:rPr>
              <a:t>Types of organisational structure</a:t>
            </a:r>
          </a:p>
          <a:p>
            <a:pPr lvl="1" indent="-342900">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The simple structure </a:t>
            </a:r>
          </a:p>
          <a:p>
            <a:pPr lvl="1" indent="-342900">
              <a:buSzPts val="1000"/>
              <a:buFont typeface="Wingdings" pitchFamily="2" charset="2"/>
              <a:buChar char="Ø"/>
              <a:tabLst>
                <a:tab pos="457200" algn="l"/>
              </a:tabLst>
            </a:pPr>
            <a:r>
              <a:rPr lang="en-GB" sz="1800" kern="0" dirty="0">
                <a:ea typeface="Calibri" panose="020F0502020204030204" pitchFamily="34" charset="0"/>
                <a:cs typeface="Times New Roman" panose="02020603050405020304" pitchFamily="18" charset="0"/>
              </a:rPr>
              <a:t>The functional structure</a:t>
            </a:r>
          </a:p>
          <a:p>
            <a:pPr lvl="1" indent="-342900">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The divisional structure </a:t>
            </a:r>
          </a:p>
          <a:p>
            <a:pPr lvl="1" indent="-342900">
              <a:buSzPts val="1000"/>
              <a:buFont typeface="Wingdings" pitchFamily="2" charset="2"/>
              <a:buChar char="Ø"/>
              <a:tabLst>
                <a:tab pos="457200" algn="l"/>
              </a:tabLst>
            </a:pPr>
            <a:r>
              <a:rPr lang="en-GB" sz="1800" kern="0" dirty="0">
                <a:ea typeface="Calibri" panose="020F0502020204030204" pitchFamily="34" charset="0"/>
                <a:cs typeface="Times New Roman" panose="02020603050405020304" pitchFamily="18" charset="0"/>
              </a:rPr>
              <a:t>The area/geography structure</a:t>
            </a:r>
          </a:p>
          <a:p>
            <a:pPr lvl="1" indent="-342900">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The matrix structure</a:t>
            </a:r>
            <a:endParaRPr lang="en-GB" sz="1800" kern="100" dirty="0">
              <a:effectLst/>
              <a:ea typeface="Calibri" panose="020F0502020204030204" pitchFamily="34" charset="0"/>
              <a:cs typeface="Times New Roman" panose="02020603050405020304" pitchFamily="18" charset="0"/>
            </a:endParaRPr>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BF3A0-A1D7-0D31-70B1-61B245E76786}"/>
              </a:ext>
            </a:extLst>
          </p:cNvPr>
          <p:cNvSpPr>
            <a:spLocks noGrp="1"/>
          </p:cNvSpPr>
          <p:nvPr>
            <p:ph type="title"/>
          </p:nvPr>
        </p:nvSpPr>
        <p:spPr>
          <a:xfrm>
            <a:off x="457200" y="-171400"/>
            <a:ext cx="8229600" cy="1143000"/>
          </a:xfrm>
        </p:spPr>
        <p:txBody>
          <a:bodyPr/>
          <a:lstStyle/>
          <a:p>
            <a:r>
              <a:rPr lang="en-US" sz="3600" b="1" dirty="0">
                <a:solidFill>
                  <a:srgbClr val="002060"/>
                </a:solidFill>
              </a:rPr>
              <a:t>Business structure</a:t>
            </a:r>
          </a:p>
        </p:txBody>
      </p:sp>
      <p:sp>
        <p:nvSpPr>
          <p:cNvPr id="3" name="Content Placeholder 2">
            <a:extLst>
              <a:ext uri="{FF2B5EF4-FFF2-40B4-BE49-F238E27FC236}">
                <a16:creationId xmlns:a16="http://schemas.microsoft.com/office/drawing/2014/main" id="{265C66C5-DE1D-A367-B7F4-D81A772BEC7E}"/>
              </a:ext>
            </a:extLst>
          </p:cNvPr>
          <p:cNvSpPr>
            <a:spLocks noGrp="1"/>
          </p:cNvSpPr>
          <p:nvPr>
            <p:ph idx="1"/>
          </p:nvPr>
        </p:nvSpPr>
        <p:spPr>
          <a:xfrm>
            <a:off x="250825" y="971600"/>
            <a:ext cx="8229600" cy="3917032"/>
          </a:xfrm>
        </p:spPr>
        <p:txBody>
          <a:bodyPr/>
          <a:lstStyle/>
          <a:p>
            <a:pPr marL="0" indent="0" algn="ctr">
              <a:buNone/>
            </a:pPr>
            <a:r>
              <a:rPr lang="en-GB" sz="2800" dirty="0">
                <a:solidFill>
                  <a:srgbClr val="002060"/>
                </a:solidFill>
              </a:rPr>
              <a:t>Hartzell (2003) suggests that </a:t>
            </a:r>
            <a:r>
              <a:rPr lang="en-GB" sz="2800" b="1" dirty="0">
                <a:solidFill>
                  <a:srgbClr val="002060"/>
                </a:solidFill>
              </a:rPr>
              <a:t>“an organization should choose a structure that is appropriate for its individual needs and allows for the company to react and adapt to uncertainties and changes in the internal and external environments. Having a suitable organizational structure in place allows a company to implement proper operating procedures and decision-making processes that will aid the organization in accomplishing its goals”.</a:t>
            </a:r>
            <a:endParaRPr lang="en-US" sz="2800" b="1" dirty="0">
              <a:solidFill>
                <a:srgbClr val="002060"/>
              </a:solidFill>
            </a:endParaRPr>
          </a:p>
        </p:txBody>
      </p:sp>
      <p:sp>
        <p:nvSpPr>
          <p:cNvPr id="4" name="Date Placeholder 3">
            <a:extLst>
              <a:ext uri="{FF2B5EF4-FFF2-40B4-BE49-F238E27FC236}">
                <a16:creationId xmlns:a16="http://schemas.microsoft.com/office/drawing/2014/main" id="{5B7B0C06-B4A5-D9EF-D40D-3643D4BD1B44}"/>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081D9847-3178-1F4A-3648-94A913F5B27E}"/>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359569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solidFill>
                  <a:srgbClr val="002060"/>
                </a:solidFill>
              </a:rPr>
              <a:t>Business structure</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a:xfrm>
            <a:off x="0" y="1124744"/>
            <a:ext cx="8892480" cy="4248472"/>
          </a:xfrm>
        </p:spPr>
        <p:txBody>
          <a:bodyPr/>
          <a:lstStyle/>
          <a:p>
            <a:r>
              <a:rPr lang="en-US" sz="2800" dirty="0">
                <a:solidFill>
                  <a:srgbClr val="002060"/>
                </a:solidFill>
              </a:rPr>
              <a:t>An organization structure is a distribution of activities grouping of people, division of responsibilities, establishing organizational procedures, and implementing the organizational rules and regulations to achieve the objectives of the organization. </a:t>
            </a:r>
          </a:p>
          <a:p>
            <a:r>
              <a:rPr lang="en-US" sz="2800" dirty="0">
                <a:solidFill>
                  <a:srgbClr val="002060"/>
                </a:solidFill>
              </a:rPr>
              <a:t>An organization structure is influenced by factors such as leadership &amp; management strategy, technology, size, the environment, the firm’s history and cultural factors.</a:t>
            </a:r>
          </a:p>
          <a:p>
            <a:pPr marL="0" indent="0">
              <a:buNone/>
            </a:pPr>
            <a:r>
              <a:rPr lang="en-US" sz="2800" dirty="0">
                <a:solidFill>
                  <a:srgbClr val="002060"/>
                </a:solidFill>
              </a:rPr>
              <a:t> </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CCCCA-8096-9EDA-35F7-B4C8E7C83B5D}"/>
              </a:ext>
            </a:extLst>
          </p:cNvPr>
          <p:cNvSpPr>
            <a:spLocks noGrp="1"/>
          </p:cNvSpPr>
          <p:nvPr>
            <p:ph type="title"/>
          </p:nvPr>
        </p:nvSpPr>
        <p:spPr>
          <a:xfrm>
            <a:off x="250825" y="457928"/>
            <a:ext cx="3034680" cy="4882554"/>
          </a:xfrm>
        </p:spPr>
        <p:txBody>
          <a:bodyPr wrap="square" anchor="ctr">
            <a:normAutofit fontScale="90000"/>
          </a:bodyPr>
          <a:lstStyle/>
          <a:p>
            <a:r>
              <a:rPr lang="en-US" sz="3600" b="1" dirty="0">
                <a:solidFill>
                  <a:srgbClr val="002060"/>
                </a:solidFill>
              </a:rPr>
              <a:t>Business chart</a:t>
            </a:r>
            <a:br>
              <a:rPr lang="en-US" sz="3600" b="1" dirty="0">
                <a:solidFill>
                  <a:srgbClr val="002060"/>
                </a:solidFill>
              </a:rPr>
            </a:br>
            <a:r>
              <a:rPr lang="en-GB" sz="3100" dirty="0">
                <a:solidFill>
                  <a:srgbClr val="002060"/>
                </a:solidFill>
              </a:rPr>
              <a:t>An organizational chart is a graphical representation that depicts the structure of an organization. Different parts coordinated for achievement of a common goal(s)</a:t>
            </a:r>
            <a:br>
              <a:rPr lang="en-US" sz="3100" dirty="0">
                <a:solidFill>
                  <a:srgbClr val="002060"/>
                </a:solidFill>
              </a:rPr>
            </a:br>
            <a:endParaRPr lang="en-US" sz="3600" b="1" dirty="0">
              <a:solidFill>
                <a:srgbClr val="002060"/>
              </a:solidFill>
            </a:endParaRPr>
          </a:p>
        </p:txBody>
      </p:sp>
      <p:sp>
        <p:nvSpPr>
          <p:cNvPr id="4" name="Date Placeholder 3">
            <a:extLst>
              <a:ext uri="{FF2B5EF4-FFF2-40B4-BE49-F238E27FC236}">
                <a16:creationId xmlns:a16="http://schemas.microsoft.com/office/drawing/2014/main" id="{FB748D78-6A97-F21B-9D8B-60144D2BABD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13/09/2024</a:t>
            </a:fld>
            <a:endParaRPr lang="en-GB" altLang="en-US" sz="900"/>
          </a:p>
        </p:txBody>
      </p:sp>
      <p:sp>
        <p:nvSpPr>
          <p:cNvPr id="5" name="Slide Number Placeholder 4">
            <a:extLst>
              <a:ext uri="{FF2B5EF4-FFF2-40B4-BE49-F238E27FC236}">
                <a16:creationId xmlns:a16="http://schemas.microsoft.com/office/drawing/2014/main" id="{952FDEAC-8F27-EF7F-C40E-3D49A0C0867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5</a:t>
            </a:fld>
            <a:endParaRPr lang="en-GB" altLang="en-US"/>
          </a:p>
        </p:txBody>
      </p:sp>
      <p:graphicFrame>
        <p:nvGraphicFramePr>
          <p:cNvPr id="7" name="Diagram 6">
            <a:extLst>
              <a:ext uri="{FF2B5EF4-FFF2-40B4-BE49-F238E27FC236}">
                <a16:creationId xmlns:a16="http://schemas.microsoft.com/office/drawing/2014/main" id="{0A4EC8AC-323A-BCEE-F135-B68FB518EDAF}"/>
              </a:ext>
            </a:extLst>
          </p:cNvPr>
          <p:cNvGraphicFramePr/>
          <p:nvPr>
            <p:extLst>
              <p:ext uri="{D42A27DB-BD31-4B8C-83A1-F6EECF244321}">
                <p14:modId xmlns:p14="http://schemas.microsoft.com/office/powerpoint/2010/main" val="1055003885"/>
              </p:ext>
            </p:extLst>
          </p:nvPr>
        </p:nvGraphicFramePr>
        <p:xfrm>
          <a:off x="2771800" y="126876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5280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DC12D-7E08-E819-B365-0ACFD9487B1A}"/>
              </a:ext>
            </a:extLst>
          </p:cNvPr>
          <p:cNvSpPr>
            <a:spLocks noGrp="1"/>
          </p:cNvSpPr>
          <p:nvPr>
            <p:ph type="title"/>
          </p:nvPr>
        </p:nvSpPr>
        <p:spPr/>
        <p:txBody>
          <a:bodyPr/>
          <a:lstStyle/>
          <a:p>
            <a:r>
              <a:rPr lang="en-US" sz="3600" b="1" dirty="0"/>
              <a:t>Importance of business structure </a:t>
            </a:r>
            <a:r>
              <a:rPr lang="en-US" sz="2000" dirty="0"/>
              <a:t>(1 of 3)</a:t>
            </a:r>
          </a:p>
        </p:txBody>
      </p:sp>
      <p:sp>
        <p:nvSpPr>
          <p:cNvPr id="3" name="Content Placeholder 2">
            <a:extLst>
              <a:ext uri="{FF2B5EF4-FFF2-40B4-BE49-F238E27FC236}">
                <a16:creationId xmlns:a16="http://schemas.microsoft.com/office/drawing/2014/main" id="{272CBA86-1829-B889-A425-576F00F1D579}"/>
              </a:ext>
            </a:extLst>
          </p:cNvPr>
          <p:cNvSpPr>
            <a:spLocks noGrp="1"/>
          </p:cNvSpPr>
          <p:nvPr>
            <p:ph idx="1"/>
          </p:nvPr>
        </p:nvSpPr>
        <p:spPr/>
        <p:txBody>
          <a:bodyPr/>
          <a:lstStyle/>
          <a:p>
            <a:pPr marL="0" indent="0">
              <a:buNone/>
            </a:pPr>
            <a:r>
              <a:rPr lang="en-US" sz="2400" dirty="0"/>
              <a:t>A structure is concerned with the grouping of activities in the most suitable manner to achieve the goals and objectives of the organization. It is concerned with:</a:t>
            </a:r>
          </a:p>
          <a:p>
            <a:r>
              <a:rPr lang="en-US" sz="2400" dirty="0"/>
              <a:t>The organization of work around roles</a:t>
            </a:r>
          </a:p>
          <a:p>
            <a:r>
              <a:rPr lang="en-US" sz="2400" dirty="0"/>
              <a:t>The grouping of these roles to form teams or departments </a:t>
            </a:r>
          </a:p>
          <a:p>
            <a:r>
              <a:rPr lang="en-US" sz="2400" dirty="0"/>
              <a:t>The allocation of differential amounts of power and authority to the various roles</a:t>
            </a:r>
          </a:p>
          <a:p>
            <a:r>
              <a:rPr lang="en-US" sz="2400" dirty="0"/>
              <a:t>Job descriptions, mechanisms for coordination and control, and management information systems.</a:t>
            </a:r>
          </a:p>
        </p:txBody>
      </p:sp>
      <p:sp>
        <p:nvSpPr>
          <p:cNvPr id="4" name="Date Placeholder 3">
            <a:extLst>
              <a:ext uri="{FF2B5EF4-FFF2-40B4-BE49-F238E27FC236}">
                <a16:creationId xmlns:a16="http://schemas.microsoft.com/office/drawing/2014/main" id="{B9EBC5D7-20F6-7C3F-086E-C29EF4FDB683}"/>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8FE32778-6105-1E72-19EA-F7400C45DFDE}"/>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767240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24AC3-D6C9-D021-2422-FB5DFADD6B97}"/>
              </a:ext>
            </a:extLst>
          </p:cNvPr>
          <p:cNvSpPr>
            <a:spLocks noGrp="1"/>
          </p:cNvSpPr>
          <p:nvPr>
            <p:ph type="title"/>
          </p:nvPr>
        </p:nvSpPr>
        <p:spPr/>
        <p:txBody>
          <a:bodyPr/>
          <a:lstStyle/>
          <a:p>
            <a:r>
              <a:rPr lang="en-US" sz="3600" b="1" dirty="0">
                <a:solidFill>
                  <a:srgbClr val="002060"/>
                </a:solidFill>
              </a:rPr>
              <a:t>Importance of business structure </a:t>
            </a:r>
            <a:r>
              <a:rPr lang="en-US" sz="2000" dirty="0">
                <a:solidFill>
                  <a:srgbClr val="002060"/>
                </a:solidFill>
              </a:rPr>
              <a:t>(2 of 3)</a:t>
            </a:r>
          </a:p>
        </p:txBody>
      </p:sp>
      <p:sp>
        <p:nvSpPr>
          <p:cNvPr id="3" name="Content Placeholder 2">
            <a:extLst>
              <a:ext uri="{FF2B5EF4-FFF2-40B4-BE49-F238E27FC236}">
                <a16:creationId xmlns:a16="http://schemas.microsoft.com/office/drawing/2014/main" id="{590743A1-69B1-8DB7-6199-F835B8B786BC}"/>
              </a:ext>
            </a:extLst>
          </p:cNvPr>
          <p:cNvSpPr>
            <a:spLocks noGrp="1"/>
          </p:cNvSpPr>
          <p:nvPr>
            <p:ph idx="1"/>
          </p:nvPr>
        </p:nvSpPr>
        <p:spPr/>
        <p:txBody>
          <a:bodyPr/>
          <a:lstStyle/>
          <a:p>
            <a:pPr marL="0" indent="0">
              <a:buNone/>
            </a:pPr>
            <a:r>
              <a:rPr lang="en-GB" dirty="0">
                <a:solidFill>
                  <a:srgbClr val="002060"/>
                </a:solidFill>
              </a:rPr>
              <a:t>In essence, there are two important concepts that play a crucial role in shaping the overall management and functioning of an organization structure:</a:t>
            </a:r>
            <a:endParaRPr lang="en-US" dirty="0">
              <a:solidFill>
                <a:srgbClr val="002060"/>
              </a:solidFill>
            </a:endParaRPr>
          </a:p>
          <a:p>
            <a:pPr>
              <a:buFont typeface="Wingdings" pitchFamily="2" charset="2"/>
              <a:buChar char="Ø"/>
            </a:pPr>
            <a:r>
              <a:rPr lang="en-US" dirty="0">
                <a:solidFill>
                  <a:srgbClr val="002060"/>
                </a:solidFill>
              </a:rPr>
              <a:t>Chain of command</a:t>
            </a:r>
          </a:p>
          <a:p>
            <a:pPr>
              <a:buFont typeface="Wingdings" pitchFamily="2" charset="2"/>
              <a:buChar char="Ø"/>
            </a:pPr>
            <a:r>
              <a:rPr lang="en-US" dirty="0">
                <a:solidFill>
                  <a:srgbClr val="002060"/>
                </a:solidFill>
              </a:rPr>
              <a:t>Span of control</a:t>
            </a:r>
          </a:p>
        </p:txBody>
      </p:sp>
      <p:sp>
        <p:nvSpPr>
          <p:cNvPr id="4" name="Date Placeholder 3">
            <a:extLst>
              <a:ext uri="{FF2B5EF4-FFF2-40B4-BE49-F238E27FC236}">
                <a16:creationId xmlns:a16="http://schemas.microsoft.com/office/drawing/2014/main" id="{D8A9875B-960F-B019-DA12-05CCC8EC5DCD}"/>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B7152068-179A-BEF4-C4FB-12256F7EE578}"/>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4184762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39528-3BC8-CB91-2A2E-52CD366645F8}"/>
              </a:ext>
            </a:extLst>
          </p:cNvPr>
          <p:cNvSpPr>
            <a:spLocks noGrp="1"/>
          </p:cNvSpPr>
          <p:nvPr>
            <p:ph type="title"/>
          </p:nvPr>
        </p:nvSpPr>
        <p:spPr/>
        <p:txBody>
          <a:bodyPr/>
          <a:lstStyle/>
          <a:p>
            <a:r>
              <a:rPr lang="en-US" sz="3600" b="1" dirty="0">
                <a:solidFill>
                  <a:srgbClr val="002060"/>
                </a:solidFill>
              </a:rPr>
              <a:t>Span of control</a:t>
            </a:r>
          </a:p>
        </p:txBody>
      </p:sp>
      <p:sp>
        <p:nvSpPr>
          <p:cNvPr id="3" name="Content Placeholder 2">
            <a:extLst>
              <a:ext uri="{FF2B5EF4-FFF2-40B4-BE49-F238E27FC236}">
                <a16:creationId xmlns:a16="http://schemas.microsoft.com/office/drawing/2014/main" id="{E9C5186D-765E-450B-5EC6-03D7C6C42202}"/>
              </a:ext>
            </a:extLst>
          </p:cNvPr>
          <p:cNvSpPr>
            <a:spLocks noGrp="1"/>
          </p:cNvSpPr>
          <p:nvPr>
            <p:ph idx="1"/>
          </p:nvPr>
        </p:nvSpPr>
        <p:spPr/>
        <p:txBody>
          <a:bodyPr/>
          <a:lstStyle/>
          <a:p>
            <a:r>
              <a:rPr lang="en-US" sz="2800" dirty="0">
                <a:solidFill>
                  <a:srgbClr val="002060"/>
                </a:solidFill>
              </a:rPr>
              <a:t>Span of control determines the number of levels and managers an organization has. It shows the number of employees a manager can efficiently and effectively manage at the same time under his or her supervision. </a:t>
            </a:r>
          </a:p>
          <a:p>
            <a:r>
              <a:rPr lang="en-US" sz="2800" dirty="0">
                <a:solidFill>
                  <a:srgbClr val="002060"/>
                </a:solidFill>
              </a:rPr>
              <a:t>Span of control is the number of employees under direct supervision of a manager</a:t>
            </a:r>
          </a:p>
        </p:txBody>
      </p:sp>
      <p:sp>
        <p:nvSpPr>
          <p:cNvPr id="4" name="Date Placeholder 3">
            <a:extLst>
              <a:ext uri="{FF2B5EF4-FFF2-40B4-BE49-F238E27FC236}">
                <a16:creationId xmlns:a16="http://schemas.microsoft.com/office/drawing/2014/main" id="{5A77E88C-4871-BBEE-03BD-3F80F32A5976}"/>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7D2C25B6-2963-30A6-3859-B6F815648BC9}"/>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2967779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89CBC-DB58-0B01-DEA7-11F21CC3FACA}"/>
              </a:ext>
            </a:extLst>
          </p:cNvPr>
          <p:cNvSpPr>
            <a:spLocks noGrp="1"/>
          </p:cNvSpPr>
          <p:nvPr>
            <p:ph type="title"/>
          </p:nvPr>
        </p:nvSpPr>
        <p:spPr/>
        <p:txBody>
          <a:bodyPr/>
          <a:lstStyle/>
          <a:p>
            <a:r>
              <a:rPr lang="en-US" sz="3600" b="1" dirty="0">
                <a:solidFill>
                  <a:srgbClr val="002060"/>
                </a:solidFill>
              </a:rPr>
              <a:t>Chain of command</a:t>
            </a:r>
          </a:p>
        </p:txBody>
      </p:sp>
      <p:sp>
        <p:nvSpPr>
          <p:cNvPr id="3" name="Content Placeholder 2">
            <a:extLst>
              <a:ext uri="{FF2B5EF4-FFF2-40B4-BE49-F238E27FC236}">
                <a16:creationId xmlns:a16="http://schemas.microsoft.com/office/drawing/2014/main" id="{AF1F764B-2391-A239-9D85-9E82CBE1EAE8}"/>
              </a:ext>
            </a:extLst>
          </p:cNvPr>
          <p:cNvSpPr>
            <a:spLocks noGrp="1"/>
          </p:cNvSpPr>
          <p:nvPr>
            <p:ph idx="1"/>
          </p:nvPr>
        </p:nvSpPr>
        <p:spPr/>
        <p:txBody>
          <a:bodyPr/>
          <a:lstStyle/>
          <a:p>
            <a:r>
              <a:rPr lang="en-GB" sz="2800" dirty="0">
                <a:solidFill>
                  <a:srgbClr val="002060"/>
                </a:solidFill>
              </a:rPr>
              <a:t>Chain of command shows the </a:t>
            </a:r>
            <a:r>
              <a:rPr lang="en-GB" sz="2800" b="1" dirty="0">
                <a:solidFill>
                  <a:srgbClr val="002060"/>
                </a:solidFill>
              </a:rPr>
              <a:t>line of authority </a:t>
            </a:r>
            <a:r>
              <a:rPr lang="en-GB" sz="2800" dirty="0">
                <a:solidFill>
                  <a:srgbClr val="002060"/>
                </a:solidFill>
              </a:rPr>
              <a:t>that extends from upper organizational levels to the lowest levels and clarifies who reports to whom. It shows who reports to whom.</a:t>
            </a:r>
          </a:p>
          <a:p>
            <a:r>
              <a:rPr lang="en-GB" sz="2800" dirty="0">
                <a:solidFill>
                  <a:srgbClr val="002060"/>
                </a:solidFill>
              </a:rPr>
              <a:t>Three factors are important is the chain of command which are the </a:t>
            </a:r>
            <a:r>
              <a:rPr lang="en-GB" sz="2800" b="1" dirty="0">
                <a:solidFill>
                  <a:srgbClr val="002060"/>
                </a:solidFill>
              </a:rPr>
              <a:t>authority, responsibility, and unity of command.</a:t>
            </a:r>
            <a:endParaRPr lang="en-US" sz="2800" b="1" dirty="0">
              <a:solidFill>
                <a:srgbClr val="002060"/>
              </a:solidFill>
            </a:endParaRPr>
          </a:p>
        </p:txBody>
      </p:sp>
      <p:sp>
        <p:nvSpPr>
          <p:cNvPr id="4" name="Date Placeholder 3">
            <a:extLst>
              <a:ext uri="{FF2B5EF4-FFF2-40B4-BE49-F238E27FC236}">
                <a16:creationId xmlns:a16="http://schemas.microsoft.com/office/drawing/2014/main" id="{7D8AFDC3-D7C1-F2E8-B1F4-14E60013AA9E}"/>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47FA15FB-39C3-2D16-146D-E19D1B0DB3D8}"/>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538213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D2B23-D40F-BC4B-8DF4-E8E6DACB7D96}"/>
              </a:ext>
            </a:extLst>
          </p:cNvPr>
          <p:cNvSpPr>
            <a:spLocks noGrp="1"/>
          </p:cNvSpPr>
          <p:nvPr>
            <p:ph type="title"/>
          </p:nvPr>
        </p:nvSpPr>
        <p:spPr/>
        <p:txBody>
          <a:bodyPr/>
          <a:lstStyle/>
          <a:p>
            <a:r>
              <a:rPr lang="en-US" sz="3600" b="1" dirty="0">
                <a:solidFill>
                  <a:srgbClr val="002060"/>
                </a:solidFill>
              </a:rPr>
              <a:t>Types of business structures</a:t>
            </a:r>
          </a:p>
        </p:txBody>
      </p:sp>
      <p:sp>
        <p:nvSpPr>
          <p:cNvPr id="3" name="Content Placeholder 2">
            <a:extLst>
              <a:ext uri="{FF2B5EF4-FFF2-40B4-BE49-F238E27FC236}">
                <a16:creationId xmlns:a16="http://schemas.microsoft.com/office/drawing/2014/main" id="{E038D6C6-C1E2-9DB0-02D8-D87636886533}"/>
              </a:ext>
            </a:extLst>
          </p:cNvPr>
          <p:cNvSpPr>
            <a:spLocks noGrp="1"/>
          </p:cNvSpPr>
          <p:nvPr>
            <p:ph idx="1"/>
          </p:nvPr>
        </p:nvSpPr>
        <p:spPr/>
        <p:txBody>
          <a:bodyPr/>
          <a:lstStyle/>
          <a:p>
            <a:pPr marL="0" indent="0">
              <a:buNone/>
            </a:pPr>
            <a:r>
              <a:rPr lang="en-US" sz="2800" dirty="0">
                <a:solidFill>
                  <a:srgbClr val="002060"/>
                </a:solidFill>
              </a:rPr>
              <a:t>The structures that organizations adopt are usually aligned to one of the five generic organizational structures. These are:</a:t>
            </a:r>
          </a:p>
          <a:p>
            <a:pPr>
              <a:buFont typeface="Wingdings" pitchFamily="2" charset="2"/>
              <a:buChar char="Ø"/>
            </a:pPr>
            <a:r>
              <a:rPr lang="en-US" sz="2800" dirty="0">
                <a:solidFill>
                  <a:srgbClr val="002060"/>
                </a:solidFill>
              </a:rPr>
              <a:t>The simple structure</a:t>
            </a:r>
          </a:p>
          <a:p>
            <a:pPr>
              <a:buFont typeface="Wingdings" pitchFamily="2" charset="2"/>
              <a:buChar char="Ø"/>
            </a:pPr>
            <a:r>
              <a:rPr lang="en-US" sz="2800" dirty="0">
                <a:solidFill>
                  <a:srgbClr val="002060"/>
                </a:solidFill>
              </a:rPr>
              <a:t>The functional structure</a:t>
            </a:r>
          </a:p>
          <a:p>
            <a:pPr>
              <a:buFont typeface="Wingdings" pitchFamily="2" charset="2"/>
              <a:buChar char="Ø"/>
            </a:pPr>
            <a:r>
              <a:rPr lang="en-US" sz="2800" dirty="0">
                <a:solidFill>
                  <a:srgbClr val="002060"/>
                </a:solidFill>
              </a:rPr>
              <a:t>The divisional structure</a:t>
            </a:r>
          </a:p>
          <a:p>
            <a:pPr>
              <a:buFont typeface="Wingdings" pitchFamily="2" charset="2"/>
              <a:buChar char="Ø"/>
            </a:pPr>
            <a:r>
              <a:rPr lang="en-US" sz="2800" dirty="0">
                <a:solidFill>
                  <a:srgbClr val="002060"/>
                </a:solidFill>
              </a:rPr>
              <a:t>The holding company structure</a:t>
            </a:r>
          </a:p>
          <a:p>
            <a:pPr>
              <a:buFont typeface="Wingdings" pitchFamily="2" charset="2"/>
              <a:buChar char="Ø"/>
            </a:pPr>
            <a:r>
              <a:rPr lang="en-US" sz="2800" dirty="0">
                <a:solidFill>
                  <a:srgbClr val="002060"/>
                </a:solidFill>
              </a:rPr>
              <a:t>The matrix structure</a:t>
            </a:r>
          </a:p>
        </p:txBody>
      </p:sp>
      <p:sp>
        <p:nvSpPr>
          <p:cNvPr id="4" name="Date Placeholder 3">
            <a:extLst>
              <a:ext uri="{FF2B5EF4-FFF2-40B4-BE49-F238E27FC236}">
                <a16:creationId xmlns:a16="http://schemas.microsoft.com/office/drawing/2014/main" id="{45DD6DE3-2AC9-3E7E-2ED4-2A2370AD355E}"/>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E31DFFA7-BAF1-6EB6-1765-1149E2C31500}"/>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1817647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C87AC-0F3F-E691-4468-6015909B326B}"/>
              </a:ext>
            </a:extLst>
          </p:cNvPr>
          <p:cNvSpPr>
            <a:spLocks noGrp="1"/>
          </p:cNvSpPr>
          <p:nvPr>
            <p:ph type="title"/>
          </p:nvPr>
        </p:nvSpPr>
        <p:spPr>
          <a:xfrm>
            <a:off x="63969" y="1205516"/>
            <a:ext cx="8229600" cy="1143000"/>
          </a:xfrm>
        </p:spPr>
        <p:txBody>
          <a:bodyPr/>
          <a:lstStyle/>
          <a:p>
            <a:pPr algn="l"/>
            <a:r>
              <a:rPr lang="en-US" sz="3600" b="1" dirty="0">
                <a:solidFill>
                  <a:srgbClr val="002060"/>
                </a:solidFill>
              </a:rPr>
              <a:t>The simple structure </a:t>
            </a:r>
            <a:br>
              <a:rPr lang="en-US" sz="2000" dirty="0">
                <a:solidFill>
                  <a:srgbClr val="002060"/>
                </a:solidFill>
              </a:rPr>
            </a:br>
            <a:r>
              <a:rPr lang="en-GB" sz="2800" dirty="0">
                <a:solidFill>
                  <a:srgbClr val="002060"/>
                </a:solidFill>
              </a:rPr>
              <a:t>Simple structure for small organizations. Small size business organizations do not need complex and hierarchical structures. Low formalization and low departmentalization and wide span of controls work well in small companies. Authority is centralized.</a:t>
            </a:r>
            <a:br>
              <a:rPr lang="en-US" sz="2800" dirty="0">
                <a:solidFill>
                  <a:srgbClr val="002060"/>
                </a:solidFill>
              </a:rPr>
            </a:br>
            <a:endParaRPr lang="en-US" sz="2000" dirty="0">
              <a:solidFill>
                <a:srgbClr val="002060"/>
              </a:solidFill>
            </a:endParaRPr>
          </a:p>
        </p:txBody>
      </p:sp>
      <p:sp>
        <p:nvSpPr>
          <p:cNvPr id="4" name="Date Placeholder 3">
            <a:extLst>
              <a:ext uri="{FF2B5EF4-FFF2-40B4-BE49-F238E27FC236}">
                <a16:creationId xmlns:a16="http://schemas.microsoft.com/office/drawing/2014/main" id="{5035EB28-7CA6-6BCA-4756-E3EF053FA381}"/>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E346C5DF-6263-5CAA-506A-73BCEC2B969B}"/>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pic>
        <p:nvPicPr>
          <p:cNvPr id="9" name="Picture 8">
            <a:extLst>
              <a:ext uri="{FF2B5EF4-FFF2-40B4-BE49-F238E27FC236}">
                <a16:creationId xmlns:a16="http://schemas.microsoft.com/office/drawing/2014/main" id="{78AF2A2C-CAA4-171E-2CA7-12DBC12E7F48}"/>
              </a:ext>
            </a:extLst>
          </p:cNvPr>
          <p:cNvPicPr>
            <a:picLocks noChangeAspect="1"/>
          </p:cNvPicPr>
          <p:nvPr/>
        </p:nvPicPr>
        <p:blipFill>
          <a:blip r:embed="rId2"/>
          <a:stretch>
            <a:fillRect/>
          </a:stretch>
        </p:blipFill>
        <p:spPr>
          <a:xfrm>
            <a:off x="3851920" y="2758905"/>
            <a:ext cx="5447699" cy="2893580"/>
          </a:xfrm>
          <a:prstGeom prst="rect">
            <a:avLst/>
          </a:prstGeom>
        </p:spPr>
      </p:pic>
    </p:spTree>
    <p:extLst>
      <p:ext uri="{BB962C8B-B14F-4D97-AF65-F5344CB8AC3E}">
        <p14:creationId xmlns:p14="http://schemas.microsoft.com/office/powerpoint/2010/main" val="754254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A48ED-BBB8-2854-1E23-DFF736219FC6}"/>
              </a:ext>
            </a:extLst>
          </p:cNvPr>
          <p:cNvSpPr>
            <a:spLocks noGrp="1"/>
          </p:cNvSpPr>
          <p:nvPr>
            <p:ph type="title"/>
          </p:nvPr>
        </p:nvSpPr>
        <p:spPr/>
        <p:txBody>
          <a:bodyPr/>
          <a:lstStyle/>
          <a:p>
            <a:r>
              <a:rPr lang="en-US" sz="3600" b="1" dirty="0"/>
              <a:t>The functional structure </a:t>
            </a:r>
            <a:r>
              <a:rPr lang="en-US" sz="2000" dirty="0"/>
              <a:t>(1 of 2)</a:t>
            </a:r>
          </a:p>
        </p:txBody>
      </p:sp>
      <p:sp>
        <p:nvSpPr>
          <p:cNvPr id="4" name="Date Placeholder 3">
            <a:extLst>
              <a:ext uri="{FF2B5EF4-FFF2-40B4-BE49-F238E27FC236}">
                <a16:creationId xmlns:a16="http://schemas.microsoft.com/office/drawing/2014/main" id="{5848B5EC-CD7C-5ACC-3659-B85FF25559E4}"/>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DE629422-A0D5-EF92-07B7-80F83CF1D28B}"/>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pic>
        <p:nvPicPr>
          <p:cNvPr id="9" name="Picture 8">
            <a:extLst>
              <a:ext uri="{FF2B5EF4-FFF2-40B4-BE49-F238E27FC236}">
                <a16:creationId xmlns:a16="http://schemas.microsoft.com/office/drawing/2014/main" id="{F80C600C-E346-F2AA-598B-55A871EDB8D1}"/>
              </a:ext>
            </a:extLst>
          </p:cNvPr>
          <p:cNvPicPr>
            <a:picLocks noChangeAspect="1"/>
          </p:cNvPicPr>
          <p:nvPr/>
        </p:nvPicPr>
        <p:blipFill>
          <a:blip r:embed="rId2"/>
          <a:stretch>
            <a:fillRect/>
          </a:stretch>
        </p:blipFill>
        <p:spPr>
          <a:xfrm>
            <a:off x="1320800" y="1196752"/>
            <a:ext cx="6502400" cy="4392488"/>
          </a:xfrm>
          <a:prstGeom prst="rect">
            <a:avLst/>
          </a:prstGeom>
        </p:spPr>
      </p:pic>
    </p:spTree>
    <p:extLst>
      <p:ext uri="{BB962C8B-B14F-4D97-AF65-F5344CB8AC3E}">
        <p14:creationId xmlns:p14="http://schemas.microsoft.com/office/powerpoint/2010/main" val="1323750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E8935-3F31-513A-69FB-B6C895BEBA72}"/>
              </a:ext>
            </a:extLst>
          </p:cNvPr>
          <p:cNvSpPr>
            <a:spLocks noGrp="1"/>
          </p:cNvSpPr>
          <p:nvPr>
            <p:ph type="title"/>
          </p:nvPr>
        </p:nvSpPr>
        <p:spPr/>
        <p:txBody>
          <a:bodyPr/>
          <a:lstStyle/>
          <a:p>
            <a:r>
              <a:rPr lang="en-US" sz="3600" b="1" dirty="0">
                <a:solidFill>
                  <a:srgbClr val="002060"/>
                </a:solidFill>
              </a:rPr>
              <a:t>The functional structure </a:t>
            </a:r>
            <a:r>
              <a:rPr lang="en-US" sz="2000" dirty="0">
                <a:solidFill>
                  <a:srgbClr val="002060"/>
                </a:solidFill>
              </a:rPr>
              <a:t>(2 of 2)</a:t>
            </a:r>
          </a:p>
        </p:txBody>
      </p:sp>
      <p:sp>
        <p:nvSpPr>
          <p:cNvPr id="3" name="Content Placeholder 2">
            <a:extLst>
              <a:ext uri="{FF2B5EF4-FFF2-40B4-BE49-F238E27FC236}">
                <a16:creationId xmlns:a16="http://schemas.microsoft.com/office/drawing/2014/main" id="{8936FD00-74CE-DDC6-051B-DED6E80FA57F}"/>
              </a:ext>
            </a:extLst>
          </p:cNvPr>
          <p:cNvSpPr>
            <a:spLocks noGrp="1"/>
          </p:cNvSpPr>
          <p:nvPr>
            <p:ph idx="1"/>
          </p:nvPr>
        </p:nvSpPr>
        <p:spPr/>
        <p:txBody>
          <a:bodyPr/>
          <a:lstStyle/>
          <a:p>
            <a:r>
              <a:rPr lang="en-GB" sz="2800" dirty="0">
                <a:solidFill>
                  <a:srgbClr val="002060"/>
                </a:solidFill>
              </a:rPr>
              <a:t>The structuring of the organization or organizing the </a:t>
            </a:r>
            <a:r>
              <a:rPr lang="en-GB" sz="2800" b="1" dirty="0">
                <a:solidFill>
                  <a:srgbClr val="002060"/>
                </a:solidFill>
              </a:rPr>
              <a:t>organizational activities, roles, responsibilities and resources around the main functions of the company. </a:t>
            </a:r>
            <a:r>
              <a:rPr lang="en-GB" sz="2800" dirty="0">
                <a:solidFill>
                  <a:srgbClr val="002060"/>
                </a:solidFill>
              </a:rPr>
              <a:t>For example: marketing department, finance department, human resource management department, production department, supply and distribution department. </a:t>
            </a:r>
            <a:endParaRPr lang="en-US" sz="2800" dirty="0">
              <a:solidFill>
                <a:srgbClr val="002060"/>
              </a:solidFill>
            </a:endParaRPr>
          </a:p>
        </p:txBody>
      </p:sp>
      <p:sp>
        <p:nvSpPr>
          <p:cNvPr id="4" name="Date Placeholder 3">
            <a:extLst>
              <a:ext uri="{FF2B5EF4-FFF2-40B4-BE49-F238E27FC236}">
                <a16:creationId xmlns:a16="http://schemas.microsoft.com/office/drawing/2014/main" id="{DC8B0797-9DCB-0BFF-A00B-468EA0CECA35}"/>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676D39DD-1E83-4368-7AAC-EE2F5D480DF0}"/>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934815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2229F-8367-C39E-D529-DA882BE3D912}"/>
              </a:ext>
            </a:extLst>
          </p:cNvPr>
          <p:cNvSpPr>
            <a:spLocks noGrp="1"/>
          </p:cNvSpPr>
          <p:nvPr>
            <p:ph type="title"/>
          </p:nvPr>
        </p:nvSpPr>
        <p:spPr>
          <a:xfrm>
            <a:off x="-29759" y="917848"/>
            <a:ext cx="8229600" cy="1143000"/>
          </a:xfrm>
        </p:spPr>
        <p:txBody>
          <a:bodyPr/>
          <a:lstStyle/>
          <a:p>
            <a:pPr algn="l"/>
            <a:r>
              <a:rPr lang="en-US" sz="2800" b="1" dirty="0">
                <a:solidFill>
                  <a:srgbClr val="002060"/>
                </a:solidFill>
              </a:rPr>
              <a:t>The divisional structure</a:t>
            </a:r>
            <a:br>
              <a:rPr lang="en-US" sz="2800" dirty="0">
                <a:solidFill>
                  <a:srgbClr val="002060"/>
                </a:solidFill>
              </a:rPr>
            </a:br>
            <a:r>
              <a:rPr lang="en-US" sz="2800" dirty="0">
                <a:solidFill>
                  <a:srgbClr val="002060"/>
                </a:solidFill>
              </a:rPr>
              <a:t>The structuring of the organization or organizing the organizational activities, roles, responsibilities and resources around the main products/services of the company. For example: product A, product B or Business class, Economy class, First Class.</a:t>
            </a:r>
            <a:br>
              <a:rPr lang="en-US" sz="2800" dirty="0">
                <a:solidFill>
                  <a:srgbClr val="002060"/>
                </a:solidFill>
              </a:rPr>
            </a:br>
            <a:endParaRPr lang="en-US" sz="2800" dirty="0">
              <a:solidFill>
                <a:srgbClr val="002060"/>
              </a:solidFill>
            </a:endParaRPr>
          </a:p>
        </p:txBody>
      </p:sp>
      <p:sp>
        <p:nvSpPr>
          <p:cNvPr id="4" name="Date Placeholder 3">
            <a:extLst>
              <a:ext uri="{FF2B5EF4-FFF2-40B4-BE49-F238E27FC236}">
                <a16:creationId xmlns:a16="http://schemas.microsoft.com/office/drawing/2014/main" id="{03D08B23-B195-63F9-BC43-5BA889BDE406}"/>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FD4B8949-5C74-B2DF-2056-0EC7DEA249AE}"/>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pic>
        <p:nvPicPr>
          <p:cNvPr id="8" name="Picture 7">
            <a:extLst>
              <a:ext uri="{FF2B5EF4-FFF2-40B4-BE49-F238E27FC236}">
                <a16:creationId xmlns:a16="http://schemas.microsoft.com/office/drawing/2014/main" id="{E64ECB7F-9822-37A2-A02E-B1E5C37DE3E6}"/>
              </a:ext>
            </a:extLst>
          </p:cNvPr>
          <p:cNvPicPr>
            <a:picLocks noChangeAspect="1"/>
          </p:cNvPicPr>
          <p:nvPr/>
        </p:nvPicPr>
        <p:blipFill>
          <a:blip r:embed="rId2"/>
          <a:stretch>
            <a:fillRect/>
          </a:stretch>
        </p:blipFill>
        <p:spPr>
          <a:xfrm>
            <a:off x="3322933" y="2060848"/>
            <a:ext cx="5821067" cy="3672408"/>
          </a:xfrm>
          <a:prstGeom prst="rect">
            <a:avLst/>
          </a:prstGeom>
        </p:spPr>
      </p:pic>
    </p:spTree>
    <p:extLst>
      <p:ext uri="{BB962C8B-B14F-4D97-AF65-F5344CB8AC3E}">
        <p14:creationId xmlns:p14="http://schemas.microsoft.com/office/powerpoint/2010/main" val="1934218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D6274-0FA8-011B-BE45-301B5ABC26AA}"/>
              </a:ext>
            </a:extLst>
          </p:cNvPr>
          <p:cNvSpPr>
            <a:spLocks noGrp="1"/>
          </p:cNvSpPr>
          <p:nvPr>
            <p:ph type="title"/>
          </p:nvPr>
        </p:nvSpPr>
        <p:spPr>
          <a:xfrm>
            <a:off x="56266" y="1165101"/>
            <a:ext cx="8229600" cy="1143000"/>
          </a:xfrm>
        </p:spPr>
        <p:txBody>
          <a:bodyPr/>
          <a:lstStyle/>
          <a:p>
            <a:pPr algn="l"/>
            <a:r>
              <a:rPr lang="en-US" sz="3600" b="1" dirty="0">
                <a:solidFill>
                  <a:srgbClr val="002060"/>
                </a:solidFill>
              </a:rPr>
              <a:t>The area geography structure</a:t>
            </a:r>
            <a:br>
              <a:rPr lang="en-US" sz="2000" dirty="0">
                <a:solidFill>
                  <a:srgbClr val="002060"/>
                </a:solidFill>
              </a:rPr>
            </a:br>
            <a:r>
              <a:rPr lang="en-GB" sz="2800" dirty="0">
                <a:solidFill>
                  <a:srgbClr val="002060"/>
                </a:solidFill>
              </a:rPr>
              <a:t>The structuring of the organization or organizing the organizational activities, roles, responsibilities, authority and resources around the area or geographic zones in which the company is operating (Latin America; North America, Asia and Europe for example).</a:t>
            </a:r>
            <a:br>
              <a:rPr lang="en-US" sz="2800" dirty="0">
                <a:solidFill>
                  <a:srgbClr val="002060"/>
                </a:solidFill>
              </a:rPr>
            </a:br>
            <a:endParaRPr lang="en-US" sz="2800" dirty="0">
              <a:solidFill>
                <a:srgbClr val="002060"/>
              </a:solidFill>
            </a:endParaRPr>
          </a:p>
        </p:txBody>
      </p:sp>
      <p:sp>
        <p:nvSpPr>
          <p:cNvPr id="4" name="Date Placeholder 3">
            <a:extLst>
              <a:ext uri="{FF2B5EF4-FFF2-40B4-BE49-F238E27FC236}">
                <a16:creationId xmlns:a16="http://schemas.microsoft.com/office/drawing/2014/main" id="{986D61F4-01B1-6A4B-093B-EA0DB23CEB69}"/>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C2272A06-89AD-80D9-CD54-438D4F4C1F35}"/>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pic>
        <p:nvPicPr>
          <p:cNvPr id="8" name="Picture 7">
            <a:extLst>
              <a:ext uri="{FF2B5EF4-FFF2-40B4-BE49-F238E27FC236}">
                <a16:creationId xmlns:a16="http://schemas.microsoft.com/office/drawing/2014/main" id="{7EF71311-5C93-CB6C-E0D7-A33F8B390FA2}"/>
              </a:ext>
            </a:extLst>
          </p:cNvPr>
          <p:cNvPicPr>
            <a:picLocks noChangeAspect="1"/>
          </p:cNvPicPr>
          <p:nvPr/>
        </p:nvPicPr>
        <p:blipFill>
          <a:blip r:embed="rId2"/>
          <a:stretch>
            <a:fillRect/>
          </a:stretch>
        </p:blipFill>
        <p:spPr>
          <a:xfrm>
            <a:off x="3523281" y="2636912"/>
            <a:ext cx="5620719" cy="4221088"/>
          </a:xfrm>
          <a:prstGeom prst="rect">
            <a:avLst/>
          </a:prstGeom>
        </p:spPr>
      </p:pic>
    </p:spTree>
    <p:extLst>
      <p:ext uri="{BB962C8B-B14F-4D97-AF65-F5344CB8AC3E}">
        <p14:creationId xmlns:p14="http://schemas.microsoft.com/office/powerpoint/2010/main" val="10105038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B515B-56DB-9753-72C8-A47C053EEC8D}"/>
              </a:ext>
            </a:extLst>
          </p:cNvPr>
          <p:cNvSpPr>
            <a:spLocks noGrp="1"/>
          </p:cNvSpPr>
          <p:nvPr>
            <p:ph type="title"/>
          </p:nvPr>
        </p:nvSpPr>
        <p:spPr/>
        <p:txBody>
          <a:bodyPr/>
          <a:lstStyle/>
          <a:p>
            <a:r>
              <a:rPr lang="en-US" sz="3600" b="1" dirty="0">
                <a:solidFill>
                  <a:srgbClr val="002060"/>
                </a:solidFill>
              </a:rPr>
              <a:t>The matrix structure </a:t>
            </a:r>
            <a:r>
              <a:rPr lang="en-US" sz="2000" dirty="0">
                <a:solidFill>
                  <a:srgbClr val="002060"/>
                </a:solidFill>
              </a:rPr>
              <a:t>(1 of 2)</a:t>
            </a:r>
          </a:p>
        </p:txBody>
      </p:sp>
      <p:pic>
        <p:nvPicPr>
          <p:cNvPr id="6" name="Content Placeholder 5">
            <a:extLst>
              <a:ext uri="{FF2B5EF4-FFF2-40B4-BE49-F238E27FC236}">
                <a16:creationId xmlns:a16="http://schemas.microsoft.com/office/drawing/2014/main" id="{4EBB4A57-525F-D2E1-AAA2-8CA9EE806FA4}"/>
              </a:ext>
            </a:extLst>
          </p:cNvPr>
          <p:cNvPicPr>
            <a:picLocks noGrp="1" noChangeAspect="1"/>
          </p:cNvPicPr>
          <p:nvPr>
            <p:ph idx="1"/>
          </p:nvPr>
        </p:nvPicPr>
        <p:blipFill>
          <a:blip r:embed="rId2"/>
          <a:stretch>
            <a:fillRect/>
          </a:stretch>
        </p:blipFill>
        <p:spPr>
          <a:xfrm>
            <a:off x="899591" y="1196752"/>
            <a:ext cx="7488833" cy="4319811"/>
          </a:xfrm>
          <a:prstGeom prst="rect">
            <a:avLst/>
          </a:prstGeom>
        </p:spPr>
      </p:pic>
      <p:sp>
        <p:nvSpPr>
          <p:cNvPr id="4" name="Date Placeholder 3">
            <a:extLst>
              <a:ext uri="{FF2B5EF4-FFF2-40B4-BE49-F238E27FC236}">
                <a16:creationId xmlns:a16="http://schemas.microsoft.com/office/drawing/2014/main" id="{1D1FFF19-53C9-503E-C2AD-AD45BFF37317}"/>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F8ED3CE5-E5E4-D5E4-3491-FC4C2A4117F4}"/>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0081366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166EC-85BC-59AA-3B77-1DB567B90876}"/>
              </a:ext>
            </a:extLst>
          </p:cNvPr>
          <p:cNvSpPr>
            <a:spLocks noGrp="1"/>
          </p:cNvSpPr>
          <p:nvPr>
            <p:ph type="title"/>
          </p:nvPr>
        </p:nvSpPr>
        <p:spPr>
          <a:xfrm>
            <a:off x="-1260648" y="-315416"/>
            <a:ext cx="8229600" cy="1143000"/>
          </a:xfrm>
        </p:spPr>
        <p:txBody>
          <a:bodyPr/>
          <a:lstStyle/>
          <a:p>
            <a:r>
              <a:rPr lang="en-US" sz="3600" b="1" dirty="0">
                <a:solidFill>
                  <a:srgbClr val="002060"/>
                </a:solidFill>
              </a:rPr>
              <a:t>The matrix structure </a:t>
            </a:r>
            <a:r>
              <a:rPr lang="en-US" sz="2000" dirty="0">
                <a:solidFill>
                  <a:srgbClr val="002060"/>
                </a:solidFill>
              </a:rPr>
              <a:t>(2 of 2)</a:t>
            </a:r>
          </a:p>
        </p:txBody>
      </p:sp>
      <p:sp>
        <p:nvSpPr>
          <p:cNvPr id="3" name="Content Placeholder 2">
            <a:extLst>
              <a:ext uri="{FF2B5EF4-FFF2-40B4-BE49-F238E27FC236}">
                <a16:creationId xmlns:a16="http://schemas.microsoft.com/office/drawing/2014/main" id="{26C28246-BBA6-3FE9-F73A-7CEB53BC26E8}"/>
              </a:ext>
            </a:extLst>
          </p:cNvPr>
          <p:cNvSpPr>
            <a:spLocks noGrp="1"/>
          </p:cNvSpPr>
          <p:nvPr>
            <p:ph idx="1"/>
          </p:nvPr>
        </p:nvSpPr>
        <p:spPr>
          <a:xfrm>
            <a:off x="0" y="476672"/>
            <a:ext cx="9144000" cy="3917032"/>
          </a:xfrm>
        </p:spPr>
        <p:txBody>
          <a:bodyPr/>
          <a:lstStyle/>
          <a:p>
            <a:r>
              <a:rPr lang="en-GB" sz="2800" dirty="0">
                <a:solidFill>
                  <a:srgbClr val="002060"/>
                </a:solidFill>
              </a:rPr>
              <a:t>Matrix Structure is </a:t>
            </a:r>
            <a:r>
              <a:rPr lang="en-GB" sz="2800" b="1" dirty="0">
                <a:solidFill>
                  <a:srgbClr val="002060"/>
                </a:solidFill>
              </a:rPr>
              <a:t>a combination of functional, product and area structures</a:t>
            </a:r>
            <a:r>
              <a:rPr lang="en-GB" sz="2800" dirty="0">
                <a:solidFill>
                  <a:srgbClr val="002060"/>
                </a:solidFill>
              </a:rPr>
              <a:t>. A company may be structured using a combination of function and product (functional/ product structure) or combination of function and area (functional/area structure) or combination of function, product and area (functional/product/area structures). </a:t>
            </a:r>
          </a:p>
          <a:p>
            <a:r>
              <a:rPr lang="en-GB" sz="2800" dirty="0">
                <a:solidFill>
                  <a:srgbClr val="002060"/>
                </a:solidFill>
              </a:rPr>
              <a:t>Matrix structure is effective when a company </a:t>
            </a:r>
            <a:r>
              <a:rPr lang="en-GB" sz="2800" b="1" dirty="0">
                <a:solidFill>
                  <a:srgbClr val="002060"/>
                </a:solidFill>
              </a:rPr>
              <a:t>grows in different dimensions in terms of lines, diversity and complexity of products, the number of geographical areas or zones in which the company operates and the types and importance organizational functions. </a:t>
            </a:r>
            <a:endParaRPr lang="en-US" sz="2800" b="1" dirty="0">
              <a:solidFill>
                <a:srgbClr val="002060"/>
              </a:solidFill>
            </a:endParaRPr>
          </a:p>
        </p:txBody>
      </p:sp>
      <p:sp>
        <p:nvSpPr>
          <p:cNvPr id="4" name="Date Placeholder 3">
            <a:extLst>
              <a:ext uri="{FF2B5EF4-FFF2-40B4-BE49-F238E27FC236}">
                <a16:creationId xmlns:a16="http://schemas.microsoft.com/office/drawing/2014/main" id="{4BC2FD59-8081-F48B-C98F-756386E670C7}"/>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CAE40A04-1704-47F7-480A-03D4DEA63CD3}"/>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39681410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AF35E-9298-55D5-6AFC-A06BC9373903}"/>
              </a:ext>
            </a:extLst>
          </p:cNvPr>
          <p:cNvSpPr>
            <a:spLocks noGrp="1"/>
          </p:cNvSpPr>
          <p:nvPr>
            <p:ph type="title"/>
          </p:nvPr>
        </p:nvSpPr>
        <p:spPr>
          <a:xfrm>
            <a:off x="0" y="1660882"/>
            <a:ext cx="8229600" cy="1143000"/>
          </a:xfrm>
        </p:spPr>
        <p:txBody>
          <a:bodyPr/>
          <a:lstStyle/>
          <a:p>
            <a:pPr algn="l"/>
            <a:r>
              <a:rPr lang="en-US" sz="3600" b="1" dirty="0">
                <a:solidFill>
                  <a:srgbClr val="002060"/>
                </a:solidFill>
              </a:rPr>
              <a:t>Group Activity: </a:t>
            </a:r>
            <a:br>
              <a:rPr lang="en-US" sz="3600" b="1" dirty="0">
                <a:solidFill>
                  <a:srgbClr val="002060"/>
                </a:solidFill>
              </a:rPr>
            </a:br>
            <a:r>
              <a:rPr lang="en-US" sz="3600" b="1" dirty="0">
                <a:solidFill>
                  <a:srgbClr val="002060"/>
                </a:solidFill>
              </a:rPr>
              <a:t>In your groups of 3-4 students,</a:t>
            </a:r>
            <a:br>
              <a:rPr lang="en-US" sz="3600" b="1" dirty="0">
                <a:solidFill>
                  <a:srgbClr val="002060"/>
                </a:solidFill>
              </a:rPr>
            </a:br>
            <a:r>
              <a:rPr lang="en-US" sz="2800" dirty="0">
                <a:solidFill>
                  <a:srgbClr val="002060"/>
                </a:solidFill>
              </a:rPr>
              <a:t>1. Identify the similarities and differences between the simple structure, functional structure, and divisional structure?</a:t>
            </a:r>
            <a:br>
              <a:rPr lang="en-US" sz="2800" dirty="0">
                <a:solidFill>
                  <a:srgbClr val="002060"/>
                </a:solidFill>
              </a:rPr>
            </a:br>
            <a:r>
              <a:rPr lang="en-US" sz="2800" dirty="0">
                <a:solidFill>
                  <a:srgbClr val="002060"/>
                </a:solidFill>
              </a:rPr>
              <a:t>2. For each structure, identify at least 2 </a:t>
            </a:r>
            <a:r>
              <a:rPr lang="en-US" sz="2800" dirty="0" err="1">
                <a:solidFill>
                  <a:srgbClr val="002060"/>
                </a:solidFill>
              </a:rPr>
              <a:t>organisations</a:t>
            </a:r>
            <a:r>
              <a:rPr lang="en-US" sz="2800" dirty="0">
                <a:solidFill>
                  <a:srgbClr val="002060"/>
                </a:solidFill>
              </a:rPr>
              <a:t> using that structure</a:t>
            </a:r>
            <a:br>
              <a:rPr lang="en-US" sz="2800" dirty="0">
                <a:solidFill>
                  <a:srgbClr val="002060"/>
                </a:solidFill>
              </a:rPr>
            </a:br>
            <a:br>
              <a:rPr lang="en-US" sz="2800" dirty="0">
                <a:solidFill>
                  <a:srgbClr val="002060"/>
                </a:solidFill>
              </a:rPr>
            </a:br>
            <a:r>
              <a:rPr lang="en-US" sz="2800" dirty="0">
                <a:solidFill>
                  <a:srgbClr val="002060"/>
                </a:solidFill>
              </a:rPr>
              <a:t>Be ready to present to the class</a:t>
            </a:r>
            <a:br>
              <a:rPr lang="en-US" sz="2800" dirty="0">
                <a:solidFill>
                  <a:srgbClr val="002060"/>
                </a:solidFill>
              </a:rPr>
            </a:br>
            <a:endParaRPr lang="en-US" sz="2800" b="1" dirty="0">
              <a:solidFill>
                <a:srgbClr val="002060"/>
              </a:solidFill>
            </a:endParaRPr>
          </a:p>
        </p:txBody>
      </p:sp>
      <p:sp>
        <p:nvSpPr>
          <p:cNvPr id="4" name="Date Placeholder 3">
            <a:extLst>
              <a:ext uri="{FF2B5EF4-FFF2-40B4-BE49-F238E27FC236}">
                <a16:creationId xmlns:a16="http://schemas.microsoft.com/office/drawing/2014/main" id="{F8BA28F3-E566-5014-E9A3-67EF8651DC71}"/>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41219906-B2BA-C680-8E97-10A3324BDF65}"/>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pic>
        <p:nvPicPr>
          <p:cNvPr id="6" name="Online Media 8" title="10 Minute Timer with Relaxing Upbeat Music and Alarm! Countdown Clock for Stress Relief!">
            <a:hlinkClick r:id="" action="ppaction://media"/>
            <a:extLst>
              <a:ext uri="{FF2B5EF4-FFF2-40B4-BE49-F238E27FC236}">
                <a16:creationId xmlns:a16="http://schemas.microsoft.com/office/drawing/2014/main" id="{066ED963-8651-061D-AB3D-DB95DFE0DFE2}"/>
              </a:ext>
            </a:extLst>
          </p:cNvPr>
          <p:cNvPicPr>
            <a:picLocks noRot="1" noChangeAspect="1"/>
          </p:cNvPicPr>
          <p:nvPr>
            <a:videoFile r:link="rId1"/>
          </p:nvPr>
        </p:nvPicPr>
        <p:blipFill>
          <a:blip r:embed="rId3"/>
          <a:stretch>
            <a:fillRect/>
          </a:stretch>
        </p:blipFill>
        <p:spPr>
          <a:xfrm>
            <a:off x="6372200" y="3429000"/>
            <a:ext cx="2771800" cy="2304256"/>
          </a:xfrm>
          <a:prstGeom prst="rect">
            <a:avLst/>
          </a:prstGeom>
        </p:spPr>
      </p:pic>
    </p:spTree>
    <p:extLst>
      <p:ext uri="{BB962C8B-B14F-4D97-AF65-F5344CB8AC3E}">
        <p14:creationId xmlns:p14="http://schemas.microsoft.com/office/powerpoint/2010/main" val="350262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4850B-0C9A-9114-CD4F-226B51F35F27}"/>
              </a:ext>
            </a:extLst>
          </p:cNvPr>
          <p:cNvSpPr>
            <a:spLocks noGrp="1"/>
          </p:cNvSpPr>
          <p:nvPr>
            <p:ph type="title"/>
          </p:nvPr>
        </p:nvSpPr>
        <p:spPr>
          <a:xfrm>
            <a:off x="35002" y="-171400"/>
            <a:ext cx="8229600" cy="1143000"/>
          </a:xfrm>
        </p:spPr>
        <p:txBody>
          <a:bodyPr/>
          <a:lstStyle/>
          <a:p>
            <a:r>
              <a:rPr lang="en-US" sz="3600" b="1"/>
              <a:t>Group activity:</a:t>
            </a:r>
            <a:endParaRPr lang="en-US" sz="3600" b="1" dirty="0"/>
          </a:p>
        </p:txBody>
      </p:sp>
      <p:sp>
        <p:nvSpPr>
          <p:cNvPr id="3" name="Content Placeholder 2">
            <a:extLst>
              <a:ext uri="{FF2B5EF4-FFF2-40B4-BE49-F238E27FC236}">
                <a16:creationId xmlns:a16="http://schemas.microsoft.com/office/drawing/2014/main" id="{1BC2A25C-7F05-F33B-E043-3A8252ED98C9}"/>
              </a:ext>
            </a:extLst>
          </p:cNvPr>
          <p:cNvSpPr>
            <a:spLocks noGrp="1"/>
          </p:cNvSpPr>
          <p:nvPr>
            <p:ph idx="1"/>
          </p:nvPr>
        </p:nvSpPr>
        <p:spPr>
          <a:xfrm>
            <a:off x="-96191" y="620688"/>
            <a:ext cx="9336382" cy="3917032"/>
          </a:xfrm>
        </p:spPr>
        <p:txBody>
          <a:bodyPr/>
          <a:lstStyle/>
          <a:p>
            <a:r>
              <a:rPr lang="en-US" sz="2800" dirty="0">
                <a:solidFill>
                  <a:srgbClr val="002060"/>
                </a:solidFill>
              </a:rPr>
              <a:t>In group of 3-4, choose an organization of your choice.</a:t>
            </a:r>
          </a:p>
          <a:p>
            <a:r>
              <a:rPr lang="en-US" sz="2800" dirty="0">
                <a:solidFill>
                  <a:srgbClr val="002060"/>
                </a:solidFill>
              </a:rPr>
              <a:t>Identify the industry, sector and size of the organization.</a:t>
            </a:r>
          </a:p>
          <a:p>
            <a:r>
              <a:rPr lang="en-US" sz="2800" dirty="0">
                <a:solidFill>
                  <a:srgbClr val="002060"/>
                </a:solidFill>
              </a:rPr>
              <a:t>Construct an organization chart that shows the structure of the company.</a:t>
            </a:r>
          </a:p>
          <a:p>
            <a:r>
              <a:rPr lang="en-US" sz="2800" dirty="0">
                <a:solidFill>
                  <a:srgbClr val="002060"/>
                </a:solidFill>
              </a:rPr>
              <a:t>Specify which type of structure it is and why that chosen structure is appropriate for the company.</a:t>
            </a:r>
          </a:p>
          <a:p>
            <a:pPr marL="0" indent="0">
              <a:buNone/>
            </a:pPr>
            <a:endParaRPr lang="en-US" sz="2800" dirty="0">
              <a:solidFill>
                <a:srgbClr val="002060"/>
              </a:solidFill>
            </a:endParaRPr>
          </a:p>
          <a:p>
            <a:pPr marL="0" indent="0">
              <a:buNone/>
            </a:pPr>
            <a:r>
              <a:rPr lang="en-US" sz="2400" dirty="0">
                <a:solidFill>
                  <a:srgbClr val="002060"/>
                </a:solidFill>
              </a:rPr>
              <a:t>Be ready to present to the class</a:t>
            </a:r>
          </a:p>
          <a:p>
            <a:endParaRPr lang="en-US" sz="2800" dirty="0">
              <a:solidFill>
                <a:srgbClr val="002060"/>
              </a:solidFill>
            </a:endParaRPr>
          </a:p>
        </p:txBody>
      </p:sp>
      <p:sp>
        <p:nvSpPr>
          <p:cNvPr id="4" name="Date Placeholder 3">
            <a:extLst>
              <a:ext uri="{FF2B5EF4-FFF2-40B4-BE49-F238E27FC236}">
                <a16:creationId xmlns:a16="http://schemas.microsoft.com/office/drawing/2014/main" id="{1E76FD28-EFFD-99EA-1468-2853E0F0F4F8}"/>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43513C79-7341-8052-44F6-7F6FC46CE4C6}"/>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pic>
        <p:nvPicPr>
          <p:cNvPr id="8" name="Online Media 7" title="15 Minute Timer">
            <a:hlinkClick r:id="" action="ppaction://media"/>
            <a:extLst>
              <a:ext uri="{FF2B5EF4-FFF2-40B4-BE49-F238E27FC236}">
                <a16:creationId xmlns:a16="http://schemas.microsoft.com/office/drawing/2014/main" id="{396ED7E3-B777-E577-E5A0-C35125D0CB59}"/>
              </a:ext>
            </a:extLst>
          </p:cNvPr>
          <p:cNvPicPr>
            <a:picLocks noRot="1" noChangeAspect="1"/>
          </p:cNvPicPr>
          <p:nvPr>
            <a:videoFile r:link="rId1"/>
          </p:nvPr>
        </p:nvPicPr>
        <p:blipFill>
          <a:blip r:embed="rId3"/>
          <a:stretch>
            <a:fillRect/>
          </a:stretch>
        </p:blipFill>
        <p:spPr>
          <a:xfrm>
            <a:off x="4283968" y="3501008"/>
            <a:ext cx="4860032" cy="2232248"/>
          </a:xfrm>
          <a:prstGeom prst="rect">
            <a:avLst/>
          </a:prstGeom>
        </p:spPr>
      </p:pic>
    </p:spTree>
    <p:extLst>
      <p:ext uri="{BB962C8B-B14F-4D97-AF65-F5344CB8AC3E}">
        <p14:creationId xmlns:p14="http://schemas.microsoft.com/office/powerpoint/2010/main" val="414094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0ABF2-456D-9215-C866-8CE8628FF914}"/>
              </a:ext>
            </a:extLst>
          </p:cNvPr>
          <p:cNvSpPr>
            <a:spLocks noGrp="1"/>
          </p:cNvSpPr>
          <p:nvPr>
            <p:ph type="title"/>
          </p:nvPr>
        </p:nvSpPr>
        <p:spPr>
          <a:xfrm>
            <a:off x="-273050" y="-350383"/>
            <a:ext cx="8229600" cy="1143000"/>
          </a:xfrm>
        </p:spPr>
        <p:txBody>
          <a:bodyPr/>
          <a:lstStyle/>
          <a:p>
            <a:r>
              <a:rPr lang="en-US" sz="3600" b="1" dirty="0">
                <a:solidFill>
                  <a:srgbClr val="002060"/>
                </a:solidFill>
              </a:rPr>
              <a:t>References</a:t>
            </a:r>
          </a:p>
        </p:txBody>
      </p:sp>
      <p:sp>
        <p:nvSpPr>
          <p:cNvPr id="3" name="Content Placeholder 2">
            <a:extLst>
              <a:ext uri="{FF2B5EF4-FFF2-40B4-BE49-F238E27FC236}">
                <a16:creationId xmlns:a16="http://schemas.microsoft.com/office/drawing/2014/main" id="{85C06228-DB59-8B8D-4081-32530DA708A7}"/>
              </a:ext>
            </a:extLst>
          </p:cNvPr>
          <p:cNvSpPr>
            <a:spLocks noGrp="1"/>
          </p:cNvSpPr>
          <p:nvPr>
            <p:ph idx="1"/>
          </p:nvPr>
        </p:nvSpPr>
        <p:spPr>
          <a:xfrm>
            <a:off x="736600" y="792617"/>
            <a:ext cx="8229600" cy="3917032"/>
          </a:xfrm>
        </p:spPr>
        <p:txBody>
          <a:bodyPr/>
          <a:lstStyle/>
          <a:p>
            <a:pPr marL="0" indent="0">
              <a:buNone/>
            </a:pPr>
            <a:r>
              <a:rPr lang="en-GB" sz="2000" b="0" i="0" dirty="0">
                <a:solidFill>
                  <a:srgbClr val="002060"/>
                </a:solidFill>
                <a:effectLst/>
              </a:rPr>
              <a:t>Capon, C. (2009) </a:t>
            </a:r>
            <a:r>
              <a:rPr lang="en-GB" sz="2000" b="0" i="1" dirty="0">
                <a:solidFill>
                  <a:srgbClr val="002060"/>
                </a:solidFill>
                <a:effectLst/>
              </a:rPr>
              <a:t>Understanding the business environment: inside and outside the organisation</a:t>
            </a:r>
            <a:r>
              <a:rPr lang="en-GB" sz="2000" b="0" i="0" dirty="0">
                <a:solidFill>
                  <a:srgbClr val="002060"/>
                </a:solidFill>
                <a:effectLst/>
              </a:rPr>
              <a:t>. Third edition. Harlow, England: Prentice Hall/Financial Times.</a:t>
            </a:r>
          </a:p>
          <a:p>
            <a:pPr marL="0" indent="0">
              <a:buNone/>
            </a:pPr>
            <a:r>
              <a:rPr lang="en-GB" sz="2000" dirty="0">
                <a:solidFill>
                  <a:srgbClr val="002060"/>
                </a:solidFill>
              </a:rPr>
              <a:t>Hartzell, S. (2003). Types of Contemporary Organizational Designs: Matrix, Team &amp; Network Designs. </a:t>
            </a:r>
          </a:p>
          <a:p>
            <a:pPr marL="0" indent="0">
              <a:buNone/>
            </a:pPr>
            <a:r>
              <a:rPr lang="en-GB" sz="2000" dirty="0">
                <a:solidFill>
                  <a:srgbClr val="002060"/>
                </a:solidFill>
              </a:rPr>
              <a:t>Lilly, M. (2005). Organizational Structure and Designs with Case Study: QUALCOMM</a:t>
            </a:r>
            <a:endParaRPr lang="en-US" sz="2000" dirty="0">
              <a:solidFill>
                <a:srgbClr val="002060"/>
              </a:solidFill>
            </a:endParaRPr>
          </a:p>
          <a:p>
            <a:pPr marL="0" indent="0">
              <a:buNone/>
            </a:pPr>
            <a:r>
              <a:rPr lang="en-US" sz="2000" dirty="0">
                <a:solidFill>
                  <a:srgbClr val="002060"/>
                </a:solidFill>
              </a:rPr>
              <a:t>Needle, D. Burns, J. (2015) Business in context : an introduction to business and its environment. Seventh edition. Andover: Cengage Learning.</a:t>
            </a:r>
          </a:p>
          <a:p>
            <a:pPr marL="0" indent="0">
              <a:buNone/>
            </a:pPr>
            <a:r>
              <a:rPr lang="en-GB" sz="2000" dirty="0">
                <a:solidFill>
                  <a:srgbClr val="002060"/>
                </a:solidFill>
              </a:rPr>
              <a:t>Organizational culture and behaviour : concepts, methodologies, tools, and applications (2017). Hershey, Pennsylvania: IGI Global. Available at: </a:t>
            </a:r>
            <a:r>
              <a:rPr lang="en-GB" sz="2000" dirty="0">
                <a:solidFill>
                  <a:srgbClr val="002060"/>
                </a:solidFill>
                <a:hlinkClick r:id="rId2">
                  <a:extLst>
                    <a:ext uri="{A12FA001-AC4F-418D-AE19-62706E023703}">
                      <ahyp:hlinkClr xmlns:ahyp="http://schemas.microsoft.com/office/drawing/2018/hyperlinkcolor" val="tx"/>
                    </a:ext>
                  </a:extLst>
                </a:hlinkClick>
              </a:rPr>
              <a:t>https://doi.org/10.4018/978-1-5225-1913-3</a:t>
            </a:r>
            <a:r>
              <a:rPr lang="en-GB" sz="2000" dirty="0">
                <a:solidFill>
                  <a:srgbClr val="002060"/>
                </a:solidFill>
              </a:rPr>
              <a:t>.</a:t>
            </a:r>
          </a:p>
          <a:p>
            <a:pPr marL="0" indent="0">
              <a:buNone/>
            </a:pPr>
            <a:endParaRPr lang="en-US" sz="2000" dirty="0">
              <a:solidFill>
                <a:srgbClr val="002060"/>
              </a:solidFill>
            </a:endParaRPr>
          </a:p>
        </p:txBody>
      </p:sp>
      <p:sp>
        <p:nvSpPr>
          <p:cNvPr id="4" name="Date Placeholder 3">
            <a:extLst>
              <a:ext uri="{FF2B5EF4-FFF2-40B4-BE49-F238E27FC236}">
                <a16:creationId xmlns:a16="http://schemas.microsoft.com/office/drawing/2014/main" id="{1269B449-3539-641D-DB1D-282FF6DAEBA8}"/>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2920C2D0-0996-986B-FAFE-2E7302132361}"/>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6872036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4" name="Video 3" title="Children drawing on paper">
            <a:hlinkClick r:id="" action="ppaction://media"/>
            <a:extLst>
              <a:ext uri="{FF2B5EF4-FFF2-40B4-BE49-F238E27FC236}">
                <a16:creationId xmlns:a16="http://schemas.microsoft.com/office/drawing/2014/main" id="{64881C1B-5B76-6333-A830-4B3E4E087F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6857999"/>
          </a:xfrm>
          <a:prstGeom prst="rect">
            <a:avLst/>
          </a:prstGeom>
        </p:spPr>
      </p:pic>
      <p:sp>
        <p:nvSpPr>
          <p:cNvPr id="3" name="Rectangle 2">
            <a:extLst>
              <a:ext uri="{FF2B5EF4-FFF2-40B4-BE49-F238E27FC236}">
                <a16:creationId xmlns:a16="http://schemas.microsoft.com/office/drawing/2014/main" id="{0E31E75F-7610-1185-20AD-EBD5E9E41AD2}"/>
              </a:ext>
            </a:extLst>
          </p:cNvPr>
          <p:cNvSpPr/>
          <p:nvPr/>
        </p:nvSpPr>
        <p:spPr>
          <a:xfrm>
            <a:off x="1403648" y="1895821"/>
            <a:ext cx="6964136" cy="857250"/>
          </a:xfrm>
          <a:prstGeom prst="rect">
            <a:avLst/>
          </a:prstGeom>
          <a:noFill/>
          <a:ln>
            <a:noFill/>
          </a:ln>
        </p:spPr>
        <p:style>
          <a:lnRef idx="0">
            <a:scrgbClr r="0" g="0" b="0"/>
          </a:lnRef>
          <a:fillRef idx="0">
            <a:scrgbClr r="0" g="0" b="0"/>
          </a:fillRef>
          <a:effectRef idx="0">
            <a:scrgbClr r="0" g="0" b="0"/>
          </a:effectRef>
          <a:fontRef idx="minor">
            <a:schemeClr val="accent3"/>
          </a:fontRef>
        </p:style>
        <p:txBody>
          <a:bodyPr rtlCol="0" anchor="ctr"/>
          <a:lstStyle/>
          <a:p>
            <a:pPr algn="ctr" defTabSz="685800" eaLnBrk="1" fontAlgn="auto" hangingPunct="1">
              <a:spcBef>
                <a:spcPts val="0"/>
              </a:spcBef>
              <a:spcAft>
                <a:spcPts val="0"/>
              </a:spcAft>
            </a:pPr>
            <a:r>
              <a:rPr lang="en-US" sz="4400" b="1" dirty="0">
                <a:solidFill>
                  <a:srgbClr val="FFFF00"/>
                </a:solidFill>
                <a:latin typeface="Calibri" panose="020F0502020204030204"/>
              </a:rPr>
              <a:t>Next: </a:t>
            </a:r>
          </a:p>
          <a:p>
            <a:pPr algn="ctr" defTabSz="685800" eaLnBrk="1" fontAlgn="auto" hangingPunct="1">
              <a:spcBef>
                <a:spcPts val="0"/>
              </a:spcBef>
              <a:spcAft>
                <a:spcPts val="0"/>
              </a:spcAft>
            </a:pPr>
            <a:endParaRPr lang="en-US" sz="4400" b="1" dirty="0">
              <a:solidFill>
                <a:srgbClr val="FFFF00"/>
              </a:solidFill>
              <a:latin typeface="Calibri" panose="020F0502020204030204"/>
            </a:endParaRPr>
          </a:p>
          <a:p>
            <a:pPr algn="ctr" defTabSz="685800" eaLnBrk="1" fontAlgn="auto" hangingPunct="1">
              <a:spcBef>
                <a:spcPts val="0"/>
              </a:spcBef>
              <a:spcAft>
                <a:spcPts val="0"/>
              </a:spcAft>
            </a:pPr>
            <a:r>
              <a:rPr lang="en-US" sz="4400" b="1" dirty="0">
                <a:solidFill>
                  <a:srgbClr val="FFFF00"/>
                </a:solidFill>
                <a:latin typeface="Calibri" panose="020F0502020204030204"/>
              </a:rPr>
              <a:t>The business environment analysis tools</a:t>
            </a:r>
          </a:p>
          <a:p>
            <a:pPr algn="ctr" defTabSz="685800" eaLnBrk="1" fontAlgn="auto" hangingPunct="1">
              <a:spcBef>
                <a:spcPts val="0"/>
              </a:spcBef>
              <a:spcAft>
                <a:spcPts val="0"/>
              </a:spcAft>
            </a:pPr>
            <a:endParaRPr lang="en-GB" sz="4400" dirty="0">
              <a:solidFill>
                <a:srgbClr val="FFFF00"/>
              </a:solidFill>
              <a:latin typeface="Calibri" panose="020F0502020204030204"/>
            </a:endParaRPr>
          </a:p>
        </p:txBody>
      </p:sp>
    </p:spTree>
    <p:extLst>
      <p:ext uri="{BB962C8B-B14F-4D97-AF65-F5344CB8AC3E}">
        <p14:creationId xmlns:p14="http://schemas.microsoft.com/office/powerpoint/2010/main" val="3258156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1701</TotalTime>
  <Words>1180</Words>
  <Application>Microsoft Office PowerPoint</Application>
  <PresentationFormat>On-screen Show (4:3)</PresentationFormat>
  <Paragraphs>118</Paragraphs>
  <Slides>21</Slides>
  <Notes>1</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Myriad Pro</vt:lpstr>
      <vt:lpstr>Symbol</vt:lpstr>
      <vt:lpstr>Times New Roman</vt:lpstr>
      <vt:lpstr>Verdana</vt:lpstr>
      <vt:lpstr>Wingdings</vt:lpstr>
      <vt:lpstr>20140311PresentationUWTSDTemplate</vt:lpstr>
      <vt:lpstr>LCBB4014  The Business Structure   Week 2 – Session 2 </vt:lpstr>
      <vt:lpstr>Objectives of the session</vt:lpstr>
      <vt:lpstr>Business structure</vt:lpstr>
      <vt:lpstr>Business structure</vt:lpstr>
      <vt:lpstr>Business chart An organizational chart is a graphical representation that depicts the structure of an organization. Different parts coordinated for achievement of a common goal(s) </vt:lpstr>
      <vt:lpstr>Importance of business structure (1 of 3)</vt:lpstr>
      <vt:lpstr>Importance of business structure (2 of 3)</vt:lpstr>
      <vt:lpstr>Span of control</vt:lpstr>
      <vt:lpstr>Chain of command</vt:lpstr>
      <vt:lpstr>Types of business structures</vt:lpstr>
      <vt:lpstr>The simple structure  Simple structure for small organizations. Small size business organizations do not need complex and hierarchical structures. Low formalization and low departmentalization and wide span of controls work well in small companies. Authority is centralized. </vt:lpstr>
      <vt:lpstr>The functional structure (1 of 2)</vt:lpstr>
      <vt:lpstr>The functional structure (2 of 2)</vt:lpstr>
      <vt:lpstr>The divisional structure The structuring of the organization or organizing the organizational activities, roles, responsibilities and resources around the main products/services of the company. For example: product A, product B or Business class, Economy class, First Class. </vt:lpstr>
      <vt:lpstr>The area geography structure The structuring of the organization or organizing the organizational activities, roles, responsibilities, authority and resources around the area or geographic zones in which the company is operating (Latin America; North America, Asia and Europe for example). </vt:lpstr>
      <vt:lpstr>The matrix structure (1 of 2)</vt:lpstr>
      <vt:lpstr>The matrix structure (2 of 2)</vt:lpstr>
      <vt:lpstr>Group Activity:  In your groups of 3-4 students, 1. Identify the similarities and differences between the simple structure, functional structure, and divisional structure? 2. For each structure, identify at least 2 organisations using that structure  Be ready to present to the class </vt:lpstr>
      <vt:lpstr>Group activity:</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Clara Garatono</cp:lastModifiedBy>
  <cp:revision>120</cp:revision>
  <cp:lastPrinted>2018-07-02T15:32:24Z</cp:lastPrinted>
  <dcterms:created xsi:type="dcterms:W3CDTF">2002-10-07T19:43:58Z</dcterms:created>
  <dcterms:modified xsi:type="dcterms:W3CDTF">2024-09-13T10:20:30Z</dcterms:modified>
</cp:coreProperties>
</file>