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7" r:id="rId3"/>
    <p:sldId id="278" r:id="rId4"/>
    <p:sldId id="305" r:id="rId5"/>
    <p:sldId id="304" r:id="rId6"/>
    <p:sldId id="307" r:id="rId7"/>
    <p:sldId id="260" r:id="rId8"/>
    <p:sldId id="310" r:id="rId9"/>
    <p:sldId id="262" r:id="rId10"/>
    <p:sldId id="263" r:id="rId11"/>
    <p:sldId id="282" r:id="rId12"/>
    <p:sldId id="308" r:id="rId13"/>
    <p:sldId id="271" r:id="rId14"/>
    <p:sldId id="272" r:id="rId15"/>
    <p:sldId id="311" r:id="rId16"/>
    <p:sldId id="264" r:id="rId17"/>
    <p:sldId id="312" r:id="rId18"/>
    <p:sldId id="286" r:id="rId19"/>
    <p:sldId id="267" r:id="rId20"/>
    <p:sldId id="288" r:id="rId21"/>
    <p:sldId id="287" r:id="rId22"/>
    <p:sldId id="30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17" autoAdjust="0"/>
    <p:restoredTop sz="94660"/>
  </p:normalViewPr>
  <p:slideViewPr>
    <p:cSldViewPr>
      <p:cViewPr varScale="1">
        <p:scale>
          <a:sx n="82" d="100"/>
          <a:sy n="82" d="100"/>
        </p:scale>
        <p:origin x="1512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91135-6D16-45A0-9200-0E0C3C0D4584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6AB26C-6563-4C93-8F41-5D441366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82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CCEBDA-B77B-480F-91C3-53A43BEEEF1E}" type="slidenum">
              <a:rPr lang="cy-GB" smtClean="0"/>
              <a:pPr>
                <a:defRPr/>
              </a:pPr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1731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CCEBDA-B77B-480F-91C3-53A43BEEEF1E}" type="slidenum">
              <a:rPr lang="cy-GB" smtClean="0"/>
              <a:pPr>
                <a:defRPr/>
              </a:pPr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6081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efkandi.classics.ox.ac.uk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5" descr="granary model 1.tif">
            <a:extLst>
              <a:ext uri="{FF2B5EF4-FFF2-40B4-BE49-F238E27FC236}">
                <a16:creationId xmlns:a16="http://schemas.microsoft.com/office/drawing/2014/main" id="{8421F9FA-681D-486A-B39E-81F98E6D3E7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lum bright="-10000" contrast="-10000"/>
          </a:blip>
          <a:stretch>
            <a:fillRect/>
          </a:stretch>
        </p:blipFill>
        <p:spPr>
          <a:xfrm>
            <a:off x="132317" y="476672"/>
            <a:ext cx="8879365" cy="6137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5229200"/>
            <a:ext cx="4308822" cy="138533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218" y="116632"/>
            <a:ext cx="8681253" cy="100811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Materiality of Death in Iron Age Greece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C6FB80-9739-4873-8696-C182E5B0B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814444-446E-40B7-9C47-1E976F90F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sz="2400" dirty="0"/>
              <a:t>Refers to the </a:t>
            </a:r>
            <a:r>
              <a:rPr lang="en-GB" sz="2400" dirty="0" err="1"/>
              <a:t>thingly</a:t>
            </a:r>
            <a:r>
              <a:rPr lang="en-GB" sz="2400" dirty="0"/>
              <a:t> properties of things, their physicality </a:t>
            </a:r>
          </a:p>
          <a:p>
            <a:r>
              <a:rPr lang="en-GB" sz="2400" dirty="0"/>
              <a:t>And the complex interrelationship between people &amp; things</a:t>
            </a:r>
          </a:p>
          <a:p>
            <a:r>
              <a:rPr lang="en-GB" sz="2400" dirty="0"/>
              <a:t>People are part of material world</a:t>
            </a:r>
          </a:p>
          <a:p>
            <a:r>
              <a:rPr lang="en-GB" sz="2400" dirty="0"/>
              <a:t>How then to think about the materiality of death?</a:t>
            </a:r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BAC1DA3D-6225-4141-951B-B424F0062E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635993"/>
            <a:ext cx="3165021" cy="4968552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1C3CDA9-D1F4-4D27-AFFC-B46CDB3CDDB4}"/>
              </a:ext>
            </a:extLst>
          </p:cNvPr>
          <p:cNvSpPr txBox="1"/>
          <p:nvPr/>
        </p:nvSpPr>
        <p:spPr>
          <a:xfrm>
            <a:off x="5031778" y="5852675"/>
            <a:ext cx="3685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female burial from </a:t>
            </a:r>
            <a:r>
              <a:rPr lang="en-GB" dirty="0" err="1"/>
              <a:t>Lefkandi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25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464D8-C64B-4ADF-A407-824955807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 of Death: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67D71-24C6-4A94-A616-7F6C85E09B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08512" cy="49316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actually happens when we die?</a:t>
            </a:r>
          </a:p>
          <a:p>
            <a:pPr lvl="1"/>
            <a:r>
              <a:rPr lang="en-GB" dirty="0"/>
              <a:t>Differences between biological &amp; social deaths?</a:t>
            </a:r>
          </a:p>
          <a:p>
            <a:pPr lvl="1"/>
            <a:r>
              <a:rPr lang="en-GB" dirty="0"/>
              <a:t>Death as a process</a:t>
            </a:r>
          </a:p>
          <a:p>
            <a:r>
              <a:rPr lang="en-GB" dirty="0"/>
              <a:t>Physical transformations of the body?</a:t>
            </a:r>
          </a:p>
          <a:p>
            <a:pPr lvl="1"/>
            <a:r>
              <a:rPr lang="en-GB" dirty="0"/>
              <a:t>Bony/fleshy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Sensorial aspects</a:t>
            </a:r>
          </a:p>
          <a:p>
            <a:pPr lvl="1"/>
            <a:r>
              <a:rPr lang="en-GB" dirty="0"/>
              <a:t>Manipulation of human remains</a:t>
            </a:r>
          </a:p>
          <a:p>
            <a:pPr lvl="1"/>
            <a:r>
              <a:rPr lang="en-GB" dirty="0" err="1"/>
              <a:t>Defleshing</a:t>
            </a:r>
            <a:r>
              <a:rPr lang="en-GB" dirty="0"/>
              <a:t> &amp; handling</a:t>
            </a:r>
          </a:p>
          <a:p>
            <a:pPr lvl="1"/>
            <a:r>
              <a:rPr lang="en-GB" dirty="0"/>
              <a:t>Mummification</a:t>
            </a:r>
          </a:p>
        </p:txBody>
      </p:sp>
      <p:pic>
        <p:nvPicPr>
          <p:cNvPr id="8" name="Picture 4" descr="LG burials">
            <a:extLst>
              <a:ext uri="{FF2B5EF4-FFF2-40B4-BE49-F238E27FC236}">
                <a16:creationId xmlns:a16="http://schemas.microsoft.com/office/drawing/2014/main" id="{A75C02B1-D385-493F-A95F-494A9C1C7EF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018254" cy="431179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912842-F91B-41F7-BDD1-545DD53AB4DF}"/>
              </a:ext>
            </a:extLst>
          </p:cNvPr>
          <p:cNvSpPr txBox="1"/>
          <p:nvPr/>
        </p:nvSpPr>
        <p:spPr>
          <a:xfrm>
            <a:off x="5086700" y="6135553"/>
            <a:ext cx="3573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Late Geometric burials, </a:t>
            </a:r>
            <a:r>
              <a:rPr lang="en-GB" dirty="0" err="1"/>
              <a:t>Kerameikos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85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54B1A-7B02-4D2B-BF18-2E55106A2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Materiality of Death: Grave Goods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BAE5B-F6FA-4EDC-B8E0-BF5B12F7BC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objects are placed with the dead &amp; why?</a:t>
            </a:r>
          </a:p>
          <a:p>
            <a:pPr lvl="1"/>
            <a:r>
              <a:rPr lang="en-GB" dirty="0"/>
              <a:t>Receptacles for body</a:t>
            </a:r>
          </a:p>
          <a:p>
            <a:pPr lvl="1"/>
            <a:r>
              <a:rPr lang="en-GB" dirty="0"/>
              <a:t>Gifts for the afterlife</a:t>
            </a:r>
          </a:p>
          <a:p>
            <a:pPr lvl="1"/>
            <a:r>
              <a:rPr lang="en-GB" dirty="0"/>
              <a:t>Personal possessions</a:t>
            </a:r>
          </a:p>
          <a:p>
            <a:pPr lvl="1"/>
            <a:r>
              <a:rPr lang="en-GB" dirty="0"/>
              <a:t>Funerary Feasts: living &amp; dead</a:t>
            </a:r>
          </a:p>
          <a:p>
            <a:pPr lvl="1"/>
            <a:r>
              <a:rPr lang="en-GB" dirty="0"/>
              <a:t>Statement of someone’s status, wealth, identity</a:t>
            </a:r>
          </a:p>
          <a:p>
            <a:pPr lvl="1"/>
            <a:r>
              <a:rPr lang="en-GB" dirty="0"/>
              <a:t>Personal, emotional gift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B30789-FA00-4277-8EE2-D576CA118723}"/>
              </a:ext>
            </a:extLst>
          </p:cNvPr>
          <p:cNvSpPr txBox="1"/>
          <p:nvPr/>
        </p:nvSpPr>
        <p:spPr>
          <a:xfrm>
            <a:off x="5292080" y="621308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Geometric grave goods, Athens</a:t>
            </a:r>
          </a:p>
        </p:txBody>
      </p:sp>
      <p:pic>
        <p:nvPicPr>
          <p:cNvPr id="1026" name="Picture 2" descr="Museum of Athens Agora - Geometric period Pottery | Ancient greek pottery,  Ancient greece, Greek pottery">
            <a:extLst>
              <a:ext uri="{FF2B5EF4-FFF2-40B4-BE49-F238E27FC236}">
                <a16:creationId xmlns:a16="http://schemas.microsoft.com/office/drawing/2014/main" id="{75446AC4-E3CF-414A-AF78-6BC422CF2B5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869" y="1773936"/>
            <a:ext cx="3318561" cy="436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304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D2E67-07CE-4CAA-8FB3-2E8978261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2400"/>
            <a:ext cx="8435280" cy="1251062"/>
          </a:xfrm>
        </p:spPr>
        <p:txBody>
          <a:bodyPr>
            <a:normAutofit/>
          </a:bodyPr>
          <a:lstStyle/>
          <a:p>
            <a:r>
              <a:rPr lang="en-GB" dirty="0"/>
              <a:t>Materiality &amp; Commemoration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8698B-F012-4D8A-911F-19F11CB058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1100" y="1929508"/>
            <a:ext cx="4474840" cy="4623816"/>
          </a:xfrm>
        </p:spPr>
        <p:txBody>
          <a:bodyPr>
            <a:normAutofit/>
          </a:bodyPr>
          <a:lstStyle/>
          <a:p>
            <a:r>
              <a:rPr lang="en-GB" sz="2400" dirty="0"/>
              <a:t>Practice of physically marking a burial place</a:t>
            </a:r>
          </a:p>
          <a:p>
            <a:r>
              <a:rPr lang="en-GB" sz="2400" dirty="0"/>
              <a:t>Using a monument to memorialise an honoured individual</a:t>
            </a:r>
          </a:p>
          <a:p>
            <a:r>
              <a:rPr lang="en-GB" sz="2400" dirty="0"/>
              <a:t>Ephemeral commemorations:</a:t>
            </a:r>
          </a:p>
          <a:p>
            <a:pPr lvl="1"/>
            <a:r>
              <a:rPr lang="en-GB" sz="2000" dirty="0"/>
              <a:t>Eulogies</a:t>
            </a:r>
          </a:p>
          <a:p>
            <a:pPr lvl="1"/>
            <a:r>
              <a:rPr lang="en-GB" sz="2000" dirty="0"/>
              <a:t>Wreaths</a:t>
            </a:r>
          </a:p>
          <a:p>
            <a:pPr lvl="1"/>
            <a:r>
              <a:rPr lang="en-GB" sz="2000" dirty="0"/>
              <a:t>Photos </a:t>
            </a:r>
          </a:p>
          <a:p>
            <a:r>
              <a:rPr lang="en-GB" sz="2400" dirty="0"/>
              <a:t>Any other?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BF35B9D-46F7-4530-9357-94915F2F80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556792"/>
            <a:ext cx="3356940" cy="462438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B022F6-EFCC-4416-BD31-49E0DF59DE8E}"/>
              </a:ext>
            </a:extLst>
          </p:cNvPr>
          <p:cNvSpPr txBox="1"/>
          <p:nvPr/>
        </p:nvSpPr>
        <p:spPr>
          <a:xfrm>
            <a:off x="5582832" y="6389131"/>
            <a:ext cx="3561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Late Geometric monumental krater</a:t>
            </a:r>
          </a:p>
        </p:txBody>
      </p:sp>
    </p:spTree>
    <p:extLst>
      <p:ext uri="{BB962C8B-B14F-4D97-AF65-F5344CB8AC3E}">
        <p14:creationId xmlns:p14="http://schemas.microsoft.com/office/powerpoint/2010/main" val="415618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4EE3B-3278-44B0-A0C2-F29076F93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to Iron Age Greece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4748B-EB1E-46EA-9C5F-10AD749052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4608512" cy="5004792"/>
          </a:xfrm>
        </p:spPr>
        <p:txBody>
          <a:bodyPr>
            <a:normAutofit/>
          </a:bodyPr>
          <a:lstStyle/>
          <a:p>
            <a:r>
              <a:rPr lang="en-GB" sz="2400" dirty="0"/>
              <a:t>Apparent “dark age</a:t>
            </a:r>
          </a:p>
          <a:p>
            <a:pPr lvl="1"/>
            <a:r>
              <a:rPr lang="en-GB" sz="2000" dirty="0"/>
              <a:t>Breakdown of long-distance trade with East Mediterranean</a:t>
            </a:r>
          </a:p>
          <a:p>
            <a:pPr lvl="1"/>
            <a:r>
              <a:rPr lang="en-GB" sz="2000" dirty="0"/>
              <a:t>Loss of literacy</a:t>
            </a:r>
          </a:p>
          <a:p>
            <a:pPr lvl="1"/>
            <a:r>
              <a:rPr lang="en-GB" sz="2000" dirty="0"/>
              <a:t>Decline in deposition of material wealth in the archaeological record</a:t>
            </a:r>
          </a:p>
          <a:p>
            <a:pPr lvl="1"/>
            <a:r>
              <a:rPr lang="en-GB" sz="2000" dirty="0"/>
              <a:t>Rise of the polis</a:t>
            </a:r>
          </a:p>
          <a:p>
            <a:r>
              <a:rPr lang="en-GB" sz="2400" dirty="0"/>
              <a:t>Largely dependent on funerary remains</a:t>
            </a:r>
          </a:p>
          <a:p>
            <a:r>
              <a:rPr lang="en-GB" sz="2400" dirty="0"/>
              <a:t>Geometric period:</a:t>
            </a:r>
          </a:p>
          <a:p>
            <a:pPr lvl="1"/>
            <a:r>
              <a:rPr lang="en-GB" sz="2000" dirty="0"/>
              <a:t>EG: 900-850 BC	</a:t>
            </a:r>
            <a:endParaRPr lang="en-US" sz="2000" dirty="0"/>
          </a:p>
          <a:p>
            <a:pPr lvl="1"/>
            <a:r>
              <a:rPr lang="en-GB" sz="2000" dirty="0"/>
              <a:t>MG: 850-760 BC	</a:t>
            </a:r>
            <a:endParaRPr lang="en-US" sz="2000" dirty="0"/>
          </a:p>
          <a:p>
            <a:pPr lvl="1"/>
            <a:r>
              <a:rPr lang="en-GB" sz="2000" dirty="0"/>
              <a:t>LG: 760-700 BC</a:t>
            </a:r>
          </a:p>
          <a:p>
            <a:endParaRPr lang="en-GB" sz="2400" dirty="0"/>
          </a:p>
        </p:txBody>
      </p:sp>
      <p:pic>
        <p:nvPicPr>
          <p:cNvPr id="3074" name="Picture 2" descr="Eastern Mediterranean Sea | National Geographic Society">
            <a:extLst>
              <a:ext uri="{FF2B5EF4-FFF2-40B4-BE49-F238E27FC236}">
                <a16:creationId xmlns:a16="http://schemas.microsoft.com/office/drawing/2014/main" id="{A6834212-E8AB-4F59-A8A0-CFD6ECF177B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60032" y="2204864"/>
            <a:ext cx="398161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FBCAC5-C7B7-45E9-841C-FCF801815BBA}"/>
              </a:ext>
            </a:extLst>
          </p:cNvPr>
          <p:cNvSpPr txBox="1"/>
          <p:nvPr/>
        </p:nvSpPr>
        <p:spPr>
          <a:xfrm>
            <a:off x="7596336" y="566124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Aegean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E1B1EA-AF5B-4FE5-BEBA-1936A81DEED0}"/>
              </a:ext>
            </a:extLst>
          </p:cNvPr>
          <p:cNvSpPr/>
          <p:nvPr/>
        </p:nvSpPr>
        <p:spPr>
          <a:xfrm flipV="1">
            <a:off x="6660231" y="3753036"/>
            <a:ext cx="118601" cy="10801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EF83B9D-1E52-4EFD-8F10-077924DABFEF}"/>
              </a:ext>
            </a:extLst>
          </p:cNvPr>
          <p:cNvSpPr/>
          <p:nvPr/>
        </p:nvSpPr>
        <p:spPr>
          <a:xfrm flipV="1">
            <a:off x="6876255" y="3609020"/>
            <a:ext cx="118601" cy="10801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4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Geometric Athens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Burials are the only source of information </a:t>
            </a:r>
          </a:p>
          <a:p>
            <a:r>
              <a:rPr lang="en-GB" dirty="0"/>
              <a:t>Two main </a:t>
            </a:r>
            <a:r>
              <a:rPr lang="en-GB" dirty="0" err="1"/>
              <a:t>cemetries</a:t>
            </a:r>
            <a:r>
              <a:rPr lang="en-GB" dirty="0"/>
              <a:t>: </a:t>
            </a:r>
          </a:p>
          <a:p>
            <a:pPr lvl="1"/>
            <a:r>
              <a:rPr lang="en-GB" dirty="0" err="1"/>
              <a:t>Areopagus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Kerameikos</a:t>
            </a:r>
          </a:p>
          <a:p>
            <a:endParaRPr lang="en-GB" dirty="0"/>
          </a:p>
        </p:txBody>
      </p:sp>
      <p:pic>
        <p:nvPicPr>
          <p:cNvPr id="6" name="Picture 8" descr="map_athe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46215" y="1844825"/>
            <a:ext cx="3670562" cy="432048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804248" y="6269250"/>
            <a:ext cx="1869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Iron Age Athens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thens ~Day1 042.JP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60232" y="332655"/>
            <a:ext cx="2102125" cy="290529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Geometric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258816" cy="4623816"/>
          </a:xfrm>
        </p:spPr>
        <p:txBody>
          <a:bodyPr>
            <a:normAutofit/>
          </a:bodyPr>
          <a:lstStyle/>
          <a:p>
            <a:pPr marL="342900" lvl="1" indent="-342900"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/>
              <a:t>Introduction of cremation for burial of adults</a:t>
            </a:r>
          </a:p>
          <a:p>
            <a:pPr marL="342900" lvl="1" indent="-342900"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/>
              <a:t>Funerary feast &amp; provision of food for after-life</a:t>
            </a:r>
          </a:p>
          <a:p>
            <a:r>
              <a:rPr lang="en-GB" sz="2400" dirty="0"/>
              <a:t>Distinction between male &amp; female funerary ritual</a:t>
            </a:r>
          </a:p>
          <a:p>
            <a:r>
              <a:rPr lang="en-GB" sz="2400" dirty="0"/>
              <a:t>Cremation urns &amp; grave goods:</a:t>
            </a:r>
          </a:p>
          <a:p>
            <a:pPr lvl="1"/>
            <a:r>
              <a:rPr lang="en-GB" sz="2000" dirty="0"/>
              <a:t>Wealthy male burials:  warrior equipment</a:t>
            </a:r>
          </a:p>
          <a:p>
            <a:pPr lvl="1"/>
            <a:r>
              <a:rPr lang="en-GB" sz="2000" dirty="0"/>
              <a:t>Female burials: pottery &amp; simple personal adornment</a:t>
            </a:r>
          </a:p>
          <a:p>
            <a:endParaRPr lang="en-GB" sz="2400" dirty="0"/>
          </a:p>
        </p:txBody>
      </p:sp>
      <p:pic>
        <p:nvPicPr>
          <p:cNvPr id="9" name="Picture 10" descr="aereopag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3789039"/>
            <a:ext cx="2496577" cy="2748525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156176" y="3284984"/>
            <a:ext cx="2521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Areopagus</a:t>
            </a:r>
            <a:r>
              <a:rPr lang="en-GB" sz="2000" dirty="0"/>
              <a:t> cremation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Geometric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978896" cy="4623816"/>
          </a:xfrm>
        </p:spPr>
        <p:txBody>
          <a:bodyPr>
            <a:normAutofit/>
          </a:bodyPr>
          <a:lstStyle/>
          <a:p>
            <a:r>
              <a:rPr lang="en-GB" sz="2400" dirty="0"/>
              <a:t>Occasional wealthy child burials (inhumations)</a:t>
            </a:r>
          </a:p>
          <a:p>
            <a:pPr lvl="1"/>
            <a:r>
              <a:rPr lang="en-GB" sz="2000" dirty="0"/>
              <a:t>Girl buried with jewellery (2 bronze bracelets, faience beads) &amp; pair of clay boots </a:t>
            </a:r>
          </a:p>
          <a:p>
            <a:pPr lvl="1"/>
            <a:r>
              <a:rPr lang="en-GB" sz="2000" dirty="0"/>
              <a:t>Boy buried with skeleton of piglet, 2 seashells &amp; 6 miniature pots</a:t>
            </a:r>
          </a:p>
          <a:p>
            <a:pPr lvl="1"/>
            <a:r>
              <a:rPr lang="en-GB" sz="2000" dirty="0"/>
              <a:t>Later 9</a:t>
            </a:r>
            <a:r>
              <a:rPr lang="en-GB" sz="2000" baseline="30000" dirty="0"/>
              <a:t>th</a:t>
            </a:r>
            <a:r>
              <a:rPr lang="en-GB" sz="2000" dirty="0"/>
              <a:t> century: grave surrounded by oval enclosure &amp; associated with array of votive offerings</a:t>
            </a:r>
          </a:p>
          <a:p>
            <a:r>
              <a:rPr lang="en-GB" sz="2400" dirty="0"/>
              <a:t>What does this tell us about Athenian society in 9</a:t>
            </a:r>
            <a:r>
              <a:rPr lang="en-GB" sz="2400" baseline="30000" dirty="0"/>
              <a:t>th</a:t>
            </a:r>
            <a:r>
              <a:rPr lang="en-GB" sz="2400" dirty="0"/>
              <a:t> century?</a:t>
            </a:r>
          </a:p>
        </p:txBody>
      </p:sp>
      <p:pic>
        <p:nvPicPr>
          <p:cNvPr id="6" name="Content Placeholder 5" descr="Athens ~Day1 049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08104" y="2132856"/>
            <a:ext cx="3346742" cy="294691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228184" y="5274800"/>
            <a:ext cx="22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boots </a:t>
            </a:r>
            <a:r>
              <a:rPr lang="en-GB" dirty="0" err="1"/>
              <a:t>Areopagus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Early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6" cy="4824536"/>
          </a:xfrm>
        </p:spPr>
        <p:txBody>
          <a:bodyPr>
            <a:normAutofit/>
          </a:bodyPr>
          <a:lstStyle/>
          <a:p>
            <a:r>
              <a:rPr lang="en-GB" sz="2600" dirty="0"/>
              <a:t>Development of bounded cemeteries:</a:t>
            </a:r>
          </a:p>
          <a:p>
            <a:r>
              <a:rPr lang="en-GB" sz="2600" dirty="0"/>
              <a:t>Very little wealth removed from circulation &amp; placed in tombs</a:t>
            </a:r>
          </a:p>
          <a:p>
            <a:pPr lvl="1"/>
            <a:r>
              <a:rPr lang="en-GB" sz="2000" dirty="0"/>
              <a:t>Some differentiation of grave goods</a:t>
            </a:r>
          </a:p>
          <a:p>
            <a:pPr lvl="1"/>
            <a:r>
              <a:rPr lang="en-GB" sz="2000" dirty="0"/>
              <a:t>High quality decorated pottery </a:t>
            </a:r>
          </a:p>
          <a:p>
            <a:pPr lvl="1"/>
            <a:r>
              <a:rPr lang="en-GB" sz="2000" dirty="0"/>
              <a:t>Certain investment in terms of funerary ritual: cremation &amp; feasting</a:t>
            </a:r>
            <a:endParaRPr lang="en-GB" dirty="0"/>
          </a:p>
          <a:p>
            <a:r>
              <a:rPr lang="en-GB" sz="2400" dirty="0"/>
              <a:t>What do these practices tell us?</a:t>
            </a:r>
          </a:p>
        </p:txBody>
      </p:sp>
      <p:pic>
        <p:nvPicPr>
          <p:cNvPr id="8" name="Picture 6" descr="Kerameik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64088" y="2132856"/>
            <a:ext cx="3553292" cy="237626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5580112" y="4869160"/>
            <a:ext cx="34399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Grave goods from </a:t>
            </a:r>
            <a:r>
              <a:rPr lang="en-GB" sz="2000" dirty="0" err="1"/>
              <a:t>Kerameikos</a:t>
            </a:r>
            <a:r>
              <a:rPr lang="en-GB" sz="20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Rich Lady of the Areopagus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6244"/>
            <a:ext cx="4968552" cy="2882876"/>
          </a:xfrm>
        </p:spPr>
        <p:txBody>
          <a:bodyPr>
            <a:normAutofit/>
          </a:bodyPr>
          <a:lstStyle/>
          <a:p>
            <a:r>
              <a:rPr lang="en-GB" sz="2400" dirty="0"/>
              <a:t>c.850 BC wealthy female burial:</a:t>
            </a:r>
          </a:p>
          <a:p>
            <a:pPr lvl="1"/>
            <a:r>
              <a:rPr lang="en-GB" sz="2000" dirty="0"/>
              <a:t>Cremation urn</a:t>
            </a:r>
          </a:p>
          <a:p>
            <a:r>
              <a:rPr lang="en-GB" sz="2400" dirty="0"/>
              <a:t>Lavish funerary display </a:t>
            </a:r>
          </a:p>
          <a:p>
            <a:pPr lvl="1"/>
            <a:r>
              <a:rPr lang="en-GB" sz="2000" dirty="0"/>
              <a:t>34 decorated vases (all but 9 smashed on funerary pyre) </a:t>
            </a:r>
          </a:p>
          <a:p>
            <a:pPr lvl="1"/>
            <a:r>
              <a:rPr lang="en-GB" sz="2000" dirty="0"/>
              <a:t>Granary model representing the </a:t>
            </a:r>
            <a:r>
              <a:rPr lang="en-GB" sz="2000" dirty="0" err="1">
                <a:solidFill>
                  <a:srgbClr val="FFC000"/>
                </a:solidFill>
              </a:rPr>
              <a:t>pentakosiomedimnoi</a:t>
            </a:r>
            <a:endParaRPr lang="en-GB" sz="2000" dirty="0"/>
          </a:p>
          <a:p>
            <a:pPr marL="118872" indent="0">
              <a:buNone/>
            </a:pPr>
            <a:endParaRPr lang="en-GB" sz="2400" dirty="0"/>
          </a:p>
        </p:txBody>
      </p:sp>
      <p:pic>
        <p:nvPicPr>
          <p:cNvPr id="8" name="Content Placeholder 7" descr="Athens ~Day1 047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796137" y="1638388"/>
            <a:ext cx="3089448" cy="46457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04248" y="6340678"/>
            <a:ext cx="1561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Cremation urn</a:t>
            </a:r>
          </a:p>
        </p:txBody>
      </p:sp>
      <p:pic>
        <p:nvPicPr>
          <p:cNvPr id="4098" name="Picture 2" descr="A rich Athenian woman and child - Ancient World Magazine">
            <a:extLst>
              <a:ext uri="{FF2B5EF4-FFF2-40B4-BE49-F238E27FC236}">
                <a16:creationId xmlns:a16="http://schemas.microsoft.com/office/drawing/2014/main" id="{B1EE2D1C-0CCD-4CD6-AD62-466E1E905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31" y="4365104"/>
            <a:ext cx="3929674" cy="221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03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Rich Lady of the Areopagus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20480" cy="4751408"/>
          </a:xfrm>
        </p:spPr>
        <p:txBody>
          <a:bodyPr>
            <a:normAutofit/>
          </a:bodyPr>
          <a:lstStyle/>
          <a:p>
            <a:r>
              <a:rPr lang="en-GB" sz="2400" dirty="0"/>
              <a:t>Access to imported luxuries:</a:t>
            </a:r>
          </a:p>
          <a:p>
            <a:pPr lvl="1"/>
            <a:r>
              <a:rPr lang="en-GB" sz="2000" dirty="0"/>
              <a:t>Ivory seal</a:t>
            </a:r>
          </a:p>
          <a:p>
            <a:pPr lvl="1"/>
            <a:r>
              <a:rPr lang="en-GB" sz="2000" dirty="0"/>
              <a:t>Gold earrings</a:t>
            </a:r>
          </a:p>
          <a:p>
            <a:pPr lvl="1"/>
            <a:r>
              <a:rPr lang="en-GB" sz="2000" dirty="0"/>
              <a:t>Faience necklace with bead of variegated glass</a:t>
            </a:r>
          </a:p>
          <a:p>
            <a:r>
              <a:rPr lang="en-GB" sz="2400" dirty="0"/>
              <a:t>Markers of wealth, status &amp; gender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2" y="6301014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Jewellery</a:t>
            </a:r>
          </a:p>
        </p:txBody>
      </p:sp>
      <p:pic>
        <p:nvPicPr>
          <p:cNvPr id="5122" name="Picture 2" descr="A rich Athenian woman and child - Ancient World Magazine">
            <a:extLst>
              <a:ext uri="{FF2B5EF4-FFF2-40B4-BE49-F238E27FC236}">
                <a16:creationId xmlns:a16="http://schemas.microsoft.com/office/drawing/2014/main" id="{C8D7E942-D5AB-406B-8A41-9F002B53DE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6853" y="4761633"/>
            <a:ext cx="3985107" cy="176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271BDBB7-7A54-48AF-9463-8FA16D1EE72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1582440"/>
            <a:ext cx="3742759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77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Geometric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1809056"/>
            <a:ext cx="4464496" cy="4356248"/>
          </a:xfrm>
        </p:spPr>
        <p:txBody>
          <a:bodyPr>
            <a:normAutofit/>
          </a:bodyPr>
          <a:lstStyle/>
          <a:p>
            <a:r>
              <a:rPr lang="en-GB" sz="2400" dirty="0"/>
              <a:t>Monumental figured vases used as funerary monuments:</a:t>
            </a:r>
          </a:p>
          <a:p>
            <a:pPr lvl="1"/>
            <a:r>
              <a:rPr lang="en-GB" sz="2000" dirty="0"/>
              <a:t>Cremation urns, grave markers &amp; marking route to cemetery</a:t>
            </a:r>
          </a:p>
          <a:p>
            <a:pPr lvl="1"/>
            <a:r>
              <a:rPr lang="en-GB" sz="2000" dirty="0"/>
              <a:t>Especially commission for burial of </a:t>
            </a:r>
            <a:r>
              <a:rPr lang="en-GB" sz="2000" dirty="0" err="1">
                <a:solidFill>
                  <a:srgbClr val="FFC000"/>
                </a:solidFill>
              </a:rPr>
              <a:t>aristoi</a:t>
            </a:r>
            <a:endParaRPr lang="en-GB" sz="2000" dirty="0">
              <a:solidFill>
                <a:srgbClr val="FFC000"/>
              </a:solidFill>
            </a:endParaRPr>
          </a:p>
          <a:p>
            <a:r>
              <a:rPr lang="en-GB" sz="2400" dirty="0"/>
              <a:t>Decorated with scenes illustrating funerary ritual:</a:t>
            </a:r>
          </a:p>
          <a:p>
            <a:pPr lvl="1"/>
            <a:r>
              <a:rPr lang="en-GB" sz="2000" i="1" dirty="0" err="1">
                <a:solidFill>
                  <a:srgbClr val="FFC000"/>
                </a:solidFill>
              </a:rPr>
              <a:t>Prothesis</a:t>
            </a:r>
            <a:r>
              <a:rPr lang="en-GB" sz="2000" i="1" dirty="0">
                <a:solidFill>
                  <a:srgbClr val="FFC000"/>
                </a:solidFill>
              </a:rPr>
              <a:t>, </a:t>
            </a:r>
            <a:r>
              <a:rPr lang="en-GB" sz="2000" i="1" dirty="0" err="1">
                <a:solidFill>
                  <a:srgbClr val="FFC000"/>
                </a:solidFill>
              </a:rPr>
              <a:t>ekphora</a:t>
            </a:r>
            <a:endParaRPr lang="en-GB" sz="2000" dirty="0">
              <a:solidFill>
                <a:srgbClr val="FFC000"/>
              </a:solidFill>
            </a:endParaRPr>
          </a:p>
          <a:p>
            <a:pPr lvl="1"/>
            <a:r>
              <a:rPr lang="en-GB" sz="2000" dirty="0"/>
              <a:t>Chariot races, mourners</a:t>
            </a:r>
          </a:p>
          <a:p>
            <a:pPr lvl="1"/>
            <a:r>
              <a:rPr lang="en-GB" sz="2000" dirty="0"/>
              <a:t>Scenes from Homeric epic</a:t>
            </a:r>
          </a:p>
          <a:p>
            <a:pPr>
              <a:buNone/>
            </a:pPr>
            <a:endParaRPr lang="en-GB" sz="2000" dirty="0"/>
          </a:p>
        </p:txBody>
      </p:sp>
      <p:pic>
        <p:nvPicPr>
          <p:cNvPr id="11" name="Picture 9" descr="dipyl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580112" y="809459"/>
            <a:ext cx="3225994" cy="5239081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818383" y="6165304"/>
            <a:ext cx="1957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LG funerary vase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55576" y="188640"/>
            <a:ext cx="7772400" cy="1143000"/>
          </a:xfrm>
        </p:spPr>
        <p:txBody>
          <a:bodyPr/>
          <a:lstStyle/>
          <a:p>
            <a:r>
              <a:rPr lang="en-GB" dirty="0"/>
              <a:t>Late Geometric Ritual</a:t>
            </a:r>
          </a:p>
        </p:txBody>
      </p:sp>
      <p:pic>
        <p:nvPicPr>
          <p:cNvPr id="4" name="Picture 11" descr="LG krater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4613" y="1268760"/>
            <a:ext cx="3282596" cy="4604546"/>
          </a:xfrm>
          <a:prstGeom prst="rect">
            <a:avLst/>
          </a:prstGeom>
          <a:noFill/>
        </p:spPr>
      </p:pic>
      <p:pic>
        <p:nvPicPr>
          <p:cNvPr id="7" name="Picture 12" descr="bier-detail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1698" y="1124744"/>
            <a:ext cx="3278108" cy="2088232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987824" y="3231875"/>
            <a:ext cx="1175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Prothesis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2924809" y="6200045"/>
            <a:ext cx="1071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Ekphora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940152" y="6093446"/>
            <a:ext cx="25939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Ekphora</a:t>
            </a:r>
            <a:r>
              <a:rPr lang="en-GB" sz="2000" dirty="0"/>
              <a:t> &amp; chariot race</a:t>
            </a:r>
          </a:p>
        </p:txBody>
      </p:sp>
      <p:pic>
        <p:nvPicPr>
          <p:cNvPr id="5122" name="Picture 2" descr="http://www.oneonta.edu/faculty/farberas/arth/Images/ARTH209images/Vases/geometric/dip_krater_ekphora.jpg"/>
          <p:cNvPicPr>
            <a:picLocks noChangeAspect="1" noChangeArrowheads="1"/>
          </p:cNvPicPr>
          <p:nvPr/>
        </p:nvPicPr>
        <p:blipFill>
          <a:blip r:embed="rId4" cstate="print"/>
          <a:srcRect l="29832" t="11034" r="35865" b="70761"/>
          <a:stretch>
            <a:fillRect/>
          </a:stretch>
        </p:blipFill>
        <p:spPr bwMode="auto">
          <a:xfrm>
            <a:off x="755576" y="3789040"/>
            <a:ext cx="3312368" cy="24205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6" descr="WWEuboea">
            <a:extLst>
              <a:ext uri="{FF2B5EF4-FFF2-40B4-BE49-F238E27FC236}">
                <a16:creationId xmlns:a16="http://schemas.microsoft.com/office/drawing/2014/main" id="{24DF28E6-0A68-5FC0-6367-1ABCFCD22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437063"/>
            <a:ext cx="4608512" cy="213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3954" name="Rectangle 2">
            <a:extLst>
              <a:ext uri="{FF2B5EF4-FFF2-40B4-BE49-F238E27FC236}">
                <a16:creationId xmlns:a16="http://schemas.microsoft.com/office/drawing/2014/main" id="{AC9842A4-2BB3-5922-286D-FDE9E852D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>
                <a:solidFill>
                  <a:schemeClr val="accent1">
                    <a:satMod val="150000"/>
                  </a:schemeClr>
                </a:solidFill>
              </a:rPr>
              <a:t>Lefkandi</a:t>
            </a:r>
          </a:p>
        </p:txBody>
      </p:sp>
      <p:sp>
        <p:nvSpPr>
          <p:cNvPr id="253955" name="Rectangle 3">
            <a:extLst>
              <a:ext uri="{FF2B5EF4-FFF2-40B4-BE49-F238E27FC236}">
                <a16:creationId xmlns:a16="http://schemas.microsoft.com/office/drawing/2014/main" id="{86137EC6-34FA-FDB2-F9AE-84C50009BB4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23851" y="1628775"/>
            <a:ext cx="4824214" cy="259231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Coastal settlement, flourishing from EBA to c.700 BC</a:t>
            </a:r>
          </a:p>
          <a:p>
            <a:pPr lvl="1" eaLnBrk="1" hangingPunct="1"/>
            <a:r>
              <a:rPr lang="en-GB" altLang="en-US" sz="2000" dirty="0" err="1">
                <a:solidFill>
                  <a:srgbClr val="FFC000"/>
                </a:solidFill>
              </a:rPr>
              <a:t>Xeropolis</a:t>
            </a:r>
            <a:r>
              <a:rPr lang="en-GB" altLang="en-US" sz="2000" dirty="0">
                <a:solidFill>
                  <a:srgbClr val="FFC000"/>
                </a:solidFill>
              </a:rPr>
              <a:t>: </a:t>
            </a:r>
            <a:r>
              <a:rPr lang="en-GB" altLang="en-US" sz="2000" dirty="0"/>
              <a:t>main town site</a:t>
            </a:r>
          </a:p>
          <a:p>
            <a:pPr lvl="1" eaLnBrk="1" hangingPunct="1"/>
            <a:r>
              <a:rPr lang="en-GB" altLang="en-US" sz="2000" dirty="0" err="1"/>
              <a:t>Toumba</a:t>
            </a:r>
            <a:r>
              <a:rPr lang="en-GB" altLang="en-US" sz="2000" dirty="0"/>
              <a:t>: main cemetery site</a:t>
            </a:r>
          </a:p>
          <a:p>
            <a:pPr eaLnBrk="1" hangingPunct="1"/>
            <a:r>
              <a:rPr lang="en-GB" altLang="en-US" sz="2400" dirty="0"/>
              <a:t>Excavations by </a:t>
            </a:r>
            <a:r>
              <a:rPr lang="en-GB" altLang="en-US" sz="2400" dirty="0">
                <a:hlinkClick r:id="rId3"/>
              </a:rPr>
              <a:t>British School at Athens</a:t>
            </a:r>
            <a:endParaRPr lang="en-GB" altLang="en-US" sz="2400" dirty="0"/>
          </a:p>
        </p:txBody>
      </p:sp>
      <p:pic>
        <p:nvPicPr>
          <p:cNvPr id="14341" name="Picture 5" descr="cesnola krater">
            <a:extLst>
              <a:ext uri="{FF2B5EF4-FFF2-40B4-BE49-F238E27FC236}">
                <a16:creationId xmlns:a16="http://schemas.microsoft.com/office/drawing/2014/main" id="{876994B9-3B9B-BE2C-BA20-4A18E6D5F59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06593" y="363538"/>
            <a:ext cx="2893476" cy="5591398"/>
          </a:xfrm>
        </p:spPr>
      </p:pic>
      <p:sp>
        <p:nvSpPr>
          <p:cNvPr id="14342" name="TextBox 1">
            <a:extLst>
              <a:ext uri="{FF2B5EF4-FFF2-40B4-BE49-F238E27FC236}">
                <a16:creationId xmlns:a16="http://schemas.microsoft.com/office/drawing/2014/main" id="{D27FC2C9-2935-0FA3-26DD-23FC240D3E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8184" y="6092825"/>
            <a:ext cx="1852612" cy="40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Cesnola krater</a:t>
            </a:r>
          </a:p>
        </p:txBody>
      </p:sp>
      <p:sp>
        <p:nvSpPr>
          <p:cNvPr id="14343" name="TextBox 2">
            <a:extLst>
              <a:ext uri="{FF2B5EF4-FFF2-40B4-BE49-F238E27FC236}">
                <a16:creationId xmlns:a16="http://schemas.microsoft.com/office/drawing/2014/main" id="{A7CD119C-9520-D41D-E074-C231CB52B7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4613275"/>
            <a:ext cx="1068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Euboea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3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3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53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53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>
            <a:extLst>
              <a:ext uri="{FF2B5EF4-FFF2-40B4-BE49-F238E27FC236}">
                <a16:creationId xmlns:a16="http://schemas.microsoft.com/office/drawing/2014/main" id="{94F56231-684E-3829-19CB-A39D29C42B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>
                <a:solidFill>
                  <a:schemeClr val="accent1">
                    <a:satMod val="150000"/>
                  </a:schemeClr>
                </a:solidFill>
              </a:rPr>
              <a:t>Centaur</a:t>
            </a:r>
          </a:p>
        </p:txBody>
      </p:sp>
      <p:sp>
        <p:nvSpPr>
          <p:cNvPr id="260099" name="Rectangle 3">
            <a:extLst>
              <a:ext uri="{FF2B5EF4-FFF2-40B4-BE49-F238E27FC236}">
                <a16:creationId xmlns:a16="http://schemas.microsoft.com/office/drawing/2014/main" id="{8E7616F1-E07A-33D0-B2BC-6E226C2F866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79388" y="1773238"/>
            <a:ext cx="4752975" cy="4624387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Large statuette: 36cm, wheelmade</a:t>
            </a:r>
          </a:p>
          <a:p>
            <a:pPr indent="-274320">
              <a:lnSpc>
                <a:spcPct val="90000"/>
              </a:lnSpc>
              <a:buFont typeface="Wingdings"/>
              <a:buChar char=""/>
              <a:defRPr/>
            </a:pPr>
            <a:r>
              <a:rPr lang="en-GB" dirty="0"/>
              <a:t>Head:</a:t>
            </a:r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/>
              <a:t>Tomb 1: associated with wealthy grave goods</a:t>
            </a:r>
          </a:p>
          <a:p>
            <a:pPr indent="-274320">
              <a:lnSpc>
                <a:spcPct val="90000"/>
              </a:lnSpc>
              <a:buFont typeface="Wingdings"/>
              <a:buChar char=""/>
              <a:defRPr/>
            </a:pPr>
            <a:r>
              <a:rPr lang="en-GB" dirty="0"/>
              <a:t>Body:</a:t>
            </a:r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/>
              <a:t>Tomb 3: found with modest funerary offerings on slabs above grave, with few grave goods</a:t>
            </a:r>
          </a:p>
        </p:txBody>
      </p:sp>
      <p:sp>
        <p:nvSpPr>
          <p:cNvPr id="16389" name="TextBox 1">
            <a:extLst>
              <a:ext uri="{FF2B5EF4-FFF2-40B4-BE49-F238E27FC236}">
                <a16:creationId xmlns:a16="http://schemas.microsoft.com/office/drawing/2014/main" id="{E4FB2092-03BB-EBC9-3FF9-3ED378805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500" y="5949950"/>
            <a:ext cx="2079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2000" dirty="0" err="1">
                <a:latin typeface="Arial" panose="020B0604020202020204" pitchFamily="34" charset="0"/>
              </a:rPr>
              <a:t>Lefkandi</a:t>
            </a:r>
            <a:r>
              <a:rPr lang="en-GB" altLang="en-US" sz="2000" dirty="0">
                <a:latin typeface="Arial" panose="020B0604020202020204" pitchFamily="34" charset="0"/>
              </a:rPr>
              <a:t> centaur</a:t>
            </a:r>
          </a:p>
        </p:txBody>
      </p:sp>
      <p:pic>
        <p:nvPicPr>
          <p:cNvPr id="4" name="Picture 2" descr="GJCL Classical Art History: The Lefkandi Centaur">
            <a:extLst>
              <a:ext uri="{FF2B5EF4-FFF2-40B4-BE49-F238E27FC236}">
                <a16:creationId xmlns:a16="http://schemas.microsoft.com/office/drawing/2014/main" id="{9758B2FF-870E-1E50-4D07-5009A6107A8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38099" y="548680"/>
            <a:ext cx="3448701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099" grpId="0" build="p"/>
      <p:bldP spid="260099" grpId="1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D6506-FF03-F1AA-A44E-FB1CC587B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DBD93-956C-42F3-F41A-3C124C8990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34299" cy="4623816"/>
          </a:xfrm>
        </p:spPr>
        <p:txBody>
          <a:bodyPr>
            <a:normAutofit/>
          </a:bodyPr>
          <a:lstStyle/>
          <a:p>
            <a:r>
              <a:rPr lang="en-GB" sz="2400" dirty="0"/>
              <a:t>How to explain the deposition of the centaur?</a:t>
            </a:r>
          </a:p>
          <a:p>
            <a:r>
              <a:rPr lang="en-GB" sz="2400" dirty="0"/>
              <a:t>A social practice embedded in the material world</a:t>
            </a:r>
          </a:p>
          <a:p>
            <a:r>
              <a:rPr lang="en-GB" sz="2400" dirty="0"/>
              <a:t>Explaining social relationship between people &amp; material things they crafted:</a:t>
            </a:r>
          </a:p>
          <a:p>
            <a:pPr lvl="1"/>
            <a:r>
              <a:rPr lang="en-GB" sz="2000" dirty="0"/>
              <a:t>Deliberate acts of breakage, exchange &amp; deposition of material items</a:t>
            </a:r>
          </a:p>
          <a:p>
            <a:pPr lvl="1"/>
            <a:r>
              <a:rPr lang="en-GB" sz="2000" dirty="0"/>
              <a:t>Relationship between both tombs?</a:t>
            </a:r>
          </a:p>
        </p:txBody>
      </p:sp>
      <p:pic>
        <p:nvPicPr>
          <p:cNvPr id="3074" name="Picture 2" descr="Lefkandi Centaur (Illustration) - World History Encyclopedia">
            <a:extLst>
              <a:ext uri="{FF2B5EF4-FFF2-40B4-BE49-F238E27FC236}">
                <a16:creationId xmlns:a16="http://schemas.microsoft.com/office/drawing/2014/main" id="{AE7B59A8-2C24-C596-165E-A1E9E4A72F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155" y="1916832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E5BFCF-9DD5-B3DD-07AE-7C63250734DD}"/>
              </a:ext>
            </a:extLst>
          </p:cNvPr>
          <p:cNvSpPr txBox="1"/>
          <p:nvPr/>
        </p:nvSpPr>
        <p:spPr>
          <a:xfrm>
            <a:off x="6084168" y="5661270"/>
            <a:ext cx="2440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centaur’s head</a:t>
            </a:r>
          </a:p>
        </p:txBody>
      </p:sp>
    </p:spTree>
    <p:extLst>
      <p:ext uri="{BB962C8B-B14F-4D97-AF65-F5344CB8AC3E}">
        <p14:creationId xmlns:p14="http://schemas.microsoft.com/office/powerpoint/2010/main" val="371657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lefkandi heroon">
            <a:extLst>
              <a:ext uri="{FF2B5EF4-FFF2-40B4-BE49-F238E27FC236}">
                <a16:creationId xmlns:a16="http://schemas.microsoft.com/office/drawing/2014/main" id="{FE1FA9C1-DB0D-47C8-902B-D6C116FBDA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4" y="3650761"/>
            <a:ext cx="3456846" cy="320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2391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 err="1">
                <a:solidFill>
                  <a:schemeClr val="accent1">
                    <a:satMod val="150000"/>
                  </a:schemeClr>
                </a:solidFill>
              </a:rPr>
              <a:t>Heroön</a:t>
            </a:r>
            <a:r>
              <a:rPr lang="en-GB" sz="5400" dirty="0">
                <a:solidFill>
                  <a:schemeClr val="accent1">
                    <a:satMod val="150000"/>
                  </a:schemeClr>
                </a:solidFill>
              </a:rPr>
              <a:t>, </a:t>
            </a:r>
            <a:r>
              <a:rPr lang="en-GB" sz="5400" dirty="0" err="1">
                <a:solidFill>
                  <a:schemeClr val="accent1">
                    <a:satMod val="150000"/>
                  </a:schemeClr>
                </a:solidFill>
              </a:rPr>
              <a:t>Lefkandi</a:t>
            </a:r>
            <a:endParaRPr lang="en-GB" sz="54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7238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657365" y="1542476"/>
            <a:ext cx="4680197" cy="2519858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Chieftain’s house re-used for double burial: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Male cremation in bronze urn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Female inhumation (facing East)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Horse burials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Covered with tumulus</a:t>
            </a:r>
          </a:p>
        </p:txBody>
      </p:sp>
      <p:sp>
        <p:nvSpPr>
          <p:cNvPr id="21509" name="TextBox 1"/>
          <p:cNvSpPr txBox="1">
            <a:spLocks noChangeArrowheads="1"/>
          </p:cNvSpPr>
          <p:nvPr/>
        </p:nvSpPr>
        <p:spPr bwMode="auto">
          <a:xfrm>
            <a:off x="7183244" y="3970964"/>
            <a:ext cx="153118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Plan of burial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-9332"/>
            <a:ext cx="2878456" cy="3857931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27B1FD-907A-4DBA-B523-7863D31D8AE0}"/>
              </a:ext>
            </a:extLst>
          </p:cNvPr>
          <p:cNvSpPr txBox="1"/>
          <p:nvPr/>
        </p:nvSpPr>
        <p:spPr>
          <a:xfrm>
            <a:off x="3672395" y="6157649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err="1"/>
              <a:t>Heroön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55D479-D5FC-46BE-8690-F2A3EFF79B2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96136" y="4432667"/>
            <a:ext cx="3360695" cy="2425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56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2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2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2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2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72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38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1" name="Rectangle 3">
            <a:extLst>
              <a:ext uri="{FF2B5EF4-FFF2-40B4-BE49-F238E27FC236}">
                <a16:creationId xmlns:a16="http://schemas.microsoft.com/office/drawing/2014/main" id="{53E20BB1-D44E-2686-EAD3-81EEC262F7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 err="1">
                <a:solidFill>
                  <a:schemeClr val="accent1">
                    <a:satMod val="150000"/>
                  </a:schemeClr>
                </a:solidFill>
              </a:rPr>
              <a:t>Toumba</a:t>
            </a:r>
            <a:r>
              <a:rPr lang="en-GB" sz="5400" dirty="0">
                <a:solidFill>
                  <a:schemeClr val="accent1">
                    <a:satMod val="150000"/>
                  </a:schemeClr>
                </a:solidFill>
              </a:rPr>
              <a:t> Tomb 79</a:t>
            </a:r>
          </a:p>
        </p:txBody>
      </p:sp>
      <p:sp>
        <p:nvSpPr>
          <p:cNvPr id="268292" name="Rectangle 4">
            <a:extLst>
              <a:ext uri="{FF2B5EF4-FFF2-40B4-BE49-F238E27FC236}">
                <a16:creationId xmlns:a16="http://schemas.microsoft.com/office/drawing/2014/main" id="{3360C702-B443-C12B-53DA-0E6E85F0D36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238"/>
            <a:ext cx="4691063" cy="4624387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Male cremation burial (mid-9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century BC)</a:t>
            </a:r>
          </a:p>
          <a:p>
            <a:pPr eaLnBrk="1" hangingPunct="1"/>
            <a:r>
              <a:rPr lang="en-GB" altLang="en-US" sz="2400" dirty="0"/>
              <a:t>Grave goods:</a:t>
            </a:r>
          </a:p>
          <a:p>
            <a:pPr lvl="1" eaLnBrk="1" hangingPunct="1"/>
            <a:r>
              <a:rPr lang="en-GB" altLang="en-US" sz="2000" dirty="0"/>
              <a:t>MBA North Syrian seal</a:t>
            </a:r>
          </a:p>
          <a:p>
            <a:pPr lvl="1" eaLnBrk="1" hangingPunct="1"/>
            <a:r>
              <a:rPr lang="en-GB" altLang="en-US" sz="2000" dirty="0"/>
              <a:t>16 BA haematite weights &amp; bronze weighing balance</a:t>
            </a:r>
          </a:p>
          <a:p>
            <a:r>
              <a:rPr lang="en-GB" altLang="en-US" sz="2400" dirty="0"/>
              <a:t>How &amp; when did these objects reach Greece </a:t>
            </a:r>
          </a:p>
          <a:p>
            <a:pPr lvl="1"/>
            <a:r>
              <a:rPr lang="en-GB" altLang="en-US" sz="2000" dirty="0"/>
              <a:t>Between 500-1000 years earlier end up in these tombs?</a:t>
            </a:r>
          </a:p>
          <a:p>
            <a:r>
              <a:rPr lang="en-GB" altLang="en-US" sz="2400" dirty="0"/>
              <a:t>Social relations embedded in things?</a:t>
            </a:r>
          </a:p>
          <a:p>
            <a:pPr lvl="1"/>
            <a:r>
              <a:rPr lang="en-GB" altLang="en-US" sz="2000" dirty="0"/>
              <a:t>Implications for death &amp; burial?</a:t>
            </a:r>
          </a:p>
        </p:txBody>
      </p:sp>
      <p:pic>
        <p:nvPicPr>
          <p:cNvPr id="19460" name="Picture 2" descr="lefkandi weights">
            <a:extLst>
              <a:ext uri="{FF2B5EF4-FFF2-40B4-BE49-F238E27FC236}">
                <a16:creationId xmlns:a16="http://schemas.microsoft.com/office/drawing/2014/main" id="{2BE9E36B-0EFE-8151-4D9F-36983E455DC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2060575"/>
            <a:ext cx="3441700" cy="3816350"/>
          </a:xfrm>
        </p:spPr>
      </p:pic>
      <p:sp>
        <p:nvSpPr>
          <p:cNvPr id="19461" name="Rectangle 1">
            <a:extLst>
              <a:ext uri="{FF2B5EF4-FFF2-40B4-BE49-F238E27FC236}">
                <a16:creationId xmlns:a16="http://schemas.microsoft.com/office/drawing/2014/main" id="{8611194D-69DB-0A95-3323-7F9AC3ADE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5975350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Haematite weights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8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8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8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8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8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68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68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68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6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>
                <a:solidFill>
                  <a:schemeClr val="accent1">
                    <a:satMod val="150000"/>
                  </a:schemeClr>
                </a:solidFill>
              </a:rPr>
              <a:t>Heroön</a:t>
            </a:r>
          </a:p>
        </p:txBody>
      </p:sp>
      <p:sp>
        <p:nvSpPr>
          <p:cNvPr id="27136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34056" y="1772816"/>
            <a:ext cx="4465191" cy="4465092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Male cremation: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Urn: Cypriot 12</a:t>
            </a:r>
            <a:r>
              <a:rPr lang="en-GB" sz="2000" baseline="30000" dirty="0"/>
              <a:t>th</a:t>
            </a:r>
            <a:r>
              <a:rPr lang="en-GB" sz="2000" dirty="0"/>
              <a:t> century heirloom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Warrior equipment: killed sword &amp; linen shroud/cloak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“this burial complex is not a grander version of typical funerals; it completely overturns every norm</a:t>
            </a:r>
            <a:r>
              <a:rPr lang="en-US" sz="2400" dirty="0"/>
              <a:t>”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dirty="0"/>
              <a:t>	(Morris 1996: 3)</a:t>
            </a:r>
          </a:p>
        </p:txBody>
      </p:sp>
      <p:sp>
        <p:nvSpPr>
          <p:cNvPr id="23557" name="TextBox 1"/>
          <p:cNvSpPr txBox="1">
            <a:spLocks noChangeArrowheads="1"/>
          </p:cNvSpPr>
          <p:nvPr/>
        </p:nvSpPr>
        <p:spPr bwMode="auto">
          <a:xfrm>
            <a:off x="5867400" y="5110163"/>
            <a:ext cx="26597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panose="020B0604020202020204" pitchFamily="34" charset="0"/>
              <a:buChar char="▪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panose="020B0604020202020204" pitchFamily="34" charset="0"/>
              <a:buChar char="▪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Bronze </a:t>
            </a:r>
            <a:r>
              <a:rPr lang="en-GB" altLang="en-US" sz="1800" dirty="0" err="1">
                <a:latin typeface="Arial" panose="020B0604020202020204" pitchFamily="34" charset="0"/>
              </a:rPr>
              <a:t>krater</a:t>
            </a:r>
            <a:r>
              <a:rPr lang="en-GB" altLang="en-US" sz="1800" dirty="0">
                <a:latin typeface="Arial" panose="020B0604020202020204" pitchFamily="34" charset="0"/>
              </a:rPr>
              <a:t> fragments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FC9539-57A6-4468-BA7C-3CC5491E24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989" y="2348880"/>
            <a:ext cx="3799955" cy="2518785"/>
          </a:xfrm>
        </p:spPr>
      </p:pic>
    </p:spTree>
    <p:extLst>
      <p:ext uri="{BB962C8B-B14F-4D97-AF65-F5344CB8AC3E}">
        <p14:creationId xmlns:p14="http://schemas.microsoft.com/office/powerpoint/2010/main" val="128268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 err="1">
                <a:solidFill>
                  <a:schemeClr val="accent1">
                    <a:satMod val="150000"/>
                  </a:schemeClr>
                </a:solidFill>
              </a:rPr>
              <a:t>Heroön</a:t>
            </a:r>
            <a:endParaRPr lang="en-GB" sz="54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66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05262" y="1685892"/>
            <a:ext cx="5302842" cy="2720808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Richly adorned female: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Gold pectoral &amp; breast plates</a:t>
            </a:r>
          </a:p>
          <a:p>
            <a:pPr lvl="1">
              <a:defRPr/>
            </a:pPr>
            <a:r>
              <a:rPr lang="en-GB" sz="2000" dirty="0"/>
              <a:t>Gold &amp; faience necklace with antique gold pendant from Babylon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Iron knife with ivory handle 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Numerous bronze &amp; iron gilt pins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432B46-4613-479A-A79A-B7D8FD7E56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529" y="260648"/>
            <a:ext cx="2641079" cy="414605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984A3A-8C58-42BB-A767-1866D4225F0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82354" y="4689128"/>
            <a:ext cx="3456384" cy="18376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069727-322B-496A-AE4D-5D09E00B9B8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0392" y="4149080"/>
            <a:ext cx="3456384" cy="246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64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6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6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6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6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C3E26D-0D05-4ADA-BC62-90CD0F4C7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9E2F62-0918-4CEF-98DC-334217616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Death is physical process</a:t>
            </a:r>
          </a:p>
          <a:p>
            <a:r>
              <a:rPr lang="en-GB" sz="2800" dirty="0"/>
              <a:t>Funerary ritual brings together the very materiality of death with more ephemeral emotions &amp; concepts of life &amp; death</a:t>
            </a:r>
          </a:p>
          <a:p>
            <a:r>
              <a:rPr lang="en-GB" sz="2800" dirty="0"/>
              <a:t>Iron Age burials: materiality of the body</a:t>
            </a:r>
          </a:p>
          <a:p>
            <a:pPr lvl="1"/>
            <a:r>
              <a:rPr lang="en-GB" sz="2400" dirty="0"/>
              <a:t>Cremation or inhumation</a:t>
            </a:r>
          </a:p>
          <a:p>
            <a:pPr lvl="1"/>
            <a:r>
              <a:rPr lang="en-GB" sz="2400" dirty="0"/>
              <a:t>Graves, pyres &amp; pots</a:t>
            </a:r>
          </a:p>
          <a:p>
            <a:r>
              <a:rPr lang="en-GB" sz="2800" dirty="0"/>
              <a:t>Pottery: grave goods, funerary urns &amp; commemoration</a:t>
            </a:r>
          </a:p>
          <a:p>
            <a:r>
              <a:rPr lang="en-GB" sz="2800" dirty="0"/>
              <a:t>Materiality of identity: age, gender, status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9525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1609</TotalTime>
  <Words>883</Words>
  <Application>Microsoft Office PowerPoint</Application>
  <PresentationFormat>On-screen Show (4:3)</PresentationFormat>
  <Paragraphs>168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HPHP4002</vt:lpstr>
      <vt:lpstr>Materiality?</vt:lpstr>
      <vt:lpstr>Materiality of Death: Body</vt:lpstr>
      <vt:lpstr>Materiality of Death: Grave Goods</vt:lpstr>
      <vt:lpstr>Materiality &amp; Commemoration</vt:lpstr>
      <vt:lpstr>Background to Iron Age Greece</vt:lpstr>
      <vt:lpstr>Geometric Athens</vt:lpstr>
      <vt:lpstr>Early Geometric</vt:lpstr>
      <vt:lpstr>Early Geometric</vt:lpstr>
      <vt:lpstr>Early Geometric</vt:lpstr>
      <vt:lpstr>Rich Lady of the Areopagus</vt:lpstr>
      <vt:lpstr>Rich Lady of the Areopagus</vt:lpstr>
      <vt:lpstr>Late Geometric</vt:lpstr>
      <vt:lpstr>Late Geometric Ritual</vt:lpstr>
      <vt:lpstr>Lefkandi</vt:lpstr>
      <vt:lpstr>Centaur</vt:lpstr>
      <vt:lpstr>Fragmentation</vt:lpstr>
      <vt:lpstr>Heroön, Lefkandi</vt:lpstr>
      <vt:lpstr>Toumba Tomb 79</vt:lpstr>
      <vt:lpstr>Heroön</vt:lpstr>
      <vt:lpstr>Heroön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Louise Steel</cp:lastModifiedBy>
  <cp:revision>88</cp:revision>
  <dcterms:created xsi:type="dcterms:W3CDTF">2012-11-07T10:14:58Z</dcterms:created>
  <dcterms:modified xsi:type="dcterms:W3CDTF">2023-01-18T17:26:23Z</dcterms:modified>
</cp:coreProperties>
</file>